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EB0C2-EC71-4368-9B38-5F631379C84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B79514-29FF-421C-B622-E623B3A6CF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EAB8AF-9690-4C8A-9960-5D11D3C6A1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19A3-E08F-4C33-AF33-D35FEB9C25F9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DD26C4-6A95-4FA9-B904-7E15CF8A0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007C2F-578D-4AE3-A7DB-6E9277026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CF1D-AAE7-4C2C-A255-0A900D16A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59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1FC6C9-FC3E-4F1B-872A-35E26CF46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5F4A5-D710-4DDF-9849-2DADE643D4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1644F8-7535-47BD-9715-3B5C5EB90D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19A3-E08F-4C33-AF33-D35FEB9C25F9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90DF4E-5249-401B-BEC4-B535DD448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450C48-D5B6-4BCC-9152-32CF1BCBE5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CF1D-AAE7-4C2C-A255-0A900D16A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614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7ABD3-4137-49B9-AC5C-EF32FD12A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BBBA2B-F984-4802-B888-E2F2BF540C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94316-171F-43F0-809F-08F89BF5CD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19A3-E08F-4C33-AF33-D35FEB9C25F9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68FB2A-3FAA-4D19-9CCB-0695FB5A9D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E3DA1A-FD75-41FA-AF0E-D8D1C096AA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CF1D-AAE7-4C2C-A255-0A900D16A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0371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0C4BB-6D64-429A-8E08-32FF9D754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E9C2D-DB72-4163-A701-65EE5FEDC3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785E47-4446-4780-92B7-0F5C3966B8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62D894-70FA-496C-8951-B05D14B98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19A3-E08F-4C33-AF33-D35FEB9C25F9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F082-A64E-47C6-AF2B-1B2C83AFA1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267483-B9AA-4AD6-8321-A7FB92F98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CF1D-AAE7-4C2C-A255-0A900D16A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186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A7723-874E-45BE-A401-9A704AEFDA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233E1A-7134-4875-83F3-1E4E47E021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5C0C4C-D1B5-43C9-A856-A8AA36D5A0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59FF3D5-67B4-4323-906F-170543F5D8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E11FF2-7876-44E9-A99C-CE02AB4EE5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70BB35-013D-447B-980E-188640AC19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19A3-E08F-4C33-AF33-D35FEB9C25F9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994C14-AC47-4DF0-B477-98CEBE0C2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673C62-2FE0-4E6C-8ACF-6F7186EE0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CF1D-AAE7-4C2C-A255-0A900D16A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115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9FD9E-3C22-446D-BB45-741FF1B3A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A562F1B-E5C8-4463-8D38-902C6E7987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19A3-E08F-4C33-AF33-D35FEB9C25F9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21CF89-B9B1-4CAD-8CD9-C7FE455FD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240B42-6206-4B20-B63E-8A3920210B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CF1D-AAE7-4C2C-A255-0A900D16A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5815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8EF81C-1E38-448D-BB5B-2C07380049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19A3-E08F-4C33-AF33-D35FEB9C25F9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5BC2C78-F378-4444-B66F-D130ED179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14DD92-FBD2-463B-A987-A97760473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CF1D-AAE7-4C2C-A255-0A900D16A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260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635D6-B101-4916-97B2-F844E9B90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56B32-B790-4B7E-B668-EE18757CFF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8C931-DE31-4B81-8C6B-70EF8C0C98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D5395-3F58-498E-8167-4AAF6EBB8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19A3-E08F-4C33-AF33-D35FEB9C25F9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FACF22-55C0-4180-B261-FAC6F5A2F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841884-6A37-4E37-BFF9-C86C9EF789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CF1D-AAE7-4C2C-A255-0A900D16A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872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51BC4-F6C8-4927-B145-CDE149B4B2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16394F-5C12-452C-84C0-F7628AA2E4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3A4B71-2D6B-4A7F-B4EE-C751D2230C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9046B0-9D38-4AE0-AF62-45E79B734D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19A3-E08F-4C33-AF33-D35FEB9C25F9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AF6AA3-A4CB-4BC1-9B37-628A29CA8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E65EE7-E993-4B54-828C-E4F67E31EC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CF1D-AAE7-4C2C-A255-0A900D16A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651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7C33E-7F8D-4D9C-8AE8-4EB8C21EA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84EC2B-6FF4-401B-BEB6-7B1286AC08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CB868-A68E-4F3B-AEC6-117B5298F2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19A3-E08F-4C33-AF33-D35FEB9C25F9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63DB11-8111-44CB-A149-3DB317F6F9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08F6BE-2B66-42F2-BD54-E11CF8638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CF1D-AAE7-4C2C-A255-0A900D16A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912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AF2EF3-E3A5-4F4D-80F4-F6C754805B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7BE8CE2-338B-4DFD-9FB7-58BB618AAE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4584B-754D-4024-8EAD-54ED7EC117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919A3-E08F-4C33-AF33-D35FEB9C25F9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92077A-7935-45BD-98BF-B6159AC01F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22DB3-4DC3-4D39-AFDA-32D8A6E804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4ECF1D-AAE7-4C2C-A255-0A900D16A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035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39E0400-D7A8-4B8C-85DA-A395BA018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24D43D-E88F-4DD4-B988-8BFE784321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9378F-52FC-4D1D-86BC-107B4D73E9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3919A3-E08F-4C33-AF33-D35FEB9C25F9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37FF84-C1FC-46F4-9122-55321270629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F96DD4-9119-494E-9ADF-63D7E6272B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4ECF1D-AAE7-4C2C-A255-0A900D16AE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034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erseus.tufts.edu/hopper/text?doc=Perseus%3Atext%3A1999.01.0242%3Acard%3D46#note1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imgur.com/gallery/kYXH9ti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80A1D2-6F9F-4016-930C-BFED52697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34" y="0"/>
            <a:ext cx="12192000" cy="6858000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AAD812-C1CA-45B6-B795-F2611F43D1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38928" y="988741"/>
            <a:ext cx="6248416" cy="4880518"/>
          </a:xfrm>
          <a:noFill/>
          <a:ln>
            <a:noFill/>
          </a:ln>
        </p:spPr>
        <p:txBody>
          <a:bodyPr wrap="square" anchor="ctr"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</a:rPr>
              <a:t>Boundaries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E7CE61-61C7-4642-A52F-E247DDDDE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38656" cy="6858000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1CDBB9-1839-4716-85F6-68DADEE68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38656" y="0"/>
            <a:ext cx="3215640" cy="6858000"/>
          </a:xfrm>
          <a:prstGeom prst="rect">
            <a:avLst/>
          </a:prstGeom>
          <a:solidFill>
            <a:schemeClr val="accent5">
              <a:lumMod val="75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8FD3CA-BB75-4D69-B897-9AF7859EA3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67700" y="2007220"/>
            <a:ext cx="2357553" cy="2843560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Politics, Religion and Culture amongst the ancient Greeks</a:t>
            </a:r>
          </a:p>
        </p:txBody>
      </p:sp>
    </p:spTree>
    <p:extLst>
      <p:ext uri="{BB962C8B-B14F-4D97-AF65-F5344CB8AC3E}">
        <p14:creationId xmlns:p14="http://schemas.microsoft.com/office/powerpoint/2010/main" val="23788099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15B6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D4AFF2-E9B2-4BF2-966A-00A45408E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The Greek world – frogs around a pond</a:t>
            </a:r>
          </a:p>
        </p:txBody>
      </p:sp>
      <p:sp>
        <p:nvSpPr>
          <p:cNvPr id="14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02FDCFC-5548-470E-8181-9A8AA4688B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794" r="1" b="1"/>
          <a:stretch/>
        </p:blipFill>
        <p:spPr>
          <a:xfrm>
            <a:off x="976251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401507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3578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C91BD6-BA1F-4207-B778-310106033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In a greater world</a:t>
            </a:r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58003F2-1369-4348-ACDF-150D303630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6745" b="13581"/>
          <a:stretch/>
        </p:blipFill>
        <p:spPr>
          <a:xfrm>
            <a:off x="976251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658645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B66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9E08EA-DD15-447B-835A-E24344B84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1500 city-states</a:t>
            </a:r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2D11FA0-5F0F-4605-AA30-528B8274A5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131" b="10693"/>
          <a:stretch/>
        </p:blipFill>
        <p:spPr>
          <a:xfrm>
            <a:off x="976251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148343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7F601-7DA5-458B-B24B-827809120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3" y="1445494"/>
            <a:ext cx="3616856" cy="4376572"/>
          </a:xfrm>
        </p:spPr>
        <p:txBody>
          <a:bodyPr anchor="ctr">
            <a:normAutofit/>
          </a:bodyPr>
          <a:lstStyle/>
          <a:p>
            <a:r>
              <a:rPr lang="en-GB" dirty="0"/>
              <a:t>A city-state is an INDEPENDENT STATE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FF2AC85-FAA0-4844-813F-83C04D738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7636" y="0"/>
            <a:ext cx="7281316" cy="6858000"/>
          </a:xfrm>
          <a:custGeom>
            <a:avLst/>
            <a:gdLst>
              <a:gd name="connsiteX0" fmla="*/ 361354 w 7281316"/>
              <a:gd name="connsiteY0" fmla="*/ 0 h 6858000"/>
              <a:gd name="connsiteX1" fmla="*/ 7281316 w 7281316"/>
              <a:gd name="connsiteY1" fmla="*/ 0 h 6858000"/>
              <a:gd name="connsiteX2" fmla="*/ 7281316 w 7281316"/>
              <a:gd name="connsiteY2" fmla="*/ 6858000 h 6858000"/>
              <a:gd name="connsiteX3" fmla="*/ 696735 w 7281316"/>
              <a:gd name="connsiteY3" fmla="*/ 6858000 h 6858000"/>
              <a:gd name="connsiteX4" fmla="*/ 690849 w 7281316"/>
              <a:gd name="connsiteY4" fmla="*/ 6842426 h 6858000"/>
              <a:gd name="connsiteX5" fmla="*/ 335637 w 7281316"/>
              <a:gd name="connsiteY5" fmla="*/ 9472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281316" h="6858000">
                <a:moveTo>
                  <a:pt x="361354" y="0"/>
                </a:moveTo>
                <a:lnTo>
                  <a:pt x="7281316" y="0"/>
                </a:lnTo>
                <a:lnTo>
                  <a:pt x="7281316" y="6858000"/>
                </a:lnTo>
                <a:lnTo>
                  <a:pt x="696735" y="6858000"/>
                </a:lnTo>
                <a:lnTo>
                  <a:pt x="690849" y="6842426"/>
                </a:lnTo>
                <a:cubicBezTo>
                  <a:pt x="-65870" y="4704140"/>
                  <a:pt x="-226206" y="2374054"/>
                  <a:pt x="335637" y="9472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9CC0F1E-BAA2-47B1-8F83-7ECB9FD9E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89558" y="0"/>
            <a:ext cx="6999394" cy="6858000"/>
          </a:xfrm>
          <a:custGeom>
            <a:avLst/>
            <a:gdLst>
              <a:gd name="connsiteX0" fmla="*/ 6999394 w 6999394"/>
              <a:gd name="connsiteY0" fmla="*/ 0 h 6858000"/>
              <a:gd name="connsiteX1" fmla="*/ 6999394 w 6999394"/>
              <a:gd name="connsiteY1" fmla="*/ 6858000 h 6858000"/>
              <a:gd name="connsiteX2" fmla="*/ 717029 w 6999394"/>
              <a:gd name="connsiteY2" fmla="*/ 6858000 h 6858000"/>
              <a:gd name="connsiteX3" fmla="*/ 623642 w 6999394"/>
              <a:gd name="connsiteY3" fmla="*/ 6599363 h 6858000"/>
              <a:gd name="connsiteX4" fmla="*/ 319533 w 6999394"/>
              <a:gd name="connsiteY4" fmla="*/ 193787 h 6858000"/>
              <a:gd name="connsiteX5" fmla="*/ 371685 w 6999394"/>
              <a:gd name="connsiteY5" fmla="*/ 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999394" h="6858000">
                <a:moveTo>
                  <a:pt x="6999394" y="0"/>
                </a:moveTo>
                <a:lnTo>
                  <a:pt x="6999394" y="6858000"/>
                </a:lnTo>
                <a:lnTo>
                  <a:pt x="717029" y="6858000"/>
                </a:lnTo>
                <a:lnTo>
                  <a:pt x="623642" y="6599363"/>
                </a:lnTo>
                <a:cubicBezTo>
                  <a:pt x="-67685" y="4563346"/>
                  <a:pt x="-206622" y="2355719"/>
                  <a:pt x="319533" y="193787"/>
                </a:cubicBezTo>
                <a:lnTo>
                  <a:pt x="371685" y="1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F95F8-890E-4E6C-AC80-EBF06575AC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399032"/>
            <a:ext cx="5501834" cy="4471416"/>
          </a:xfrm>
        </p:spPr>
        <p:txBody>
          <a:bodyPr anchor="ctr">
            <a:normAutofit/>
          </a:bodyPr>
          <a:lstStyle/>
          <a:p>
            <a:r>
              <a:rPr lang="en-GB" sz="2200">
                <a:solidFill>
                  <a:schemeClr val="bg1"/>
                </a:solidFill>
              </a:rPr>
              <a:t>It has its own:</a:t>
            </a:r>
          </a:p>
          <a:p>
            <a:pPr lvl="1"/>
            <a:r>
              <a:rPr lang="en-GB" sz="2200">
                <a:solidFill>
                  <a:schemeClr val="bg1"/>
                </a:solidFill>
              </a:rPr>
              <a:t>Laws</a:t>
            </a:r>
          </a:p>
          <a:p>
            <a:pPr lvl="1"/>
            <a:r>
              <a:rPr lang="en-GB" sz="2200">
                <a:solidFill>
                  <a:schemeClr val="bg1"/>
                </a:solidFill>
              </a:rPr>
              <a:t>Religious institutions</a:t>
            </a:r>
          </a:p>
          <a:p>
            <a:pPr lvl="1"/>
            <a:r>
              <a:rPr lang="en-GB" sz="2200">
                <a:solidFill>
                  <a:schemeClr val="bg1"/>
                </a:solidFill>
              </a:rPr>
              <a:t>Calendar</a:t>
            </a:r>
          </a:p>
          <a:p>
            <a:pPr lvl="1"/>
            <a:r>
              <a:rPr lang="en-GB" sz="2200">
                <a:solidFill>
                  <a:schemeClr val="bg1"/>
                </a:solidFill>
              </a:rPr>
              <a:t>Customs and culture</a:t>
            </a:r>
          </a:p>
        </p:txBody>
      </p:sp>
    </p:spTree>
    <p:extLst>
      <p:ext uri="{BB962C8B-B14F-4D97-AF65-F5344CB8AC3E}">
        <p14:creationId xmlns:p14="http://schemas.microsoft.com/office/powerpoint/2010/main" val="25171594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2BA217F-6BAF-41E6-B009-5B4564628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Views of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57D5E-CEFB-4394-BD61-AED2B04192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r>
              <a:rPr lang="en-US" sz="1100" b="1" i="0">
                <a:effectLst/>
                <a:latin typeface="Georgia" panose="02040502050405020303" pitchFamily="18" charset="0"/>
              </a:rPr>
              <a:t>LYSISTRATA</a:t>
            </a:r>
            <a:br>
              <a:rPr lang="en-US" sz="1100" b="0" i="0">
                <a:effectLst/>
                <a:latin typeface="Georgia" panose="02040502050405020303" pitchFamily="18" charset="0"/>
              </a:rPr>
            </a:br>
            <a:r>
              <a:rPr lang="en-US" sz="1100" b="0" i="0">
                <a:effectLst/>
                <a:latin typeface="Georgia" panose="02040502050405020303" pitchFamily="18" charset="0"/>
              </a:rPr>
              <a:t>Welcome Lampito!</a:t>
            </a:r>
            <a:br>
              <a:rPr lang="en-US" sz="1100" b="0" i="0">
                <a:effectLst/>
                <a:latin typeface="Georgia" panose="02040502050405020303" pitchFamily="18" charset="0"/>
              </a:rPr>
            </a:br>
            <a:r>
              <a:rPr lang="en-US" sz="1100" b="0" i="0">
                <a:effectLst/>
                <a:latin typeface="Georgia" panose="02040502050405020303" pitchFamily="18" charset="0"/>
              </a:rPr>
              <a:t>Dear Spartan girl with a delightful face,</a:t>
            </a:r>
            <a:br>
              <a:rPr lang="en-US" sz="1100" b="0" i="0">
                <a:effectLst/>
                <a:latin typeface="Georgia" panose="02040502050405020303" pitchFamily="18" charset="0"/>
              </a:rPr>
            </a:br>
            <a:r>
              <a:rPr lang="en-US" sz="1100" b="0" i="0">
                <a:effectLst/>
                <a:latin typeface="Georgia" panose="02040502050405020303" pitchFamily="18" charset="0"/>
              </a:rPr>
              <a:t>Washed with the rosy spring, how fresh you look</a:t>
            </a:r>
            <a:br>
              <a:rPr lang="en-US" sz="1100" b="0" i="0">
                <a:effectLst/>
                <a:latin typeface="Georgia" panose="02040502050405020303" pitchFamily="18" charset="0"/>
              </a:rPr>
            </a:br>
            <a:r>
              <a:rPr lang="en-US" sz="1100" b="0" i="0">
                <a:effectLst/>
                <a:latin typeface="Georgia" panose="02040502050405020303" pitchFamily="18" charset="0"/>
              </a:rPr>
              <a:t>In the easy stride of your sleek slenderness,</a:t>
            </a:r>
            <a:br>
              <a:rPr lang="en-US" sz="1100" b="0" i="0">
                <a:effectLst/>
                <a:latin typeface="Georgia" panose="02040502050405020303" pitchFamily="18" charset="0"/>
              </a:rPr>
            </a:br>
            <a:r>
              <a:rPr lang="en-US" sz="1100" b="0" i="0">
                <a:effectLst/>
                <a:latin typeface="Georgia" panose="02040502050405020303" pitchFamily="18" charset="0"/>
              </a:rPr>
              <a:t>Why you could strangle a bull!</a:t>
            </a:r>
            <a:br>
              <a:rPr lang="en-US" sz="1100" b="0" i="0">
                <a:effectLst/>
                <a:latin typeface="Georgia" panose="02040502050405020303" pitchFamily="18" charset="0"/>
              </a:rPr>
            </a:br>
            <a:endParaRPr lang="en-US" sz="1100" b="0" i="0">
              <a:effectLst/>
              <a:latin typeface="Georgia" panose="02040502050405020303" pitchFamily="18" charset="0"/>
            </a:endParaRPr>
          </a:p>
          <a:p>
            <a:r>
              <a:rPr lang="en-US" sz="1100" b="1" i="0">
                <a:effectLst/>
                <a:latin typeface="Georgia" panose="02040502050405020303" pitchFamily="18" charset="0"/>
              </a:rPr>
              <a:t>LAMPITO</a:t>
            </a:r>
            <a:br>
              <a:rPr lang="en-US" sz="1100" b="0" i="0">
                <a:effectLst/>
                <a:latin typeface="Georgia" panose="02040502050405020303" pitchFamily="18" charset="0"/>
              </a:rPr>
            </a:br>
            <a:r>
              <a:rPr lang="en-US" sz="1100" b="0" i="0">
                <a:effectLst/>
                <a:latin typeface="Georgia" panose="02040502050405020303" pitchFamily="18" charset="0"/>
              </a:rPr>
              <a:t>I think I could.</a:t>
            </a:r>
            <a:br>
              <a:rPr lang="en-US" sz="1100" b="0" i="0">
                <a:effectLst/>
                <a:latin typeface="Georgia" panose="02040502050405020303" pitchFamily="18" charset="0"/>
              </a:rPr>
            </a:br>
            <a:r>
              <a:rPr lang="en-US" sz="1100" b="0" i="0">
                <a:effectLst/>
                <a:latin typeface="Georgia" panose="02040502050405020303" pitchFamily="18" charset="0"/>
              </a:rPr>
              <a:t>It's frae exercise and kicking high behint.</a:t>
            </a:r>
            <a:r>
              <a:rPr lang="en-US" sz="1100" b="0" i="0" u="none" strike="noStrike" baseline="30000">
                <a:effectLst/>
                <a:latin typeface="Georgia" panose="02040502050405020303" pitchFamily="18" charset="0"/>
                <a:hlinkClick r:id="rId2"/>
              </a:rPr>
              <a:t>1</a:t>
            </a:r>
            <a:br>
              <a:rPr lang="en-US" sz="1100" b="0" i="0">
                <a:effectLst/>
                <a:latin typeface="Georgia" panose="02040502050405020303" pitchFamily="18" charset="0"/>
              </a:rPr>
            </a:br>
            <a:endParaRPr lang="en-US" sz="1100" b="0" i="0">
              <a:effectLst/>
              <a:latin typeface="Georgia" panose="02040502050405020303" pitchFamily="18" charset="0"/>
            </a:endParaRPr>
          </a:p>
          <a:p>
            <a:r>
              <a:rPr lang="en-US" sz="1100" b="1" i="0">
                <a:effectLst/>
                <a:latin typeface="Georgia" panose="02040502050405020303" pitchFamily="18" charset="0"/>
              </a:rPr>
              <a:t>LYSISTRATA</a:t>
            </a:r>
            <a:br>
              <a:rPr lang="en-US" sz="1100" b="0" i="0">
                <a:effectLst/>
                <a:latin typeface="Georgia" panose="02040502050405020303" pitchFamily="18" charset="0"/>
              </a:rPr>
            </a:br>
            <a:r>
              <a:rPr lang="en-US" sz="1100" b="0" i="0">
                <a:effectLst/>
                <a:latin typeface="Georgia" panose="02040502050405020303" pitchFamily="18" charset="0"/>
              </a:rPr>
              <a:t>What lovely breasts to own!</a:t>
            </a:r>
            <a:br>
              <a:rPr lang="en-US" sz="1100" b="0" i="0">
                <a:effectLst/>
                <a:latin typeface="Georgia" panose="02040502050405020303" pitchFamily="18" charset="0"/>
              </a:rPr>
            </a:br>
            <a:endParaRPr lang="en-US" sz="1100" b="0" i="0">
              <a:effectLst/>
              <a:latin typeface="Georgia" panose="02040502050405020303" pitchFamily="18" charset="0"/>
            </a:endParaRPr>
          </a:p>
          <a:p>
            <a:r>
              <a:rPr lang="en-US" sz="1100" b="1" i="0">
                <a:effectLst/>
                <a:latin typeface="Georgia" panose="02040502050405020303" pitchFamily="18" charset="0"/>
              </a:rPr>
              <a:t>LAMPITO</a:t>
            </a:r>
            <a:br>
              <a:rPr lang="en-US" sz="1100" b="0" i="0">
                <a:effectLst/>
                <a:latin typeface="Georgia" panose="02040502050405020303" pitchFamily="18" charset="0"/>
              </a:rPr>
            </a:br>
            <a:r>
              <a:rPr lang="en-US" sz="1100" b="0" i="0">
                <a:effectLst/>
                <a:latin typeface="Georgia" panose="02040502050405020303" pitchFamily="18" charset="0"/>
              </a:rPr>
              <a:t>Oo ... your fingers</a:t>
            </a:r>
            <a:br>
              <a:rPr lang="en-US" sz="1100" b="0" i="0">
                <a:effectLst/>
                <a:latin typeface="Georgia" panose="02040502050405020303" pitchFamily="18" charset="0"/>
              </a:rPr>
            </a:br>
            <a:r>
              <a:rPr lang="en-US" sz="1100" b="0" i="0">
                <a:effectLst/>
                <a:latin typeface="Georgia" panose="02040502050405020303" pitchFamily="18" charset="0"/>
              </a:rPr>
              <a:t>Assess them, ye tickler, wi' such tender chucks</a:t>
            </a:r>
            <a:br>
              <a:rPr lang="en-US" sz="1100" b="0" i="0">
                <a:effectLst/>
                <a:latin typeface="Georgia" panose="02040502050405020303" pitchFamily="18" charset="0"/>
              </a:rPr>
            </a:br>
            <a:r>
              <a:rPr lang="en-US" sz="1100" b="0" i="0">
                <a:effectLst/>
                <a:latin typeface="Georgia" panose="02040502050405020303" pitchFamily="18" charset="0"/>
              </a:rPr>
              <a:t>I feel as if I were an altar-victim.</a:t>
            </a:r>
            <a:br>
              <a:rPr lang="en-US" sz="1100" b="0" i="0">
                <a:effectLst/>
                <a:latin typeface="Georgia" panose="02040502050405020303" pitchFamily="18" charset="0"/>
              </a:rPr>
            </a:br>
            <a:endParaRPr lang="en-US" sz="1100" b="0" i="0">
              <a:effectLst/>
              <a:latin typeface="Georgia" panose="02040502050405020303" pitchFamily="18" charset="0"/>
            </a:endParaRPr>
          </a:p>
          <a:p>
            <a:r>
              <a:rPr lang="en-US" sz="1100" b="1" i="0">
                <a:effectLst/>
                <a:latin typeface="Georgia" panose="02040502050405020303" pitchFamily="18" charset="0"/>
              </a:rPr>
              <a:t>LYSISTRATA</a:t>
            </a:r>
            <a:br>
              <a:rPr lang="en-US" sz="1100" b="0" i="0">
                <a:effectLst/>
                <a:latin typeface="Georgia" panose="02040502050405020303" pitchFamily="18" charset="0"/>
              </a:rPr>
            </a:br>
            <a:r>
              <a:rPr lang="en-US" sz="1100" b="0" i="0">
                <a:effectLst/>
                <a:latin typeface="Georgia" panose="02040502050405020303" pitchFamily="18" charset="0"/>
              </a:rPr>
              <a:t>Who is this youngster?</a:t>
            </a:r>
          </a:p>
          <a:p>
            <a:br>
              <a:rPr lang="en-US" sz="1100" b="0" i="0">
                <a:effectLst/>
                <a:latin typeface="Georgia" panose="02040502050405020303" pitchFamily="18" charset="0"/>
              </a:rPr>
            </a:br>
            <a:r>
              <a:rPr lang="en-US" sz="1100" b="0" i="0">
                <a:effectLst/>
                <a:latin typeface="Georgia" panose="02040502050405020303" pitchFamily="18" charset="0"/>
              </a:rPr>
              <a:t>Very open, in some ways particularly.</a:t>
            </a:r>
          </a:p>
          <a:p>
            <a:endParaRPr lang="en-GB" sz="11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E28374E-1DD6-4B8B-A2D2-E3093018D9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r>
              <a:rPr lang="en-US" sz="1000" b="1" i="0">
                <a:effectLst/>
                <a:latin typeface="Georgia" panose="02040502050405020303" pitchFamily="18" charset="0"/>
              </a:rPr>
              <a:t>LAMPITO</a:t>
            </a:r>
            <a:br>
              <a:rPr lang="en-US" sz="1000" b="0" i="0">
                <a:effectLst/>
                <a:latin typeface="Georgia" panose="02040502050405020303" pitchFamily="18" charset="0"/>
              </a:rPr>
            </a:br>
            <a:r>
              <a:rPr lang="en-US" sz="1000" b="0" i="0">
                <a:effectLst/>
                <a:latin typeface="Georgia" panose="02040502050405020303" pitchFamily="18" charset="0"/>
              </a:rPr>
              <a:t>A Boeotian lady.</a:t>
            </a:r>
            <a:br>
              <a:rPr lang="en-US" sz="1000" b="0" i="0">
                <a:effectLst/>
                <a:latin typeface="Georgia" panose="02040502050405020303" pitchFamily="18" charset="0"/>
              </a:rPr>
            </a:br>
            <a:endParaRPr lang="en-US" sz="1000" b="0" i="0">
              <a:effectLst/>
              <a:latin typeface="Georgia" panose="02040502050405020303" pitchFamily="18" charset="0"/>
            </a:endParaRPr>
          </a:p>
          <a:p>
            <a:r>
              <a:rPr lang="en-US" sz="1000" b="1" i="0">
                <a:effectLst/>
                <a:latin typeface="Georgia" panose="02040502050405020303" pitchFamily="18" charset="0"/>
              </a:rPr>
              <a:t>LYSISTRATA</a:t>
            </a:r>
            <a:br>
              <a:rPr lang="en-US" sz="1000" b="0" i="0">
                <a:effectLst/>
                <a:latin typeface="Georgia" panose="02040502050405020303" pitchFamily="18" charset="0"/>
              </a:rPr>
            </a:br>
            <a:r>
              <a:rPr lang="en-US" sz="1000" b="0" i="0">
                <a:effectLst/>
                <a:latin typeface="Georgia" panose="02040502050405020303" pitchFamily="18" charset="0"/>
              </a:rPr>
              <a:t>There never was much undergrowth in </a:t>
            </a:r>
            <a:r>
              <a:rPr lang="en-US" sz="1000">
                <a:latin typeface="Georgia" panose="02040502050405020303" pitchFamily="18" charset="0"/>
              </a:rPr>
              <a:t>Boeotia</a:t>
            </a:r>
            <a:r>
              <a:rPr lang="en-US" sz="1000" b="0" i="0">
                <a:effectLst/>
                <a:latin typeface="Georgia" panose="02040502050405020303" pitchFamily="18" charset="0"/>
              </a:rPr>
              <a:t>,</a:t>
            </a:r>
            <a:br>
              <a:rPr lang="en-US" sz="1000" b="0" i="0">
                <a:effectLst/>
                <a:latin typeface="Georgia" panose="02040502050405020303" pitchFamily="18" charset="0"/>
              </a:rPr>
            </a:br>
            <a:r>
              <a:rPr lang="en-US" sz="1000" b="0" i="0">
                <a:effectLst/>
                <a:latin typeface="Georgia" panose="02040502050405020303" pitchFamily="18" charset="0"/>
              </a:rPr>
              <a:t>Such a smooth place, and this girl takes after it.</a:t>
            </a:r>
            <a:br>
              <a:rPr lang="en-US" sz="1000" b="0" i="0">
                <a:effectLst/>
                <a:latin typeface="Georgia" panose="02040502050405020303" pitchFamily="18" charset="0"/>
              </a:rPr>
            </a:br>
            <a:endParaRPr lang="en-US" sz="1000" b="0" i="0">
              <a:effectLst/>
              <a:latin typeface="Georgia" panose="02040502050405020303" pitchFamily="18" charset="0"/>
            </a:endParaRPr>
          </a:p>
          <a:p>
            <a:r>
              <a:rPr lang="en-US" sz="1000" b="1" i="0">
                <a:effectLst/>
                <a:latin typeface="Georgia" panose="02040502050405020303" pitchFamily="18" charset="0"/>
              </a:rPr>
              <a:t>CALONICE</a:t>
            </a:r>
            <a:br>
              <a:rPr lang="en-US" sz="1000" b="0" i="0">
                <a:effectLst/>
                <a:latin typeface="Georgia" panose="02040502050405020303" pitchFamily="18" charset="0"/>
              </a:rPr>
            </a:br>
            <a:r>
              <a:rPr lang="en-US" sz="1000" b="0" i="0">
                <a:effectLst/>
                <a:latin typeface="Georgia" panose="02040502050405020303" pitchFamily="18" charset="0"/>
              </a:rPr>
              <a:t>Yes, I never saw a skin so primly kept.</a:t>
            </a:r>
            <a:br>
              <a:rPr lang="en-US" sz="1000" b="0" i="0">
                <a:effectLst/>
                <a:latin typeface="Georgia" panose="02040502050405020303" pitchFamily="18" charset="0"/>
              </a:rPr>
            </a:br>
            <a:endParaRPr lang="en-US" sz="1000" b="0" i="0">
              <a:effectLst/>
              <a:latin typeface="Georgia" panose="02040502050405020303" pitchFamily="18" charset="0"/>
            </a:endParaRPr>
          </a:p>
          <a:p>
            <a:r>
              <a:rPr lang="en-US" sz="1000" b="1" i="0">
                <a:effectLst/>
                <a:latin typeface="Georgia" panose="02040502050405020303" pitchFamily="18" charset="0"/>
              </a:rPr>
              <a:t>LYSISTRATA</a:t>
            </a:r>
            <a:br>
              <a:rPr lang="en-US" sz="1000" b="0" i="0">
                <a:effectLst/>
                <a:latin typeface="Georgia" panose="02040502050405020303" pitchFamily="18" charset="0"/>
              </a:rPr>
            </a:br>
            <a:r>
              <a:rPr lang="en-US" sz="1000" b="0" i="0">
                <a:effectLst/>
                <a:latin typeface="Georgia" panose="02040502050405020303" pitchFamily="18" charset="0"/>
              </a:rPr>
              <a:t>This girl?</a:t>
            </a:r>
            <a:br>
              <a:rPr lang="en-US" sz="1000" b="0" i="0">
                <a:effectLst/>
                <a:latin typeface="Georgia" panose="02040502050405020303" pitchFamily="18" charset="0"/>
              </a:rPr>
            </a:br>
            <a:endParaRPr lang="en-US" sz="1000" b="0" i="0">
              <a:effectLst/>
              <a:latin typeface="Georgia" panose="02040502050405020303" pitchFamily="18" charset="0"/>
            </a:endParaRPr>
          </a:p>
          <a:p>
            <a:r>
              <a:rPr lang="en-US" sz="1000" b="1" i="0">
                <a:effectLst/>
                <a:latin typeface="Georgia" panose="02040502050405020303" pitchFamily="18" charset="0"/>
              </a:rPr>
              <a:t>LAMPITO</a:t>
            </a:r>
            <a:br>
              <a:rPr lang="en-US" sz="1000" b="0" i="0">
                <a:effectLst/>
                <a:latin typeface="Georgia" panose="02040502050405020303" pitchFamily="18" charset="0"/>
              </a:rPr>
            </a:br>
            <a:r>
              <a:rPr lang="en-US" sz="1000" b="0" i="0">
                <a:effectLst/>
                <a:latin typeface="Georgia" panose="02040502050405020303" pitchFamily="18" charset="0"/>
              </a:rPr>
              <a:t>A sonsie open-looking jinker!</a:t>
            </a:r>
            <a:br>
              <a:rPr lang="en-US" sz="1000" b="0" i="0">
                <a:effectLst/>
                <a:latin typeface="Georgia" panose="02040502050405020303" pitchFamily="18" charset="0"/>
              </a:rPr>
            </a:br>
            <a:r>
              <a:rPr lang="en-US" sz="1000" b="0" i="0">
                <a:effectLst/>
                <a:latin typeface="Georgia" panose="02040502050405020303" pitchFamily="18" charset="0"/>
              </a:rPr>
              <a:t>She's a Corinthian.</a:t>
            </a:r>
            <a:br>
              <a:rPr lang="en-US" sz="1000" b="0" i="0">
                <a:effectLst/>
                <a:latin typeface="Georgia" panose="02040502050405020303" pitchFamily="18" charset="0"/>
              </a:rPr>
            </a:br>
            <a:endParaRPr lang="en-US" sz="1000" b="0" i="0">
              <a:effectLst/>
              <a:latin typeface="Georgia" panose="02040502050405020303" pitchFamily="18" charset="0"/>
            </a:endParaRPr>
          </a:p>
          <a:p>
            <a:r>
              <a:rPr lang="en-US" sz="1000" b="1" i="0">
                <a:effectLst/>
                <a:latin typeface="Georgia" panose="02040502050405020303" pitchFamily="18" charset="0"/>
              </a:rPr>
              <a:t>LYSISTRATA</a:t>
            </a:r>
            <a:br>
              <a:rPr lang="en-US" sz="1000" b="0" i="0">
                <a:effectLst/>
                <a:latin typeface="Georgia" panose="02040502050405020303" pitchFamily="18" charset="0"/>
              </a:rPr>
            </a:br>
            <a:r>
              <a:rPr lang="en-US" sz="1000" b="0" i="0">
                <a:effectLst/>
                <a:latin typeface="Georgia" panose="02040502050405020303" pitchFamily="18" charset="0"/>
              </a:rPr>
              <a:t>Yes, isn't she</a:t>
            </a:r>
          </a:p>
          <a:p>
            <a:endParaRPr lang="en-US" sz="1000">
              <a:latin typeface="Georgia" panose="02040502050405020303" pitchFamily="18" charset="0"/>
            </a:endParaRPr>
          </a:p>
          <a:p>
            <a:pPr marL="0" indent="0">
              <a:buNone/>
            </a:pPr>
            <a:r>
              <a:rPr lang="en-GB" sz="1000"/>
              <a:t>Aristo. Lys. 70-90</a:t>
            </a:r>
          </a:p>
        </p:txBody>
      </p:sp>
    </p:spTree>
    <p:extLst>
      <p:ext uri="{BB962C8B-B14F-4D97-AF65-F5344CB8AC3E}">
        <p14:creationId xmlns:p14="http://schemas.microsoft.com/office/powerpoint/2010/main" val="1384074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FFAF69E-DFA6-4EC3-B5BC-D7FB391118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Border areas – border warfare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EE6A7B3-266A-4A92-831A-24A1AD410F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1475" y="1577181"/>
            <a:ext cx="8020050" cy="42576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57850DE-5D1A-497D-A96B-94290EDC59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034" t="44861" r="40375" b="27639"/>
          <a:stretch/>
        </p:blipFill>
        <p:spPr>
          <a:xfrm>
            <a:off x="8398680" y="448070"/>
            <a:ext cx="3698070" cy="2838055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D0660E4-E7B3-48A4-9960-1F33B708D5A6}"/>
              </a:ext>
            </a:extLst>
          </p:cNvPr>
          <p:cNvCxnSpPr/>
          <p:nvPr/>
        </p:nvCxnSpPr>
        <p:spPr>
          <a:xfrm>
            <a:off x="8801100" y="1905000"/>
            <a:ext cx="857250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58021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A9A98-E446-4521-BA2F-B318DA71D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Hoplite Warfare and arable land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8D92342-C036-4917-8BDD-9AA0380152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78886" y="1690688"/>
            <a:ext cx="7735712" cy="4351338"/>
          </a:xfrm>
          <a:prstGeom prst="rect">
            <a:avLst/>
          </a:prstGeom>
        </p:spPr>
      </p:pic>
      <p:sp>
        <p:nvSpPr>
          <p:cNvPr id="5" name="Action Button: Video 4">
            <a:hlinkClick r:id="rId3" highlightClick="1"/>
            <a:extLst>
              <a:ext uri="{FF2B5EF4-FFF2-40B4-BE49-F238E27FC236}">
                <a16:creationId xmlns:a16="http://schemas.microsoft.com/office/drawing/2014/main" id="{6C4F9581-DD79-4253-947E-FCA3471A6AAF}"/>
              </a:ext>
            </a:extLst>
          </p:cNvPr>
          <p:cNvSpPr/>
          <p:nvPr/>
        </p:nvSpPr>
        <p:spPr>
          <a:xfrm>
            <a:off x="1384917" y="3258105"/>
            <a:ext cx="1899821" cy="1624613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896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00A2E-5772-467C-A1F8-5B712BE13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551" y="2012441"/>
            <a:ext cx="26660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Borders and Sanctuaries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447BD4F-E8EB-4122-B99A-B40C0198D2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52417" y="254830"/>
            <a:ext cx="8326791" cy="6603170"/>
          </a:xfrm>
          <a:prstGeom prst="rect">
            <a:avLst/>
          </a:prstGeom>
        </p:spPr>
      </p:pic>
      <p:sp>
        <p:nvSpPr>
          <p:cNvPr id="6" name="Star: 4 Points 5">
            <a:extLst>
              <a:ext uri="{FF2B5EF4-FFF2-40B4-BE49-F238E27FC236}">
                <a16:creationId xmlns:a16="http://schemas.microsoft.com/office/drawing/2014/main" id="{58063618-0BC6-41AE-86FB-77EC02A0C61D}"/>
              </a:ext>
            </a:extLst>
          </p:cNvPr>
          <p:cNvSpPr/>
          <p:nvPr/>
        </p:nvSpPr>
        <p:spPr>
          <a:xfrm>
            <a:off x="7235301" y="2885243"/>
            <a:ext cx="195309" cy="168675"/>
          </a:xfrm>
          <a:prstGeom prst="star4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tar: 4 Points 6">
            <a:extLst>
              <a:ext uri="{FF2B5EF4-FFF2-40B4-BE49-F238E27FC236}">
                <a16:creationId xmlns:a16="http://schemas.microsoft.com/office/drawing/2014/main" id="{1D4F9DEB-22D1-4B82-95A3-06E9291D3974}"/>
              </a:ext>
            </a:extLst>
          </p:cNvPr>
          <p:cNvSpPr/>
          <p:nvPr/>
        </p:nvSpPr>
        <p:spPr>
          <a:xfrm>
            <a:off x="9010835" y="878889"/>
            <a:ext cx="248575" cy="204187"/>
          </a:xfrm>
          <a:prstGeom prst="star4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tar: 4 Points 7">
            <a:extLst>
              <a:ext uri="{FF2B5EF4-FFF2-40B4-BE49-F238E27FC236}">
                <a16:creationId xmlns:a16="http://schemas.microsoft.com/office/drawing/2014/main" id="{077BAD84-7AD2-4C06-B1CE-2354A8333CA6}"/>
              </a:ext>
            </a:extLst>
          </p:cNvPr>
          <p:cNvSpPr/>
          <p:nvPr/>
        </p:nvSpPr>
        <p:spPr>
          <a:xfrm>
            <a:off x="10369118" y="1367161"/>
            <a:ext cx="186432" cy="159798"/>
          </a:xfrm>
          <a:prstGeom prst="star4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tar: 4 Points 8">
            <a:extLst>
              <a:ext uri="{FF2B5EF4-FFF2-40B4-BE49-F238E27FC236}">
                <a16:creationId xmlns:a16="http://schemas.microsoft.com/office/drawing/2014/main" id="{EBFD041F-0F0A-45B8-B9B9-002588D9A8A0}"/>
              </a:ext>
            </a:extLst>
          </p:cNvPr>
          <p:cNvSpPr/>
          <p:nvPr/>
        </p:nvSpPr>
        <p:spPr>
          <a:xfrm>
            <a:off x="10555550" y="6320901"/>
            <a:ext cx="159798" cy="171974"/>
          </a:xfrm>
          <a:prstGeom prst="star4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tar: 4 Points 9">
            <a:extLst>
              <a:ext uri="{FF2B5EF4-FFF2-40B4-BE49-F238E27FC236}">
                <a16:creationId xmlns:a16="http://schemas.microsoft.com/office/drawing/2014/main" id="{3FD225E0-733F-4A9F-8481-CED81D4B37EC}"/>
              </a:ext>
            </a:extLst>
          </p:cNvPr>
          <p:cNvSpPr/>
          <p:nvPr/>
        </p:nvSpPr>
        <p:spPr>
          <a:xfrm>
            <a:off x="10280342" y="3169328"/>
            <a:ext cx="177553" cy="168676"/>
          </a:xfrm>
          <a:prstGeom prst="star4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lowchart: Collate 10">
            <a:extLst>
              <a:ext uri="{FF2B5EF4-FFF2-40B4-BE49-F238E27FC236}">
                <a16:creationId xmlns:a16="http://schemas.microsoft.com/office/drawing/2014/main" id="{717D7AC6-0C15-4583-BCC9-155C71AD1ED8}"/>
              </a:ext>
            </a:extLst>
          </p:cNvPr>
          <p:cNvSpPr/>
          <p:nvPr/>
        </p:nvSpPr>
        <p:spPr>
          <a:xfrm>
            <a:off x="5264458" y="2068497"/>
            <a:ext cx="150921" cy="150920"/>
          </a:xfrm>
          <a:prstGeom prst="flowChartCol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Flowchart: Collate 11">
            <a:extLst>
              <a:ext uri="{FF2B5EF4-FFF2-40B4-BE49-F238E27FC236}">
                <a16:creationId xmlns:a16="http://schemas.microsoft.com/office/drawing/2014/main" id="{7FEC335D-F480-4D95-95DF-5A9C72058BD4}"/>
              </a:ext>
            </a:extLst>
          </p:cNvPr>
          <p:cNvSpPr/>
          <p:nvPr/>
        </p:nvSpPr>
        <p:spPr>
          <a:xfrm>
            <a:off x="6542843" y="1882066"/>
            <a:ext cx="150921" cy="186431"/>
          </a:xfrm>
          <a:prstGeom prst="flowChartCol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Flowchart: Collate 12">
            <a:extLst>
              <a:ext uri="{FF2B5EF4-FFF2-40B4-BE49-F238E27FC236}">
                <a16:creationId xmlns:a16="http://schemas.microsoft.com/office/drawing/2014/main" id="{7D0994C4-CE90-46F7-B0F7-C5A53E572D90}"/>
              </a:ext>
            </a:extLst>
          </p:cNvPr>
          <p:cNvSpPr/>
          <p:nvPr/>
        </p:nvSpPr>
        <p:spPr>
          <a:xfrm>
            <a:off x="9081856" y="1644969"/>
            <a:ext cx="177554" cy="204187"/>
          </a:xfrm>
          <a:prstGeom prst="flowChartCol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4" name="Flowchart: Collate 13">
            <a:extLst>
              <a:ext uri="{FF2B5EF4-FFF2-40B4-BE49-F238E27FC236}">
                <a16:creationId xmlns:a16="http://schemas.microsoft.com/office/drawing/2014/main" id="{4AE4B5B8-E134-4C46-97CF-9F95B29BD4CE}"/>
              </a:ext>
            </a:extLst>
          </p:cNvPr>
          <p:cNvSpPr/>
          <p:nvPr/>
        </p:nvSpPr>
        <p:spPr>
          <a:xfrm>
            <a:off x="10343817" y="6320901"/>
            <a:ext cx="159797" cy="168676"/>
          </a:xfrm>
          <a:prstGeom prst="flowChartCol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67727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B934D-F9B6-44E0-A33F-21F81843D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6505575" cy="1325563"/>
          </a:xfrm>
        </p:spPr>
        <p:txBody>
          <a:bodyPr>
            <a:normAutofit/>
          </a:bodyPr>
          <a:lstStyle/>
          <a:p>
            <a:r>
              <a:rPr lang="en-GB" dirty="0"/>
              <a:t>Home boundaries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4CB9C-5419-4BC9-8E5E-3BD2EC437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505575" cy="4351338"/>
          </a:xfrm>
        </p:spPr>
        <p:txBody>
          <a:bodyPr>
            <a:normAutofit/>
          </a:bodyPr>
          <a:lstStyle/>
          <a:p>
            <a:r>
              <a:rPr lang="en-US" sz="1800" b="0" i="0">
                <a:effectLst/>
                <a:latin typeface="Georgia" panose="02040502050405020303" pitchFamily="18" charset="0"/>
              </a:rPr>
              <a:t>We felt desire, gentlemen, for </a:t>
            </a:r>
            <a:r>
              <a:rPr lang="en-US" sz="1800" b="0" i="0" err="1">
                <a:effectLst/>
                <a:latin typeface="Georgia" panose="02040502050405020303" pitchFamily="18" charset="0"/>
              </a:rPr>
              <a:t>Theodotus</a:t>
            </a:r>
            <a:r>
              <a:rPr lang="en-US" sz="1800" b="0" i="0">
                <a:effectLst/>
                <a:latin typeface="Georgia" panose="02040502050405020303" pitchFamily="18" charset="0"/>
              </a:rPr>
              <a:t>, a </a:t>
            </a:r>
            <a:r>
              <a:rPr lang="en-US" sz="1800" b="0" i="0" err="1">
                <a:effectLst/>
                <a:latin typeface="Georgia" panose="02040502050405020303" pitchFamily="18" charset="0"/>
              </a:rPr>
              <a:t>Plataean</a:t>
            </a:r>
            <a:r>
              <a:rPr lang="en-US" sz="1800" b="0" i="0">
                <a:effectLst/>
                <a:latin typeface="Georgia" panose="02040502050405020303" pitchFamily="18" charset="0"/>
              </a:rPr>
              <a:t> boy; and while I looked to win his affection by kindness, this man thought by outrage and defiance of the law to compel him to accede to his wishes. To tell all the ill-treatment that the boy has suffered from him would be a lengthy business: but I think it proper that you should hear the numerous offences he has committed against myself. [6] Hearing that the boy was at my house, he came there at night in a drunken state, broke down the doors, and entered the women's rooms: within were my sister and my nieces, whose lives have been so well-ordered that they are ashamed to be seen even by their kinsmen. [7] This man, then, carried insolence to such a pitch that he refused to go away until the people who appeared on the spot, and those who had accompanied him, feeling it a monstrous thing that he should intrude on young girls and orphans, drove him out by force. Lys. 3.5-7</a:t>
            </a:r>
            <a:endParaRPr lang="en-GB" sz="1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DF6095-A1F3-4162-A03F-DE37EE7D4F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20430"/>
          <a:stretch/>
        </p:blipFill>
        <p:spPr>
          <a:xfrm>
            <a:off x="7737635" y="-1"/>
            <a:ext cx="3555205" cy="685800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C413D172-8B6A-47F5-9813-DE455773F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595394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449</Words>
  <Application>Microsoft Office PowerPoint</Application>
  <PresentationFormat>Widescreen</PresentationFormat>
  <Paragraphs>31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Georgia</vt:lpstr>
      <vt:lpstr>Office Theme</vt:lpstr>
      <vt:lpstr>Boundaries</vt:lpstr>
      <vt:lpstr>The Greek world – frogs around a pond</vt:lpstr>
      <vt:lpstr>In a greater world</vt:lpstr>
      <vt:lpstr>1500 city-states</vt:lpstr>
      <vt:lpstr>A city-state is an INDEPENDENT STATE</vt:lpstr>
      <vt:lpstr>Views of others</vt:lpstr>
      <vt:lpstr>Border areas – border warfare</vt:lpstr>
      <vt:lpstr>Hoplite Warfare and arable land</vt:lpstr>
      <vt:lpstr>Borders and Sanctuaries</vt:lpstr>
      <vt:lpstr>Home boundaries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Boundaries</dc:title>
  <dc:creator>Errietta Bissa</dc:creator>
  <cp:lastModifiedBy>Errietta Bissa</cp:lastModifiedBy>
  <cp:revision>1</cp:revision>
  <dcterms:created xsi:type="dcterms:W3CDTF">2020-10-27T13:52:27Z</dcterms:created>
  <dcterms:modified xsi:type="dcterms:W3CDTF">2020-10-27T13:52:46Z</dcterms:modified>
</cp:coreProperties>
</file>