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7" r:id="rId3"/>
    <p:sldId id="258" r:id="rId4"/>
    <p:sldId id="259" r:id="rId5"/>
    <p:sldId id="260" r:id="rId6"/>
    <p:sldId id="268" r:id="rId7"/>
    <p:sldId id="261" r:id="rId8"/>
    <p:sldId id="269" r:id="rId9"/>
    <p:sldId id="262" r:id="rId10"/>
    <p:sldId id="270" r:id="rId11"/>
    <p:sldId id="263" r:id="rId12"/>
    <p:sldId id="271" r:id="rId13"/>
    <p:sldId id="264" r:id="rId14"/>
    <p:sldId id="272" r:id="rId15"/>
    <p:sldId id="265" r:id="rId16"/>
    <p:sldId id="266" r:id="rId17"/>
    <p:sldId id="267" r:id="rId1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125" d="100"/>
          <a:sy n="125" d="100"/>
        </p:scale>
        <p:origin x="-72" y="-30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502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COVER SLIDE
Replace all [Name] and [ID] placeholders with your group members' real names and student ID numbers. Do not change the module title, lecturer name or submission date.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group member should include their own AI acknowledgement statement on this slide — or one shared statement for the group. See the assessment brief for which AI uses are permitted (research and proofreading are allowed; writing and structuring are not).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 each row with the correct MS 365 tool name and the student presenting that section.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SHARED GROUP SLIDE — any member can present this.
Do not read the bullets word for word. Use them as speaking prompts. Apply all points specifically to the Riverdale case study — do not keep it generic.</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1: Staff Communication | Tool: Microsoft Teams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2: Secure File Storage &amp; Sharing | Tool: OneDrive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C43D0-2B43-4CA6-FE4D-8033189EE2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90A5E7-360A-7F2D-9FD8-51D375C4A5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0E18F-8CB0-64F0-D801-AB455228232C}"/>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5DDB5353-DF55-B909-2A3B-7C733D3A13D2}"/>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985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3: Care Documentation | Tool: Microsoft Word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61882-A86C-EBBA-3362-929C23F4E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EB9FA-3FD2-D8B8-6B7B-AFAFA9AC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D06D7-6041-55B0-B8B4-5618347C8DBC}"/>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013AD722-CB14-94A4-598A-927362BA22CE}"/>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297270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4: Staff Scheduling / Rotas | Tool: Microsoft Excel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E80B1-3636-724C-EE6B-ECDBC778A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17C8E7-6799-8CF7-F1C5-FE579FD7D5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31E241-3CB9-A699-6F66-D36ECB6C528F}"/>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64C2C3FC-3FF9-1CF5-A8A9-FBA012256ABE}"/>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902730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5: Staff Training | Tool: Microsoft PowerPoint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7641-91A7-CAFF-986C-0A90B5749E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A8E3A-2715-411A-312F-D446DFEE2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D72707-8DA3-357E-E2DB-8DA18A7B0BE5}"/>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B199548C-B24B-3E18-A059-B0F5A71795E0}"/>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769303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GROUP SLIDE — Fill in each row using content from each member's individual section. Keep benefit and limitation to one concise sentence each, with a citation.</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SHARED GROUP SLIDE — ideally delivered together. Replace every red bullet with your group's actual conclusions. Do not be generic — refer directly to Riverdale and the five tools your group evaluated.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 the example formats above and replace with your group's actual reference list. Every source cited with (Author, Year) anywhere in the slides must appear here. References must be in alphabetical order.</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74320"/>
            <a:ext cx="5486400" cy="1737360"/>
          </a:xfrm>
          <a:prstGeom prst="rect">
            <a:avLst/>
          </a:prstGeom>
          <a:noFill/>
          <a:ln/>
        </p:spPr>
        <p:txBody>
          <a:bodyPr wrap="square" lIns="0" tIns="0" rIns="0" bIns="0" rtlCol="0" anchor="t"/>
          <a:lstStyle/>
          <a:p>
            <a:pPr marL="0" indent="0">
              <a:buNone/>
            </a:pPr>
            <a:r>
              <a:rPr lang="en-US" sz="4000" dirty="0">
                <a:solidFill>
                  <a:srgbClr val="1A1A1A"/>
                </a:solidFill>
                <a:latin typeface="Calibri" pitchFamily="34" charset="0"/>
                <a:ea typeface="Calibri" pitchFamily="34" charset="-122"/>
                <a:cs typeface="Calibri" pitchFamily="34" charset="-120"/>
              </a:rPr>
              <a:t>Digital Skills and Research Methods</a:t>
            </a:r>
            <a:endParaRPr lang="en-US" sz="4000" dirty="0"/>
          </a:p>
          <a:p>
            <a:pPr marL="0" indent="0">
              <a:buNone/>
            </a:pPr>
            <a:r>
              <a:rPr lang="en-US" sz="4000" dirty="0">
                <a:solidFill>
                  <a:srgbClr val="1A1A1A"/>
                </a:solidFill>
                <a:latin typeface="Calibri" pitchFamily="34" charset="0"/>
                <a:ea typeface="Calibri" pitchFamily="34" charset="-122"/>
                <a:cs typeface="Calibri" pitchFamily="34" charset="-120"/>
              </a:rPr>
              <a:t>LCHS4007</a:t>
            </a:r>
            <a:endParaRPr lang="en-US" sz="4000" dirty="0"/>
          </a:p>
        </p:txBody>
      </p:sp>
      <p:sp>
        <p:nvSpPr>
          <p:cNvPr id="3" name="Shape 1"/>
          <p:cNvSpPr/>
          <p:nvPr/>
        </p:nvSpPr>
        <p:spPr>
          <a:xfrm>
            <a:off x="411480" y="2057400"/>
            <a:ext cx="3657600" cy="0"/>
          </a:xfrm>
          <a:prstGeom prst="line">
            <a:avLst/>
          </a:prstGeom>
          <a:noFill/>
          <a:ln w="38100">
            <a:solidFill>
              <a:srgbClr val="C0392B"/>
            </a:solidFill>
            <a:prstDash val="solid"/>
          </a:ln>
        </p:spPr>
        <p:txBody>
          <a:bodyPr/>
          <a:lstStyle/>
          <a:p>
            <a:endParaRPr lang="en-GB"/>
          </a:p>
        </p:txBody>
      </p:sp>
      <p:sp>
        <p:nvSpPr>
          <p:cNvPr id="4" name="Text 2"/>
          <p:cNvSpPr/>
          <p:nvPr/>
        </p:nvSpPr>
        <p:spPr>
          <a:xfrm>
            <a:off x="411480" y="2194560"/>
            <a:ext cx="5669280" cy="1737360"/>
          </a:xfrm>
          <a:prstGeom prst="rect">
            <a:avLst/>
          </a:prstGeom>
          <a:noFill/>
          <a:ln/>
        </p:spPr>
        <p:txBody>
          <a:bodyPr wrap="square" lIns="0" tIns="0" rIns="0" bIns="0" rtlCol="0" anchor="t"/>
          <a:lstStyle/>
          <a:p>
            <a:pPr marL="0" indent="0">
              <a:buNone/>
            </a:pPr>
            <a:r>
              <a:rPr lang="en-US" sz="1600" dirty="0">
                <a:solidFill>
                  <a:srgbClr val="1A1A1A"/>
                </a:solidFill>
                <a:latin typeface="Calibri" pitchFamily="34" charset="0"/>
                <a:ea typeface="Calibri" pitchFamily="34" charset="-122"/>
                <a:cs typeface="Calibri" pitchFamily="34" charset="-120"/>
              </a:rPr>
              <a:t>Component 1: Group Presentation
Programme: Certificate of Higher Education Skills for the Workplace (Health &amp; Social Care)
Lecturer: &lt;Lecturers Name Here&gt;
Submission: Monday 13th July 2026</a:t>
            </a:r>
            <a:endParaRPr lang="en-US" sz="1600" dirty="0"/>
          </a:p>
        </p:txBody>
      </p:sp>
      <p:sp>
        <p:nvSpPr>
          <p:cNvPr id="6" name="Text 4"/>
          <p:cNvSpPr/>
          <p:nvPr/>
        </p:nvSpPr>
        <p:spPr>
          <a:xfrm>
            <a:off x="548640" y="4114800"/>
            <a:ext cx="8046720" cy="68580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Group Member Names:  [Name 1]  |  [Name 2]  |  [Name 3]  |  [Name 4]  |  [Name 5]</a:t>
            </a:r>
            <a:endParaRPr lang="en-US" sz="1300" dirty="0"/>
          </a:p>
          <a:p>
            <a:pPr marL="0" indent="0">
              <a:buNone/>
            </a:pPr>
            <a:r>
              <a:rPr lang="en-US" sz="1300" i="1" dirty="0">
                <a:solidFill>
                  <a:srgbClr val="555555"/>
                </a:solidFill>
                <a:latin typeface="Calibri" pitchFamily="34" charset="0"/>
                <a:ea typeface="Calibri" pitchFamily="34" charset="-122"/>
                <a:cs typeface="Calibri" pitchFamily="34" charset="-120"/>
              </a:rPr>
              <a:t>Student IDs:  [ID 1]  |  [ID 2]  |  [ID 3]  |  [ID 4]  |  [ID 5]</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Acknowledgement of the Use of AI</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pPr marL="0" indent="0">
              <a:buNone/>
            </a:pPr>
            <a:r>
              <a:rPr lang="en-US" sz="1500" dirty="0">
                <a:solidFill>
                  <a:srgbClr val="555555"/>
                </a:solidFill>
                <a:latin typeface="Calibri" pitchFamily="34" charset="0"/>
                <a:ea typeface="Calibri" pitchFamily="34" charset="-122"/>
                <a:cs typeface="Calibri" pitchFamily="34" charset="-120"/>
              </a:rPr>
              <a:t>I acknowledge the use of [AI Tool Name] (insert URL) on [DATE] to support my work using the prompt(s):</a:t>
            </a:r>
            <a:endParaRPr lang="en-US" sz="1500" dirty="0"/>
          </a:p>
          <a:p>
            <a:pPr marL="0" indent="0">
              <a:buNone/>
            </a:pPr>
            <a:endParaRPr lang="en-US" sz="1500" dirty="0"/>
          </a:p>
          <a:p>
            <a:pPr marL="0" indent="0">
              <a:buNone/>
            </a:pPr>
            <a:r>
              <a:rPr lang="en-US" sz="1500" dirty="0">
                <a:solidFill>
                  <a:srgbClr val="555555"/>
                </a:solidFill>
                <a:latin typeface="Calibri" pitchFamily="34" charset="0"/>
                <a:ea typeface="Calibri" pitchFamily="34" charset="-122"/>
                <a:cs typeface="Calibri" pitchFamily="34" charset="-120"/>
              </a:rPr>
              <a:t>"[Describe exactly what you asked the AI to do - e.g., Please check the following text for readability, grammar and syntax.]"</a:t>
            </a:r>
            <a:endParaRPr lang="en-US" sz="1500" dirty="0"/>
          </a:p>
          <a:p>
            <a:pPr marL="0" indent="0">
              <a:buNone/>
            </a:pPr>
            <a:endParaRPr lang="en-US" sz="1500" dirty="0"/>
          </a:p>
          <a:p>
            <a:pPr marL="0" indent="0">
              <a:buNone/>
            </a:pPr>
            <a:r>
              <a:rPr lang="en-US" sz="1500" dirty="0">
                <a:solidFill>
                  <a:srgbClr val="555555"/>
                </a:solidFill>
                <a:latin typeface="Calibri" pitchFamily="34" charset="0"/>
                <a:ea typeface="Calibri" pitchFamily="34" charset="-122"/>
                <a:cs typeface="Calibri" pitchFamily="34" charset="-120"/>
              </a:rPr>
              <a:t>I confirm that I have NOT presented any AI-generated text as my own work.</a:t>
            </a:r>
            <a:endParaRPr lang="en-US" sz="1500" dirty="0"/>
          </a:p>
          <a:p>
            <a:pPr marL="0" indent="0">
              <a:buNone/>
            </a:pPr>
            <a:endParaRPr lang="en-US" sz="1500" dirty="0"/>
          </a:p>
          <a:p>
            <a:pPr marL="0" indent="0">
              <a:buNone/>
            </a:pPr>
            <a:r>
              <a:rPr lang="en-US" sz="1500" dirty="0">
                <a:solidFill>
                  <a:srgbClr val="555555"/>
                </a:solidFill>
                <a:latin typeface="Calibri" pitchFamily="34" charset="0"/>
                <a:ea typeface="Calibri" pitchFamily="34" charset="-122"/>
                <a:cs typeface="Calibri" pitchFamily="34" charset="-120"/>
              </a:rPr>
              <a:t>I confirm I have copies of my drafts, notes and other resources used before and after the use of AI tools, which I may be asked to provide as evidence.</a:t>
            </a:r>
            <a:endParaRPr lang="en-US" sz="1500" dirty="0"/>
          </a:p>
        </p:txBody>
      </p:sp>
      <p:sp>
        <p:nvSpPr>
          <p:cNvPr id="5" name="Shape 3"/>
          <p:cNvSpPr/>
          <p:nvPr/>
        </p:nvSpPr>
        <p:spPr>
          <a:xfrm>
            <a:off x="411480" y="4297680"/>
            <a:ext cx="8321040" cy="548640"/>
          </a:xfrm>
          <a:prstGeom prst="rect">
            <a:avLst/>
          </a:prstGeom>
          <a:solidFill>
            <a:srgbClr val="F2F2F2"/>
          </a:solidFill>
          <a:ln w="9525">
            <a:solidFill>
              <a:srgbClr val="CCCCCC"/>
            </a:solidFill>
            <a:prstDash val="solid"/>
          </a:ln>
        </p:spPr>
        <p:txBody>
          <a:bodyPr/>
          <a:lstStyle/>
          <a:p>
            <a:endParaRPr lang="en-GB"/>
          </a:p>
        </p:txBody>
      </p:sp>
      <p:sp>
        <p:nvSpPr>
          <p:cNvPr id="6" name="Text 4"/>
          <p:cNvSpPr/>
          <p:nvPr/>
        </p:nvSpPr>
        <p:spPr>
          <a:xfrm>
            <a:off x="502920" y="4325112"/>
            <a:ext cx="8138160" cy="502920"/>
          </a:xfrm>
          <a:prstGeom prst="rect">
            <a:avLst/>
          </a:prstGeom>
          <a:noFill/>
          <a:ln/>
        </p:spPr>
        <p:txBody>
          <a:bodyPr wrap="square" lIns="0" tIns="0" rIns="0" bIns="0" rtlCol="0" anchor="ctr"/>
          <a:lstStyle/>
          <a:p>
            <a:pPr marL="0" indent="0">
              <a:buNone/>
            </a:pPr>
            <a:r>
              <a:rPr lang="en-US" sz="1200" i="1" dirty="0">
                <a:solidFill>
                  <a:srgbClr val="C0392B"/>
                </a:solidFill>
                <a:latin typeface="Calibri" pitchFamily="34" charset="0"/>
                <a:ea typeface="Calibri" pitchFamily="34" charset="-122"/>
                <a:cs typeface="Calibri" pitchFamily="34" charset="-120"/>
              </a:rPr>
              <a:t>📌  If you did NOT use AI in your work, replace the text above with: 'No generative AI tools were used in the preparation of this presentation.'</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Contents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1.</a:t>
            </a:r>
            <a:endParaRPr lang="en-US" sz="1600" dirty="0"/>
          </a:p>
        </p:txBody>
      </p:sp>
      <p:sp>
        <p:nvSpPr>
          <p:cNvPr id="5" name="Text 3"/>
          <p:cNvSpPr/>
          <p:nvPr/>
        </p:nvSpPr>
        <p:spPr>
          <a:xfrm>
            <a:off x="822960" y="1143000"/>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Introduction – Case Study Overview</a:t>
            </a:r>
            <a:endParaRPr lang="en-US" sz="1600" dirty="0"/>
          </a:p>
        </p:txBody>
      </p:sp>
      <p:sp>
        <p:nvSpPr>
          <p:cNvPr id="6" name="Text 4"/>
          <p:cNvSpPr/>
          <p:nvPr/>
        </p:nvSpPr>
        <p:spPr>
          <a:xfrm>
            <a:off x="7132320" y="1143000"/>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[All Members]</a:t>
            </a:r>
            <a:endParaRPr lang="en-US" sz="1300" dirty="0"/>
          </a:p>
        </p:txBody>
      </p:sp>
      <p:sp>
        <p:nvSpPr>
          <p:cNvPr id="7" name="Shape 5"/>
          <p:cNvSpPr/>
          <p:nvPr/>
        </p:nvSpPr>
        <p:spPr>
          <a:xfrm>
            <a:off x="411480" y="1554480"/>
            <a:ext cx="8321040" cy="0"/>
          </a:xfrm>
          <a:prstGeom prst="line">
            <a:avLst/>
          </a:prstGeom>
          <a:noFill/>
          <a:ln w="6350">
            <a:solidFill>
              <a:srgbClr val="CCCCCC"/>
            </a:solidFill>
            <a:prstDash val="solid"/>
          </a:ln>
        </p:spPr>
        <p:txBody>
          <a:bodyPr/>
          <a:lstStyle/>
          <a:p>
            <a:endParaRPr lang="en-GB"/>
          </a:p>
        </p:txBody>
      </p:sp>
      <p:sp>
        <p:nvSpPr>
          <p:cNvPr id="8" name="Text 6"/>
          <p:cNvSpPr/>
          <p:nvPr/>
        </p:nvSpPr>
        <p:spPr>
          <a:xfrm>
            <a:off x="411480" y="1609344"/>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2.</a:t>
            </a:r>
            <a:endParaRPr lang="en-US" sz="1600" dirty="0"/>
          </a:p>
        </p:txBody>
      </p:sp>
      <p:sp>
        <p:nvSpPr>
          <p:cNvPr id="9" name="Text 7"/>
          <p:cNvSpPr/>
          <p:nvPr/>
        </p:nvSpPr>
        <p:spPr>
          <a:xfrm>
            <a:off x="822960" y="1609344"/>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1: Staff Communication → [MS Tool]</a:t>
            </a:r>
            <a:endParaRPr lang="en-US" sz="1600" dirty="0"/>
          </a:p>
        </p:txBody>
      </p:sp>
      <p:sp>
        <p:nvSpPr>
          <p:cNvPr id="10" name="Text 8"/>
          <p:cNvSpPr/>
          <p:nvPr/>
        </p:nvSpPr>
        <p:spPr>
          <a:xfrm>
            <a:off x="7132320" y="1609344"/>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[Student Name]</a:t>
            </a:r>
            <a:endParaRPr lang="en-US" sz="1300" dirty="0"/>
          </a:p>
        </p:txBody>
      </p:sp>
      <p:sp>
        <p:nvSpPr>
          <p:cNvPr id="11" name="Shape 9"/>
          <p:cNvSpPr/>
          <p:nvPr/>
        </p:nvSpPr>
        <p:spPr>
          <a:xfrm>
            <a:off x="411480" y="2020824"/>
            <a:ext cx="8321040" cy="0"/>
          </a:xfrm>
          <a:prstGeom prst="line">
            <a:avLst/>
          </a:prstGeom>
          <a:noFill/>
          <a:ln w="6350">
            <a:solidFill>
              <a:srgbClr val="CCCCCC"/>
            </a:solidFill>
            <a:prstDash val="solid"/>
          </a:ln>
        </p:spPr>
        <p:txBody>
          <a:bodyPr/>
          <a:lstStyle/>
          <a:p>
            <a:endParaRPr lang="en-GB"/>
          </a:p>
        </p:txBody>
      </p:sp>
      <p:sp>
        <p:nvSpPr>
          <p:cNvPr id="12" name="Text 10"/>
          <p:cNvSpPr/>
          <p:nvPr/>
        </p:nvSpPr>
        <p:spPr>
          <a:xfrm>
            <a:off x="411480" y="2075688"/>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3.</a:t>
            </a:r>
            <a:endParaRPr lang="en-US" sz="1600" dirty="0"/>
          </a:p>
        </p:txBody>
      </p:sp>
      <p:sp>
        <p:nvSpPr>
          <p:cNvPr id="13" name="Text 11"/>
          <p:cNvSpPr/>
          <p:nvPr/>
        </p:nvSpPr>
        <p:spPr>
          <a:xfrm>
            <a:off x="822960" y="2075688"/>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2: Secure File Storage &amp; Sharing → [MS Tool]</a:t>
            </a:r>
            <a:endParaRPr lang="en-US" sz="1600" dirty="0"/>
          </a:p>
        </p:txBody>
      </p:sp>
      <p:sp>
        <p:nvSpPr>
          <p:cNvPr id="14" name="Text 12"/>
          <p:cNvSpPr/>
          <p:nvPr/>
        </p:nvSpPr>
        <p:spPr>
          <a:xfrm>
            <a:off x="7132320" y="2075688"/>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[Student Name]</a:t>
            </a:r>
            <a:endParaRPr lang="en-US" sz="1300" dirty="0"/>
          </a:p>
        </p:txBody>
      </p:sp>
      <p:sp>
        <p:nvSpPr>
          <p:cNvPr id="15" name="Shape 13"/>
          <p:cNvSpPr/>
          <p:nvPr/>
        </p:nvSpPr>
        <p:spPr>
          <a:xfrm>
            <a:off x="411480" y="2487168"/>
            <a:ext cx="8321040" cy="0"/>
          </a:xfrm>
          <a:prstGeom prst="line">
            <a:avLst/>
          </a:prstGeom>
          <a:noFill/>
          <a:ln w="6350">
            <a:solidFill>
              <a:srgbClr val="CCCCCC"/>
            </a:solidFill>
            <a:prstDash val="solid"/>
          </a:ln>
        </p:spPr>
        <p:txBody>
          <a:bodyPr/>
          <a:lstStyle/>
          <a:p>
            <a:endParaRPr lang="en-GB"/>
          </a:p>
        </p:txBody>
      </p:sp>
      <p:sp>
        <p:nvSpPr>
          <p:cNvPr id="16" name="Text 14"/>
          <p:cNvSpPr/>
          <p:nvPr/>
        </p:nvSpPr>
        <p:spPr>
          <a:xfrm>
            <a:off x="411480" y="2542032"/>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4.</a:t>
            </a:r>
            <a:endParaRPr lang="en-US" sz="1600" dirty="0"/>
          </a:p>
        </p:txBody>
      </p:sp>
      <p:sp>
        <p:nvSpPr>
          <p:cNvPr id="17" name="Text 15"/>
          <p:cNvSpPr/>
          <p:nvPr/>
        </p:nvSpPr>
        <p:spPr>
          <a:xfrm>
            <a:off x="822960" y="2542032"/>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3: Care Documentation → [MS Tool]</a:t>
            </a:r>
            <a:endParaRPr lang="en-US" sz="1600" dirty="0"/>
          </a:p>
        </p:txBody>
      </p:sp>
      <p:sp>
        <p:nvSpPr>
          <p:cNvPr id="18" name="Text 16"/>
          <p:cNvSpPr/>
          <p:nvPr/>
        </p:nvSpPr>
        <p:spPr>
          <a:xfrm>
            <a:off x="7132320" y="2542032"/>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[Student Name]</a:t>
            </a:r>
            <a:endParaRPr lang="en-US" sz="1300" dirty="0"/>
          </a:p>
        </p:txBody>
      </p:sp>
      <p:sp>
        <p:nvSpPr>
          <p:cNvPr id="19" name="Shape 17"/>
          <p:cNvSpPr/>
          <p:nvPr/>
        </p:nvSpPr>
        <p:spPr>
          <a:xfrm>
            <a:off x="411480" y="2953512"/>
            <a:ext cx="8321040" cy="0"/>
          </a:xfrm>
          <a:prstGeom prst="line">
            <a:avLst/>
          </a:prstGeom>
          <a:noFill/>
          <a:ln w="6350">
            <a:solidFill>
              <a:srgbClr val="CCCCCC"/>
            </a:solidFill>
            <a:prstDash val="solid"/>
          </a:ln>
        </p:spPr>
        <p:txBody>
          <a:bodyPr/>
          <a:lstStyle/>
          <a:p>
            <a:endParaRPr lang="en-GB"/>
          </a:p>
        </p:txBody>
      </p:sp>
      <p:sp>
        <p:nvSpPr>
          <p:cNvPr id="20" name="Text 18"/>
          <p:cNvSpPr/>
          <p:nvPr/>
        </p:nvSpPr>
        <p:spPr>
          <a:xfrm>
            <a:off x="411480" y="3008376"/>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5.</a:t>
            </a:r>
            <a:endParaRPr lang="en-US" sz="1600" dirty="0"/>
          </a:p>
        </p:txBody>
      </p:sp>
      <p:sp>
        <p:nvSpPr>
          <p:cNvPr id="21" name="Text 19"/>
          <p:cNvSpPr/>
          <p:nvPr/>
        </p:nvSpPr>
        <p:spPr>
          <a:xfrm>
            <a:off x="822960" y="3008376"/>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4: Staff Scheduling / Rotas → [MS Tool]</a:t>
            </a:r>
            <a:endParaRPr lang="en-US" sz="1600" dirty="0"/>
          </a:p>
        </p:txBody>
      </p:sp>
      <p:sp>
        <p:nvSpPr>
          <p:cNvPr id="22" name="Text 20"/>
          <p:cNvSpPr/>
          <p:nvPr/>
        </p:nvSpPr>
        <p:spPr>
          <a:xfrm>
            <a:off x="7132320" y="3008376"/>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[Student Name]</a:t>
            </a:r>
            <a:endParaRPr lang="en-US" sz="1300" dirty="0"/>
          </a:p>
        </p:txBody>
      </p:sp>
      <p:sp>
        <p:nvSpPr>
          <p:cNvPr id="23" name="Shape 21"/>
          <p:cNvSpPr/>
          <p:nvPr/>
        </p:nvSpPr>
        <p:spPr>
          <a:xfrm>
            <a:off x="411480" y="3419856"/>
            <a:ext cx="8321040" cy="0"/>
          </a:xfrm>
          <a:prstGeom prst="line">
            <a:avLst/>
          </a:prstGeom>
          <a:noFill/>
          <a:ln w="6350">
            <a:solidFill>
              <a:srgbClr val="CCCCCC"/>
            </a:solidFill>
            <a:prstDash val="solid"/>
          </a:ln>
        </p:spPr>
        <p:txBody>
          <a:bodyPr/>
          <a:lstStyle/>
          <a:p>
            <a:endParaRPr lang="en-GB"/>
          </a:p>
        </p:txBody>
      </p:sp>
      <p:sp>
        <p:nvSpPr>
          <p:cNvPr id="24" name="Text 22"/>
          <p:cNvSpPr/>
          <p:nvPr/>
        </p:nvSpPr>
        <p:spPr>
          <a:xfrm>
            <a:off x="411480" y="3474720"/>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6.</a:t>
            </a:r>
            <a:endParaRPr lang="en-US" sz="1600" dirty="0"/>
          </a:p>
        </p:txBody>
      </p:sp>
      <p:sp>
        <p:nvSpPr>
          <p:cNvPr id="25" name="Text 23"/>
          <p:cNvSpPr/>
          <p:nvPr/>
        </p:nvSpPr>
        <p:spPr>
          <a:xfrm>
            <a:off x="822960" y="3474720"/>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Task 5: Staff Training → [MS Tool]</a:t>
            </a:r>
            <a:endParaRPr lang="en-US" sz="1600" dirty="0"/>
          </a:p>
        </p:txBody>
      </p:sp>
      <p:sp>
        <p:nvSpPr>
          <p:cNvPr id="26" name="Text 24"/>
          <p:cNvSpPr/>
          <p:nvPr/>
        </p:nvSpPr>
        <p:spPr>
          <a:xfrm>
            <a:off x="7132320" y="3474720"/>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[Student Name]</a:t>
            </a:r>
            <a:endParaRPr lang="en-US" sz="1300" dirty="0"/>
          </a:p>
        </p:txBody>
      </p:sp>
      <p:sp>
        <p:nvSpPr>
          <p:cNvPr id="27" name="Shape 25"/>
          <p:cNvSpPr/>
          <p:nvPr/>
        </p:nvSpPr>
        <p:spPr>
          <a:xfrm>
            <a:off x="411480" y="3886200"/>
            <a:ext cx="8321040" cy="0"/>
          </a:xfrm>
          <a:prstGeom prst="line">
            <a:avLst/>
          </a:prstGeom>
          <a:noFill/>
          <a:ln w="6350">
            <a:solidFill>
              <a:srgbClr val="CCCCCC"/>
            </a:solidFill>
            <a:prstDash val="solid"/>
          </a:ln>
        </p:spPr>
        <p:txBody>
          <a:bodyPr/>
          <a:lstStyle/>
          <a:p>
            <a:endParaRPr lang="en-GB"/>
          </a:p>
        </p:txBody>
      </p:sp>
      <p:sp>
        <p:nvSpPr>
          <p:cNvPr id="28" name="Text 26"/>
          <p:cNvSpPr/>
          <p:nvPr/>
        </p:nvSpPr>
        <p:spPr>
          <a:xfrm>
            <a:off x="411480" y="3941064"/>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7.</a:t>
            </a:r>
            <a:endParaRPr lang="en-US" sz="1600" dirty="0"/>
          </a:p>
        </p:txBody>
      </p:sp>
      <p:sp>
        <p:nvSpPr>
          <p:cNvPr id="29" name="Text 27"/>
          <p:cNvSpPr/>
          <p:nvPr/>
        </p:nvSpPr>
        <p:spPr>
          <a:xfrm>
            <a:off x="822960" y="3941064"/>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Conclusion &amp; Recommendations</a:t>
            </a:r>
            <a:endParaRPr lang="en-US" sz="1600" dirty="0"/>
          </a:p>
        </p:txBody>
      </p:sp>
      <p:sp>
        <p:nvSpPr>
          <p:cNvPr id="30" name="Text 28"/>
          <p:cNvSpPr/>
          <p:nvPr/>
        </p:nvSpPr>
        <p:spPr>
          <a:xfrm>
            <a:off x="7132320" y="3941064"/>
            <a:ext cx="1554480" cy="411480"/>
          </a:xfrm>
          <a:prstGeom prst="rect">
            <a:avLst/>
          </a:prstGeom>
          <a:noFill/>
          <a:ln/>
        </p:spPr>
        <p:txBody>
          <a:bodyPr wrap="square" lIns="0" tIns="0" rIns="0" bIns="0" rtlCol="0" anchor="ctr"/>
          <a:lstStyle/>
          <a:p>
            <a:pPr marL="0" indent="0" algn="r">
              <a:buNone/>
            </a:pPr>
            <a:r>
              <a:rPr lang="en-US" sz="1300" i="1" dirty="0">
                <a:solidFill>
                  <a:srgbClr val="555555"/>
                </a:solidFill>
                <a:latin typeface="Calibri" pitchFamily="34" charset="0"/>
                <a:ea typeface="Calibri" pitchFamily="34" charset="-122"/>
                <a:cs typeface="Calibri" pitchFamily="34" charset="-120"/>
              </a:rPr>
              <a:t>[All Members]</a:t>
            </a:r>
            <a:endParaRPr lang="en-US" sz="1300" dirty="0"/>
          </a:p>
        </p:txBody>
      </p:sp>
      <p:sp>
        <p:nvSpPr>
          <p:cNvPr id="31" name="Shape 29"/>
          <p:cNvSpPr/>
          <p:nvPr/>
        </p:nvSpPr>
        <p:spPr>
          <a:xfrm>
            <a:off x="411480" y="4352544"/>
            <a:ext cx="8321040" cy="0"/>
          </a:xfrm>
          <a:prstGeom prst="line">
            <a:avLst/>
          </a:prstGeom>
          <a:noFill/>
          <a:ln w="6350">
            <a:solidFill>
              <a:srgbClr val="CCCCCC"/>
            </a:solidFill>
            <a:prstDash val="solid"/>
          </a:ln>
        </p:spPr>
        <p:txBody>
          <a:bodyPr/>
          <a:lstStyle/>
          <a:p>
            <a:endParaRPr lang="en-GB"/>
          </a:p>
        </p:txBody>
      </p:sp>
      <p:sp>
        <p:nvSpPr>
          <p:cNvPr id="32" name="Text 30"/>
          <p:cNvSpPr/>
          <p:nvPr/>
        </p:nvSpPr>
        <p:spPr>
          <a:xfrm>
            <a:off x="411480" y="4407408"/>
            <a:ext cx="365760" cy="411480"/>
          </a:xfrm>
          <a:prstGeom prst="rect">
            <a:avLst/>
          </a:prstGeom>
          <a:noFill/>
          <a:ln/>
        </p:spPr>
        <p:txBody>
          <a:bodyPr wrap="square" lIns="0" tIns="0" rIns="0" bIns="0" rtlCol="0" anchor="ctr"/>
          <a:lstStyle/>
          <a:p>
            <a:pPr marL="0" indent="0">
              <a:buNone/>
            </a:pPr>
            <a:r>
              <a:rPr lang="en-US" sz="1600" b="1" dirty="0">
                <a:solidFill>
                  <a:srgbClr val="1A1A1A"/>
                </a:solidFill>
                <a:latin typeface="Calibri" pitchFamily="34" charset="0"/>
                <a:ea typeface="Calibri" pitchFamily="34" charset="-122"/>
                <a:cs typeface="Calibri" pitchFamily="34" charset="-120"/>
              </a:rPr>
              <a:t>8.</a:t>
            </a:r>
            <a:endParaRPr lang="en-US" sz="1600" dirty="0"/>
          </a:p>
        </p:txBody>
      </p:sp>
      <p:sp>
        <p:nvSpPr>
          <p:cNvPr id="33" name="Text 31"/>
          <p:cNvSpPr/>
          <p:nvPr/>
        </p:nvSpPr>
        <p:spPr>
          <a:xfrm>
            <a:off x="822960" y="4407408"/>
            <a:ext cx="6217920" cy="411480"/>
          </a:xfrm>
          <a:prstGeom prst="rect">
            <a:avLst/>
          </a:prstGeom>
          <a:noFill/>
          <a:ln/>
        </p:spPr>
        <p:txBody>
          <a:bodyPr wrap="square" lIns="0" tIns="0" rIns="0" bIns="0" rtlCol="0" anchor="ctr"/>
          <a:lstStyle/>
          <a:p>
            <a:pPr marL="0" indent="0">
              <a:buNone/>
            </a:pPr>
            <a:r>
              <a:rPr lang="en-US" sz="1600" dirty="0">
                <a:solidFill>
                  <a:srgbClr val="1A1A1A"/>
                </a:solidFill>
                <a:latin typeface="Calibri" pitchFamily="34" charset="0"/>
                <a:ea typeface="Calibri" pitchFamily="34" charset="-122"/>
                <a:cs typeface="Calibri" pitchFamily="34" charset="-120"/>
              </a:rPr>
              <a:t>References</a:t>
            </a:r>
            <a:endParaRPr lang="en-US" sz="1600" dirty="0"/>
          </a:p>
        </p:txBody>
      </p:sp>
      <p:sp>
        <p:nvSpPr>
          <p:cNvPr id="34" name="Text 32"/>
          <p:cNvSpPr/>
          <p:nvPr/>
        </p:nvSpPr>
        <p:spPr>
          <a:xfrm>
            <a:off x="7132320" y="4407408"/>
            <a:ext cx="1554480" cy="411480"/>
          </a:xfrm>
          <a:prstGeom prst="rect">
            <a:avLst/>
          </a:prstGeom>
          <a:noFill/>
          <a:ln/>
        </p:spPr>
        <p:txBody>
          <a:bodyPr wrap="square" lIns="0" tIns="0" rIns="0" bIns="0" rtlCol="0" anchor="ctr"/>
          <a:lstStyle/>
          <a:p>
            <a:pPr marL="0" indent="0" algn="r">
              <a:buNone/>
            </a:pPr>
            <a:endParaRPr lang="en-US" sz="13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Introduction: Riverdale Nursing Home</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749040"/>
          </a:xfrm>
          <a:prstGeom prst="rect">
            <a:avLst/>
          </a:prstGeom>
          <a:noFill/>
          <a:ln/>
        </p:spPr>
        <p:txBody>
          <a:bodyPr wrap="square" lIns="0" tIns="0" rIns="0" bIns="0" rtlCol="0" anchor="t"/>
          <a:lstStyle/>
          <a:p>
            <a:pPr marL="342900" indent="-342900">
              <a:buSzPct val="100000"/>
              <a:buChar char="•"/>
            </a:pPr>
            <a:r>
              <a:rPr lang="en-US" sz="1600" dirty="0">
                <a:solidFill>
                  <a:srgbClr val="C0392B"/>
                </a:solidFill>
                <a:latin typeface="Calibri" pitchFamily="34" charset="0"/>
                <a:ea typeface="Calibri" pitchFamily="34" charset="-122"/>
                <a:cs typeface="Calibri" pitchFamily="34" charset="-120"/>
              </a:rPr>
              <a:t>Briefly introduce Riverdale Nursing Home - what it does and who it supports.</a:t>
            </a:r>
            <a:endParaRPr lang="en-US" sz="1600" dirty="0"/>
          </a:p>
          <a:p>
            <a:pPr marL="342900" indent="-342900">
              <a:buSzPct val="100000"/>
              <a:buChar char="•"/>
            </a:pPr>
            <a:r>
              <a:rPr lang="en-US" sz="1600" dirty="0">
                <a:solidFill>
                  <a:srgbClr val="C0392B"/>
                </a:solidFill>
                <a:latin typeface="Calibri" pitchFamily="34" charset="0"/>
                <a:ea typeface="Calibri" pitchFamily="34" charset="-122"/>
                <a:cs typeface="Calibri" pitchFamily="34" charset="-120"/>
              </a:rPr>
              <a:t>Explain that staff work across two buildings in shifts (carers, nurses, admin).</a:t>
            </a:r>
            <a:endParaRPr lang="en-US" sz="1600" dirty="0"/>
          </a:p>
          <a:p>
            <a:pPr marL="342900" indent="-342900">
              <a:buSzPct val="100000"/>
              <a:buChar char="•"/>
            </a:pPr>
            <a:r>
              <a:rPr lang="en-US" sz="1600" dirty="0">
                <a:solidFill>
                  <a:srgbClr val="C0392B"/>
                </a:solidFill>
                <a:latin typeface="Calibri" pitchFamily="34" charset="0"/>
                <a:ea typeface="Calibri" pitchFamily="34" charset="-122"/>
                <a:cs typeface="Calibri" pitchFamily="34" charset="-120"/>
              </a:rPr>
              <a:t>State that the organisation uses Microsoft 365 but staff are unsure which tools to use for which tasks.</a:t>
            </a:r>
            <a:endParaRPr lang="en-US" sz="1600" dirty="0"/>
          </a:p>
          <a:p>
            <a:pPr marL="342900" indent="-342900">
              <a:buSzPct val="100000"/>
              <a:buChar char="•"/>
            </a:pPr>
            <a:r>
              <a:rPr lang="en-US" sz="1600" dirty="0">
                <a:solidFill>
                  <a:srgbClr val="C0392B"/>
                </a:solidFill>
                <a:latin typeface="Calibri" pitchFamily="34" charset="0"/>
                <a:ea typeface="Calibri" pitchFamily="34" charset="-122"/>
                <a:cs typeface="Calibri" pitchFamily="34" charset="-120"/>
              </a:rPr>
              <a:t>Identify the four key problems: confusion, duplicated work, missed messages, and inefficient working.</a:t>
            </a:r>
            <a:endParaRPr lang="en-US" sz="1600" dirty="0"/>
          </a:p>
          <a:p>
            <a:pPr marL="342900" indent="-342900">
              <a:buSzPct val="100000"/>
              <a:buChar char="•"/>
            </a:pPr>
            <a:r>
              <a:rPr lang="en-US" sz="1600" dirty="0">
                <a:solidFill>
                  <a:srgbClr val="C0392B"/>
                </a:solidFill>
                <a:latin typeface="Calibri" pitchFamily="34" charset="0"/>
                <a:ea typeface="Calibri" pitchFamily="34" charset="-122"/>
                <a:cs typeface="Calibri" pitchFamily="34" charset="-120"/>
              </a:rPr>
              <a:t>State your group's objective: to match the correct Microsoft 365 tool to each workplace task to improve efficiency and communication.</a:t>
            </a: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1: Staff Communication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r>
              <a:rPr lang="en-US" sz="1300" i="1" dirty="0">
                <a:solidFill>
                  <a:srgbClr val="555555"/>
                </a:solidFill>
                <a:latin typeface="Calibri" pitchFamily="34" charset="0"/>
                <a:ea typeface="Calibri" pitchFamily="34" charset="-122"/>
                <a:cs typeface="Calibri" pitchFamily="34" charset="-120"/>
              </a:rPr>
              <a:t>Recommended Tool:  Microsoft Teams          Presenter: </a:t>
            </a:r>
            <a:r>
              <a:rPr lang="fr-FR" sz="1200" dirty="0"/>
              <a:t>Naila </a:t>
            </a:r>
            <a:r>
              <a:rPr lang="fr-FR" sz="1200" dirty="0" err="1"/>
              <a:t>Kaibou</a:t>
            </a:r>
            <a:r>
              <a:rPr lang="en-US" sz="1200" i="1" dirty="0">
                <a:solidFill>
                  <a:srgbClr val="555555"/>
                </a:solidFill>
                <a:latin typeface="Calibri" pitchFamily="34" charset="0"/>
                <a:ea typeface="Calibri" pitchFamily="34" charset="-122"/>
                <a:cs typeface="Calibri" pitchFamily="34" charset="-120"/>
              </a:rPr>
              <a:t>   </a:t>
            </a:r>
            <a:r>
              <a:rPr lang="en-US" sz="1300" i="1" dirty="0">
                <a:solidFill>
                  <a:srgbClr val="555555"/>
                </a:solidFill>
                <a:latin typeface="Calibri" pitchFamily="34" charset="0"/>
                <a:ea typeface="Calibri" pitchFamily="34" charset="-122"/>
                <a:cs typeface="Calibri" pitchFamily="34" charset="-120"/>
              </a:rPr>
              <a:t>Student ID:</a:t>
            </a:r>
            <a:r>
              <a:rPr lang="fr-FR" sz="1200" dirty="0"/>
              <a:t>2025381371</a:t>
            </a:r>
            <a:endParaRPr lang="en-US" sz="12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285750" indent="-285750">
              <a:buFont typeface="Arial" panose="020B0604020202020204" pitchFamily="34" charset="0"/>
              <a:buChar char="•"/>
            </a:pPr>
            <a:r>
              <a:rPr lang="en-GB" sz="1300" dirty="0"/>
              <a:t>It is essential that staff are able to communicate effectively in order to relay vital details about the residents' care, their medicines, handovers, appointments etc. and during emergencies at Riverdale Nursing Home. Deficient communication can be a cause of not collaborating, poor accuracy and poor quality of care provision.</a:t>
            </a:r>
            <a:endParaRPr lang="en-PK" sz="1300" dirty="0"/>
          </a:p>
          <a:p>
            <a:pPr marL="285750" indent="-285750">
              <a:buFont typeface="Arial" panose="020B0604020202020204" pitchFamily="34" charset="0"/>
              <a:buChar char="•"/>
            </a:pPr>
            <a:r>
              <a:rPr lang="en-GB" sz="1300" dirty="0"/>
              <a:t>The ability to communicate via instant messaging, video or audio call, online meetings, and securely sharing critical documents in an easy to use online space makes Microsoft Teams and an ideal communications tool for staff. Furthermore, it also enables teamwork as everyone is aware of the news even if they are on different shifts.</a:t>
            </a:r>
            <a:endParaRPr lang="en-PK" sz="1300" dirty="0"/>
          </a:p>
          <a:p>
            <a:pPr marL="285750" indent="-285750">
              <a:buFont typeface="Arial" panose="020B0604020202020204" pitchFamily="34" charset="0"/>
              <a:buChar char="•"/>
            </a:pPr>
            <a:r>
              <a:rPr lang="en-GB" sz="1300" dirty="0"/>
              <a:t>Microsoft Teams' primary advantages include speedier communication, safe document sharing, hassle-free access to documents on computers and phones, and enhanced collaboration. But there are some drawbacks such as requiring a reliable internet connection, staff training and having to have a Microsoft 365 subscription to use some of the more advanced features.</a:t>
            </a:r>
            <a:endParaRPr lang="en-PK" sz="1300" dirty="0"/>
          </a:p>
          <a:p>
            <a:pPr marL="285750" indent="-285750">
              <a:buFont typeface="Arial" panose="020B0604020202020204" pitchFamily="34" charset="0"/>
              <a:buChar char="•"/>
            </a:pPr>
            <a:r>
              <a:rPr lang="en-GB" sz="1300" dirty="0"/>
              <a:t>To summarise, Microsoft Teams communication improves Riverdale staff and team collaboration, and care for the residents in general.</a:t>
            </a:r>
            <a:endParaRPr lang="en-PK" sz="1300" dirty="0"/>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Microsoft Teams at Riverdale</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
        <p:nvSpPr>
          <p:cNvPr id="11" name="TextBox 10">
            <a:extLst>
              <a:ext uri="{FF2B5EF4-FFF2-40B4-BE49-F238E27FC236}">
                <a16:creationId xmlns:a16="http://schemas.microsoft.com/office/drawing/2014/main" id="{905F4FCF-4E8F-D3E1-B8EE-AC1D3F0B358B}"/>
              </a:ext>
            </a:extLst>
          </p:cNvPr>
          <p:cNvSpPr txBox="1"/>
          <p:nvPr/>
        </p:nvSpPr>
        <p:spPr>
          <a:xfrm>
            <a:off x="365760" y="1729561"/>
            <a:ext cx="3589020" cy="1292662"/>
          </a:xfrm>
          <a:prstGeom prst="rect">
            <a:avLst/>
          </a:prstGeom>
          <a:noFill/>
        </p:spPr>
        <p:txBody>
          <a:bodyPr wrap="square" rtlCol="0">
            <a:spAutoFit/>
          </a:bodyPr>
          <a:lstStyle/>
          <a:p>
            <a:pPr marL="285750" lvl="0" indent="-285750">
              <a:buFont typeface="Arial" panose="020B0604020202020204" pitchFamily="34" charset="0"/>
              <a:buChar char="•"/>
            </a:pPr>
            <a:r>
              <a:rPr lang="en-GB" sz="1300" dirty="0"/>
              <a:t>Efficient and quick communication.</a:t>
            </a:r>
            <a:endParaRPr lang="en-PK" sz="1300" dirty="0"/>
          </a:p>
          <a:p>
            <a:pPr marL="285750" lvl="0" indent="-285750">
              <a:buFont typeface="Arial" panose="020B0604020202020204" pitchFamily="34" charset="0"/>
              <a:buChar char="•"/>
            </a:pPr>
            <a:r>
              <a:rPr lang="en-GB" sz="1300" dirty="0"/>
              <a:t>Secure document sharing.</a:t>
            </a:r>
            <a:endParaRPr lang="en-PK" sz="1300" dirty="0"/>
          </a:p>
          <a:p>
            <a:pPr marL="285750" lvl="0" indent="-285750">
              <a:buFont typeface="Arial" panose="020B0604020202020204" pitchFamily="34" charset="0"/>
              <a:buChar char="•"/>
            </a:pPr>
            <a:r>
              <a:rPr lang="en-GB" sz="1300" dirty="0"/>
              <a:t>Available on cell phones, tablets, and their computers.</a:t>
            </a:r>
            <a:endParaRPr lang="en-PK" sz="1300" dirty="0"/>
          </a:p>
          <a:p>
            <a:pPr marL="285750" indent="-285750">
              <a:buFont typeface="Arial" panose="020B0604020202020204" pitchFamily="34" charset="0"/>
              <a:buChar char="•"/>
            </a:pPr>
            <a:r>
              <a:rPr lang="en-GB" sz="1300" dirty="0"/>
              <a:t>Effective teamwork and coordination is enhanced</a:t>
            </a:r>
            <a:endParaRPr lang="en-PK" sz="1300" dirty="0"/>
          </a:p>
        </p:txBody>
      </p:sp>
      <p:sp>
        <p:nvSpPr>
          <p:cNvPr id="12" name="TextBox 11">
            <a:extLst>
              <a:ext uri="{FF2B5EF4-FFF2-40B4-BE49-F238E27FC236}">
                <a16:creationId xmlns:a16="http://schemas.microsoft.com/office/drawing/2014/main" id="{69ED4A8C-E375-0A6E-0FA9-099D034C7D8C}"/>
              </a:ext>
            </a:extLst>
          </p:cNvPr>
          <p:cNvSpPr txBox="1"/>
          <p:nvPr/>
        </p:nvSpPr>
        <p:spPr>
          <a:xfrm>
            <a:off x="5187315" y="1795855"/>
            <a:ext cx="3067049" cy="1092607"/>
          </a:xfrm>
          <a:prstGeom prst="rect">
            <a:avLst/>
          </a:prstGeom>
          <a:noFill/>
        </p:spPr>
        <p:txBody>
          <a:bodyPr wrap="square" rtlCol="0">
            <a:spAutoFit/>
          </a:bodyPr>
          <a:lstStyle/>
          <a:p>
            <a:pPr marL="285750" lvl="0" indent="-285750">
              <a:buFont typeface="Arial" panose="020B0604020202020204" pitchFamily="34" charset="0"/>
              <a:buChar char="•"/>
            </a:pPr>
            <a:r>
              <a:rPr lang="en-GB" sz="1300" dirty="0"/>
              <a:t>Must have an internet connection that is reliable.</a:t>
            </a:r>
            <a:endParaRPr lang="en-PK" sz="1300" dirty="0"/>
          </a:p>
          <a:p>
            <a:pPr marL="285750" lvl="0" indent="-285750">
              <a:buFont typeface="Arial" panose="020B0604020202020204" pitchFamily="34" charset="0"/>
              <a:buChar char="•"/>
            </a:pPr>
            <a:r>
              <a:rPr lang="en-GB" sz="1300" dirty="0"/>
              <a:t>Staff training might be needed.</a:t>
            </a:r>
            <a:endParaRPr lang="en-PK" sz="1300" dirty="0"/>
          </a:p>
          <a:p>
            <a:pPr marL="285750" lvl="0" indent="-285750">
              <a:buFont typeface="Arial" panose="020B0604020202020204" pitchFamily="34" charset="0"/>
              <a:buChar char="•"/>
            </a:pPr>
            <a:r>
              <a:rPr lang="en-GB" sz="1300" dirty="0"/>
              <a:t>Some of the advanced features are subscription based to Microsoft 365.</a:t>
            </a:r>
            <a:endParaRPr lang="en-PK" sz="13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2: Secure File Storage &amp; Sharing</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OneDrive          Presenter: [Student Name]  |  [Student ID]</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does this task involve at Riverdale? Describe the specific task in 2-3 sentences, applied to the nursing home setting.</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Why is OneDrive the most suitable tool for this task? Justify your choice with at least one academic or credible source (Author, Year).</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How does OneDrive improve efficiency or communication at Riverdale? Give 2–3 specific examples using real features of the tool.</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advantages of using OneDrive in this context? (e.g. accessibility, collaboration, cost). Cite a source.</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limitations of using OneDrive here? (e.g. internet dependency, staff training, licensing). Cite a source.</a:t>
            </a:r>
            <a:endParaRPr lang="en-US" sz="1500" dirty="0"/>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3558E-EB57-62F9-7EE0-AC31519C09F1}"/>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E823485-D1B6-24D2-EA5C-BC0773689BDB}"/>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OneDrive at Riverdale</a:t>
            </a:r>
            <a:endParaRPr lang="en-US" sz="3600" dirty="0"/>
          </a:p>
        </p:txBody>
      </p:sp>
      <p:sp>
        <p:nvSpPr>
          <p:cNvPr id="3" name="Shape 1">
            <a:extLst>
              <a:ext uri="{FF2B5EF4-FFF2-40B4-BE49-F238E27FC236}">
                <a16:creationId xmlns:a16="http://schemas.microsoft.com/office/drawing/2014/main" id="{8116EA1D-4A0A-B999-E32B-3F82B38755AC}"/>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DE33D957-9219-3455-E242-599BC1E35D4D}"/>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2744F5D0-8C1B-77FA-C62C-832BEF7832C6}"/>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4A8828D2-F51E-711B-592D-BBB7C3FB6EE0}"/>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a:extLst>
              <a:ext uri="{FF2B5EF4-FFF2-40B4-BE49-F238E27FC236}">
                <a16:creationId xmlns:a16="http://schemas.microsoft.com/office/drawing/2014/main" id="{48008051-0607-D49C-B986-71E80FD8E029}"/>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21C1C625-4457-FF5E-620F-45CAFA370B70}"/>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D044DADA-54BE-CAB3-C5BD-CC710BD957C8}"/>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2E3A16CD-6CC9-5D91-CBB6-31E22E92006C}"/>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Tree>
    <p:extLst>
      <p:ext uri="{BB962C8B-B14F-4D97-AF65-F5344CB8AC3E}">
        <p14:creationId xmlns:p14="http://schemas.microsoft.com/office/powerpoint/2010/main" val="3919252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3: Care Documentation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Microsoft Word          Presenter: [Student Name]  |  [Student ID]</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does this task involve at Riverdale? Describe the specific task in 2-3 sentences, applied to the nursing home setting.</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Why is Microsoft Word the most suitable tool for this task? Justify your choice with at least one academic or credible source (Author, Year).</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How does Microsoft Word improve efficiency or communication at Riverdale? Give 2–3 specific examples using real features of the tool.</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advantages of using Microsoft Word in this context? (e.g. accessibility, collaboration, cost). Cite a source.</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limitations of using Microsoft Word here? (e.g. internet dependency, staff training, licensing). Cite a source.</a:t>
            </a:r>
            <a:endParaRPr lang="en-US" sz="1500" dirty="0"/>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AB3C8-9851-081D-68F2-530EBED54D12}"/>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51FDBB7-DD24-ECB3-2590-E6B0D48D9643}"/>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Word at Riverdale</a:t>
            </a:r>
            <a:endParaRPr lang="en-US" sz="3600" dirty="0"/>
          </a:p>
        </p:txBody>
      </p:sp>
      <p:sp>
        <p:nvSpPr>
          <p:cNvPr id="3" name="Shape 1">
            <a:extLst>
              <a:ext uri="{FF2B5EF4-FFF2-40B4-BE49-F238E27FC236}">
                <a16:creationId xmlns:a16="http://schemas.microsoft.com/office/drawing/2014/main" id="{92537303-66C5-E460-D955-EC06D1167DED}"/>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6225FA78-5E3D-227D-CFF3-1A8A3697BA86}"/>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DD5BBA56-D5D2-FDD8-871E-2F3F74240C7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2C7A56FB-9724-F20D-5741-8860FCF0FAD6}"/>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a:extLst>
              <a:ext uri="{FF2B5EF4-FFF2-40B4-BE49-F238E27FC236}">
                <a16:creationId xmlns:a16="http://schemas.microsoft.com/office/drawing/2014/main" id="{AEB817D5-7CFD-536A-10DD-E7DD02118B5F}"/>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EE2B4508-BC52-56B4-49CA-76CABEE4C950}"/>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97454C98-6746-F613-DAB0-0BED4FA06E9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D6016370-549D-7BD8-2FA7-3BECE4E33431}"/>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Tree>
    <p:extLst>
      <p:ext uri="{BB962C8B-B14F-4D97-AF65-F5344CB8AC3E}">
        <p14:creationId xmlns:p14="http://schemas.microsoft.com/office/powerpoint/2010/main" val="2961832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4: Staff Scheduling / Rotas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Microsoft Excel          Presenter: [Student Name]  |  [Student ID]</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does this task involve at Riverdale? Describe the specific task in 2-3 sentences, applied to the nursing home setting.</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Why is Microsoft Excel the most suitable tool for this task? Justify your choice with at least one academic or credible source (Author, Year).</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How does Microsoft Excel improve efficiency or communication at Riverdale? Give 2–3 specific examples using real features of the tool.</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advantages of using Microsoft Excel in this context? (e.g. accessibility, collaboration, cost). Cite a source.</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limitations of using Microsoft Excel here? (e.g. internet dependency, staff training, licensing). Cite a source.</a:t>
            </a:r>
            <a:endParaRPr lang="en-US" sz="1500" dirty="0"/>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15F0E-24FC-626A-AFEF-8D41944CCF0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5A5BBF4-3F56-4AE0-705D-B76F6E2F8B37}"/>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Excel at Riverdale</a:t>
            </a:r>
            <a:endParaRPr lang="en-US" sz="3600" dirty="0"/>
          </a:p>
        </p:txBody>
      </p:sp>
      <p:sp>
        <p:nvSpPr>
          <p:cNvPr id="3" name="Shape 1">
            <a:extLst>
              <a:ext uri="{FF2B5EF4-FFF2-40B4-BE49-F238E27FC236}">
                <a16:creationId xmlns:a16="http://schemas.microsoft.com/office/drawing/2014/main" id="{1D939310-D116-94A5-ABDF-01B6F1E8700D}"/>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FE9CA5C0-06DB-5508-2678-EABBAED127F5}"/>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887F9A9D-F64E-3E5D-F333-C8759DC8FE85}"/>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66AD7CA6-C2A8-FC1B-A1CF-758EA8454352}"/>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a:extLst>
              <a:ext uri="{FF2B5EF4-FFF2-40B4-BE49-F238E27FC236}">
                <a16:creationId xmlns:a16="http://schemas.microsoft.com/office/drawing/2014/main" id="{9DC5975C-0447-7B7C-2A75-EE2BD697663F}"/>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208AA5CF-7E0E-037E-3A3A-910FDEB01371}"/>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639B12FD-800B-99A5-2D44-B5A931FD21F4}"/>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3AD21BD2-32D2-D097-4F51-6EDC6B5C36EB}"/>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Tree>
    <p:extLst>
      <p:ext uri="{BB962C8B-B14F-4D97-AF65-F5344CB8AC3E}">
        <p14:creationId xmlns:p14="http://schemas.microsoft.com/office/powerpoint/2010/main" val="2894269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5: Staff Training</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Recommended Tool:  Microsoft PowerPoint          Presenter: [Student Name]  |  [Student ID]</a:t>
            </a:r>
            <a:endParaRPr lang="en-US" sz="1300" dirty="0"/>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does this task involve at Riverdale? Describe the specific task in 2–3 sentences, applied to the nursing home setting.</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Why is Microsoft PowerPoint the most suitable tool for this task? Justify your choice with at least one academic or credible source (Author, Year).</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How does Microsoft PowerPoint improve efficiency or communication at Riverdale? Give 2–3 specific examples using real features of the tool.</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advantages of using Microsoft PowerPoint in this context? (e.g. accessibility, collaboration, cost). Cite a source.</a:t>
            </a:r>
            <a:endParaRPr lang="en-US" sz="1500" dirty="0"/>
          </a:p>
          <a:p>
            <a:pPr marL="342900" indent="-342900">
              <a:buSzPct val="100000"/>
              <a:buChar char="•"/>
            </a:pPr>
            <a:r>
              <a:rPr lang="en-US" sz="1500" dirty="0">
                <a:solidFill>
                  <a:srgbClr val="C0392B"/>
                </a:solidFill>
                <a:latin typeface="Calibri" pitchFamily="34" charset="0"/>
                <a:ea typeface="Calibri" pitchFamily="34" charset="-122"/>
                <a:cs typeface="Calibri" pitchFamily="34" charset="-120"/>
              </a:rPr>
              <a:t>What are the limitations of using Microsoft PowerPoint here? (e.g. internet dependency, staff training, licensing). Cite a source.</a:t>
            </a:r>
            <a:endParaRPr lang="en-US" sz="1500" dirty="0"/>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9F6D4-058D-E96A-EFEA-05B756EA475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66FA550-B9D1-5C7A-0922-17466277F7AA}"/>
              </a:ext>
            </a:extLst>
          </p:cNvPr>
          <p:cNvSpPr/>
          <p:nvPr/>
        </p:nvSpPr>
        <p:spPr>
          <a:xfrm>
            <a:off x="411481" y="1"/>
            <a:ext cx="8321040" cy="10058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PowerPoint at Riverdale</a:t>
            </a:r>
            <a:endParaRPr lang="en-US" sz="3600" dirty="0"/>
          </a:p>
        </p:txBody>
      </p:sp>
      <p:sp>
        <p:nvSpPr>
          <p:cNvPr id="3" name="Shape 1">
            <a:extLst>
              <a:ext uri="{FF2B5EF4-FFF2-40B4-BE49-F238E27FC236}">
                <a16:creationId xmlns:a16="http://schemas.microsoft.com/office/drawing/2014/main" id="{4FDD4944-F33F-488D-FC93-83785B98FB23}"/>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BCE7422A-C95D-3CF7-EBD5-CACAB562366E}"/>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B02867D1-C75D-9383-822A-B5A368C802A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887E28A2-EA18-0F73-38F0-0F79AE4F2D43}"/>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dirty="0"/>
          </a:p>
        </p:txBody>
      </p:sp>
      <p:sp>
        <p:nvSpPr>
          <p:cNvPr id="7" name="Shape 5">
            <a:extLst>
              <a:ext uri="{FF2B5EF4-FFF2-40B4-BE49-F238E27FC236}">
                <a16:creationId xmlns:a16="http://schemas.microsoft.com/office/drawing/2014/main" id="{6AA37FC4-DAFC-1047-161E-3E20DAA97B03}"/>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6B24D6A5-48F9-3744-7113-E03CC9888B6A}"/>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2A155B5A-1B04-67DD-86A7-AE06726B590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C54E153D-CD4A-DDB7-B81A-BB043FDE6AF7}"/>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dirty="0"/>
          </a:p>
        </p:txBody>
      </p:sp>
    </p:spTree>
    <p:extLst>
      <p:ext uri="{BB962C8B-B14F-4D97-AF65-F5344CB8AC3E}">
        <p14:creationId xmlns:p14="http://schemas.microsoft.com/office/powerpoint/2010/main" val="2101939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Summary: Benefits &amp; Limitations of Recommended Tools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411480" y="1097280"/>
          <a:ext cx="8321040" cy="3401568"/>
        </p:xfrm>
        <a:graphic>
          <a:graphicData uri="http://schemas.openxmlformats.org/drawingml/2006/table">
            <a:tbl>
              <a:tblPr/>
              <a:tblGrid>
                <a:gridCol w="201168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2468880">
                  <a:extLst>
                    <a:ext uri="{9D8B030D-6E8A-4147-A177-3AD203B41FA5}">
                      <a16:colId xmlns:a16="http://schemas.microsoft.com/office/drawing/2014/main" val="20002"/>
                    </a:ext>
                  </a:extLst>
                </a:gridCol>
                <a:gridCol w="2468880">
                  <a:extLst>
                    <a:ext uri="{9D8B030D-6E8A-4147-A177-3AD203B41FA5}">
                      <a16:colId xmlns:a16="http://schemas.microsoft.com/office/drawing/2014/main" val="20003"/>
                    </a:ext>
                  </a:extLst>
                </a:gridCol>
              </a:tblGrid>
              <a:tr h="566928">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Workplace Task</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MS 365 Tool</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Benefit</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Limitation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extLst>
                  <a:ext uri="{0D108BD9-81ED-4DB2-BD59-A6C34878D82A}">
                    <a16:rowId xmlns:a16="http://schemas.microsoft.com/office/drawing/2014/main" val="10000"/>
                  </a:ext>
                </a:extLst>
              </a:tr>
              <a:tr h="566928">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Communication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Teams</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benefit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limitation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66928">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File Storage &amp; Sharing</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OneDrive</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benefit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limitation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66928">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Care Documentation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Word</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benefit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limitation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66928">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Scheduling / Rotas</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Excel</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benefit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limitation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66928">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Training</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PowerPoint</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benefit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[Add limitation + citation]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Conclusion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pPr marL="342900" indent="-342900">
              <a:buSzPct val="100000"/>
              <a:buChar char="•"/>
            </a:pPr>
            <a:r>
              <a:rPr lang="en-US" sz="1700" dirty="0">
                <a:solidFill>
                  <a:srgbClr val="C0392B"/>
                </a:solidFill>
                <a:latin typeface="Calibri" pitchFamily="34" charset="0"/>
                <a:ea typeface="Calibri" pitchFamily="34" charset="-122"/>
                <a:cs typeface="Calibri" pitchFamily="34" charset="-120"/>
              </a:rPr>
              <a:t>Summarise the group's overall findings - what do your tool recommendations mean for Riverdale as a whole?</a:t>
            </a:r>
            <a:endParaRPr lang="en-US" sz="1700" dirty="0"/>
          </a:p>
          <a:p>
            <a:pPr marL="342900" indent="-342900">
              <a:buSzPct val="100000"/>
              <a:buChar char="•"/>
            </a:pPr>
            <a:r>
              <a:rPr lang="en-US" sz="1700" dirty="0">
                <a:solidFill>
                  <a:srgbClr val="C0392B"/>
                </a:solidFill>
                <a:latin typeface="Calibri" pitchFamily="34" charset="0"/>
                <a:ea typeface="Calibri" pitchFamily="34" charset="-122"/>
                <a:cs typeface="Calibri" pitchFamily="34" charset="-120"/>
              </a:rPr>
              <a:t>Highlight the most significant improvement each tool brings to the nursing home's efficiency or communication.</a:t>
            </a:r>
            <a:endParaRPr lang="en-US" sz="1700" dirty="0"/>
          </a:p>
          <a:p>
            <a:pPr marL="342900" indent="-342900">
              <a:buSzPct val="100000"/>
              <a:buChar char="•"/>
            </a:pPr>
            <a:r>
              <a:rPr lang="en-US" sz="1700" dirty="0">
                <a:solidFill>
                  <a:srgbClr val="C0392B"/>
                </a:solidFill>
                <a:latin typeface="Calibri" pitchFamily="34" charset="0"/>
                <a:ea typeface="Calibri" pitchFamily="34" charset="-122"/>
                <a:cs typeface="Calibri" pitchFamily="34" charset="-120"/>
              </a:rPr>
              <a:t>Reflect on any shared limitations across the tools (e.g. staff training, internet access, cost) and how management could address them.</a:t>
            </a:r>
            <a:endParaRPr lang="en-US" sz="1700" dirty="0"/>
          </a:p>
          <a:p>
            <a:pPr marL="342900" indent="-342900">
              <a:buSzPct val="100000"/>
              <a:buChar char="•"/>
            </a:pPr>
            <a:r>
              <a:rPr lang="en-US" sz="1700" dirty="0">
                <a:solidFill>
                  <a:srgbClr val="C0392B"/>
                </a:solidFill>
                <a:latin typeface="Calibri" pitchFamily="34" charset="0"/>
                <a:ea typeface="Calibri" pitchFamily="34" charset="-122"/>
                <a:cs typeface="Calibri" pitchFamily="34" charset="-120"/>
              </a:rPr>
              <a:t>State your group's key recommendation to the management of Riverdale Nursing Home in one clear sentence.</a:t>
            </a:r>
            <a:endParaRPr lang="en-US" sz="17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References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97280"/>
            <a:ext cx="8321040" cy="3840480"/>
          </a:xfrm>
          <a:prstGeom prst="rect">
            <a:avLst/>
          </a:prstGeom>
          <a:noFill/>
          <a:ln/>
        </p:spPr>
        <p:txBody>
          <a:bodyPr wrap="square" lIns="0" tIns="0" rIns="0" bIns="0" rtlCol="0" anchor="t"/>
          <a:lstStyle/>
          <a:p>
            <a:pPr marL="0" indent="0">
              <a:buNone/>
            </a:pPr>
            <a:r>
              <a:rPr lang="en-US" sz="1400" dirty="0">
                <a:solidFill>
                  <a:srgbClr val="555555"/>
                </a:solidFill>
                <a:latin typeface="Calibri" pitchFamily="34" charset="0"/>
                <a:ea typeface="Calibri" pitchFamily="34" charset="-122"/>
                <a:cs typeface="Calibri" pitchFamily="34" charset="-120"/>
              </a:rPr>
              <a:t>List all sources cited in this presentation in alphabetical order by author surname.</a:t>
            </a: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Use UWTSD Harvard Referencing style throughout. Minimum 4 credible academic sources across the group.</a:t>
            </a:r>
            <a:endParaRPr lang="en-US" sz="1400" dirty="0"/>
          </a:p>
          <a:p>
            <a:pPr marL="0" indent="0">
              <a:buNone/>
            </a:pP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Book:</a:t>
            </a: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Author Surname, Initial(s). (Year). Title of Book. Edition (if not first). Place: Publisher.</a:t>
            </a:r>
            <a:endParaRPr lang="en-US" sz="1400" dirty="0"/>
          </a:p>
          <a:p>
            <a:pPr marL="0" indent="0">
              <a:buNone/>
            </a:pP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Journal Article:</a:t>
            </a: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Author Surname, Initial(s). (Year). 'Title of article', Journal Name, Volume(Issue), pp. XX–XX.</a:t>
            </a:r>
            <a:endParaRPr lang="en-US" sz="1400" dirty="0"/>
          </a:p>
          <a:p>
            <a:pPr marL="0" indent="0">
              <a:buNone/>
            </a:pP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Website:</a:t>
            </a: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Author Surname, Initial(s). (Year). Title of webpage [Online]. Available at: URL (Accessed: DD Month YYYY).</a:t>
            </a:r>
            <a:endParaRPr lang="en-US" sz="1400" dirty="0"/>
          </a:p>
          <a:p>
            <a:pPr marL="0" indent="0">
              <a:buNone/>
            </a:pP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[Replace this text with your actual references]</a:t>
            </a:r>
            <a:endParaRPr lang="en-US"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2539</Words>
  <Application>Microsoft Office PowerPoint</Application>
  <PresentationFormat>On-screen Show (16:9)</PresentationFormat>
  <Paragraphs>183</Paragraphs>
  <Slides>17</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Component 1 Group Presentation Template</dc:title>
  <dc:subject>PptxGenJS Presentation</dc:subject>
  <dc:creator>PptxGenJS</dc:creator>
  <cp:lastModifiedBy>Minahil Rehan</cp:lastModifiedBy>
  <cp:revision>5</cp:revision>
  <dcterms:created xsi:type="dcterms:W3CDTF">2026-06-21T15:50:06Z</dcterms:created>
  <dcterms:modified xsi:type="dcterms:W3CDTF">2026-07-12T14:14:33Z</dcterms:modified>
</cp:coreProperties>
</file>