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  <p:sldId id="267" r:id="rId5"/>
    <p:sldId id="259" r:id="rId6"/>
    <p:sldId id="260" r:id="rId7"/>
    <p:sldId id="279" r:id="rId8"/>
    <p:sldId id="261" r:id="rId9"/>
    <p:sldId id="262" r:id="rId10"/>
    <p:sldId id="280" r:id="rId11"/>
    <p:sldId id="263" r:id="rId12"/>
    <p:sldId id="284" r:id="rId13"/>
    <p:sldId id="283" r:id="rId14"/>
    <p:sldId id="285" r:id="rId15"/>
    <p:sldId id="281" r:id="rId16"/>
    <p:sldId id="282" r:id="rId17"/>
    <p:sldId id="269" r:id="rId18"/>
    <p:sldId id="286" r:id="rId19"/>
    <p:sldId id="299" r:id="rId20"/>
    <p:sldId id="301" r:id="rId21"/>
    <p:sldId id="304" r:id="rId22"/>
    <p:sldId id="305" r:id="rId23"/>
    <p:sldId id="303" r:id="rId24"/>
    <p:sldId id="275" r:id="rId25"/>
    <p:sldId id="306" r:id="rId26"/>
    <p:sldId id="270" r:id="rId27"/>
    <p:sldId id="271" r:id="rId28"/>
    <p:sldId id="272" r:id="rId29"/>
    <p:sldId id="273" r:id="rId30"/>
    <p:sldId id="274" r:id="rId31"/>
    <p:sldId id="307" r:id="rId32"/>
    <p:sldId id="276" r:id="rId33"/>
    <p:sldId id="277" r:id="rId34"/>
    <p:sldId id="278" r:id="rId35"/>
    <p:sldId id="308" r:id="rId36"/>
    <p:sldId id="309" r:id="rId37"/>
    <p:sldId id="310" r:id="rId38"/>
    <p:sldId id="311" r:id="rId39"/>
    <p:sldId id="312" r:id="rId40"/>
    <p:sldId id="264" r:id="rId41"/>
    <p:sldId id="265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510681-415B-4271-81FD-32ADC1B930E6}" v="16" dt="2026-09-28T10:27:00.6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86" d="100"/>
          <a:sy n="86" d="100"/>
        </p:scale>
        <p:origin x="129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 Keyse" userId="e640c12b-a8e6-4355-9f2c-a517ac7d1786" providerId="ADAL" clId="{8D5FE213-2627-46A8-B7F5-8229AF6DB0FD}"/>
    <pc:docChg chg="modSld">
      <pc:chgData name="Rhian Keyse" userId="e640c12b-a8e6-4355-9f2c-a517ac7d1786" providerId="ADAL" clId="{8D5FE213-2627-46A8-B7F5-8229AF6DB0FD}" dt="2026-09-28T10:30:10.966" v="25" actId="20577"/>
      <pc:docMkLst>
        <pc:docMk/>
      </pc:docMkLst>
      <pc:sldChg chg="modSp mod">
        <pc:chgData name="Rhian Keyse" userId="e640c12b-a8e6-4355-9f2c-a517ac7d1786" providerId="ADAL" clId="{8D5FE213-2627-46A8-B7F5-8229AF6DB0FD}" dt="2026-09-28T10:30:10.966" v="25" actId="20577"/>
        <pc:sldMkLst>
          <pc:docMk/>
          <pc:sldMk cId="1416227188" sldId="265"/>
        </pc:sldMkLst>
        <pc:spChg chg="mod">
          <ac:chgData name="Rhian Keyse" userId="e640c12b-a8e6-4355-9f2c-a517ac7d1786" providerId="ADAL" clId="{8D5FE213-2627-46A8-B7F5-8229AF6DB0FD}" dt="2026-09-28T10:30:10.966" v="25" actId="20577"/>
          <ac:spMkLst>
            <pc:docMk/>
            <pc:sldMk cId="1416227188" sldId="265"/>
            <ac:spMk id="3" creationId="{08F2BDA8-5283-C11A-E9C3-7CAE41DDAF0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029CF1-7D98-4AC9-A78C-3C802734DDE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D5BC3FF-2653-4890-A682-3778DE7E8A3F}">
      <dgm:prSet/>
      <dgm:spPr/>
      <dgm:t>
        <a:bodyPr/>
        <a:lstStyle/>
        <a:p>
          <a:r>
            <a:rPr lang="en-GB"/>
            <a:t>Referencing</a:t>
          </a:r>
          <a:endParaRPr lang="en-US"/>
        </a:p>
      </dgm:t>
    </dgm:pt>
    <dgm:pt modelId="{EA9411D7-BD34-4929-B1C6-E5CB3791E3D8}" type="parTrans" cxnId="{D5875F28-D284-458F-A7EE-50E9A53CBCD3}">
      <dgm:prSet/>
      <dgm:spPr/>
      <dgm:t>
        <a:bodyPr/>
        <a:lstStyle/>
        <a:p>
          <a:endParaRPr lang="en-US"/>
        </a:p>
      </dgm:t>
    </dgm:pt>
    <dgm:pt modelId="{BD194D84-82F4-47B2-BE19-54D7628BC389}" type="sibTrans" cxnId="{D5875F28-D284-458F-A7EE-50E9A53CBCD3}">
      <dgm:prSet/>
      <dgm:spPr/>
      <dgm:t>
        <a:bodyPr/>
        <a:lstStyle/>
        <a:p>
          <a:endParaRPr lang="en-US"/>
        </a:p>
      </dgm:t>
    </dgm:pt>
    <dgm:pt modelId="{E78D926B-02D7-4D79-B4E7-BEBBA05DAFEB}">
      <dgm:prSet/>
      <dgm:spPr/>
      <dgm:t>
        <a:bodyPr/>
        <a:lstStyle/>
        <a:p>
          <a:r>
            <a:rPr lang="en-GB"/>
            <a:t>Proper citation and avoiding plagiarism</a:t>
          </a:r>
          <a:endParaRPr lang="en-US"/>
        </a:p>
      </dgm:t>
    </dgm:pt>
    <dgm:pt modelId="{D77A12FA-A784-4885-AECA-5D04B10D3126}" type="parTrans" cxnId="{CD4238D7-5594-468C-A462-FFFFDB0E6272}">
      <dgm:prSet/>
      <dgm:spPr/>
      <dgm:t>
        <a:bodyPr/>
        <a:lstStyle/>
        <a:p>
          <a:endParaRPr lang="en-US"/>
        </a:p>
      </dgm:t>
    </dgm:pt>
    <dgm:pt modelId="{5BEE0E96-B67A-42CB-8135-98340859E298}" type="sibTrans" cxnId="{CD4238D7-5594-468C-A462-FFFFDB0E6272}">
      <dgm:prSet/>
      <dgm:spPr/>
      <dgm:t>
        <a:bodyPr/>
        <a:lstStyle/>
        <a:p>
          <a:endParaRPr lang="en-US"/>
        </a:p>
      </dgm:t>
    </dgm:pt>
    <dgm:pt modelId="{AAED2B44-4513-4CB6-A374-A70B92578BCB}">
      <dgm:prSet/>
      <dgm:spPr/>
      <dgm:t>
        <a:bodyPr/>
        <a:lstStyle/>
        <a:p>
          <a:r>
            <a:rPr lang="en-GB"/>
            <a:t>Essay structure</a:t>
          </a:r>
          <a:endParaRPr lang="en-US"/>
        </a:p>
      </dgm:t>
    </dgm:pt>
    <dgm:pt modelId="{C450C851-D370-444B-B444-22A172C78199}" type="parTrans" cxnId="{446C8A68-DCA0-445B-8300-F4DF55D5F641}">
      <dgm:prSet/>
      <dgm:spPr/>
      <dgm:t>
        <a:bodyPr/>
        <a:lstStyle/>
        <a:p>
          <a:endParaRPr lang="en-US"/>
        </a:p>
      </dgm:t>
    </dgm:pt>
    <dgm:pt modelId="{9688639F-605A-46F9-89F4-9004A8C78481}" type="sibTrans" cxnId="{446C8A68-DCA0-445B-8300-F4DF55D5F641}">
      <dgm:prSet/>
      <dgm:spPr/>
      <dgm:t>
        <a:bodyPr/>
        <a:lstStyle/>
        <a:p>
          <a:endParaRPr lang="en-US"/>
        </a:p>
      </dgm:t>
    </dgm:pt>
    <dgm:pt modelId="{F588570A-B92B-4D29-89EF-F3966E1C1291}">
      <dgm:prSet/>
      <dgm:spPr/>
      <dgm:t>
        <a:bodyPr/>
        <a:lstStyle/>
        <a:p>
          <a:r>
            <a:rPr lang="en-GB"/>
            <a:t>Presentation skills</a:t>
          </a:r>
          <a:endParaRPr lang="en-US"/>
        </a:p>
      </dgm:t>
    </dgm:pt>
    <dgm:pt modelId="{A2B35E0B-39DA-4429-9EA3-48E60E12611E}" type="parTrans" cxnId="{443FDEF3-1158-4818-AA6E-88E2E40327B6}">
      <dgm:prSet/>
      <dgm:spPr/>
      <dgm:t>
        <a:bodyPr/>
        <a:lstStyle/>
        <a:p>
          <a:endParaRPr lang="en-US"/>
        </a:p>
      </dgm:t>
    </dgm:pt>
    <dgm:pt modelId="{53DD187B-309C-402C-8C3E-049471AABCDD}" type="sibTrans" cxnId="{443FDEF3-1158-4818-AA6E-88E2E40327B6}">
      <dgm:prSet/>
      <dgm:spPr/>
      <dgm:t>
        <a:bodyPr/>
        <a:lstStyle/>
        <a:p>
          <a:endParaRPr lang="en-US"/>
        </a:p>
      </dgm:t>
    </dgm:pt>
    <dgm:pt modelId="{2B1DB6BD-FB24-4D33-AAFA-3185244658E5}">
      <dgm:prSet/>
      <dgm:spPr/>
      <dgm:t>
        <a:bodyPr/>
        <a:lstStyle/>
        <a:p>
          <a:r>
            <a:rPr lang="en-GB"/>
            <a:t>Reading</a:t>
          </a:r>
          <a:endParaRPr lang="en-US"/>
        </a:p>
      </dgm:t>
    </dgm:pt>
    <dgm:pt modelId="{5B4672F3-79BC-4B80-BCEC-2EEADC0AD8C1}" type="parTrans" cxnId="{3080C775-C321-4297-BE80-7C9DD53B3127}">
      <dgm:prSet/>
      <dgm:spPr/>
      <dgm:t>
        <a:bodyPr/>
        <a:lstStyle/>
        <a:p>
          <a:endParaRPr lang="en-US"/>
        </a:p>
      </dgm:t>
    </dgm:pt>
    <dgm:pt modelId="{A4D8705E-42AD-4708-9BAE-D4A83DB2B307}" type="sibTrans" cxnId="{3080C775-C321-4297-BE80-7C9DD53B3127}">
      <dgm:prSet/>
      <dgm:spPr/>
      <dgm:t>
        <a:bodyPr/>
        <a:lstStyle/>
        <a:p>
          <a:endParaRPr lang="en-US"/>
        </a:p>
      </dgm:t>
    </dgm:pt>
    <dgm:pt modelId="{CF8A61E3-158B-4F85-81FB-5A7DF87ACE78}">
      <dgm:prSet/>
      <dgm:spPr/>
      <dgm:t>
        <a:bodyPr/>
        <a:lstStyle/>
        <a:p>
          <a:r>
            <a:rPr lang="en-GB"/>
            <a:t>Note-taking</a:t>
          </a:r>
          <a:endParaRPr lang="en-US"/>
        </a:p>
      </dgm:t>
    </dgm:pt>
    <dgm:pt modelId="{1A81B2F8-503C-4A77-B4AA-BF95B3B68518}" type="parTrans" cxnId="{7371E4AD-FC4D-49F9-9FD2-0ABE89BED313}">
      <dgm:prSet/>
      <dgm:spPr/>
      <dgm:t>
        <a:bodyPr/>
        <a:lstStyle/>
        <a:p>
          <a:endParaRPr lang="en-US"/>
        </a:p>
      </dgm:t>
    </dgm:pt>
    <dgm:pt modelId="{2A2F35B5-002F-4942-850C-6AC8020990DB}" type="sibTrans" cxnId="{7371E4AD-FC4D-49F9-9FD2-0ABE89BED313}">
      <dgm:prSet/>
      <dgm:spPr/>
      <dgm:t>
        <a:bodyPr/>
        <a:lstStyle/>
        <a:p>
          <a:endParaRPr lang="en-US"/>
        </a:p>
      </dgm:t>
    </dgm:pt>
    <dgm:pt modelId="{AB673471-23A6-4B60-BC20-305C7E3F89B8}">
      <dgm:prSet/>
      <dgm:spPr/>
      <dgm:t>
        <a:bodyPr/>
        <a:lstStyle/>
        <a:p>
          <a:r>
            <a:rPr lang="en-GB"/>
            <a:t>Teamwork and collaboration</a:t>
          </a:r>
          <a:endParaRPr lang="en-US"/>
        </a:p>
      </dgm:t>
    </dgm:pt>
    <dgm:pt modelId="{17D2660A-CBCC-427E-BD8F-C063232F8060}" type="parTrans" cxnId="{7251D625-5E05-4D40-B01B-6B1E405781F5}">
      <dgm:prSet/>
      <dgm:spPr/>
      <dgm:t>
        <a:bodyPr/>
        <a:lstStyle/>
        <a:p>
          <a:endParaRPr lang="en-US"/>
        </a:p>
      </dgm:t>
    </dgm:pt>
    <dgm:pt modelId="{CBD1A8CB-84E5-4A83-946B-F5DB50972954}" type="sibTrans" cxnId="{7251D625-5E05-4D40-B01B-6B1E405781F5}">
      <dgm:prSet/>
      <dgm:spPr/>
      <dgm:t>
        <a:bodyPr/>
        <a:lstStyle/>
        <a:p>
          <a:endParaRPr lang="en-US"/>
        </a:p>
      </dgm:t>
    </dgm:pt>
    <dgm:pt modelId="{1A7983D6-FAE7-474D-A641-CB64F04E2023}">
      <dgm:prSet/>
      <dgm:spPr/>
      <dgm:t>
        <a:bodyPr/>
        <a:lstStyle/>
        <a:p>
          <a:r>
            <a:rPr lang="en-GB"/>
            <a:t>Communication skills</a:t>
          </a:r>
          <a:endParaRPr lang="en-US"/>
        </a:p>
      </dgm:t>
    </dgm:pt>
    <dgm:pt modelId="{AB517B5C-23F0-4858-8F31-8976EB82DC77}" type="parTrans" cxnId="{97E5C970-9D92-4272-AAA3-B054D0322CF5}">
      <dgm:prSet/>
      <dgm:spPr/>
      <dgm:t>
        <a:bodyPr/>
        <a:lstStyle/>
        <a:p>
          <a:endParaRPr lang="en-US"/>
        </a:p>
      </dgm:t>
    </dgm:pt>
    <dgm:pt modelId="{DBA8C3DF-A1E1-4F29-854F-52D56511A2A3}" type="sibTrans" cxnId="{97E5C970-9D92-4272-AAA3-B054D0322CF5}">
      <dgm:prSet/>
      <dgm:spPr/>
      <dgm:t>
        <a:bodyPr/>
        <a:lstStyle/>
        <a:p>
          <a:endParaRPr lang="en-US"/>
        </a:p>
      </dgm:t>
    </dgm:pt>
    <dgm:pt modelId="{4D7D2CE4-DE2C-4520-BDFD-055B3F9BEAEE}">
      <dgm:prSet/>
      <dgm:spPr/>
      <dgm:t>
        <a:bodyPr/>
        <a:lstStyle/>
        <a:p>
          <a:r>
            <a:rPr lang="en-GB"/>
            <a:t>Independent research</a:t>
          </a:r>
          <a:endParaRPr lang="en-US"/>
        </a:p>
      </dgm:t>
    </dgm:pt>
    <dgm:pt modelId="{757A545C-9200-437C-AAF4-B3755558E574}" type="parTrans" cxnId="{EFE6FE39-8E6B-48E7-94CB-D5A3AC3B7A3B}">
      <dgm:prSet/>
      <dgm:spPr/>
      <dgm:t>
        <a:bodyPr/>
        <a:lstStyle/>
        <a:p>
          <a:endParaRPr lang="en-US"/>
        </a:p>
      </dgm:t>
    </dgm:pt>
    <dgm:pt modelId="{3F1AFB2B-AE42-4A32-8607-0E7C61607883}" type="sibTrans" cxnId="{EFE6FE39-8E6B-48E7-94CB-D5A3AC3B7A3B}">
      <dgm:prSet/>
      <dgm:spPr/>
      <dgm:t>
        <a:bodyPr/>
        <a:lstStyle/>
        <a:p>
          <a:endParaRPr lang="en-US"/>
        </a:p>
      </dgm:t>
    </dgm:pt>
    <dgm:pt modelId="{D1F85924-5098-4940-BF16-08EBC8CDE376}">
      <dgm:prSet/>
      <dgm:spPr/>
      <dgm:t>
        <a:bodyPr/>
        <a:lstStyle/>
        <a:p>
          <a:r>
            <a:rPr lang="en-GB"/>
            <a:t>Critical thinking</a:t>
          </a:r>
          <a:endParaRPr lang="en-US"/>
        </a:p>
      </dgm:t>
    </dgm:pt>
    <dgm:pt modelId="{4525BB69-E263-404C-8CAD-CEBF81058EBE}" type="parTrans" cxnId="{0C1A12F4-490C-4879-A3D9-37FBADC1A00C}">
      <dgm:prSet/>
      <dgm:spPr/>
      <dgm:t>
        <a:bodyPr/>
        <a:lstStyle/>
        <a:p>
          <a:endParaRPr lang="en-US"/>
        </a:p>
      </dgm:t>
    </dgm:pt>
    <dgm:pt modelId="{7327FC07-36B2-474F-BF06-2337F61CFF0E}" type="sibTrans" cxnId="{0C1A12F4-490C-4879-A3D9-37FBADC1A00C}">
      <dgm:prSet/>
      <dgm:spPr/>
      <dgm:t>
        <a:bodyPr/>
        <a:lstStyle/>
        <a:p>
          <a:endParaRPr lang="en-US"/>
        </a:p>
      </dgm:t>
    </dgm:pt>
    <dgm:pt modelId="{BC71C7B5-676C-4BF5-BC52-56EE21416E87}">
      <dgm:prSet/>
      <dgm:spPr/>
      <dgm:t>
        <a:bodyPr/>
        <a:lstStyle/>
        <a:p>
          <a:r>
            <a:rPr lang="en-GB"/>
            <a:t>Cultural awareness</a:t>
          </a:r>
          <a:endParaRPr lang="en-US"/>
        </a:p>
      </dgm:t>
    </dgm:pt>
    <dgm:pt modelId="{059D92EC-B410-4726-882F-F9F49DF71D7A}" type="parTrans" cxnId="{E7A3F5A8-51A4-41E5-B003-162C3360F177}">
      <dgm:prSet/>
      <dgm:spPr/>
      <dgm:t>
        <a:bodyPr/>
        <a:lstStyle/>
        <a:p>
          <a:endParaRPr lang="en-US"/>
        </a:p>
      </dgm:t>
    </dgm:pt>
    <dgm:pt modelId="{68045FB7-90FE-46FF-8474-955412C5D520}" type="sibTrans" cxnId="{E7A3F5A8-51A4-41E5-B003-162C3360F177}">
      <dgm:prSet/>
      <dgm:spPr/>
      <dgm:t>
        <a:bodyPr/>
        <a:lstStyle/>
        <a:p>
          <a:endParaRPr lang="en-US"/>
        </a:p>
      </dgm:t>
    </dgm:pt>
    <dgm:pt modelId="{FEE39E27-B4A5-4034-9AA1-0B5251ACB58C}">
      <dgm:prSet/>
      <dgm:spPr/>
      <dgm:t>
        <a:bodyPr/>
        <a:lstStyle/>
        <a:p>
          <a:r>
            <a:rPr lang="en-GB" dirty="0"/>
            <a:t>Digital skills</a:t>
          </a:r>
          <a:endParaRPr lang="en-US" dirty="0"/>
        </a:p>
      </dgm:t>
    </dgm:pt>
    <dgm:pt modelId="{33C2206F-9FDA-45FD-93BD-53658DAA82B9}" type="parTrans" cxnId="{D4E0518B-9F05-471F-9109-1E3C25B84E51}">
      <dgm:prSet/>
      <dgm:spPr/>
      <dgm:t>
        <a:bodyPr/>
        <a:lstStyle/>
        <a:p>
          <a:endParaRPr lang="en-US"/>
        </a:p>
      </dgm:t>
    </dgm:pt>
    <dgm:pt modelId="{D6212F46-6862-458D-9336-3F38BB526199}" type="sibTrans" cxnId="{D4E0518B-9F05-471F-9109-1E3C25B84E51}">
      <dgm:prSet/>
      <dgm:spPr/>
      <dgm:t>
        <a:bodyPr/>
        <a:lstStyle/>
        <a:p>
          <a:endParaRPr lang="en-US"/>
        </a:p>
      </dgm:t>
    </dgm:pt>
    <dgm:pt modelId="{1EF9D698-22AD-48AE-80E6-E84E1171301B}">
      <dgm:prSet/>
      <dgm:spPr/>
      <dgm:t>
        <a:bodyPr/>
        <a:lstStyle/>
        <a:p>
          <a:r>
            <a:rPr lang="en-US" dirty="0"/>
            <a:t>Reflective writing</a:t>
          </a:r>
        </a:p>
      </dgm:t>
    </dgm:pt>
    <dgm:pt modelId="{14751ACA-58E0-4D7D-9463-603432C53D50}" type="parTrans" cxnId="{E8CD7435-BECC-46C2-A622-C495DE6033FB}">
      <dgm:prSet/>
      <dgm:spPr/>
      <dgm:t>
        <a:bodyPr/>
        <a:lstStyle/>
        <a:p>
          <a:endParaRPr lang="en-GB"/>
        </a:p>
      </dgm:t>
    </dgm:pt>
    <dgm:pt modelId="{A0689BA7-7EDF-4678-AE02-02384446AE3D}" type="sibTrans" cxnId="{E8CD7435-BECC-46C2-A622-C495DE6033FB}">
      <dgm:prSet/>
      <dgm:spPr/>
      <dgm:t>
        <a:bodyPr/>
        <a:lstStyle/>
        <a:p>
          <a:endParaRPr lang="en-GB"/>
        </a:p>
      </dgm:t>
    </dgm:pt>
    <dgm:pt modelId="{B2B85059-C4CD-471B-9994-44FEA4EA8641}">
      <dgm:prSet/>
      <dgm:spPr/>
      <dgm:t>
        <a:bodyPr/>
        <a:lstStyle/>
        <a:p>
          <a:r>
            <a:rPr lang="en-US" dirty="0"/>
            <a:t>And more…</a:t>
          </a:r>
        </a:p>
      </dgm:t>
    </dgm:pt>
    <dgm:pt modelId="{B7CCE7B7-8ECE-4EFB-B4BC-4E50D4E2BDE9}" type="parTrans" cxnId="{6B4E373F-6309-4C5E-9011-A77315E494D1}">
      <dgm:prSet/>
      <dgm:spPr/>
      <dgm:t>
        <a:bodyPr/>
        <a:lstStyle/>
        <a:p>
          <a:endParaRPr lang="en-GB"/>
        </a:p>
      </dgm:t>
    </dgm:pt>
    <dgm:pt modelId="{106681BA-593B-4F18-9F47-2679F69B708E}" type="sibTrans" cxnId="{6B4E373F-6309-4C5E-9011-A77315E494D1}">
      <dgm:prSet/>
      <dgm:spPr/>
      <dgm:t>
        <a:bodyPr/>
        <a:lstStyle/>
        <a:p>
          <a:endParaRPr lang="en-GB"/>
        </a:p>
      </dgm:t>
    </dgm:pt>
    <dgm:pt modelId="{5C8D2F4F-A198-4134-AEA4-BF0E0D4C0C39}" type="pres">
      <dgm:prSet presAssocID="{A4029CF1-7D98-4AC9-A78C-3C802734DDE6}" presName="diagram" presStyleCnt="0">
        <dgm:presLayoutVars>
          <dgm:dir/>
          <dgm:resizeHandles val="exact"/>
        </dgm:presLayoutVars>
      </dgm:prSet>
      <dgm:spPr/>
    </dgm:pt>
    <dgm:pt modelId="{A49BD549-A7F8-4A06-A561-0A5FB79E200A}" type="pres">
      <dgm:prSet presAssocID="{0D5BC3FF-2653-4890-A682-3778DE7E8A3F}" presName="node" presStyleLbl="node1" presStyleIdx="0" presStyleCnt="14">
        <dgm:presLayoutVars>
          <dgm:bulletEnabled val="1"/>
        </dgm:presLayoutVars>
      </dgm:prSet>
      <dgm:spPr/>
    </dgm:pt>
    <dgm:pt modelId="{50798A09-8085-4054-8E8D-5378C51F50EF}" type="pres">
      <dgm:prSet presAssocID="{BD194D84-82F4-47B2-BE19-54D7628BC389}" presName="sibTrans" presStyleCnt="0"/>
      <dgm:spPr/>
    </dgm:pt>
    <dgm:pt modelId="{23131305-776E-4100-AEE5-2448A958386D}" type="pres">
      <dgm:prSet presAssocID="{E78D926B-02D7-4D79-B4E7-BEBBA05DAFEB}" presName="node" presStyleLbl="node1" presStyleIdx="1" presStyleCnt="14">
        <dgm:presLayoutVars>
          <dgm:bulletEnabled val="1"/>
        </dgm:presLayoutVars>
      </dgm:prSet>
      <dgm:spPr/>
    </dgm:pt>
    <dgm:pt modelId="{15DE5E30-EF54-4F7F-909C-B298A969E01F}" type="pres">
      <dgm:prSet presAssocID="{5BEE0E96-B67A-42CB-8135-98340859E298}" presName="sibTrans" presStyleCnt="0"/>
      <dgm:spPr/>
    </dgm:pt>
    <dgm:pt modelId="{68348A1D-F374-4A30-AFC1-7D3045EBFDBB}" type="pres">
      <dgm:prSet presAssocID="{AAED2B44-4513-4CB6-A374-A70B92578BCB}" presName="node" presStyleLbl="node1" presStyleIdx="2" presStyleCnt="14">
        <dgm:presLayoutVars>
          <dgm:bulletEnabled val="1"/>
        </dgm:presLayoutVars>
      </dgm:prSet>
      <dgm:spPr/>
    </dgm:pt>
    <dgm:pt modelId="{6997DB92-6826-478F-BF77-B4E511E0F0FB}" type="pres">
      <dgm:prSet presAssocID="{9688639F-605A-46F9-89F4-9004A8C78481}" presName="sibTrans" presStyleCnt="0"/>
      <dgm:spPr/>
    </dgm:pt>
    <dgm:pt modelId="{76B31794-D168-4F91-8D3B-F29D0866C486}" type="pres">
      <dgm:prSet presAssocID="{F588570A-B92B-4D29-89EF-F3966E1C1291}" presName="node" presStyleLbl="node1" presStyleIdx="3" presStyleCnt="14">
        <dgm:presLayoutVars>
          <dgm:bulletEnabled val="1"/>
        </dgm:presLayoutVars>
      </dgm:prSet>
      <dgm:spPr/>
    </dgm:pt>
    <dgm:pt modelId="{3CF88444-AEE1-4EA4-9967-8B359C32015F}" type="pres">
      <dgm:prSet presAssocID="{53DD187B-309C-402C-8C3E-049471AABCDD}" presName="sibTrans" presStyleCnt="0"/>
      <dgm:spPr/>
    </dgm:pt>
    <dgm:pt modelId="{AE5CE66F-A3F1-4109-82DA-09AC108C14DD}" type="pres">
      <dgm:prSet presAssocID="{2B1DB6BD-FB24-4D33-AAFA-3185244658E5}" presName="node" presStyleLbl="node1" presStyleIdx="4" presStyleCnt="14">
        <dgm:presLayoutVars>
          <dgm:bulletEnabled val="1"/>
        </dgm:presLayoutVars>
      </dgm:prSet>
      <dgm:spPr/>
    </dgm:pt>
    <dgm:pt modelId="{9194B1AF-952D-461C-9F73-C0547678628E}" type="pres">
      <dgm:prSet presAssocID="{A4D8705E-42AD-4708-9BAE-D4A83DB2B307}" presName="sibTrans" presStyleCnt="0"/>
      <dgm:spPr/>
    </dgm:pt>
    <dgm:pt modelId="{269314CB-D600-4F2E-BB49-3B09D91B3A08}" type="pres">
      <dgm:prSet presAssocID="{CF8A61E3-158B-4F85-81FB-5A7DF87ACE78}" presName="node" presStyleLbl="node1" presStyleIdx="5" presStyleCnt="14">
        <dgm:presLayoutVars>
          <dgm:bulletEnabled val="1"/>
        </dgm:presLayoutVars>
      </dgm:prSet>
      <dgm:spPr/>
    </dgm:pt>
    <dgm:pt modelId="{B1E1A5BC-6F09-46C4-AB04-8018ED52F050}" type="pres">
      <dgm:prSet presAssocID="{2A2F35B5-002F-4942-850C-6AC8020990DB}" presName="sibTrans" presStyleCnt="0"/>
      <dgm:spPr/>
    </dgm:pt>
    <dgm:pt modelId="{699AAF35-91A4-4F6E-89A3-3117F6FD14E8}" type="pres">
      <dgm:prSet presAssocID="{AB673471-23A6-4B60-BC20-305C7E3F89B8}" presName="node" presStyleLbl="node1" presStyleIdx="6" presStyleCnt="14">
        <dgm:presLayoutVars>
          <dgm:bulletEnabled val="1"/>
        </dgm:presLayoutVars>
      </dgm:prSet>
      <dgm:spPr/>
    </dgm:pt>
    <dgm:pt modelId="{AB3E8912-5D7D-4B66-B68E-AFCF44545D3A}" type="pres">
      <dgm:prSet presAssocID="{CBD1A8CB-84E5-4A83-946B-F5DB50972954}" presName="sibTrans" presStyleCnt="0"/>
      <dgm:spPr/>
    </dgm:pt>
    <dgm:pt modelId="{E45A18AB-C2EE-46D8-9BAD-26685891107D}" type="pres">
      <dgm:prSet presAssocID="{1A7983D6-FAE7-474D-A641-CB64F04E2023}" presName="node" presStyleLbl="node1" presStyleIdx="7" presStyleCnt="14">
        <dgm:presLayoutVars>
          <dgm:bulletEnabled val="1"/>
        </dgm:presLayoutVars>
      </dgm:prSet>
      <dgm:spPr/>
    </dgm:pt>
    <dgm:pt modelId="{C469DA55-64D9-456B-B14C-BF8786CB8C62}" type="pres">
      <dgm:prSet presAssocID="{DBA8C3DF-A1E1-4F29-854F-52D56511A2A3}" presName="sibTrans" presStyleCnt="0"/>
      <dgm:spPr/>
    </dgm:pt>
    <dgm:pt modelId="{7BB8CBE7-C622-4DAA-8CB4-BF10F99E77AF}" type="pres">
      <dgm:prSet presAssocID="{4D7D2CE4-DE2C-4520-BDFD-055B3F9BEAEE}" presName="node" presStyleLbl="node1" presStyleIdx="8" presStyleCnt="14">
        <dgm:presLayoutVars>
          <dgm:bulletEnabled val="1"/>
        </dgm:presLayoutVars>
      </dgm:prSet>
      <dgm:spPr/>
    </dgm:pt>
    <dgm:pt modelId="{EB169299-B1B6-4E61-9EF2-0C80264FBC60}" type="pres">
      <dgm:prSet presAssocID="{3F1AFB2B-AE42-4A32-8607-0E7C61607883}" presName="sibTrans" presStyleCnt="0"/>
      <dgm:spPr/>
    </dgm:pt>
    <dgm:pt modelId="{03D26E79-7931-476E-A21E-F7B62C6E2AAA}" type="pres">
      <dgm:prSet presAssocID="{D1F85924-5098-4940-BF16-08EBC8CDE376}" presName="node" presStyleLbl="node1" presStyleIdx="9" presStyleCnt="14">
        <dgm:presLayoutVars>
          <dgm:bulletEnabled val="1"/>
        </dgm:presLayoutVars>
      </dgm:prSet>
      <dgm:spPr/>
    </dgm:pt>
    <dgm:pt modelId="{1C096151-73B3-44CE-B749-F0B4AFD2B8CB}" type="pres">
      <dgm:prSet presAssocID="{7327FC07-36B2-474F-BF06-2337F61CFF0E}" presName="sibTrans" presStyleCnt="0"/>
      <dgm:spPr/>
    </dgm:pt>
    <dgm:pt modelId="{6527AD20-B918-45C2-ACBA-B248224C3B56}" type="pres">
      <dgm:prSet presAssocID="{BC71C7B5-676C-4BF5-BC52-56EE21416E87}" presName="node" presStyleLbl="node1" presStyleIdx="10" presStyleCnt="14">
        <dgm:presLayoutVars>
          <dgm:bulletEnabled val="1"/>
        </dgm:presLayoutVars>
      </dgm:prSet>
      <dgm:spPr/>
    </dgm:pt>
    <dgm:pt modelId="{444AF8A8-CF47-486E-A909-1414CECFB866}" type="pres">
      <dgm:prSet presAssocID="{68045FB7-90FE-46FF-8474-955412C5D520}" presName="sibTrans" presStyleCnt="0"/>
      <dgm:spPr/>
    </dgm:pt>
    <dgm:pt modelId="{030AE2EF-5C56-4A31-9402-34901CC6DDA7}" type="pres">
      <dgm:prSet presAssocID="{FEE39E27-B4A5-4034-9AA1-0B5251ACB58C}" presName="node" presStyleLbl="node1" presStyleIdx="11" presStyleCnt="14">
        <dgm:presLayoutVars>
          <dgm:bulletEnabled val="1"/>
        </dgm:presLayoutVars>
      </dgm:prSet>
      <dgm:spPr/>
    </dgm:pt>
    <dgm:pt modelId="{2E0EA7AE-025A-45AB-85EE-9C0ECCB2684A}" type="pres">
      <dgm:prSet presAssocID="{D6212F46-6862-458D-9336-3F38BB526199}" presName="sibTrans" presStyleCnt="0"/>
      <dgm:spPr/>
    </dgm:pt>
    <dgm:pt modelId="{14DB6D88-560D-45E8-8C10-7AB29498C5DD}" type="pres">
      <dgm:prSet presAssocID="{1EF9D698-22AD-48AE-80E6-E84E1171301B}" presName="node" presStyleLbl="node1" presStyleIdx="12" presStyleCnt="14">
        <dgm:presLayoutVars>
          <dgm:bulletEnabled val="1"/>
        </dgm:presLayoutVars>
      </dgm:prSet>
      <dgm:spPr/>
    </dgm:pt>
    <dgm:pt modelId="{288C593C-63D7-4862-AFE9-23EECADA13AD}" type="pres">
      <dgm:prSet presAssocID="{A0689BA7-7EDF-4678-AE02-02384446AE3D}" presName="sibTrans" presStyleCnt="0"/>
      <dgm:spPr/>
    </dgm:pt>
    <dgm:pt modelId="{C8E67FF3-4270-4687-901E-605775218E38}" type="pres">
      <dgm:prSet presAssocID="{B2B85059-C4CD-471B-9994-44FEA4EA8641}" presName="node" presStyleLbl="node1" presStyleIdx="13" presStyleCnt="14">
        <dgm:presLayoutVars>
          <dgm:bulletEnabled val="1"/>
        </dgm:presLayoutVars>
      </dgm:prSet>
      <dgm:spPr/>
    </dgm:pt>
  </dgm:ptLst>
  <dgm:cxnLst>
    <dgm:cxn modelId="{160C110A-733A-4DAD-9AD8-F477C5A16E0D}" type="presOf" srcId="{BC71C7B5-676C-4BF5-BC52-56EE21416E87}" destId="{6527AD20-B918-45C2-ACBA-B248224C3B56}" srcOrd="0" destOrd="0" presId="urn:microsoft.com/office/officeart/2005/8/layout/default"/>
    <dgm:cxn modelId="{8715FF12-5D7F-4A4A-84F3-92673C5BE505}" type="presOf" srcId="{A4029CF1-7D98-4AC9-A78C-3C802734DDE6}" destId="{5C8D2F4F-A198-4134-AEA4-BF0E0D4C0C39}" srcOrd="0" destOrd="0" presId="urn:microsoft.com/office/officeart/2005/8/layout/default"/>
    <dgm:cxn modelId="{E0E34815-68CD-4332-934E-6046B726ACA1}" type="presOf" srcId="{F588570A-B92B-4D29-89EF-F3966E1C1291}" destId="{76B31794-D168-4F91-8D3B-F29D0866C486}" srcOrd="0" destOrd="0" presId="urn:microsoft.com/office/officeart/2005/8/layout/default"/>
    <dgm:cxn modelId="{7251D625-5E05-4D40-B01B-6B1E405781F5}" srcId="{A4029CF1-7D98-4AC9-A78C-3C802734DDE6}" destId="{AB673471-23A6-4B60-BC20-305C7E3F89B8}" srcOrd="6" destOrd="0" parTransId="{17D2660A-CBCC-427E-BD8F-C063232F8060}" sibTransId="{CBD1A8CB-84E5-4A83-946B-F5DB50972954}"/>
    <dgm:cxn modelId="{77F05D27-9380-441A-B9AC-2FCE26A7338E}" type="presOf" srcId="{AB673471-23A6-4B60-BC20-305C7E3F89B8}" destId="{699AAF35-91A4-4F6E-89A3-3117F6FD14E8}" srcOrd="0" destOrd="0" presId="urn:microsoft.com/office/officeart/2005/8/layout/default"/>
    <dgm:cxn modelId="{D5875F28-D284-458F-A7EE-50E9A53CBCD3}" srcId="{A4029CF1-7D98-4AC9-A78C-3C802734DDE6}" destId="{0D5BC3FF-2653-4890-A682-3778DE7E8A3F}" srcOrd="0" destOrd="0" parTransId="{EA9411D7-BD34-4929-B1C6-E5CB3791E3D8}" sibTransId="{BD194D84-82F4-47B2-BE19-54D7628BC389}"/>
    <dgm:cxn modelId="{E8CD7435-BECC-46C2-A622-C495DE6033FB}" srcId="{A4029CF1-7D98-4AC9-A78C-3C802734DDE6}" destId="{1EF9D698-22AD-48AE-80E6-E84E1171301B}" srcOrd="12" destOrd="0" parTransId="{14751ACA-58E0-4D7D-9463-603432C53D50}" sibTransId="{A0689BA7-7EDF-4678-AE02-02384446AE3D}"/>
    <dgm:cxn modelId="{EFE6FE39-8E6B-48E7-94CB-D5A3AC3B7A3B}" srcId="{A4029CF1-7D98-4AC9-A78C-3C802734DDE6}" destId="{4D7D2CE4-DE2C-4520-BDFD-055B3F9BEAEE}" srcOrd="8" destOrd="0" parTransId="{757A545C-9200-437C-AAF4-B3755558E574}" sibTransId="{3F1AFB2B-AE42-4A32-8607-0E7C61607883}"/>
    <dgm:cxn modelId="{6B4E373F-6309-4C5E-9011-A77315E494D1}" srcId="{A4029CF1-7D98-4AC9-A78C-3C802734DDE6}" destId="{B2B85059-C4CD-471B-9994-44FEA4EA8641}" srcOrd="13" destOrd="0" parTransId="{B7CCE7B7-8ECE-4EFB-B4BC-4E50D4E2BDE9}" sibTransId="{106681BA-593B-4F18-9F47-2679F69B708E}"/>
    <dgm:cxn modelId="{8385245B-2EE7-4D24-B991-28D4A9AF89FB}" type="presOf" srcId="{D1F85924-5098-4940-BF16-08EBC8CDE376}" destId="{03D26E79-7931-476E-A21E-F7B62C6E2AAA}" srcOrd="0" destOrd="0" presId="urn:microsoft.com/office/officeart/2005/8/layout/default"/>
    <dgm:cxn modelId="{693D0C46-5DE2-4DE3-8DE3-B85201BF8E8D}" type="presOf" srcId="{FEE39E27-B4A5-4034-9AA1-0B5251ACB58C}" destId="{030AE2EF-5C56-4A31-9402-34901CC6DDA7}" srcOrd="0" destOrd="0" presId="urn:microsoft.com/office/officeart/2005/8/layout/default"/>
    <dgm:cxn modelId="{446C8A68-DCA0-445B-8300-F4DF55D5F641}" srcId="{A4029CF1-7D98-4AC9-A78C-3C802734DDE6}" destId="{AAED2B44-4513-4CB6-A374-A70B92578BCB}" srcOrd="2" destOrd="0" parTransId="{C450C851-D370-444B-B444-22A172C78199}" sibTransId="{9688639F-605A-46F9-89F4-9004A8C78481}"/>
    <dgm:cxn modelId="{97E5C970-9D92-4272-AAA3-B054D0322CF5}" srcId="{A4029CF1-7D98-4AC9-A78C-3C802734DDE6}" destId="{1A7983D6-FAE7-474D-A641-CB64F04E2023}" srcOrd="7" destOrd="0" parTransId="{AB517B5C-23F0-4858-8F31-8976EB82DC77}" sibTransId="{DBA8C3DF-A1E1-4F29-854F-52D56511A2A3}"/>
    <dgm:cxn modelId="{3080C775-C321-4297-BE80-7C9DD53B3127}" srcId="{A4029CF1-7D98-4AC9-A78C-3C802734DDE6}" destId="{2B1DB6BD-FB24-4D33-AAFA-3185244658E5}" srcOrd="4" destOrd="0" parTransId="{5B4672F3-79BC-4B80-BCEC-2EEADC0AD8C1}" sibTransId="{A4D8705E-42AD-4708-9BAE-D4A83DB2B307}"/>
    <dgm:cxn modelId="{48AF5057-072A-4E47-B1B5-5DC70284BC49}" type="presOf" srcId="{E78D926B-02D7-4D79-B4E7-BEBBA05DAFEB}" destId="{23131305-776E-4100-AEE5-2448A958386D}" srcOrd="0" destOrd="0" presId="urn:microsoft.com/office/officeart/2005/8/layout/default"/>
    <dgm:cxn modelId="{0188028A-E4EA-4330-B962-E28621559166}" type="presOf" srcId="{1EF9D698-22AD-48AE-80E6-E84E1171301B}" destId="{14DB6D88-560D-45E8-8C10-7AB29498C5DD}" srcOrd="0" destOrd="0" presId="urn:microsoft.com/office/officeart/2005/8/layout/default"/>
    <dgm:cxn modelId="{D4E0518B-9F05-471F-9109-1E3C25B84E51}" srcId="{A4029CF1-7D98-4AC9-A78C-3C802734DDE6}" destId="{FEE39E27-B4A5-4034-9AA1-0B5251ACB58C}" srcOrd="11" destOrd="0" parTransId="{33C2206F-9FDA-45FD-93BD-53658DAA82B9}" sibTransId="{D6212F46-6862-458D-9336-3F38BB526199}"/>
    <dgm:cxn modelId="{65EF0BA4-E109-497D-A1D2-671D300EE2BD}" type="presOf" srcId="{CF8A61E3-158B-4F85-81FB-5A7DF87ACE78}" destId="{269314CB-D600-4F2E-BB49-3B09D91B3A08}" srcOrd="0" destOrd="0" presId="urn:microsoft.com/office/officeart/2005/8/layout/default"/>
    <dgm:cxn modelId="{E7A3F5A8-51A4-41E5-B003-162C3360F177}" srcId="{A4029CF1-7D98-4AC9-A78C-3C802734DDE6}" destId="{BC71C7B5-676C-4BF5-BC52-56EE21416E87}" srcOrd="10" destOrd="0" parTransId="{059D92EC-B410-4726-882F-F9F49DF71D7A}" sibTransId="{68045FB7-90FE-46FF-8474-955412C5D520}"/>
    <dgm:cxn modelId="{7371E4AD-FC4D-49F9-9FD2-0ABE89BED313}" srcId="{A4029CF1-7D98-4AC9-A78C-3C802734DDE6}" destId="{CF8A61E3-158B-4F85-81FB-5A7DF87ACE78}" srcOrd="5" destOrd="0" parTransId="{1A81B2F8-503C-4A77-B4AA-BF95B3B68518}" sibTransId="{2A2F35B5-002F-4942-850C-6AC8020990DB}"/>
    <dgm:cxn modelId="{4B59D1BC-F26F-47F6-9908-2A815EEA46B1}" type="presOf" srcId="{B2B85059-C4CD-471B-9994-44FEA4EA8641}" destId="{C8E67FF3-4270-4687-901E-605775218E38}" srcOrd="0" destOrd="0" presId="urn:microsoft.com/office/officeart/2005/8/layout/default"/>
    <dgm:cxn modelId="{8F31CABF-0DE0-485E-BE36-1366F2411724}" type="presOf" srcId="{2B1DB6BD-FB24-4D33-AAFA-3185244658E5}" destId="{AE5CE66F-A3F1-4109-82DA-09AC108C14DD}" srcOrd="0" destOrd="0" presId="urn:microsoft.com/office/officeart/2005/8/layout/default"/>
    <dgm:cxn modelId="{CD4238D7-5594-468C-A462-FFFFDB0E6272}" srcId="{A4029CF1-7D98-4AC9-A78C-3C802734DDE6}" destId="{E78D926B-02D7-4D79-B4E7-BEBBA05DAFEB}" srcOrd="1" destOrd="0" parTransId="{D77A12FA-A784-4885-AECA-5D04B10D3126}" sibTransId="{5BEE0E96-B67A-42CB-8135-98340859E298}"/>
    <dgm:cxn modelId="{1FF394E3-696F-45FD-BFA2-9E7ACE90C688}" type="presOf" srcId="{0D5BC3FF-2653-4890-A682-3778DE7E8A3F}" destId="{A49BD549-A7F8-4A06-A561-0A5FB79E200A}" srcOrd="0" destOrd="0" presId="urn:microsoft.com/office/officeart/2005/8/layout/default"/>
    <dgm:cxn modelId="{DFFDA6F0-047A-4F90-9DE8-B264AC45A6F5}" type="presOf" srcId="{4D7D2CE4-DE2C-4520-BDFD-055B3F9BEAEE}" destId="{7BB8CBE7-C622-4DAA-8CB4-BF10F99E77AF}" srcOrd="0" destOrd="0" presId="urn:microsoft.com/office/officeart/2005/8/layout/default"/>
    <dgm:cxn modelId="{443FDEF3-1158-4818-AA6E-88E2E40327B6}" srcId="{A4029CF1-7D98-4AC9-A78C-3C802734DDE6}" destId="{F588570A-B92B-4D29-89EF-F3966E1C1291}" srcOrd="3" destOrd="0" parTransId="{A2B35E0B-39DA-4429-9EA3-48E60E12611E}" sibTransId="{53DD187B-309C-402C-8C3E-049471AABCDD}"/>
    <dgm:cxn modelId="{0C1A12F4-490C-4879-A3D9-37FBADC1A00C}" srcId="{A4029CF1-7D98-4AC9-A78C-3C802734DDE6}" destId="{D1F85924-5098-4940-BF16-08EBC8CDE376}" srcOrd="9" destOrd="0" parTransId="{4525BB69-E263-404C-8CAD-CEBF81058EBE}" sibTransId="{7327FC07-36B2-474F-BF06-2337F61CFF0E}"/>
    <dgm:cxn modelId="{E21621FE-BCFF-4AA7-AF5E-0CC2E0B3FB54}" type="presOf" srcId="{AAED2B44-4513-4CB6-A374-A70B92578BCB}" destId="{68348A1D-F374-4A30-AFC1-7D3045EBFDBB}" srcOrd="0" destOrd="0" presId="urn:microsoft.com/office/officeart/2005/8/layout/default"/>
    <dgm:cxn modelId="{57C488FE-0FF5-4E92-84C0-C8A29DD20882}" type="presOf" srcId="{1A7983D6-FAE7-474D-A641-CB64F04E2023}" destId="{E45A18AB-C2EE-46D8-9BAD-26685891107D}" srcOrd="0" destOrd="0" presId="urn:microsoft.com/office/officeart/2005/8/layout/default"/>
    <dgm:cxn modelId="{D02F3465-1A19-47EC-94A7-99B058CD3DF2}" type="presParOf" srcId="{5C8D2F4F-A198-4134-AEA4-BF0E0D4C0C39}" destId="{A49BD549-A7F8-4A06-A561-0A5FB79E200A}" srcOrd="0" destOrd="0" presId="urn:microsoft.com/office/officeart/2005/8/layout/default"/>
    <dgm:cxn modelId="{0DB89B4F-9CCE-45E2-9D43-D60E524C5AE5}" type="presParOf" srcId="{5C8D2F4F-A198-4134-AEA4-BF0E0D4C0C39}" destId="{50798A09-8085-4054-8E8D-5378C51F50EF}" srcOrd="1" destOrd="0" presId="urn:microsoft.com/office/officeart/2005/8/layout/default"/>
    <dgm:cxn modelId="{3FA49231-02CA-48E1-8CA7-4DD7726BFB8A}" type="presParOf" srcId="{5C8D2F4F-A198-4134-AEA4-BF0E0D4C0C39}" destId="{23131305-776E-4100-AEE5-2448A958386D}" srcOrd="2" destOrd="0" presId="urn:microsoft.com/office/officeart/2005/8/layout/default"/>
    <dgm:cxn modelId="{66949D82-85E3-4F5D-95F5-B679FECD2F11}" type="presParOf" srcId="{5C8D2F4F-A198-4134-AEA4-BF0E0D4C0C39}" destId="{15DE5E30-EF54-4F7F-909C-B298A969E01F}" srcOrd="3" destOrd="0" presId="urn:microsoft.com/office/officeart/2005/8/layout/default"/>
    <dgm:cxn modelId="{B09A4B87-A481-4969-9025-1740000AEA4F}" type="presParOf" srcId="{5C8D2F4F-A198-4134-AEA4-BF0E0D4C0C39}" destId="{68348A1D-F374-4A30-AFC1-7D3045EBFDBB}" srcOrd="4" destOrd="0" presId="urn:microsoft.com/office/officeart/2005/8/layout/default"/>
    <dgm:cxn modelId="{58CC5B78-0E93-48F0-8934-0573B69D87D7}" type="presParOf" srcId="{5C8D2F4F-A198-4134-AEA4-BF0E0D4C0C39}" destId="{6997DB92-6826-478F-BF77-B4E511E0F0FB}" srcOrd="5" destOrd="0" presId="urn:microsoft.com/office/officeart/2005/8/layout/default"/>
    <dgm:cxn modelId="{8B86B4BB-93DD-45E8-9968-8D302593DF5A}" type="presParOf" srcId="{5C8D2F4F-A198-4134-AEA4-BF0E0D4C0C39}" destId="{76B31794-D168-4F91-8D3B-F29D0866C486}" srcOrd="6" destOrd="0" presId="urn:microsoft.com/office/officeart/2005/8/layout/default"/>
    <dgm:cxn modelId="{B87D92AC-265D-487B-8E4B-057E59930A63}" type="presParOf" srcId="{5C8D2F4F-A198-4134-AEA4-BF0E0D4C0C39}" destId="{3CF88444-AEE1-4EA4-9967-8B359C32015F}" srcOrd="7" destOrd="0" presId="urn:microsoft.com/office/officeart/2005/8/layout/default"/>
    <dgm:cxn modelId="{88BF9627-9590-44DC-A318-AD7AD7E71659}" type="presParOf" srcId="{5C8D2F4F-A198-4134-AEA4-BF0E0D4C0C39}" destId="{AE5CE66F-A3F1-4109-82DA-09AC108C14DD}" srcOrd="8" destOrd="0" presId="urn:microsoft.com/office/officeart/2005/8/layout/default"/>
    <dgm:cxn modelId="{C817D6BF-6D71-41F1-AA25-7A30396F3F44}" type="presParOf" srcId="{5C8D2F4F-A198-4134-AEA4-BF0E0D4C0C39}" destId="{9194B1AF-952D-461C-9F73-C0547678628E}" srcOrd="9" destOrd="0" presId="urn:microsoft.com/office/officeart/2005/8/layout/default"/>
    <dgm:cxn modelId="{7E88D090-3C25-4401-8EFF-FAA4D2826D3F}" type="presParOf" srcId="{5C8D2F4F-A198-4134-AEA4-BF0E0D4C0C39}" destId="{269314CB-D600-4F2E-BB49-3B09D91B3A08}" srcOrd="10" destOrd="0" presId="urn:microsoft.com/office/officeart/2005/8/layout/default"/>
    <dgm:cxn modelId="{35A62F2E-A13D-4C86-BC0F-1B0362D7F51B}" type="presParOf" srcId="{5C8D2F4F-A198-4134-AEA4-BF0E0D4C0C39}" destId="{B1E1A5BC-6F09-46C4-AB04-8018ED52F050}" srcOrd="11" destOrd="0" presId="urn:microsoft.com/office/officeart/2005/8/layout/default"/>
    <dgm:cxn modelId="{5F51D464-D7FE-43C1-8433-4D2E168D4E41}" type="presParOf" srcId="{5C8D2F4F-A198-4134-AEA4-BF0E0D4C0C39}" destId="{699AAF35-91A4-4F6E-89A3-3117F6FD14E8}" srcOrd="12" destOrd="0" presId="urn:microsoft.com/office/officeart/2005/8/layout/default"/>
    <dgm:cxn modelId="{3FA24BE2-0343-44D2-9D49-375ADED54E0F}" type="presParOf" srcId="{5C8D2F4F-A198-4134-AEA4-BF0E0D4C0C39}" destId="{AB3E8912-5D7D-4B66-B68E-AFCF44545D3A}" srcOrd="13" destOrd="0" presId="urn:microsoft.com/office/officeart/2005/8/layout/default"/>
    <dgm:cxn modelId="{7C00CBD8-2BD0-432E-BBFE-46D08E41AE69}" type="presParOf" srcId="{5C8D2F4F-A198-4134-AEA4-BF0E0D4C0C39}" destId="{E45A18AB-C2EE-46D8-9BAD-26685891107D}" srcOrd="14" destOrd="0" presId="urn:microsoft.com/office/officeart/2005/8/layout/default"/>
    <dgm:cxn modelId="{7751609B-3113-4AF3-BFAB-F272503FCC47}" type="presParOf" srcId="{5C8D2F4F-A198-4134-AEA4-BF0E0D4C0C39}" destId="{C469DA55-64D9-456B-B14C-BF8786CB8C62}" srcOrd="15" destOrd="0" presId="urn:microsoft.com/office/officeart/2005/8/layout/default"/>
    <dgm:cxn modelId="{E30CAEAC-8CE0-46B7-8567-FD774A9CBCFE}" type="presParOf" srcId="{5C8D2F4F-A198-4134-AEA4-BF0E0D4C0C39}" destId="{7BB8CBE7-C622-4DAA-8CB4-BF10F99E77AF}" srcOrd="16" destOrd="0" presId="urn:microsoft.com/office/officeart/2005/8/layout/default"/>
    <dgm:cxn modelId="{269F0306-DB04-4329-ABC5-8D8654D7B230}" type="presParOf" srcId="{5C8D2F4F-A198-4134-AEA4-BF0E0D4C0C39}" destId="{EB169299-B1B6-4E61-9EF2-0C80264FBC60}" srcOrd="17" destOrd="0" presId="urn:microsoft.com/office/officeart/2005/8/layout/default"/>
    <dgm:cxn modelId="{942580B5-BC6E-444D-A2AB-916378D09880}" type="presParOf" srcId="{5C8D2F4F-A198-4134-AEA4-BF0E0D4C0C39}" destId="{03D26E79-7931-476E-A21E-F7B62C6E2AAA}" srcOrd="18" destOrd="0" presId="urn:microsoft.com/office/officeart/2005/8/layout/default"/>
    <dgm:cxn modelId="{61FAD8DC-318D-471F-9955-F6A3279BC225}" type="presParOf" srcId="{5C8D2F4F-A198-4134-AEA4-BF0E0D4C0C39}" destId="{1C096151-73B3-44CE-B749-F0B4AFD2B8CB}" srcOrd="19" destOrd="0" presId="urn:microsoft.com/office/officeart/2005/8/layout/default"/>
    <dgm:cxn modelId="{45C678D7-4F63-4D7E-8D3D-08FF1F7C7B8F}" type="presParOf" srcId="{5C8D2F4F-A198-4134-AEA4-BF0E0D4C0C39}" destId="{6527AD20-B918-45C2-ACBA-B248224C3B56}" srcOrd="20" destOrd="0" presId="urn:microsoft.com/office/officeart/2005/8/layout/default"/>
    <dgm:cxn modelId="{F88BCDD4-EB06-4EE9-A882-21BEEA97A739}" type="presParOf" srcId="{5C8D2F4F-A198-4134-AEA4-BF0E0D4C0C39}" destId="{444AF8A8-CF47-486E-A909-1414CECFB866}" srcOrd="21" destOrd="0" presId="urn:microsoft.com/office/officeart/2005/8/layout/default"/>
    <dgm:cxn modelId="{DE3F9E63-0779-4F7D-963B-1CB57AEE6348}" type="presParOf" srcId="{5C8D2F4F-A198-4134-AEA4-BF0E0D4C0C39}" destId="{030AE2EF-5C56-4A31-9402-34901CC6DDA7}" srcOrd="22" destOrd="0" presId="urn:microsoft.com/office/officeart/2005/8/layout/default"/>
    <dgm:cxn modelId="{375E0D2C-CE38-4003-8BD9-613DA23CDEF7}" type="presParOf" srcId="{5C8D2F4F-A198-4134-AEA4-BF0E0D4C0C39}" destId="{2E0EA7AE-025A-45AB-85EE-9C0ECCB2684A}" srcOrd="23" destOrd="0" presId="urn:microsoft.com/office/officeart/2005/8/layout/default"/>
    <dgm:cxn modelId="{FE4DE303-6276-42A8-9C38-4D6F624BD202}" type="presParOf" srcId="{5C8D2F4F-A198-4134-AEA4-BF0E0D4C0C39}" destId="{14DB6D88-560D-45E8-8C10-7AB29498C5DD}" srcOrd="24" destOrd="0" presId="urn:microsoft.com/office/officeart/2005/8/layout/default"/>
    <dgm:cxn modelId="{F0251B93-E8DC-4316-A3C0-CE94FF65D675}" type="presParOf" srcId="{5C8D2F4F-A198-4134-AEA4-BF0E0D4C0C39}" destId="{288C593C-63D7-4862-AFE9-23EECADA13AD}" srcOrd="25" destOrd="0" presId="urn:microsoft.com/office/officeart/2005/8/layout/default"/>
    <dgm:cxn modelId="{627DD2A5-D597-452E-971C-FFC797493512}" type="presParOf" srcId="{5C8D2F4F-A198-4134-AEA4-BF0E0D4C0C39}" destId="{C8E67FF3-4270-4687-901E-605775218E38}" srcOrd="2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83FCCD-26AA-4B01-9DCA-471FCD6FDBB2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01B9097-9BC6-40E0-839D-F0BBC2AD9248}">
      <dgm:prSet/>
      <dgm:spPr/>
      <dgm:t>
        <a:bodyPr/>
        <a:lstStyle/>
        <a:p>
          <a:r>
            <a:rPr lang="en-GB"/>
            <a:t>We don’t expect perfection the first time!</a:t>
          </a:r>
          <a:endParaRPr lang="en-US"/>
        </a:p>
      </dgm:t>
    </dgm:pt>
    <dgm:pt modelId="{68236FBF-725E-45DD-9A8A-40CEFFBFB39A}" type="parTrans" cxnId="{C70B1570-7EA3-4075-BC0B-C072FFED737E}">
      <dgm:prSet/>
      <dgm:spPr/>
      <dgm:t>
        <a:bodyPr/>
        <a:lstStyle/>
        <a:p>
          <a:endParaRPr lang="en-US"/>
        </a:p>
      </dgm:t>
    </dgm:pt>
    <dgm:pt modelId="{8FCFF7F8-90E1-45A1-96AF-9F6CB371F346}" type="sibTrans" cxnId="{C70B1570-7EA3-4075-BC0B-C072FFED737E}">
      <dgm:prSet/>
      <dgm:spPr/>
      <dgm:t>
        <a:bodyPr/>
        <a:lstStyle/>
        <a:p>
          <a:endParaRPr lang="en-US"/>
        </a:p>
      </dgm:t>
    </dgm:pt>
    <dgm:pt modelId="{141809C6-5B4A-4C18-AA2D-8BDB4067EB45}">
      <dgm:prSet/>
      <dgm:spPr/>
      <dgm:t>
        <a:bodyPr/>
        <a:lstStyle/>
        <a:p>
          <a:r>
            <a:rPr lang="en-GB"/>
            <a:t>It’s all about practice </a:t>
          </a:r>
          <a:endParaRPr lang="en-US"/>
        </a:p>
      </dgm:t>
    </dgm:pt>
    <dgm:pt modelId="{8A7407DE-E052-4359-892F-34FC686231B3}" type="parTrans" cxnId="{EAEA56AE-48E4-4CC7-866D-C309CE25C08C}">
      <dgm:prSet/>
      <dgm:spPr/>
      <dgm:t>
        <a:bodyPr/>
        <a:lstStyle/>
        <a:p>
          <a:endParaRPr lang="en-US"/>
        </a:p>
      </dgm:t>
    </dgm:pt>
    <dgm:pt modelId="{1D811AF1-92C1-4F93-A1AC-D49C40041516}" type="sibTrans" cxnId="{EAEA56AE-48E4-4CC7-866D-C309CE25C08C}">
      <dgm:prSet/>
      <dgm:spPr/>
      <dgm:t>
        <a:bodyPr/>
        <a:lstStyle/>
        <a:p>
          <a:endParaRPr lang="en-US"/>
        </a:p>
      </dgm:t>
    </dgm:pt>
    <dgm:pt modelId="{0994D0CD-4B1F-498B-92D8-22BE4034D6F2}">
      <dgm:prSet/>
      <dgm:spPr/>
      <dgm:t>
        <a:bodyPr/>
        <a:lstStyle/>
        <a:p>
          <a:r>
            <a:rPr lang="en-GB" dirty="0"/>
            <a:t>You will be able to get there!</a:t>
          </a:r>
          <a:endParaRPr lang="en-US" dirty="0"/>
        </a:p>
      </dgm:t>
    </dgm:pt>
    <dgm:pt modelId="{02728B05-F0B9-4882-A03B-F74D958D7A30}" type="parTrans" cxnId="{41C10C06-BE89-41DC-88ED-901FD000FCB3}">
      <dgm:prSet/>
      <dgm:spPr/>
      <dgm:t>
        <a:bodyPr/>
        <a:lstStyle/>
        <a:p>
          <a:endParaRPr lang="en-US"/>
        </a:p>
      </dgm:t>
    </dgm:pt>
    <dgm:pt modelId="{0977A414-4D5B-4759-AD21-DC3B04DB5302}" type="sibTrans" cxnId="{41C10C06-BE89-41DC-88ED-901FD000FCB3}">
      <dgm:prSet/>
      <dgm:spPr/>
      <dgm:t>
        <a:bodyPr/>
        <a:lstStyle/>
        <a:p>
          <a:endParaRPr lang="en-US"/>
        </a:p>
      </dgm:t>
    </dgm:pt>
    <dgm:pt modelId="{1165D42C-54FE-4D28-A29B-2B39743D81F7}" type="pres">
      <dgm:prSet presAssocID="{A883FCCD-26AA-4B01-9DCA-471FCD6FDBB2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506B7C80-03AF-412A-B70C-25318E4980A1}" type="pres">
      <dgm:prSet presAssocID="{001B9097-9BC6-40E0-839D-F0BBC2AD9248}" presName="hierRoot1" presStyleCnt="0">
        <dgm:presLayoutVars>
          <dgm:hierBranch val="init"/>
        </dgm:presLayoutVars>
      </dgm:prSet>
      <dgm:spPr/>
    </dgm:pt>
    <dgm:pt modelId="{F03279BB-5D6C-4E40-82DB-6A23ACC83623}" type="pres">
      <dgm:prSet presAssocID="{001B9097-9BC6-40E0-839D-F0BBC2AD9248}" presName="rootComposite1" presStyleCnt="0"/>
      <dgm:spPr/>
    </dgm:pt>
    <dgm:pt modelId="{5AE4F96E-F930-47FD-B471-4C7920C21ACB}" type="pres">
      <dgm:prSet presAssocID="{001B9097-9BC6-40E0-839D-F0BBC2AD9248}" presName="rootText1" presStyleLbl="node0" presStyleIdx="0" presStyleCnt="3">
        <dgm:presLayoutVars>
          <dgm:chPref val="3"/>
        </dgm:presLayoutVars>
      </dgm:prSet>
      <dgm:spPr/>
    </dgm:pt>
    <dgm:pt modelId="{11AED855-6DB2-4FDF-AB47-D60EB10ED300}" type="pres">
      <dgm:prSet presAssocID="{001B9097-9BC6-40E0-839D-F0BBC2AD9248}" presName="rootConnector1" presStyleLbl="node1" presStyleIdx="0" presStyleCnt="0"/>
      <dgm:spPr/>
    </dgm:pt>
    <dgm:pt modelId="{4ABBB160-C829-45FB-B3C5-9200A0AF34A5}" type="pres">
      <dgm:prSet presAssocID="{001B9097-9BC6-40E0-839D-F0BBC2AD9248}" presName="hierChild2" presStyleCnt="0"/>
      <dgm:spPr/>
    </dgm:pt>
    <dgm:pt modelId="{6437B802-276F-4622-A0C6-582AF22EA708}" type="pres">
      <dgm:prSet presAssocID="{001B9097-9BC6-40E0-839D-F0BBC2AD9248}" presName="hierChild3" presStyleCnt="0"/>
      <dgm:spPr/>
    </dgm:pt>
    <dgm:pt modelId="{48BF7FA4-E509-428A-8F18-F6E6BF248E3A}" type="pres">
      <dgm:prSet presAssocID="{141809C6-5B4A-4C18-AA2D-8BDB4067EB45}" presName="hierRoot1" presStyleCnt="0">
        <dgm:presLayoutVars>
          <dgm:hierBranch val="init"/>
        </dgm:presLayoutVars>
      </dgm:prSet>
      <dgm:spPr/>
    </dgm:pt>
    <dgm:pt modelId="{9FD6BD0B-9B45-44C4-9764-D052978DEC26}" type="pres">
      <dgm:prSet presAssocID="{141809C6-5B4A-4C18-AA2D-8BDB4067EB45}" presName="rootComposite1" presStyleCnt="0"/>
      <dgm:spPr/>
    </dgm:pt>
    <dgm:pt modelId="{88D6BD3C-ED46-4CBE-A910-5441F71B213E}" type="pres">
      <dgm:prSet presAssocID="{141809C6-5B4A-4C18-AA2D-8BDB4067EB45}" presName="rootText1" presStyleLbl="node0" presStyleIdx="1" presStyleCnt="3">
        <dgm:presLayoutVars>
          <dgm:chPref val="3"/>
        </dgm:presLayoutVars>
      </dgm:prSet>
      <dgm:spPr/>
    </dgm:pt>
    <dgm:pt modelId="{B22281C5-3EB9-48E6-9187-2CEC9610E0C9}" type="pres">
      <dgm:prSet presAssocID="{141809C6-5B4A-4C18-AA2D-8BDB4067EB45}" presName="rootConnector1" presStyleLbl="node1" presStyleIdx="0" presStyleCnt="0"/>
      <dgm:spPr/>
    </dgm:pt>
    <dgm:pt modelId="{0862719F-0A65-4870-86EE-09218E80EFB1}" type="pres">
      <dgm:prSet presAssocID="{141809C6-5B4A-4C18-AA2D-8BDB4067EB45}" presName="hierChild2" presStyleCnt="0"/>
      <dgm:spPr/>
    </dgm:pt>
    <dgm:pt modelId="{FEB202A9-9427-4D8A-8FF7-C5C1AE2C31DF}" type="pres">
      <dgm:prSet presAssocID="{141809C6-5B4A-4C18-AA2D-8BDB4067EB45}" presName="hierChild3" presStyleCnt="0"/>
      <dgm:spPr/>
    </dgm:pt>
    <dgm:pt modelId="{DD1BF1A6-3DC4-49CE-96E0-ED161FA6150B}" type="pres">
      <dgm:prSet presAssocID="{0994D0CD-4B1F-498B-92D8-22BE4034D6F2}" presName="hierRoot1" presStyleCnt="0">
        <dgm:presLayoutVars>
          <dgm:hierBranch val="init"/>
        </dgm:presLayoutVars>
      </dgm:prSet>
      <dgm:spPr/>
    </dgm:pt>
    <dgm:pt modelId="{F023020F-9DEB-44AC-ADE2-1CFC29C755FE}" type="pres">
      <dgm:prSet presAssocID="{0994D0CD-4B1F-498B-92D8-22BE4034D6F2}" presName="rootComposite1" presStyleCnt="0"/>
      <dgm:spPr/>
    </dgm:pt>
    <dgm:pt modelId="{58B78AF8-86B6-451B-B554-0394D04610FB}" type="pres">
      <dgm:prSet presAssocID="{0994D0CD-4B1F-498B-92D8-22BE4034D6F2}" presName="rootText1" presStyleLbl="node0" presStyleIdx="2" presStyleCnt="3">
        <dgm:presLayoutVars>
          <dgm:chPref val="3"/>
        </dgm:presLayoutVars>
      </dgm:prSet>
      <dgm:spPr/>
    </dgm:pt>
    <dgm:pt modelId="{B05613EF-BA04-464A-9598-CEBA93764095}" type="pres">
      <dgm:prSet presAssocID="{0994D0CD-4B1F-498B-92D8-22BE4034D6F2}" presName="rootConnector1" presStyleLbl="node1" presStyleIdx="0" presStyleCnt="0"/>
      <dgm:spPr/>
    </dgm:pt>
    <dgm:pt modelId="{8258A996-A759-4B7C-93DC-4D56403484E0}" type="pres">
      <dgm:prSet presAssocID="{0994D0CD-4B1F-498B-92D8-22BE4034D6F2}" presName="hierChild2" presStyleCnt="0"/>
      <dgm:spPr/>
    </dgm:pt>
    <dgm:pt modelId="{1C34BD97-0F0C-45BF-B4B0-0174867BAE07}" type="pres">
      <dgm:prSet presAssocID="{0994D0CD-4B1F-498B-92D8-22BE4034D6F2}" presName="hierChild3" presStyleCnt="0"/>
      <dgm:spPr/>
    </dgm:pt>
  </dgm:ptLst>
  <dgm:cxnLst>
    <dgm:cxn modelId="{41C10C06-BE89-41DC-88ED-901FD000FCB3}" srcId="{A883FCCD-26AA-4B01-9DCA-471FCD6FDBB2}" destId="{0994D0CD-4B1F-498B-92D8-22BE4034D6F2}" srcOrd="2" destOrd="0" parTransId="{02728B05-F0B9-4882-A03B-F74D958D7A30}" sibTransId="{0977A414-4D5B-4759-AD21-DC3B04DB5302}"/>
    <dgm:cxn modelId="{D78EFE2E-5DB6-4E23-B8E3-1BE4D229156B}" type="presOf" srcId="{0994D0CD-4B1F-498B-92D8-22BE4034D6F2}" destId="{58B78AF8-86B6-451B-B554-0394D04610FB}" srcOrd="0" destOrd="0" presId="urn:microsoft.com/office/officeart/2009/3/layout/HorizontalOrganizationChart"/>
    <dgm:cxn modelId="{73D9DA30-FBF9-413C-93C3-501CB8C4121B}" type="presOf" srcId="{0994D0CD-4B1F-498B-92D8-22BE4034D6F2}" destId="{B05613EF-BA04-464A-9598-CEBA93764095}" srcOrd="1" destOrd="0" presId="urn:microsoft.com/office/officeart/2009/3/layout/HorizontalOrganizationChart"/>
    <dgm:cxn modelId="{7F5E665B-C4E2-4D49-B9EE-933E97942A20}" type="presOf" srcId="{001B9097-9BC6-40E0-839D-F0BBC2AD9248}" destId="{11AED855-6DB2-4FDF-AB47-D60EB10ED300}" srcOrd="1" destOrd="0" presId="urn:microsoft.com/office/officeart/2009/3/layout/HorizontalOrganizationChart"/>
    <dgm:cxn modelId="{C70B1570-7EA3-4075-BC0B-C072FFED737E}" srcId="{A883FCCD-26AA-4B01-9DCA-471FCD6FDBB2}" destId="{001B9097-9BC6-40E0-839D-F0BBC2AD9248}" srcOrd="0" destOrd="0" parTransId="{68236FBF-725E-45DD-9A8A-40CEFFBFB39A}" sibTransId="{8FCFF7F8-90E1-45A1-96AF-9F6CB371F346}"/>
    <dgm:cxn modelId="{D5AA0B85-2A83-4584-B5F8-7FBAE15A4879}" type="presOf" srcId="{A883FCCD-26AA-4B01-9DCA-471FCD6FDBB2}" destId="{1165D42C-54FE-4D28-A29B-2B39743D81F7}" srcOrd="0" destOrd="0" presId="urn:microsoft.com/office/officeart/2009/3/layout/HorizontalOrganizationChart"/>
    <dgm:cxn modelId="{2FDA5395-B1DA-4CBC-AFF9-AA7C2E53B0C3}" type="presOf" srcId="{001B9097-9BC6-40E0-839D-F0BBC2AD9248}" destId="{5AE4F96E-F930-47FD-B471-4C7920C21ACB}" srcOrd="0" destOrd="0" presId="urn:microsoft.com/office/officeart/2009/3/layout/HorizontalOrganizationChart"/>
    <dgm:cxn modelId="{EAEA56AE-48E4-4CC7-866D-C309CE25C08C}" srcId="{A883FCCD-26AA-4B01-9DCA-471FCD6FDBB2}" destId="{141809C6-5B4A-4C18-AA2D-8BDB4067EB45}" srcOrd="1" destOrd="0" parTransId="{8A7407DE-E052-4359-892F-34FC686231B3}" sibTransId="{1D811AF1-92C1-4F93-A1AC-D49C40041516}"/>
    <dgm:cxn modelId="{66250EE4-0458-445B-8E87-D0764EB3BCAC}" type="presOf" srcId="{141809C6-5B4A-4C18-AA2D-8BDB4067EB45}" destId="{88D6BD3C-ED46-4CBE-A910-5441F71B213E}" srcOrd="0" destOrd="0" presId="urn:microsoft.com/office/officeart/2009/3/layout/HorizontalOrganizationChart"/>
    <dgm:cxn modelId="{E5CB17F4-06F9-4367-84C4-5BC50E9F41C6}" type="presOf" srcId="{141809C6-5B4A-4C18-AA2D-8BDB4067EB45}" destId="{B22281C5-3EB9-48E6-9187-2CEC9610E0C9}" srcOrd="1" destOrd="0" presId="urn:microsoft.com/office/officeart/2009/3/layout/HorizontalOrganizationChart"/>
    <dgm:cxn modelId="{36397AB1-A76A-4201-A0E4-5E4106FFBBBF}" type="presParOf" srcId="{1165D42C-54FE-4D28-A29B-2B39743D81F7}" destId="{506B7C80-03AF-412A-B70C-25318E4980A1}" srcOrd="0" destOrd="0" presId="urn:microsoft.com/office/officeart/2009/3/layout/HorizontalOrganizationChart"/>
    <dgm:cxn modelId="{A6626CED-39FF-4109-87AF-D04A001A05BE}" type="presParOf" srcId="{506B7C80-03AF-412A-B70C-25318E4980A1}" destId="{F03279BB-5D6C-4E40-82DB-6A23ACC83623}" srcOrd="0" destOrd="0" presId="urn:microsoft.com/office/officeart/2009/3/layout/HorizontalOrganizationChart"/>
    <dgm:cxn modelId="{40578688-E8E7-4EB0-A27F-429CE9D7DA71}" type="presParOf" srcId="{F03279BB-5D6C-4E40-82DB-6A23ACC83623}" destId="{5AE4F96E-F930-47FD-B471-4C7920C21ACB}" srcOrd="0" destOrd="0" presId="urn:microsoft.com/office/officeart/2009/3/layout/HorizontalOrganizationChart"/>
    <dgm:cxn modelId="{558275AB-0530-45F9-A763-A305AC82717A}" type="presParOf" srcId="{F03279BB-5D6C-4E40-82DB-6A23ACC83623}" destId="{11AED855-6DB2-4FDF-AB47-D60EB10ED300}" srcOrd="1" destOrd="0" presId="urn:microsoft.com/office/officeart/2009/3/layout/HorizontalOrganizationChart"/>
    <dgm:cxn modelId="{DA7C8376-2069-438F-BC4A-2C69E812B75B}" type="presParOf" srcId="{506B7C80-03AF-412A-B70C-25318E4980A1}" destId="{4ABBB160-C829-45FB-B3C5-9200A0AF34A5}" srcOrd="1" destOrd="0" presId="urn:microsoft.com/office/officeart/2009/3/layout/HorizontalOrganizationChart"/>
    <dgm:cxn modelId="{4CBBFF84-AEA9-403A-805E-BFA1599067EF}" type="presParOf" srcId="{506B7C80-03AF-412A-B70C-25318E4980A1}" destId="{6437B802-276F-4622-A0C6-582AF22EA708}" srcOrd="2" destOrd="0" presId="urn:microsoft.com/office/officeart/2009/3/layout/HorizontalOrganizationChart"/>
    <dgm:cxn modelId="{E2ADEE98-555B-4F8E-A38D-047EE1C25CEE}" type="presParOf" srcId="{1165D42C-54FE-4D28-A29B-2B39743D81F7}" destId="{48BF7FA4-E509-428A-8F18-F6E6BF248E3A}" srcOrd="1" destOrd="0" presId="urn:microsoft.com/office/officeart/2009/3/layout/HorizontalOrganizationChart"/>
    <dgm:cxn modelId="{B23042E5-D1E8-418C-859F-398957B85982}" type="presParOf" srcId="{48BF7FA4-E509-428A-8F18-F6E6BF248E3A}" destId="{9FD6BD0B-9B45-44C4-9764-D052978DEC26}" srcOrd="0" destOrd="0" presId="urn:microsoft.com/office/officeart/2009/3/layout/HorizontalOrganizationChart"/>
    <dgm:cxn modelId="{86123DCB-03D2-4205-AB23-F0A4C26C67AC}" type="presParOf" srcId="{9FD6BD0B-9B45-44C4-9764-D052978DEC26}" destId="{88D6BD3C-ED46-4CBE-A910-5441F71B213E}" srcOrd="0" destOrd="0" presId="urn:microsoft.com/office/officeart/2009/3/layout/HorizontalOrganizationChart"/>
    <dgm:cxn modelId="{EA04C70F-F245-400C-BC57-E511CC1B8E93}" type="presParOf" srcId="{9FD6BD0B-9B45-44C4-9764-D052978DEC26}" destId="{B22281C5-3EB9-48E6-9187-2CEC9610E0C9}" srcOrd="1" destOrd="0" presId="urn:microsoft.com/office/officeart/2009/3/layout/HorizontalOrganizationChart"/>
    <dgm:cxn modelId="{758952E0-57E6-447E-98D6-FA1111BBACFE}" type="presParOf" srcId="{48BF7FA4-E509-428A-8F18-F6E6BF248E3A}" destId="{0862719F-0A65-4870-86EE-09218E80EFB1}" srcOrd="1" destOrd="0" presId="urn:microsoft.com/office/officeart/2009/3/layout/HorizontalOrganizationChart"/>
    <dgm:cxn modelId="{51B54A36-8DC6-41E2-B9C1-DB4A67A3C168}" type="presParOf" srcId="{48BF7FA4-E509-428A-8F18-F6E6BF248E3A}" destId="{FEB202A9-9427-4D8A-8FF7-C5C1AE2C31DF}" srcOrd="2" destOrd="0" presId="urn:microsoft.com/office/officeart/2009/3/layout/HorizontalOrganizationChart"/>
    <dgm:cxn modelId="{F96758BC-F0DE-48AB-9628-3541483B607D}" type="presParOf" srcId="{1165D42C-54FE-4D28-A29B-2B39743D81F7}" destId="{DD1BF1A6-3DC4-49CE-96E0-ED161FA6150B}" srcOrd="2" destOrd="0" presId="urn:microsoft.com/office/officeart/2009/3/layout/HorizontalOrganizationChart"/>
    <dgm:cxn modelId="{6128E390-F7C1-4C11-87C3-DEFC8D112579}" type="presParOf" srcId="{DD1BF1A6-3DC4-49CE-96E0-ED161FA6150B}" destId="{F023020F-9DEB-44AC-ADE2-1CFC29C755FE}" srcOrd="0" destOrd="0" presId="urn:microsoft.com/office/officeart/2009/3/layout/HorizontalOrganizationChart"/>
    <dgm:cxn modelId="{369193FD-ABC0-4A31-A3E2-A5A47D2B3460}" type="presParOf" srcId="{F023020F-9DEB-44AC-ADE2-1CFC29C755FE}" destId="{58B78AF8-86B6-451B-B554-0394D04610FB}" srcOrd="0" destOrd="0" presId="urn:microsoft.com/office/officeart/2009/3/layout/HorizontalOrganizationChart"/>
    <dgm:cxn modelId="{89FAF26B-36C3-4A43-A921-9B30EFE232CC}" type="presParOf" srcId="{F023020F-9DEB-44AC-ADE2-1CFC29C755FE}" destId="{B05613EF-BA04-464A-9598-CEBA93764095}" srcOrd="1" destOrd="0" presId="urn:microsoft.com/office/officeart/2009/3/layout/HorizontalOrganizationChart"/>
    <dgm:cxn modelId="{E38E42EA-5650-4F78-AE6C-28F462259071}" type="presParOf" srcId="{DD1BF1A6-3DC4-49CE-96E0-ED161FA6150B}" destId="{8258A996-A759-4B7C-93DC-4D56403484E0}" srcOrd="1" destOrd="0" presId="urn:microsoft.com/office/officeart/2009/3/layout/HorizontalOrganizationChart"/>
    <dgm:cxn modelId="{567DD0D8-4221-49AD-9C82-155C434BFBD8}" type="presParOf" srcId="{DD1BF1A6-3DC4-49CE-96E0-ED161FA6150B}" destId="{1C34BD97-0F0C-45BF-B4B0-0174867BAE07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9BD549-A7F8-4A06-A561-0A5FB79E200A}">
      <dsp:nvSpPr>
        <dsp:cNvPr id="0" name=""/>
        <dsp:cNvSpPr/>
      </dsp:nvSpPr>
      <dsp:spPr>
        <a:xfrm>
          <a:off x="39915" y="1050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Referencing</a:t>
          </a:r>
          <a:endParaRPr lang="en-US" sz="2000" kern="1200"/>
        </a:p>
      </dsp:txBody>
      <dsp:txXfrm>
        <a:off x="39915" y="1050"/>
        <a:ext cx="2017216" cy="1210329"/>
      </dsp:txXfrm>
    </dsp:sp>
    <dsp:sp modelId="{23131305-776E-4100-AEE5-2448A958386D}">
      <dsp:nvSpPr>
        <dsp:cNvPr id="0" name=""/>
        <dsp:cNvSpPr/>
      </dsp:nvSpPr>
      <dsp:spPr>
        <a:xfrm>
          <a:off x="2258853" y="1050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Proper citation and avoiding plagiarism</a:t>
          </a:r>
          <a:endParaRPr lang="en-US" sz="2000" kern="1200"/>
        </a:p>
      </dsp:txBody>
      <dsp:txXfrm>
        <a:off x="2258853" y="1050"/>
        <a:ext cx="2017216" cy="1210329"/>
      </dsp:txXfrm>
    </dsp:sp>
    <dsp:sp modelId="{68348A1D-F374-4A30-AFC1-7D3045EBFDBB}">
      <dsp:nvSpPr>
        <dsp:cNvPr id="0" name=""/>
        <dsp:cNvSpPr/>
      </dsp:nvSpPr>
      <dsp:spPr>
        <a:xfrm>
          <a:off x="4477791" y="1050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Essay structure</a:t>
          </a:r>
          <a:endParaRPr lang="en-US" sz="2000" kern="1200"/>
        </a:p>
      </dsp:txBody>
      <dsp:txXfrm>
        <a:off x="4477791" y="1050"/>
        <a:ext cx="2017216" cy="1210329"/>
      </dsp:txXfrm>
    </dsp:sp>
    <dsp:sp modelId="{76B31794-D168-4F91-8D3B-F29D0866C486}">
      <dsp:nvSpPr>
        <dsp:cNvPr id="0" name=""/>
        <dsp:cNvSpPr/>
      </dsp:nvSpPr>
      <dsp:spPr>
        <a:xfrm>
          <a:off x="6696729" y="1050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Presentation skills</a:t>
          </a:r>
          <a:endParaRPr lang="en-US" sz="2000" kern="1200"/>
        </a:p>
      </dsp:txBody>
      <dsp:txXfrm>
        <a:off x="6696729" y="1050"/>
        <a:ext cx="2017216" cy="1210329"/>
      </dsp:txXfrm>
    </dsp:sp>
    <dsp:sp modelId="{AE5CE66F-A3F1-4109-82DA-09AC108C14DD}">
      <dsp:nvSpPr>
        <dsp:cNvPr id="0" name=""/>
        <dsp:cNvSpPr/>
      </dsp:nvSpPr>
      <dsp:spPr>
        <a:xfrm>
          <a:off x="8915667" y="1050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Reading</a:t>
          </a:r>
          <a:endParaRPr lang="en-US" sz="2000" kern="1200"/>
        </a:p>
      </dsp:txBody>
      <dsp:txXfrm>
        <a:off x="8915667" y="1050"/>
        <a:ext cx="2017216" cy="1210329"/>
      </dsp:txXfrm>
    </dsp:sp>
    <dsp:sp modelId="{269314CB-D600-4F2E-BB49-3B09D91B3A08}">
      <dsp:nvSpPr>
        <dsp:cNvPr id="0" name=""/>
        <dsp:cNvSpPr/>
      </dsp:nvSpPr>
      <dsp:spPr>
        <a:xfrm>
          <a:off x="39915" y="1413102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Note-taking</a:t>
          </a:r>
          <a:endParaRPr lang="en-US" sz="2000" kern="1200"/>
        </a:p>
      </dsp:txBody>
      <dsp:txXfrm>
        <a:off x="39915" y="1413102"/>
        <a:ext cx="2017216" cy="1210329"/>
      </dsp:txXfrm>
    </dsp:sp>
    <dsp:sp modelId="{699AAF35-91A4-4F6E-89A3-3117F6FD14E8}">
      <dsp:nvSpPr>
        <dsp:cNvPr id="0" name=""/>
        <dsp:cNvSpPr/>
      </dsp:nvSpPr>
      <dsp:spPr>
        <a:xfrm>
          <a:off x="2258853" y="1413102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Teamwork and collaboration</a:t>
          </a:r>
          <a:endParaRPr lang="en-US" sz="2000" kern="1200"/>
        </a:p>
      </dsp:txBody>
      <dsp:txXfrm>
        <a:off x="2258853" y="1413102"/>
        <a:ext cx="2017216" cy="1210329"/>
      </dsp:txXfrm>
    </dsp:sp>
    <dsp:sp modelId="{E45A18AB-C2EE-46D8-9BAD-26685891107D}">
      <dsp:nvSpPr>
        <dsp:cNvPr id="0" name=""/>
        <dsp:cNvSpPr/>
      </dsp:nvSpPr>
      <dsp:spPr>
        <a:xfrm>
          <a:off x="4477791" y="1413102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Communication skills</a:t>
          </a:r>
          <a:endParaRPr lang="en-US" sz="2000" kern="1200"/>
        </a:p>
      </dsp:txBody>
      <dsp:txXfrm>
        <a:off x="4477791" y="1413102"/>
        <a:ext cx="2017216" cy="1210329"/>
      </dsp:txXfrm>
    </dsp:sp>
    <dsp:sp modelId="{7BB8CBE7-C622-4DAA-8CB4-BF10F99E77AF}">
      <dsp:nvSpPr>
        <dsp:cNvPr id="0" name=""/>
        <dsp:cNvSpPr/>
      </dsp:nvSpPr>
      <dsp:spPr>
        <a:xfrm>
          <a:off x="6696729" y="1413102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Independent research</a:t>
          </a:r>
          <a:endParaRPr lang="en-US" sz="2000" kern="1200"/>
        </a:p>
      </dsp:txBody>
      <dsp:txXfrm>
        <a:off x="6696729" y="1413102"/>
        <a:ext cx="2017216" cy="1210329"/>
      </dsp:txXfrm>
    </dsp:sp>
    <dsp:sp modelId="{03D26E79-7931-476E-A21E-F7B62C6E2AAA}">
      <dsp:nvSpPr>
        <dsp:cNvPr id="0" name=""/>
        <dsp:cNvSpPr/>
      </dsp:nvSpPr>
      <dsp:spPr>
        <a:xfrm>
          <a:off x="8915667" y="1413102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Critical thinking</a:t>
          </a:r>
          <a:endParaRPr lang="en-US" sz="2000" kern="1200"/>
        </a:p>
      </dsp:txBody>
      <dsp:txXfrm>
        <a:off x="8915667" y="1413102"/>
        <a:ext cx="2017216" cy="1210329"/>
      </dsp:txXfrm>
    </dsp:sp>
    <dsp:sp modelId="{6527AD20-B918-45C2-ACBA-B248224C3B56}">
      <dsp:nvSpPr>
        <dsp:cNvPr id="0" name=""/>
        <dsp:cNvSpPr/>
      </dsp:nvSpPr>
      <dsp:spPr>
        <a:xfrm>
          <a:off x="1149384" y="2825153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Cultural awareness</a:t>
          </a:r>
          <a:endParaRPr lang="en-US" sz="2000" kern="1200"/>
        </a:p>
      </dsp:txBody>
      <dsp:txXfrm>
        <a:off x="1149384" y="2825153"/>
        <a:ext cx="2017216" cy="1210329"/>
      </dsp:txXfrm>
    </dsp:sp>
    <dsp:sp modelId="{030AE2EF-5C56-4A31-9402-34901CC6DDA7}">
      <dsp:nvSpPr>
        <dsp:cNvPr id="0" name=""/>
        <dsp:cNvSpPr/>
      </dsp:nvSpPr>
      <dsp:spPr>
        <a:xfrm>
          <a:off x="3368322" y="2825153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Digital skills</a:t>
          </a:r>
          <a:endParaRPr lang="en-US" sz="2000" kern="1200" dirty="0"/>
        </a:p>
      </dsp:txBody>
      <dsp:txXfrm>
        <a:off x="3368322" y="2825153"/>
        <a:ext cx="2017216" cy="1210329"/>
      </dsp:txXfrm>
    </dsp:sp>
    <dsp:sp modelId="{14DB6D88-560D-45E8-8C10-7AB29498C5DD}">
      <dsp:nvSpPr>
        <dsp:cNvPr id="0" name=""/>
        <dsp:cNvSpPr/>
      </dsp:nvSpPr>
      <dsp:spPr>
        <a:xfrm>
          <a:off x="5587260" y="2825153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Reflective writing</a:t>
          </a:r>
        </a:p>
      </dsp:txBody>
      <dsp:txXfrm>
        <a:off x="5587260" y="2825153"/>
        <a:ext cx="2017216" cy="1210329"/>
      </dsp:txXfrm>
    </dsp:sp>
    <dsp:sp modelId="{C8E67FF3-4270-4687-901E-605775218E38}">
      <dsp:nvSpPr>
        <dsp:cNvPr id="0" name=""/>
        <dsp:cNvSpPr/>
      </dsp:nvSpPr>
      <dsp:spPr>
        <a:xfrm>
          <a:off x="7806198" y="2825153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And more…</a:t>
          </a:r>
        </a:p>
      </dsp:txBody>
      <dsp:txXfrm>
        <a:off x="7806198" y="2825153"/>
        <a:ext cx="2017216" cy="12103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E4F96E-F930-47FD-B471-4C7920C21ACB}">
      <dsp:nvSpPr>
        <dsp:cNvPr id="0" name=""/>
        <dsp:cNvSpPr/>
      </dsp:nvSpPr>
      <dsp:spPr>
        <a:xfrm>
          <a:off x="600422" y="2483"/>
          <a:ext cx="4082355" cy="1245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We don’t expect perfection the first time!</a:t>
          </a:r>
          <a:endParaRPr lang="en-US" sz="2900" kern="1200"/>
        </a:p>
      </dsp:txBody>
      <dsp:txXfrm>
        <a:off x="600422" y="2483"/>
        <a:ext cx="4082355" cy="1245118"/>
      </dsp:txXfrm>
    </dsp:sp>
    <dsp:sp modelId="{88D6BD3C-ED46-4CBE-A910-5441F71B213E}">
      <dsp:nvSpPr>
        <dsp:cNvPr id="0" name=""/>
        <dsp:cNvSpPr/>
      </dsp:nvSpPr>
      <dsp:spPr>
        <a:xfrm>
          <a:off x="600422" y="1757896"/>
          <a:ext cx="4082355" cy="1245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It’s all about practice </a:t>
          </a:r>
          <a:endParaRPr lang="en-US" sz="2900" kern="1200"/>
        </a:p>
      </dsp:txBody>
      <dsp:txXfrm>
        <a:off x="600422" y="1757896"/>
        <a:ext cx="4082355" cy="1245118"/>
      </dsp:txXfrm>
    </dsp:sp>
    <dsp:sp modelId="{58B78AF8-86B6-451B-B554-0394D04610FB}">
      <dsp:nvSpPr>
        <dsp:cNvPr id="0" name=""/>
        <dsp:cNvSpPr/>
      </dsp:nvSpPr>
      <dsp:spPr>
        <a:xfrm>
          <a:off x="600422" y="3513309"/>
          <a:ext cx="4082355" cy="1245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You will be able to get there!</a:t>
          </a:r>
          <a:endParaRPr lang="en-US" sz="2900" kern="1200" dirty="0"/>
        </a:p>
      </dsp:txBody>
      <dsp:txXfrm>
        <a:off x="600422" y="3513309"/>
        <a:ext cx="4082355" cy="12451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9/28/2026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49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9/28/2026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208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9/28/2026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597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9/28/2026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835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9/28/2026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167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9/28/2026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814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9/28/2026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674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9/28/2026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016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9/28/2026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728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9/28/2026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440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9/28/2026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459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274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mailto:studyskillsdistance@uwtsd.ac.uk" TargetMode="Externa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hyperlink" Target="https://digitalservices.uwtsd.ac.uk/library/academic-and-infoskills/finding-and-using-informatio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C978CD5-696C-47A1-9AEC-EEB8D7D44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082C27-7D2E-8DC3-F169-5B31B76708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868964"/>
            <a:ext cx="5598097" cy="2819626"/>
          </a:xfrm>
        </p:spPr>
        <p:txBody>
          <a:bodyPr>
            <a:noAutofit/>
          </a:bodyPr>
          <a:lstStyle/>
          <a:p>
            <a:r>
              <a:rPr lang="en-GB" sz="3600" dirty="0"/>
              <a:t>HPFY3001: Academic Survival Skills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Session 1: Welcome/Planning and time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BD55B8-F95C-494B-638D-97B6629168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3902206"/>
            <a:ext cx="5598097" cy="2240529"/>
          </a:xfrm>
        </p:spPr>
        <p:txBody>
          <a:bodyPr>
            <a:normAutofit/>
          </a:bodyPr>
          <a:lstStyle/>
          <a:p>
            <a:r>
              <a:rPr lang="en-GB" dirty="0"/>
              <a:t>Dr Rhian Elinor Keyse</a:t>
            </a:r>
          </a:p>
          <a:p>
            <a:r>
              <a:rPr lang="en-GB" dirty="0"/>
              <a:t>Lecturer in Global Historical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3D0B61-3602-B5B1-EE0A-12A18DA9FA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41" r="1" b="17027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48491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E65BFC2-BDC8-404D-8A5B-5D18A461B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8692CD0-B857-410A-881C-A1F31FB7F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7986" y="0"/>
            <a:ext cx="10615628" cy="6858000"/>
          </a:xfrm>
          <a:custGeom>
            <a:avLst/>
            <a:gdLst>
              <a:gd name="connsiteX0" fmla="*/ 7169275 w 10615628"/>
              <a:gd name="connsiteY0" fmla="*/ 5665108 h 6858000"/>
              <a:gd name="connsiteX1" fmla="*/ 7514896 w 10615628"/>
              <a:gd name="connsiteY1" fmla="*/ 6010729 h 6858000"/>
              <a:gd name="connsiteX2" fmla="*/ 7169275 w 10615628"/>
              <a:gd name="connsiteY2" fmla="*/ 6356350 h 6858000"/>
              <a:gd name="connsiteX3" fmla="*/ 6823654 w 10615628"/>
              <a:gd name="connsiteY3" fmla="*/ 6010729 h 6858000"/>
              <a:gd name="connsiteX4" fmla="*/ 7169275 w 10615628"/>
              <a:gd name="connsiteY4" fmla="*/ 5665108 h 6858000"/>
              <a:gd name="connsiteX5" fmla="*/ 10010445 w 10615628"/>
              <a:gd name="connsiteY5" fmla="*/ 2285547 h 6858000"/>
              <a:gd name="connsiteX6" fmla="*/ 10456759 w 10615628"/>
              <a:gd name="connsiteY6" fmla="*/ 2731861 h 6858000"/>
              <a:gd name="connsiteX7" fmla="*/ 10010445 w 10615628"/>
              <a:gd name="connsiteY7" fmla="*/ 3178175 h 6858000"/>
              <a:gd name="connsiteX8" fmla="*/ 9564131 w 10615628"/>
              <a:gd name="connsiteY8" fmla="*/ 2731861 h 6858000"/>
              <a:gd name="connsiteX9" fmla="*/ 10010445 w 10615628"/>
              <a:gd name="connsiteY9" fmla="*/ 2285547 h 6858000"/>
              <a:gd name="connsiteX10" fmla="*/ 10354144 w 10615628"/>
              <a:gd name="connsiteY10" fmla="*/ 1626055 h 6858000"/>
              <a:gd name="connsiteX11" fmla="*/ 10615628 w 10615628"/>
              <a:gd name="connsiteY11" fmla="*/ 1887539 h 6858000"/>
              <a:gd name="connsiteX12" fmla="*/ 10354144 w 10615628"/>
              <a:gd name="connsiteY12" fmla="*/ 2149023 h 6858000"/>
              <a:gd name="connsiteX13" fmla="*/ 10092660 w 10615628"/>
              <a:gd name="connsiteY13" fmla="*/ 1887539 h 6858000"/>
              <a:gd name="connsiteX14" fmla="*/ 10354144 w 10615628"/>
              <a:gd name="connsiteY14" fmla="*/ 1626055 h 6858000"/>
              <a:gd name="connsiteX15" fmla="*/ 1458900 w 10615628"/>
              <a:gd name="connsiteY15" fmla="*/ 620486 h 6858000"/>
              <a:gd name="connsiteX16" fmla="*/ 1905214 w 10615628"/>
              <a:gd name="connsiteY16" fmla="*/ 1066801 h 6858000"/>
              <a:gd name="connsiteX17" fmla="*/ 1458900 w 10615628"/>
              <a:gd name="connsiteY17" fmla="*/ 1513115 h 6858000"/>
              <a:gd name="connsiteX18" fmla="*/ 1012586 w 10615628"/>
              <a:gd name="connsiteY18" fmla="*/ 1066801 h 6858000"/>
              <a:gd name="connsiteX19" fmla="*/ 1458900 w 10615628"/>
              <a:gd name="connsiteY19" fmla="*/ 620486 h 6858000"/>
              <a:gd name="connsiteX20" fmla="*/ 6634576 w 10615628"/>
              <a:gd name="connsiteY20" fmla="*/ 0 h 6858000"/>
              <a:gd name="connsiteX21" fmla="*/ 10141833 w 10615628"/>
              <a:gd name="connsiteY21" fmla="*/ 0 h 6858000"/>
              <a:gd name="connsiteX22" fmla="*/ 10200259 w 10615628"/>
              <a:gd name="connsiteY22" fmla="*/ 112226 h 6858000"/>
              <a:gd name="connsiteX23" fmla="*/ 9914574 w 10615628"/>
              <a:gd name="connsiteY23" fmla="*/ 1675664 h 6858000"/>
              <a:gd name="connsiteX24" fmla="*/ 9361608 w 10615628"/>
              <a:gd name="connsiteY24" fmla="*/ 2357295 h 6858000"/>
              <a:gd name="connsiteX25" fmla="*/ 9334634 w 10615628"/>
              <a:gd name="connsiteY25" fmla="*/ 3068329 h 6858000"/>
              <a:gd name="connsiteX26" fmla="*/ 9815041 w 10615628"/>
              <a:gd name="connsiteY26" fmla="*/ 3852733 h 6858000"/>
              <a:gd name="connsiteX27" fmla="*/ 9376175 w 10615628"/>
              <a:gd name="connsiteY27" fmla="*/ 5163128 h 6858000"/>
              <a:gd name="connsiteX28" fmla="*/ 7869812 w 10615628"/>
              <a:gd name="connsiteY28" fmla="*/ 5397802 h 6858000"/>
              <a:gd name="connsiteX29" fmla="*/ 6545391 w 10615628"/>
              <a:gd name="connsiteY29" fmla="*/ 5591204 h 6858000"/>
              <a:gd name="connsiteX30" fmla="*/ 5772722 w 10615628"/>
              <a:gd name="connsiteY30" fmla="*/ 6463273 h 6858000"/>
              <a:gd name="connsiteX31" fmla="*/ 5542128 w 10615628"/>
              <a:gd name="connsiteY31" fmla="*/ 6751894 h 6858000"/>
              <a:gd name="connsiteX32" fmla="*/ 5455474 w 10615628"/>
              <a:gd name="connsiteY32" fmla="*/ 6858000 h 6858000"/>
              <a:gd name="connsiteX33" fmla="*/ 3884321 w 10615628"/>
              <a:gd name="connsiteY33" fmla="*/ 6858000 h 6858000"/>
              <a:gd name="connsiteX34" fmla="*/ 3874161 w 10615628"/>
              <a:gd name="connsiteY34" fmla="*/ 6844415 h 6858000"/>
              <a:gd name="connsiteX35" fmla="*/ 3692625 w 10615628"/>
              <a:gd name="connsiteY35" fmla="*/ 6276208 h 6858000"/>
              <a:gd name="connsiteX36" fmla="*/ 2561203 w 10615628"/>
              <a:gd name="connsiteY36" fmla="*/ 5655807 h 6858000"/>
              <a:gd name="connsiteX37" fmla="*/ 69616 w 10615628"/>
              <a:gd name="connsiteY37" fmla="*/ 4277707 h 6858000"/>
              <a:gd name="connsiteX38" fmla="*/ 1642 w 10615628"/>
              <a:gd name="connsiteY38" fmla="*/ 3679829 h 6858000"/>
              <a:gd name="connsiteX39" fmla="*/ 368893 w 10615628"/>
              <a:gd name="connsiteY39" fmla="*/ 2516307 h 6858000"/>
              <a:gd name="connsiteX40" fmla="*/ 1113509 w 10615628"/>
              <a:gd name="connsiteY40" fmla="*/ 2192619 h 6858000"/>
              <a:gd name="connsiteX41" fmla="*/ 2037232 w 10615628"/>
              <a:gd name="connsiteY41" fmla="*/ 2005556 h 6858000"/>
              <a:gd name="connsiteX42" fmla="*/ 2547311 w 10615628"/>
              <a:gd name="connsiteY42" fmla="*/ 1405116 h 6858000"/>
              <a:gd name="connsiteX43" fmla="*/ 3900863 w 10615628"/>
              <a:gd name="connsiteY43" fmla="*/ 578768 h 6858000"/>
              <a:gd name="connsiteX44" fmla="*/ 4571571 w 10615628"/>
              <a:gd name="connsiteY44" fmla="*/ 860779 h 6858000"/>
              <a:gd name="connsiteX45" fmla="*/ 6039225 w 10615628"/>
              <a:gd name="connsiteY45" fmla="*/ 631501 h 6858000"/>
              <a:gd name="connsiteX46" fmla="*/ 6449432 w 10615628"/>
              <a:gd name="connsiteY46" fmla="*/ 19325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10615628" h="6858000">
                <a:moveTo>
                  <a:pt x="7169275" y="5665108"/>
                </a:moveTo>
                <a:cubicBezTo>
                  <a:pt x="7360156" y="5665108"/>
                  <a:pt x="7514896" y="5819848"/>
                  <a:pt x="7514896" y="6010729"/>
                </a:cubicBezTo>
                <a:cubicBezTo>
                  <a:pt x="7514896" y="6201610"/>
                  <a:pt x="7360156" y="6356350"/>
                  <a:pt x="7169275" y="6356350"/>
                </a:cubicBezTo>
                <a:cubicBezTo>
                  <a:pt x="6978394" y="6356350"/>
                  <a:pt x="6823654" y="6201610"/>
                  <a:pt x="6823654" y="6010729"/>
                </a:cubicBezTo>
                <a:cubicBezTo>
                  <a:pt x="6823654" y="5819848"/>
                  <a:pt x="6978394" y="5665108"/>
                  <a:pt x="7169275" y="5665108"/>
                </a:cubicBezTo>
                <a:close/>
                <a:moveTo>
                  <a:pt x="10010445" y="2285547"/>
                </a:moveTo>
                <a:cubicBezTo>
                  <a:pt x="10256937" y="2285547"/>
                  <a:pt x="10456759" y="2485369"/>
                  <a:pt x="10456759" y="2731861"/>
                </a:cubicBezTo>
                <a:cubicBezTo>
                  <a:pt x="10456759" y="2978353"/>
                  <a:pt x="10256937" y="3178175"/>
                  <a:pt x="10010445" y="3178175"/>
                </a:cubicBezTo>
                <a:cubicBezTo>
                  <a:pt x="9763953" y="3178175"/>
                  <a:pt x="9564131" y="2978353"/>
                  <a:pt x="9564131" y="2731861"/>
                </a:cubicBezTo>
                <a:cubicBezTo>
                  <a:pt x="9564131" y="2485369"/>
                  <a:pt x="9763953" y="2285547"/>
                  <a:pt x="10010445" y="2285547"/>
                </a:cubicBezTo>
                <a:close/>
                <a:moveTo>
                  <a:pt x="10354144" y="1626055"/>
                </a:moveTo>
                <a:cubicBezTo>
                  <a:pt x="10498558" y="1626055"/>
                  <a:pt x="10615628" y="1743125"/>
                  <a:pt x="10615628" y="1887539"/>
                </a:cubicBezTo>
                <a:cubicBezTo>
                  <a:pt x="10615628" y="2031953"/>
                  <a:pt x="10498558" y="2149023"/>
                  <a:pt x="10354144" y="2149023"/>
                </a:cubicBezTo>
                <a:cubicBezTo>
                  <a:pt x="10209730" y="2149023"/>
                  <a:pt x="10092660" y="2031953"/>
                  <a:pt x="10092660" y="1887539"/>
                </a:cubicBezTo>
                <a:cubicBezTo>
                  <a:pt x="10092660" y="1743125"/>
                  <a:pt x="10209730" y="1626055"/>
                  <a:pt x="10354144" y="1626055"/>
                </a:cubicBezTo>
                <a:close/>
                <a:moveTo>
                  <a:pt x="1458900" y="620486"/>
                </a:moveTo>
                <a:cubicBezTo>
                  <a:pt x="1705392" y="620486"/>
                  <a:pt x="1905214" y="820308"/>
                  <a:pt x="1905214" y="1066801"/>
                </a:cubicBezTo>
                <a:cubicBezTo>
                  <a:pt x="1905214" y="1313293"/>
                  <a:pt x="1705392" y="1513115"/>
                  <a:pt x="1458900" y="1513115"/>
                </a:cubicBezTo>
                <a:cubicBezTo>
                  <a:pt x="1212408" y="1513115"/>
                  <a:pt x="1012586" y="1313293"/>
                  <a:pt x="1012586" y="1066801"/>
                </a:cubicBezTo>
                <a:cubicBezTo>
                  <a:pt x="1012586" y="820308"/>
                  <a:pt x="1212408" y="620486"/>
                  <a:pt x="1458900" y="620486"/>
                </a:cubicBezTo>
                <a:close/>
                <a:moveTo>
                  <a:pt x="6634576" y="0"/>
                </a:moveTo>
                <a:lnTo>
                  <a:pt x="10141833" y="0"/>
                </a:lnTo>
                <a:lnTo>
                  <a:pt x="10200259" y="112226"/>
                </a:lnTo>
                <a:cubicBezTo>
                  <a:pt x="10410238" y="575267"/>
                  <a:pt x="10394871" y="1153566"/>
                  <a:pt x="9914574" y="1675664"/>
                </a:cubicBezTo>
                <a:cubicBezTo>
                  <a:pt x="9716855" y="1890647"/>
                  <a:pt x="9539637" y="2125050"/>
                  <a:pt x="9361608" y="2357295"/>
                </a:cubicBezTo>
                <a:cubicBezTo>
                  <a:pt x="9193291" y="2576999"/>
                  <a:pt x="9188571" y="2830555"/>
                  <a:pt x="9334634" y="3068329"/>
                </a:cubicBezTo>
                <a:cubicBezTo>
                  <a:pt x="9495669" y="3329572"/>
                  <a:pt x="9683003" y="3577867"/>
                  <a:pt x="9815041" y="3852733"/>
                </a:cubicBezTo>
                <a:cubicBezTo>
                  <a:pt x="10050524" y="4342849"/>
                  <a:pt x="9955574" y="4825683"/>
                  <a:pt x="9376175" y="5163128"/>
                </a:cubicBezTo>
                <a:cubicBezTo>
                  <a:pt x="8901028" y="5439881"/>
                  <a:pt x="8396076" y="5450671"/>
                  <a:pt x="7869812" y="5397802"/>
                </a:cubicBezTo>
                <a:cubicBezTo>
                  <a:pt x="7414763" y="5352215"/>
                  <a:pt x="6924916" y="5316880"/>
                  <a:pt x="6545391" y="5591204"/>
                </a:cubicBezTo>
                <a:cubicBezTo>
                  <a:pt x="6238293" y="5813470"/>
                  <a:pt x="6024794" y="6166020"/>
                  <a:pt x="5772722" y="6463273"/>
                </a:cubicBezTo>
                <a:cubicBezTo>
                  <a:pt x="5693284" y="6557075"/>
                  <a:pt x="5618532" y="6655327"/>
                  <a:pt x="5542128" y="6751894"/>
                </a:cubicBezTo>
                <a:lnTo>
                  <a:pt x="5455474" y="6858000"/>
                </a:lnTo>
                <a:lnTo>
                  <a:pt x="3884321" y="6858000"/>
                </a:lnTo>
                <a:lnTo>
                  <a:pt x="3874161" y="6844415"/>
                </a:lnTo>
                <a:cubicBezTo>
                  <a:pt x="3769501" y="6682571"/>
                  <a:pt x="3725803" y="6471500"/>
                  <a:pt x="3692625" y="6276208"/>
                </a:cubicBezTo>
                <a:cubicBezTo>
                  <a:pt x="3594979" y="5704765"/>
                  <a:pt x="2996562" y="5529974"/>
                  <a:pt x="2561203" y="5655807"/>
                </a:cubicBezTo>
                <a:cubicBezTo>
                  <a:pt x="1295583" y="6024676"/>
                  <a:pt x="405172" y="5378784"/>
                  <a:pt x="69616" y="4277707"/>
                </a:cubicBezTo>
                <a:cubicBezTo>
                  <a:pt x="12162" y="4089023"/>
                  <a:pt x="22817" y="3880246"/>
                  <a:pt x="1642" y="3679829"/>
                </a:cubicBezTo>
                <a:cubicBezTo>
                  <a:pt x="-11845" y="3246492"/>
                  <a:pt x="53163" y="2840534"/>
                  <a:pt x="368893" y="2516307"/>
                </a:cubicBezTo>
                <a:cubicBezTo>
                  <a:pt x="570253" y="2309552"/>
                  <a:pt x="826642" y="2227146"/>
                  <a:pt x="1113509" y="2192619"/>
                </a:cubicBezTo>
                <a:cubicBezTo>
                  <a:pt x="1425464" y="2154856"/>
                  <a:pt x="1739170" y="2099965"/>
                  <a:pt x="2037232" y="2005556"/>
                </a:cubicBezTo>
                <a:cubicBezTo>
                  <a:pt x="2313447" y="1917890"/>
                  <a:pt x="2430109" y="1649903"/>
                  <a:pt x="2547311" y="1405116"/>
                </a:cubicBezTo>
                <a:cubicBezTo>
                  <a:pt x="2839303" y="794963"/>
                  <a:pt x="3300289" y="490428"/>
                  <a:pt x="3900863" y="578768"/>
                </a:cubicBezTo>
                <a:cubicBezTo>
                  <a:pt x="4133784" y="613024"/>
                  <a:pt x="4362118" y="739802"/>
                  <a:pt x="4571571" y="860779"/>
                </a:cubicBezTo>
                <a:cubicBezTo>
                  <a:pt x="5133169" y="1185277"/>
                  <a:pt x="5641898" y="1029502"/>
                  <a:pt x="6039225" y="631501"/>
                </a:cubicBezTo>
                <a:cubicBezTo>
                  <a:pt x="6180164" y="489888"/>
                  <a:pt x="6313483" y="339980"/>
                  <a:pt x="6449432" y="19325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024E7A-7FB9-D562-1B4D-FC2C0E219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7214" y="557783"/>
            <a:ext cx="6798833" cy="31308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Introductions</a:t>
            </a:r>
          </a:p>
        </p:txBody>
      </p:sp>
    </p:spTree>
    <p:extLst>
      <p:ext uri="{BB962C8B-B14F-4D97-AF65-F5344CB8AC3E}">
        <p14:creationId xmlns:p14="http://schemas.microsoft.com/office/powerpoint/2010/main" val="185648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C82E54-29FB-4BD1-A6E2-F5D500D041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8752" y="552782"/>
            <a:ext cx="5919373" cy="1611920"/>
          </a:xfrm>
        </p:spPr>
        <p:txBody>
          <a:bodyPr>
            <a:normAutofit/>
          </a:bodyPr>
          <a:lstStyle/>
          <a:p>
            <a:r>
              <a:rPr lang="en-GB" dirty="0"/>
              <a:t>Overview of this module</a:t>
            </a:r>
          </a:p>
        </p:txBody>
      </p:sp>
      <p:pic>
        <p:nvPicPr>
          <p:cNvPr id="7" name="Picture 6" descr="Calculator and folders">
            <a:extLst>
              <a:ext uri="{FF2B5EF4-FFF2-40B4-BE49-F238E27FC236}">
                <a16:creationId xmlns:a16="http://schemas.microsoft.com/office/drawing/2014/main" id="{78428632-1B3F-5792-DC66-6E29048D7E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811" r="32149" b="-1"/>
          <a:stretch/>
        </p:blipFill>
        <p:spPr>
          <a:xfrm>
            <a:off x="20" y="10"/>
            <a:ext cx="5710632" cy="6857990"/>
          </a:xfrm>
          <a:custGeom>
            <a:avLst/>
            <a:gdLst/>
            <a:ahLst/>
            <a:cxnLst/>
            <a:rect l="l" t="t" r="r" b="b"/>
            <a:pathLst>
              <a:path w="5710652" h="6858000">
                <a:moveTo>
                  <a:pt x="4831301" y="0"/>
                </a:moveTo>
                <a:lnTo>
                  <a:pt x="5696109" y="0"/>
                </a:lnTo>
                <a:lnTo>
                  <a:pt x="5706418" y="42969"/>
                </a:lnTo>
                <a:cubicBezTo>
                  <a:pt x="5714414" y="100391"/>
                  <a:pt x="5711283" y="160329"/>
                  <a:pt x="5695333" y="219852"/>
                </a:cubicBezTo>
                <a:cubicBezTo>
                  <a:pt x="5631536" y="457945"/>
                  <a:pt x="5386806" y="599240"/>
                  <a:pt x="5148712" y="535443"/>
                </a:cubicBezTo>
                <a:cubicBezTo>
                  <a:pt x="4940381" y="479621"/>
                  <a:pt x="4806160" y="285271"/>
                  <a:pt x="4818599" y="78052"/>
                </a:cubicBezTo>
                <a:close/>
                <a:moveTo>
                  <a:pt x="0" y="0"/>
                </a:moveTo>
                <a:lnTo>
                  <a:pt x="545808" y="0"/>
                </a:lnTo>
                <a:lnTo>
                  <a:pt x="4212872" y="0"/>
                </a:lnTo>
                <a:lnTo>
                  <a:pt x="4204748" y="184996"/>
                </a:lnTo>
                <a:cubicBezTo>
                  <a:pt x="4203390" y="263520"/>
                  <a:pt x="4204263" y="341910"/>
                  <a:pt x="4207775" y="419995"/>
                </a:cubicBezTo>
                <a:cubicBezTo>
                  <a:pt x="4220964" y="709488"/>
                  <a:pt x="4449625" y="891535"/>
                  <a:pt x="4655737" y="1068099"/>
                </a:cubicBezTo>
                <a:cubicBezTo>
                  <a:pt x="5169527" y="1508061"/>
                  <a:pt x="5344373" y="2032158"/>
                  <a:pt x="5103604" y="2589405"/>
                </a:cubicBezTo>
                <a:cubicBezTo>
                  <a:pt x="5010230" y="2805523"/>
                  <a:pt x="4828675" y="2993264"/>
                  <a:pt x="4657611" y="3164269"/>
                </a:cubicBezTo>
                <a:cubicBezTo>
                  <a:pt x="4198817" y="3622744"/>
                  <a:pt x="4217616" y="4154456"/>
                  <a:pt x="4499219" y="4641255"/>
                </a:cubicBezTo>
                <a:cubicBezTo>
                  <a:pt x="4699839" y="4986832"/>
                  <a:pt x="4940395" y="5311556"/>
                  <a:pt x="5110950" y="5670858"/>
                </a:cubicBezTo>
                <a:cubicBezTo>
                  <a:pt x="5277001" y="6019042"/>
                  <a:pt x="5375520" y="6366409"/>
                  <a:pt x="5396522" y="6707670"/>
                </a:cubicBezTo>
                <a:lnTo>
                  <a:pt x="539889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F1E5503-9535-C105-920A-F8B5E71BF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5083" y="2391995"/>
            <a:ext cx="5904056" cy="3174788"/>
          </a:xfrm>
        </p:spPr>
        <p:txBody>
          <a:bodyPr anchor="t">
            <a:normAutofit fontScale="925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Designed to equip you with the skills you need to get the most out of your studies at UWTSD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Aims to cover key themes and issues, build your confidence and develop your skills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Provides a consistent point of contact for the first half of your Foundation year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Taught over 3 blocks (in teaching weeks)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Mix of lectures, discussions, and activities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201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796C61-3902-4C2A-AD60-D926667F5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6A49EC6-053B-4ACB-9913-5C4B245E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9474" y="2353584"/>
            <a:ext cx="7276966" cy="4504413"/>
          </a:xfrm>
          <a:custGeom>
            <a:avLst/>
            <a:gdLst>
              <a:gd name="connsiteX0" fmla="*/ 1412408 w 8831334"/>
              <a:gd name="connsiteY0" fmla="*/ 4231273 h 4923095"/>
              <a:gd name="connsiteX1" fmla="*/ 1480115 w 8831334"/>
              <a:gd name="connsiteY1" fmla="*/ 4255873 h 4923095"/>
              <a:gd name="connsiteX2" fmla="*/ 1555026 w 8831334"/>
              <a:gd name="connsiteY2" fmla="*/ 4493895 h 4923095"/>
              <a:gd name="connsiteX3" fmla="*/ 1315323 w 8831334"/>
              <a:gd name="connsiteY3" fmla="*/ 4546785 h 4923095"/>
              <a:gd name="connsiteX4" fmla="*/ 1240411 w 8831334"/>
              <a:gd name="connsiteY4" fmla="*/ 4308763 h 4923095"/>
              <a:gd name="connsiteX5" fmla="*/ 1344748 w 8831334"/>
              <a:gd name="connsiteY5" fmla="*/ 4233023 h 4923095"/>
              <a:gd name="connsiteX6" fmla="*/ 1412408 w 8831334"/>
              <a:gd name="connsiteY6" fmla="*/ 4231273 h 4923095"/>
              <a:gd name="connsiteX7" fmla="*/ 622613 w 8831334"/>
              <a:gd name="connsiteY7" fmla="*/ 3711323 h 4923095"/>
              <a:gd name="connsiteX8" fmla="*/ 726058 w 8831334"/>
              <a:gd name="connsiteY8" fmla="*/ 3713477 h 4923095"/>
              <a:gd name="connsiteX9" fmla="*/ 862930 w 8831334"/>
              <a:gd name="connsiteY9" fmla="*/ 3763207 h 4923095"/>
              <a:gd name="connsiteX10" fmla="*/ 1014368 w 8831334"/>
              <a:gd name="connsiteY10" fmla="*/ 4244384 h 4923095"/>
              <a:gd name="connsiteX11" fmla="*/ 529792 w 8831334"/>
              <a:gd name="connsiteY11" fmla="*/ 4351304 h 4923095"/>
              <a:gd name="connsiteX12" fmla="*/ 378355 w 8831334"/>
              <a:gd name="connsiteY12" fmla="*/ 3870127 h 4923095"/>
              <a:gd name="connsiteX13" fmla="*/ 622613 w 8831334"/>
              <a:gd name="connsiteY13" fmla="*/ 3711323 h 4923095"/>
              <a:gd name="connsiteX14" fmla="*/ 0 w 8831334"/>
              <a:gd name="connsiteY14" fmla="*/ 0 h 4923095"/>
              <a:gd name="connsiteX15" fmla="*/ 7345477 w 8831334"/>
              <a:gd name="connsiteY15" fmla="*/ 0 h 4923095"/>
              <a:gd name="connsiteX16" fmla="*/ 7330937 w 8831334"/>
              <a:gd name="connsiteY16" fmla="*/ 57909 h 4923095"/>
              <a:gd name="connsiteX17" fmla="*/ 7204045 w 8831334"/>
              <a:gd name="connsiteY17" fmla="*/ 525057 h 4923095"/>
              <a:gd name="connsiteX18" fmla="*/ 7423939 w 8831334"/>
              <a:gd name="connsiteY18" fmla="*/ 1259431 h 4923095"/>
              <a:gd name="connsiteX19" fmla="*/ 8123848 w 8831334"/>
              <a:gd name="connsiteY19" fmla="*/ 1829863 h 4923095"/>
              <a:gd name="connsiteX20" fmla="*/ 8304560 w 8831334"/>
              <a:gd name="connsiteY20" fmla="*/ 4410617 h 4923095"/>
              <a:gd name="connsiteX21" fmla="*/ 5824906 w 8831334"/>
              <a:gd name="connsiteY21" fmla="*/ 4582246 h 4923095"/>
              <a:gd name="connsiteX22" fmla="*/ 4814027 w 8831334"/>
              <a:gd name="connsiteY22" fmla="*/ 3900391 h 4923095"/>
              <a:gd name="connsiteX23" fmla="*/ 3389336 w 8831334"/>
              <a:gd name="connsiteY23" fmla="*/ 4033298 h 4923095"/>
              <a:gd name="connsiteX24" fmla="*/ 2844266 w 8831334"/>
              <a:gd name="connsiteY24" fmla="*/ 4497245 h 4923095"/>
              <a:gd name="connsiteX25" fmla="*/ 1361823 w 8831334"/>
              <a:gd name="connsiteY25" fmla="*/ 3978831 h 4923095"/>
              <a:gd name="connsiteX26" fmla="*/ 723961 w 8831334"/>
              <a:gd name="connsiteY26" fmla="*/ 3482165 h 4923095"/>
              <a:gd name="connsiteX27" fmla="*/ 41451 w 8831334"/>
              <a:gd name="connsiteY27" fmla="*/ 3495177 h 4923095"/>
              <a:gd name="connsiteX28" fmla="*/ 0 w 8831334"/>
              <a:gd name="connsiteY28" fmla="*/ 3499960 h 4923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8831334" h="4923095">
                <a:moveTo>
                  <a:pt x="1412408" y="4231273"/>
                </a:moveTo>
                <a:cubicBezTo>
                  <a:pt x="1435398" y="4234988"/>
                  <a:pt x="1458395" y="4243092"/>
                  <a:pt x="1480115" y="4255873"/>
                </a:cubicBezTo>
                <a:cubicBezTo>
                  <a:pt x="1566994" y="4306997"/>
                  <a:pt x="1600533" y="4413563"/>
                  <a:pt x="1555026" y="4493895"/>
                </a:cubicBezTo>
                <a:cubicBezTo>
                  <a:pt x="1509520" y="4574228"/>
                  <a:pt x="1402201" y="4597907"/>
                  <a:pt x="1315323" y="4546785"/>
                </a:cubicBezTo>
                <a:cubicBezTo>
                  <a:pt x="1228444" y="4495662"/>
                  <a:pt x="1194905" y="4389095"/>
                  <a:pt x="1240411" y="4308763"/>
                </a:cubicBezTo>
                <a:cubicBezTo>
                  <a:pt x="1263164" y="4268597"/>
                  <a:pt x="1301371" y="4242593"/>
                  <a:pt x="1344748" y="4233023"/>
                </a:cubicBezTo>
                <a:cubicBezTo>
                  <a:pt x="1366437" y="4228237"/>
                  <a:pt x="1389419" y="4227559"/>
                  <a:pt x="1412408" y="4231273"/>
                </a:cubicBezTo>
                <a:close/>
                <a:moveTo>
                  <a:pt x="622613" y="3711323"/>
                </a:moveTo>
                <a:cubicBezTo>
                  <a:pt x="656354" y="3707209"/>
                  <a:pt x="691202" y="3707845"/>
                  <a:pt x="726058" y="3713477"/>
                </a:cubicBezTo>
                <a:cubicBezTo>
                  <a:pt x="772533" y="3720984"/>
                  <a:pt x="819023" y="3737370"/>
                  <a:pt x="862930" y="3763207"/>
                </a:cubicBezTo>
                <a:cubicBezTo>
                  <a:pt x="1038560" y="3866555"/>
                  <a:pt x="1106361" y="4081986"/>
                  <a:pt x="1014368" y="4244384"/>
                </a:cubicBezTo>
                <a:cubicBezTo>
                  <a:pt x="922373" y="4406782"/>
                  <a:pt x="705422" y="4454653"/>
                  <a:pt x="529792" y="4351304"/>
                </a:cubicBezTo>
                <a:cubicBezTo>
                  <a:pt x="354162" y="4247957"/>
                  <a:pt x="286361" y="4032525"/>
                  <a:pt x="378355" y="3870127"/>
                </a:cubicBezTo>
                <a:cubicBezTo>
                  <a:pt x="430102" y="3778778"/>
                  <a:pt x="521385" y="3723667"/>
                  <a:pt x="622613" y="3711323"/>
                </a:cubicBezTo>
                <a:close/>
                <a:moveTo>
                  <a:pt x="0" y="0"/>
                </a:moveTo>
                <a:lnTo>
                  <a:pt x="7345477" y="0"/>
                </a:lnTo>
                <a:lnTo>
                  <a:pt x="7330937" y="57909"/>
                </a:lnTo>
                <a:cubicBezTo>
                  <a:pt x="7288864" y="213626"/>
                  <a:pt x="7242961" y="368487"/>
                  <a:pt x="7204045" y="525057"/>
                </a:cubicBezTo>
                <a:cubicBezTo>
                  <a:pt x="7133676" y="809936"/>
                  <a:pt x="7207545" y="1073056"/>
                  <a:pt x="7423939" y="1259431"/>
                </a:cubicBezTo>
                <a:cubicBezTo>
                  <a:pt x="7652783" y="1456418"/>
                  <a:pt x="7881464" y="1655861"/>
                  <a:pt x="8123848" y="1829863"/>
                </a:cubicBezTo>
                <a:cubicBezTo>
                  <a:pt x="9170527" y="2581053"/>
                  <a:pt x="8902406" y="3889765"/>
                  <a:pt x="8304560" y="4410617"/>
                </a:cubicBezTo>
                <a:cubicBezTo>
                  <a:pt x="7554009" y="5063887"/>
                  <a:pt x="6697479" y="5060469"/>
                  <a:pt x="5824906" y="4582246"/>
                </a:cubicBezTo>
                <a:cubicBezTo>
                  <a:pt x="5473190" y="4390333"/>
                  <a:pt x="5153204" y="4124206"/>
                  <a:pt x="4814027" y="3900391"/>
                </a:cubicBezTo>
                <a:cubicBezTo>
                  <a:pt x="4336267" y="3586184"/>
                  <a:pt x="3821519" y="3552717"/>
                  <a:pt x="3389336" y="4033298"/>
                </a:cubicBezTo>
                <a:cubicBezTo>
                  <a:pt x="3228138" y="4212489"/>
                  <a:pt x="3051008" y="4402509"/>
                  <a:pt x="2844266" y="4497245"/>
                </a:cubicBezTo>
                <a:cubicBezTo>
                  <a:pt x="2311195" y="4741524"/>
                  <a:pt x="1799982" y="4540883"/>
                  <a:pt x="1361823" y="3978831"/>
                </a:cubicBezTo>
                <a:cubicBezTo>
                  <a:pt x="1185983" y="3753353"/>
                  <a:pt x="1004288" y="3503556"/>
                  <a:pt x="723961" y="3482165"/>
                </a:cubicBezTo>
                <a:cubicBezTo>
                  <a:pt x="497125" y="3465003"/>
                  <a:pt x="268214" y="3473242"/>
                  <a:pt x="41451" y="3495177"/>
                </a:cubicBezTo>
                <a:lnTo>
                  <a:pt x="0" y="349996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0181F7-F03A-D9AE-0802-796E287B8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810563"/>
            <a:ext cx="4618072" cy="1782986"/>
          </a:xfrm>
        </p:spPr>
        <p:txBody>
          <a:bodyPr anchor="t">
            <a:normAutofit/>
          </a:bodyPr>
          <a:lstStyle/>
          <a:p>
            <a:r>
              <a:rPr lang="en-GB" dirty="0"/>
              <a:t>Module aims and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1AF5C-B76D-21F0-4315-EFAF0BB671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1050" y="810562"/>
            <a:ext cx="4349198" cy="503302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b="1"/>
              <a:t>Aim</a:t>
            </a:r>
          </a:p>
          <a:p>
            <a:pPr>
              <a:lnSpc>
                <a:spcPct val="100000"/>
              </a:lnSpc>
            </a:pPr>
            <a:r>
              <a:rPr lang="en-GB" dirty="0"/>
              <a:t>To introduce you to study and learning skills as a foundation for Higher Education</a:t>
            </a:r>
            <a:endParaRPr lang="en-GB"/>
          </a:p>
          <a:p>
            <a:pPr>
              <a:lnSpc>
                <a:spcPct val="100000"/>
              </a:lnSpc>
            </a:pPr>
            <a:endParaRPr lang="en-GB"/>
          </a:p>
          <a:p>
            <a:pPr>
              <a:lnSpc>
                <a:spcPct val="100000"/>
              </a:lnSpc>
            </a:pPr>
            <a:r>
              <a:rPr lang="en-GB" b="1" dirty="0"/>
              <a:t>Learning outcomes</a:t>
            </a:r>
            <a:endParaRPr lang="en-GB" b="1"/>
          </a:p>
          <a:p>
            <a:pPr>
              <a:lnSpc>
                <a:spcPct val="100000"/>
              </a:lnSpc>
            </a:pPr>
            <a:r>
              <a:rPr lang="en-GB" dirty="0"/>
              <a:t>Upon successful completion of the module, you should be able to:</a:t>
            </a:r>
            <a:endParaRPr lang="en-GB"/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Apply learning strategies to the content of subject modules</a:t>
            </a:r>
            <a:endParaRPr lang="en-GB"/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Follow instructions, analyse questions and plan answers for course assignments</a:t>
            </a:r>
            <a:endParaRPr lang="en-GB"/>
          </a:p>
          <a:p>
            <a:pPr>
              <a:lnSpc>
                <a:spcPct val="100000"/>
              </a:lnSpc>
            </a:pPr>
            <a:endParaRPr lang="en-GB"/>
          </a:p>
        </p:txBody>
      </p:sp>
      <p:pic>
        <p:nvPicPr>
          <p:cNvPr id="7" name="Graphic 6" descr="Bullseye">
            <a:extLst>
              <a:ext uri="{FF2B5EF4-FFF2-40B4-BE49-F238E27FC236}">
                <a16:creationId xmlns:a16="http://schemas.microsoft.com/office/drawing/2014/main" id="{F8822D1B-6A0F-B43A-BC5E-A58ED4FAA5A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529233" y="3268629"/>
            <a:ext cx="2778808" cy="2778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4627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55C56-45DF-93A3-55DD-8C8C5D6F4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r>
              <a:rPr lang="en-GB" dirty="0"/>
              <a:t>Module assessment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13BA20-7B5A-F996-53FE-112ACDA4CE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670" r="21609" b="-1"/>
          <a:stretch/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94421-7C94-B585-B484-3DD6A0AE5F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391995"/>
            <a:ext cx="5355276" cy="3174788"/>
          </a:xfrm>
        </p:spPr>
        <p:txBody>
          <a:bodyPr anchor="t">
            <a:normAutofit/>
          </a:bodyPr>
          <a:lstStyle/>
          <a:p>
            <a:r>
              <a:rPr lang="en-GB" dirty="0"/>
              <a:t>The module is assessed by:</a:t>
            </a:r>
          </a:p>
          <a:p>
            <a:pPr marL="457200" indent="-457200">
              <a:buAutoNum type="arabicPeriod"/>
            </a:pPr>
            <a:r>
              <a:rPr lang="en-GB" dirty="0"/>
              <a:t>A 5-part portfolio you’ll complete over the course of Blocks 1-3 (75%)</a:t>
            </a:r>
          </a:p>
          <a:p>
            <a:pPr marL="457200" indent="-457200">
              <a:buAutoNum type="arabicPeriod"/>
            </a:pPr>
            <a:r>
              <a:rPr lang="en-GB" dirty="0"/>
              <a:t>A 5-minute presentation at the end of Block 3 (25%)</a:t>
            </a:r>
          </a:p>
          <a:p>
            <a:r>
              <a:rPr lang="en-GB" dirty="0"/>
              <a:t>To pass the module, you will need to achieve an overall mark of 40% or more</a:t>
            </a:r>
          </a:p>
        </p:txBody>
      </p:sp>
    </p:spTree>
    <p:extLst>
      <p:ext uri="{BB962C8B-B14F-4D97-AF65-F5344CB8AC3E}">
        <p14:creationId xmlns:p14="http://schemas.microsoft.com/office/powerpoint/2010/main" val="28242011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F3EE62-3AC1-A7FF-3C4D-832A3EF68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r>
              <a:rPr lang="en-GB" dirty="0"/>
              <a:t>Portfolio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D3ADF5-BD84-31A6-F00C-266B1394B2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031" r="30248" b="-1"/>
          <a:stretch/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9BFE22-5181-62FF-1B7E-40A67D28EE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266604"/>
            <a:ext cx="5355276" cy="4339243"/>
          </a:xfrm>
        </p:spPr>
        <p:txBody>
          <a:bodyPr anchor="t">
            <a:normAutofit fontScale="92500"/>
          </a:bodyPr>
          <a:lstStyle/>
          <a:p>
            <a:r>
              <a:rPr lang="en-GB" sz="2800" dirty="0"/>
              <a:t>5 short tasks:</a:t>
            </a:r>
          </a:p>
          <a:p>
            <a:pPr marL="457200" indent="-457200">
              <a:buAutoNum type="arabicPeriod"/>
            </a:pPr>
            <a:r>
              <a:rPr lang="en-GB" sz="2800" dirty="0"/>
              <a:t>Research and referencing (10%)</a:t>
            </a:r>
          </a:p>
          <a:p>
            <a:pPr marL="457200" indent="-457200">
              <a:buAutoNum type="arabicPeriod"/>
            </a:pPr>
            <a:r>
              <a:rPr lang="en-GB" sz="2800" dirty="0"/>
              <a:t>Reflective writing (22.5%)</a:t>
            </a:r>
          </a:p>
          <a:p>
            <a:pPr marL="457200" indent="-457200">
              <a:buFont typeface="Avenir Next LT Pro" panose="020B0504020202020204" pitchFamily="34" charset="0"/>
              <a:buAutoNum type="arabicPeriod"/>
            </a:pPr>
            <a:r>
              <a:rPr lang="en-GB" sz="2800" dirty="0"/>
              <a:t>AI and academic integrity (22.5%)</a:t>
            </a:r>
          </a:p>
          <a:p>
            <a:pPr marL="457200" indent="-457200">
              <a:buAutoNum type="arabicPeriod"/>
            </a:pPr>
            <a:r>
              <a:rPr lang="en-GB" sz="2800" dirty="0"/>
              <a:t>Academic reading (22.5%)</a:t>
            </a:r>
          </a:p>
          <a:p>
            <a:pPr marL="457200" indent="-457200">
              <a:buAutoNum type="arabicPeriod"/>
            </a:pPr>
            <a:r>
              <a:rPr lang="en-GB" sz="2800" dirty="0"/>
              <a:t>Primary source analysis (22.5%)</a:t>
            </a:r>
          </a:p>
        </p:txBody>
      </p:sp>
    </p:spTree>
    <p:extLst>
      <p:ext uri="{BB962C8B-B14F-4D97-AF65-F5344CB8AC3E}">
        <p14:creationId xmlns:p14="http://schemas.microsoft.com/office/powerpoint/2010/main" val="30932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7E54DB6-0788-2438-1AE4-2F06B5011D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E4BCC0D3-E5D8-7054-3579-AEE8737F1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77C52EF-F2A2-9D7F-9BEA-2461894D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4D2EF-0DE7-333A-6645-73C13109F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r>
              <a:rPr lang="en-GB" dirty="0"/>
              <a:t>Portfolio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CB3D20-DAF5-00B2-8326-945CA4992D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031" r="30248" b="-1"/>
          <a:stretch/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70BF8F-7398-793F-CC2D-7BE3D75DAB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266604"/>
            <a:ext cx="5355276" cy="4339243"/>
          </a:xfrm>
        </p:spPr>
        <p:txBody>
          <a:bodyPr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You’ll receive feedback on each part 8 term-time working days after the deadline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Submitted through Turnitin/Moodle</a:t>
            </a:r>
          </a:p>
        </p:txBody>
      </p:sp>
    </p:spTree>
    <p:extLst>
      <p:ext uri="{BB962C8B-B14F-4D97-AF65-F5344CB8AC3E}">
        <p14:creationId xmlns:p14="http://schemas.microsoft.com/office/powerpoint/2010/main" val="3011408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EE52F4-6A4D-F11C-1F77-F02FC0BEC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139945"/>
            <a:ext cx="5369169" cy="1591902"/>
          </a:xfrm>
        </p:spPr>
        <p:txBody>
          <a:bodyPr>
            <a:normAutofit/>
          </a:bodyPr>
          <a:lstStyle/>
          <a:p>
            <a:r>
              <a:rPr lang="en-GB" dirty="0"/>
              <a:t>Deadlines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1991D-D04A-D86C-3D42-EB91C3405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1690253"/>
            <a:ext cx="5368571" cy="4876801"/>
          </a:xfrm>
        </p:spPr>
        <p:txBody>
          <a:bodyPr anchor="t">
            <a:normAutofit/>
          </a:bodyPr>
          <a:lstStyle/>
          <a:p>
            <a:pPr rtl="0" fontAlgn="base"/>
            <a:r>
              <a:rPr lang="en-GB" b="1" i="0" dirty="0">
                <a:effectLst/>
              </a:rPr>
              <a:t>Portfolio Parts 1&amp;2: </a:t>
            </a:r>
            <a:r>
              <a:rPr lang="en-GB" i="0" dirty="0">
                <a:effectLst/>
              </a:rPr>
              <a:t>25 October 2026</a:t>
            </a:r>
          </a:p>
          <a:p>
            <a:pPr rtl="0" fontAlgn="base"/>
            <a:r>
              <a:rPr lang="en-GB" b="1" i="0" dirty="0">
                <a:effectLst/>
              </a:rPr>
              <a:t>Portfolio Part 3: </a:t>
            </a:r>
            <a:r>
              <a:rPr lang="en-GB" i="0" dirty="0">
                <a:effectLst/>
              </a:rPr>
              <a:t>29</a:t>
            </a:r>
            <a:r>
              <a:rPr lang="en-GB" dirty="0"/>
              <a:t> November</a:t>
            </a:r>
            <a:r>
              <a:rPr lang="en-GB" i="0" dirty="0">
                <a:effectLst/>
              </a:rPr>
              <a:t> 2026</a:t>
            </a:r>
          </a:p>
          <a:p>
            <a:pPr rtl="0" fontAlgn="base"/>
            <a:r>
              <a:rPr lang="en-GB" b="1" i="0" dirty="0">
                <a:effectLst/>
              </a:rPr>
              <a:t>Portfolio Part 4&amp;5: </a:t>
            </a:r>
            <a:r>
              <a:rPr lang="en-GB" i="0" dirty="0">
                <a:effectLst/>
              </a:rPr>
              <a:t>24 January 202</a:t>
            </a:r>
            <a:r>
              <a:rPr lang="en-GB" dirty="0"/>
              <a:t>6</a:t>
            </a:r>
            <a:endParaRPr lang="en-GB" i="0" dirty="0">
              <a:effectLst/>
            </a:endParaRPr>
          </a:p>
          <a:p>
            <a:pPr rtl="0" fontAlgn="base"/>
            <a:endParaRPr lang="en-GB" b="1" dirty="0"/>
          </a:p>
          <a:p>
            <a:pPr rtl="0" fontAlgn="base"/>
            <a:r>
              <a:rPr lang="en-GB" b="1" dirty="0"/>
              <a:t>Presentations to take place at the end of Block 3. Slides to be uploaded to Moodle by Sunday 17 January 2026.</a:t>
            </a:r>
          </a:p>
          <a:p>
            <a:pPr rtl="0" fontAlgn="base"/>
            <a:endParaRPr lang="en-GB" b="1" dirty="0"/>
          </a:p>
          <a:p>
            <a:pPr rtl="0" fontAlgn="base"/>
            <a:r>
              <a:rPr lang="en-GB" dirty="0"/>
              <a:t>All deadlines are at 23:59 PM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1D3C69-5FF9-86C9-261B-E706CC6A7E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600" r="6679" b="-1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181588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8EC41-1A69-F496-0D1C-5E8097D12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Portfolio task 1: Research and referencing (10% of Portfolio)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1018C-7A75-31E0-8D99-71633027C5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 rtl="0"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000000"/>
                </a:solidFill>
                <a:effectLst/>
              </a:rPr>
              <a:t>Find 10 scholarly references (articles from peer-reviewed journals, essays in edited collections, or monographs) relating to a topic of interest in your discipline. </a:t>
            </a:r>
          </a:p>
          <a:p>
            <a:pPr marL="457200" indent="-457200" algn="l" rtl="0"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000000"/>
                </a:solidFill>
                <a:effectLst/>
              </a:rPr>
              <a:t>Provide a list of these properly formatted as if they were footnotes, and a list of these formatted as a bibliography, in the appropriate referencing style for your discipline (Harvard or MHRA Style).  </a:t>
            </a:r>
            <a:endParaRPr lang="en-GB" sz="2400" b="0" i="0" dirty="0">
              <a:solidFill>
                <a:srgbClr val="000000"/>
              </a:solidFill>
              <a:effectLst/>
            </a:endParaRPr>
          </a:p>
          <a:p>
            <a:endParaRPr lang="en-GB" sz="1800" dirty="0">
              <a:effectLst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29834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3BCD5-C4C8-7D49-FDE5-6AA142767C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Portfolio Part 2: Reflective Writing (22.5% of Portfolio)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00A12-B02D-E2E6-1D97-D3CD5B82E2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en-GB" sz="2600" dirty="0"/>
              <a:t>Part 2: Reflective writing (450 words) - 22.5% of Portfolio </a:t>
            </a:r>
          </a:p>
          <a:p>
            <a:pPr fontAlgn="base"/>
            <a:r>
              <a:rPr lang="en-GB" sz="2600" dirty="0"/>
              <a:t>Write a 450-word reflection on your experience of University in Block 1. You should include: </a:t>
            </a:r>
          </a:p>
          <a:p>
            <a:pPr marL="342900" lvl="0" indent="-342900" fontAlgn="base">
              <a:buFont typeface="Arial" panose="020B0604020202020204" pitchFamily="34" charset="0"/>
              <a:buChar char="•"/>
            </a:pPr>
            <a:r>
              <a:rPr lang="en-GB" sz="2600" dirty="0"/>
              <a:t>What you expected when you arrived and how your experience so far compares to these </a:t>
            </a:r>
          </a:p>
          <a:p>
            <a:pPr marL="342900" lvl="0" indent="-342900" fontAlgn="base">
              <a:buFont typeface="Arial" panose="020B0604020202020204" pitchFamily="34" charset="0"/>
              <a:buChar char="•"/>
            </a:pPr>
            <a:r>
              <a:rPr lang="en-GB" sz="2600" dirty="0"/>
              <a:t>The most important things you’ve learned so far </a:t>
            </a:r>
          </a:p>
          <a:p>
            <a:pPr marL="342900" lvl="0" indent="-342900" fontAlgn="base">
              <a:buFont typeface="Arial" panose="020B0604020202020204" pitchFamily="34" charset="0"/>
              <a:buChar char="•"/>
            </a:pPr>
            <a:r>
              <a:rPr lang="en-GB" sz="2600" dirty="0"/>
              <a:t>Strengths and weaknesses of your approach to studies so far </a:t>
            </a:r>
          </a:p>
          <a:p>
            <a:pPr marL="342900" lvl="0" indent="-342900" fontAlgn="base">
              <a:buFont typeface="Arial" panose="020B0604020202020204" pitchFamily="34" charset="0"/>
              <a:buChar char="•"/>
            </a:pPr>
            <a:r>
              <a:rPr lang="en-GB" sz="2600" dirty="0"/>
              <a:t>Any challenges you faced and how you overcame these </a:t>
            </a:r>
          </a:p>
          <a:p>
            <a:pPr marL="342900" lvl="0" indent="-342900" fontAlgn="base">
              <a:buFont typeface="Arial" panose="020B0604020202020204" pitchFamily="34" charset="0"/>
              <a:buChar char="•"/>
            </a:pPr>
            <a:r>
              <a:rPr lang="en-GB" sz="2600" dirty="0"/>
              <a:t>What you learned and what you will take forward into subsequent studies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2841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8341FB-4F40-5DDB-0DA8-BF5894319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r>
              <a:rPr lang="en-GB" dirty="0"/>
              <a:t>Reflective writing for 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E4214-04ED-EB0A-E318-2C03BAB40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anchor="t">
            <a:normAutofit/>
          </a:bodyPr>
          <a:lstStyle/>
          <a:p>
            <a:r>
              <a:rPr lang="en-GB" dirty="0"/>
              <a:t>We’ll go through this in more depth in our third class but for now: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Keep the task in mind as you go through Block 1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Make notes as you go along – much easier than trying to remember everything right at the end of the block!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47F5BB-2B4F-5339-1E57-76DA007449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447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703222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60F9B9-B17D-28FD-B8B2-7711A10BD8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6DBEC-9362-8133-37E1-4772F665E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Portfolio Part 3: AI and academic integrity (22.5% of Portfolio)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4F960-73B0-8BF1-863A-DB45388F0C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Write a 450-word reflection on the advantages, disadvantages, and things to consider when using Generative AI to assist with university assignments.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91343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959674-7A9B-7437-A0FB-39F6187EE4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E183C-57D6-D9F8-24BF-78CB1F3D6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Portfolio Part 4: Academic Reading (22.5% of Portfolio)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952A1-E6C2-D053-2105-782ABAB797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Choose one journal article on a topic of your choice – it can be from your list of scholarly literature produced in Block 1, or an additional item.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Read it, and produce a 450-word summary, reflecting on why you selected the item, what it tells you about your topic of interest, and how useful it was for your understanding.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66162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CFA61-6F03-0AFE-8AEB-AAF577EDBB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Portfolio Part 5: Primary source analysis (22.5% of Portfolio)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E3BBF-BCE7-659F-5114-19CDF49489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fontAlgn="base"/>
            <a:r>
              <a:rPr lang="en-GB" sz="2400" dirty="0"/>
              <a:t>Choose a primary source related to your topic of interest and write a 450-word assignment describing the source and evaluating its relevance to your topic of interest.  </a:t>
            </a:r>
          </a:p>
          <a:p>
            <a:pPr fontAlgn="base"/>
            <a:r>
              <a:rPr lang="en-GB" sz="2400" dirty="0"/>
              <a:t>Primary sources could be (not an exhaustive list): </a:t>
            </a:r>
          </a:p>
          <a:p>
            <a:pPr marL="342900" indent="-342900" fontAlgn="base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Biblical passages  </a:t>
            </a:r>
          </a:p>
          <a:p>
            <a:pPr marL="342900" indent="-342900" fontAlgn="base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Poems  </a:t>
            </a:r>
          </a:p>
          <a:p>
            <a:pPr marL="342900" indent="-342900" fontAlgn="base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Political speeches  </a:t>
            </a:r>
          </a:p>
          <a:p>
            <a:pPr marL="342900" indent="-342900" fontAlgn="base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Historical documents.  </a:t>
            </a:r>
          </a:p>
          <a:p>
            <a:pPr marL="342900" indent="-342900" fontAlgn="base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Posters </a:t>
            </a:r>
          </a:p>
          <a:p>
            <a:pPr marL="342900" indent="-342900" fontAlgn="base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Artefacts </a:t>
            </a:r>
          </a:p>
          <a:p>
            <a:pPr marL="342900" indent="-342900" fontAlgn="base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Photographs</a:t>
            </a:r>
          </a:p>
        </p:txBody>
      </p:sp>
    </p:spTree>
    <p:extLst>
      <p:ext uri="{BB962C8B-B14F-4D97-AF65-F5344CB8AC3E}">
        <p14:creationId xmlns:p14="http://schemas.microsoft.com/office/powerpoint/2010/main" val="23816037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86AF5-9063-F7A8-DBEF-C49625FB5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note on word limits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827B8-9AF4-0280-75F6-1AE4551480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800" dirty="0"/>
              <a:t>You are allowed to go up to 10% over the word limit without penalty.</a:t>
            </a:r>
          </a:p>
          <a:p>
            <a:r>
              <a:rPr lang="en-GB" sz="2800" dirty="0"/>
              <a:t>If you go over the word limit: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Between 10-25% - 5 marks will be deducted from your final mark, or the mark will be capped at 40% (whichever is the lesser penalty).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Between 25-50% - 10 marks will be deducted from your final mark, or the mark will be capped at 40% (whichever is the lesser penalty)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50% or more – maximum mark of 40%</a:t>
            </a:r>
          </a:p>
        </p:txBody>
      </p:sp>
    </p:spTree>
    <p:extLst>
      <p:ext uri="{BB962C8B-B14F-4D97-AF65-F5344CB8AC3E}">
        <p14:creationId xmlns:p14="http://schemas.microsoft.com/office/powerpoint/2010/main" val="3348514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595DD-BA60-A39E-D51E-D88F63E16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note on word limits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75A90-A157-7BD8-5DB3-B06FC1E387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3200" dirty="0"/>
              <a:t>There is no standard penalty for failing to meet the word limit (i.e. submitting work shorter than the stated word limit).</a:t>
            </a:r>
          </a:p>
          <a:p>
            <a:r>
              <a:rPr lang="en-GB" sz="3200" b="1" dirty="0"/>
              <a:t>However:</a:t>
            </a:r>
          </a:p>
          <a:p>
            <a:r>
              <a:rPr lang="en-GB" sz="3200" dirty="0"/>
              <a:t>Failing to meet the word limit is likely to result in lower marks based on the quality of the work – it is unlikely to include the necessary information for the assignment to meet the stated learning outcomes.</a:t>
            </a:r>
          </a:p>
        </p:txBody>
      </p:sp>
    </p:spTree>
    <p:extLst>
      <p:ext uri="{BB962C8B-B14F-4D97-AF65-F5344CB8AC3E}">
        <p14:creationId xmlns:p14="http://schemas.microsoft.com/office/powerpoint/2010/main" val="23173085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992257-8C1C-2133-254B-5814E78C0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75276"/>
          </a:xfrm>
        </p:spPr>
        <p:txBody>
          <a:bodyPr>
            <a:normAutofit/>
          </a:bodyPr>
          <a:lstStyle/>
          <a:p>
            <a:r>
              <a:rPr lang="en-GB" dirty="0"/>
              <a:t>Today: Becoming a student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3C693-57BB-FF0E-6E8E-9B275D172A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anchor="t">
            <a:normAutofit/>
          </a:bodyPr>
          <a:lstStyle/>
          <a:p>
            <a:r>
              <a:rPr lang="en-GB" dirty="0"/>
              <a:t>Welcome!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3C4B87-B65E-2C18-4C16-8EC0301F7C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763" r="1" b="3016"/>
          <a:stretch/>
        </p:blipFill>
        <p:spPr>
          <a:xfrm>
            <a:off x="6599498" y="2"/>
            <a:ext cx="5592502" cy="6218525"/>
          </a:xfrm>
          <a:custGeom>
            <a:avLst/>
            <a:gdLst/>
            <a:ahLst/>
            <a:cxnLst/>
            <a:rect l="l" t="t" r="r" b="b"/>
            <a:pathLst>
              <a:path w="5592502" h="6218525">
                <a:moveTo>
                  <a:pt x="2549391" y="5657612"/>
                </a:moveTo>
                <a:cubicBezTo>
                  <a:pt x="2568895" y="5660359"/>
                  <a:pt x="2588012" y="5665853"/>
                  <a:pt x="2606158" y="5674005"/>
                </a:cubicBezTo>
                <a:cubicBezTo>
                  <a:pt x="2690694" y="5711355"/>
                  <a:pt x="2743699" y="5803287"/>
                  <a:pt x="2734722" y="5897877"/>
                </a:cubicBezTo>
                <a:cubicBezTo>
                  <a:pt x="2720716" y="6045476"/>
                  <a:pt x="2578003" y="6136188"/>
                  <a:pt x="2445921" y="6086557"/>
                </a:cubicBezTo>
                <a:cubicBezTo>
                  <a:pt x="2352551" y="6051652"/>
                  <a:pt x="2293727" y="5951889"/>
                  <a:pt x="2306440" y="5850621"/>
                </a:cubicBezTo>
                <a:cubicBezTo>
                  <a:pt x="2319512" y="5745685"/>
                  <a:pt x="2398158" y="5671063"/>
                  <a:pt x="2490307" y="5657701"/>
                </a:cubicBezTo>
                <a:cubicBezTo>
                  <a:pt x="2509998" y="5654864"/>
                  <a:pt x="2529887" y="5654864"/>
                  <a:pt x="2549391" y="5657612"/>
                </a:cubicBezTo>
                <a:close/>
                <a:moveTo>
                  <a:pt x="708303" y="494981"/>
                </a:moveTo>
                <a:cubicBezTo>
                  <a:pt x="758766" y="498141"/>
                  <a:pt x="808381" y="509490"/>
                  <a:pt x="855181" y="528594"/>
                </a:cubicBezTo>
                <a:cubicBezTo>
                  <a:pt x="1052623" y="608676"/>
                  <a:pt x="1174866" y="823069"/>
                  <a:pt x="1146999" y="1039903"/>
                </a:cubicBezTo>
                <a:cubicBezTo>
                  <a:pt x="1106562" y="1357577"/>
                  <a:pt x="789750" y="1547407"/>
                  <a:pt x="502601" y="1427029"/>
                </a:cubicBezTo>
                <a:cubicBezTo>
                  <a:pt x="303292" y="1343573"/>
                  <a:pt x="183634" y="1123578"/>
                  <a:pt x="217535" y="904373"/>
                </a:cubicBezTo>
                <a:cubicBezTo>
                  <a:pt x="256894" y="649831"/>
                  <a:pt x="474662" y="481046"/>
                  <a:pt x="708303" y="494981"/>
                </a:cubicBezTo>
                <a:close/>
                <a:moveTo>
                  <a:pt x="2580518" y="186644"/>
                </a:moveTo>
                <a:cubicBezTo>
                  <a:pt x="2602438" y="187938"/>
                  <a:pt x="2623999" y="192821"/>
                  <a:pt x="2644369" y="201008"/>
                </a:cubicBezTo>
                <a:cubicBezTo>
                  <a:pt x="2730556" y="235843"/>
                  <a:pt x="2783562" y="328998"/>
                  <a:pt x="2771424" y="423660"/>
                </a:cubicBezTo>
                <a:cubicBezTo>
                  <a:pt x="2753683" y="561920"/>
                  <a:pt x="2615927" y="644516"/>
                  <a:pt x="2491026" y="592159"/>
                </a:cubicBezTo>
                <a:cubicBezTo>
                  <a:pt x="2404264" y="555816"/>
                  <a:pt x="2352192" y="460147"/>
                  <a:pt x="2366987" y="364694"/>
                </a:cubicBezTo>
                <a:cubicBezTo>
                  <a:pt x="2384081" y="253943"/>
                  <a:pt x="2478888" y="180540"/>
                  <a:pt x="2580518" y="186644"/>
                </a:cubicBezTo>
                <a:close/>
                <a:moveTo>
                  <a:pt x="3406298" y="0"/>
                </a:moveTo>
                <a:lnTo>
                  <a:pt x="4023898" y="0"/>
                </a:lnTo>
                <a:lnTo>
                  <a:pt x="4039485" y="16440"/>
                </a:lnTo>
                <a:cubicBezTo>
                  <a:pt x="4112899" y="107670"/>
                  <a:pt x="4150006" y="228832"/>
                  <a:pt x="4134340" y="350976"/>
                </a:cubicBezTo>
                <a:cubicBezTo>
                  <a:pt x="4097638" y="636402"/>
                  <a:pt x="3812859" y="806910"/>
                  <a:pt x="3554440" y="699175"/>
                </a:cubicBezTo>
                <a:cubicBezTo>
                  <a:pt x="3374882" y="624048"/>
                  <a:pt x="3267147" y="426247"/>
                  <a:pt x="3297887" y="228805"/>
                </a:cubicBezTo>
                <a:cubicBezTo>
                  <a:pt x="3311165" y="142914"/>
                  <a:pt x="3347028" y="67910"/>
                  <a:pt x="3397755" y="8363"/>
                </a:cubicBezTo>
                <a:close/>
                <a:moveTo>
                  <a:pt x="1503015" y="0"/>
                </a:moveTo>
                <a:lnTo>
                  <a:pt x="1857869" y="0"/>
                </a:lnTo>
                <a:lnTo>
                  <a:pt x="1875734" y="7199"/>
                </a:lnTo>
                <a:cubicBezTo>
                  <a:pt x="1972792" y="53203"/>
                  <a:pt x="2044088" y="119768"/>
                  <a:pt x="2073805" y="147644"/>
                </a:cubicBezTo>
                <a:cubicBezTo>
                  <a:pt x="2298899" y="357871"/>
                  <a:pt x="2120777" y="615502"/>
                  <a:pt x="2304070" y="931092"/>
                </a:cubicBezTo>
                <a:cubicBezTo>
                  <a:pt x="2332548" y="977849"/>
                  <a:pt x="2365220" y="1021948"/>
                  <a:pt x="2401678" y="1062815"/>
                </a:cubicBezTo>
                <a:cubicBezTo>
                  <a:pt x="2473501" y="1144478"/>
                  <a:pt x="2607307" y="1130114"/>
                  <a:pt x="2658732" y="1035092"/>
                </a:cubicBezTo>
                <a:cubicBezTo>
                  <a:pt x="2743699" y="878014"/>
                  <a:pt x="2824931" y="701903"/>
                  <a:pt x="2989622" y="656081"/>
                </a:cubicBezTo>
                <a:cubicBezTo>
                  <a:pt x="3309810" y="566949"/>
                  <a:pt x="3500428" y="1096285"/>
                  <a:pt x="3832251" y="1033009"/>
                </a:cubicBezTo>
                <a:cubicBezTo>
                  <a:pt x="3970008" y="1006722"/>
                  <a:pt x="4049875" y="893816"/>
                  <a:pt x="4122489" y="753905"/>
                </a:cubicBezTo>
                <a:cubicBezTo>
                  <a:pt x="4142671" y="714904"/>
                  <a:pt x="4162351" y="673821"/>
                  <a:pt x="4182533" y="631806"/>
                </a:cubicBezTo>
                <a:cubicBezTo>
                  <a:pt x="4229290" y="465301"/>
                  <a:pt x="4292692" y="172828"/>
                  <a:pt x="4600355" y="8334"/>
                </a:cubicBezTo>
                <a:lnTo>
                  <a:pt x="4621097" y="0"/>
                </a:lnTo>
                <a:lnTo>
                  <a:pt x="5592502" y="0"/>
                </a:lnTo>
                <a:lnTo>
                  <a:pt x="5592502" y="6214998"/>
                </a:lnTo>
                <a:lnTo>
                  <a:pt x="5570190" y="6214772"/>
                </a:lnTo>
                <a:cubicBezTo>
                  <a:pt x="5484588" y="6205588"/>
                  <a:pt x="5403563" y="6179480"/>
                  <a:pt x="5336013" y="6134537"/>
                </a:cubicBezTo>
                <a:cubicBezTo>
                  <a:pt x="5329154" y="6129869"/>
                  <a:pt x="5322654" y="6124696"/>
                  <a:pt x="5316549" y="6119095"/>
                </a:cubicBezTo>
                <a:cubicBezTo>
                  <a:pt x="5197251" y="6026083"/>
                  <a:pt x="4557234" y="5546951"/>
                  <a:pt x="4161920" y="5655261"/>
                </a:cubicBezTo>
                <a:cubicBezTo>
                  <a:pt x="3724588" y="5774990"/>
                  <a:pt x="3364683" y="6051365"/>
                  <a:pt x="3163578" y="5852918"/>
                </a:cubicBezTo>
                <a:cubicBezTo>
                  <a:pt x="3116533" y="5806591"/>
                  <a:pt x="3049235" y="5739436"/>
                  <a:pt x="2973749" y="5663664"/>
                </a:cubicBezTo>
                <a:cubicBezTo>
                  <a:pt x="2851650" y="5565913"/>
                  <a:pt x="2725959" y="5472256"/>
                  <a:pt x="2569025" y="5499547"/>
                </a:cubicBezTo>
                <a:cubicBezTo>
                  <a:pt x="2209910" y="5562035"/>
                  <a:pt x="2237849" y="5993549"/>
                  <a:pt x="1769490" y="6169659"/>
                </a:cubicBezTo>
                <a:cubicBezTo>
                  <a:pt x="1527877" y="6260515"/>
                  <a:pt x="1178242" y="6229415"/>
                  <a:pt x="1004789" y="6036355"/>
                </a:cubicBezTo>
                <a:cubicBezTo>
                  <a:pt x="724104" y="5723780"/>
                  <a:pt x="1106993" y="5230642"/>
                  <a:pt x="804905" y="4851273"/>
                </a:cubicBezTo>
                <a:cubicBezTo>
                  <a:pt x="628292" y="4629698"/>
                  <a:pt x="441120" y="4729173"/>
                  <a:pt x="243535" y="4461846"/>
                </a:cubicBezTo>
                <a:cubicBezTo>
                  <a:pt x="97446" y="4264262"/>
                  <a:pt x="-23647" y="4082765"/>
                  <a:pt x="35822" y="3819891"/>
                </a:cubicBezTo>
                <a:cubicBezTo>
                  <a:pt x="115402" y="3468316"/>
                  <a:pt x="419645" y="3331136"/>
                  <a:pt x="416485" y="3077311"/>
                </a:cubicBezTo>
                <a:cubicBezTo>
                  <a:pt x="412894" y="2772206"/>
                  <a:pt x="39413" y="2711086"/>
                  <a:pt x="2855" y="2363246"/>
                </a:cubicBezTo>
                <a:cubicBezTo>
                  <a:pt x="-20990" y="2136357"/>
                  <a:pt x="106640" y="1864649"/>
                  <a:pt x="308319" y="1738959"/>
                </a:cubicBezTo>
                <a:cubicBezTo>
                  <a:pt x="680004" y="1507042"/>
                  <a:pt x="1099021" y="1898408"/>
                  <a:pt x="1384015" y="1665772"/>
                </a:cubicBezTo>
                <a:cubicBezTo>
                  <a:pt x="1554236" y="1526793"/>
                  <a:pt x="1581960" y="1242948"/>
                  <a:pt x="1548849" y="1064181"/>
                </a:cubicBezTo>
                <a:cubicBezTo>
                  <a:pt x="1485717" y="723810"/>
                  <a:pt x="1206612" y="668075"/>
                  <a:pt x="1216954" y="408794"/>
                </a:cubicBezTo>
                <a:cubicBezTo>
                  <a:pt x="1222664" y="264268"/>
                  <a:pt x="1316043" y="114328"/>
                  <a:pt x="1447763" y="2945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13503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2F1F84-9857-33FC-48CA-5194ADD35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8752" y="552782"/>
            <a:ext cx="5919373" cy="1611920"/>
          </a:xfrm>
        </p:spPr>
        <p:txBody>
          <a:bodyPr>
            <a:normAutofit/>
          </a:bodyPr>
          <a:lstStyle/>
          <a:p>
            <a:r>
              <a:rPr lang="en-GB" dirty="0"/>
              <a:t>Discussion…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734D5B-EA24-FB1C-B3DD-5C5D6FEB45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429" b="4003"/>
          <a:stretch>
            <a:fillRect/>
          </a:stretch>
        </p:blipFill>
        <p:spPr>
          <a:xfrm>
            <a:off x="20" y="10"/>
            <a:ext cx="5710632" cy="6857990"/>
          </a:xfrm>
          <a:custGeom>
            <a:avLst/>
            <a:gdLst/>
            <a:ahLst/>
            <a:cxnLst/>
            <a:rect l="l" t="t" r="r" b="b"/>
            <a:pathLst>
              <a:path w="5710652" h="6858000">
                <a:moveTo>
                  <a:pt x="4831301" y="0"/>
                </a:moveTo>
                <a:lnTo>
                  <a:pt x="5696109" y="0"/>
                </a:lnTo>
                <a:lnTo>
                  <a:pt x="5706418" y="42969"/>
                </a:lnTo>
                <a:cubicBezTo>
                  <a:pt x="5714414" y="100391"/>
                  <a:pt x="5711283" y="160329"/>
                  <a:pt x="5695333" y="219852"/>
                </a:cubicBezTo>
                <a:cubicBezTo>
                  <a:pt x="5631536" y="457945"/>
                  <a:pt x="5386806" y="599240"/>
                  <a:pt x="5148712" y="535443"/>
                </a:cubicBezTo>
                <a:cubicBezTo>
                  <a:pt x="4940381" y="479621"/>
                  <a:pt x="4806160" y="285271"/>
                  <a:pt x="4818599" y="78052"/>
                </a:cubicBezTo>
                <a:close/>
                <a:moveTo>
                  <a:pt x="0" y="0"/>
                </a:moveTo>
                <a:lnTo>
                  <a:pt x="545808" y="0"/>
                </a:lnTo>
                <a:lnTo>
                  <a:pt x="4212872" y="0"/>
                </a:lnTo>
                <a:lnTo>
                  <a:pt x="4204748" y="184996"/>
                </a:lnTo>
                <a:cubicBezTo>
                  <a:pt x="4203390" y="263520"/>
                  <a:pt x="4204263" y="341910"/>
                  <a:pt x="4207775" y="419995"/>
                </a:cubicBezTo>
                <a:cubicBezTo>
                  <a:pt x="4220964" y="709488"/>
                  <a:pt x="4449625" y="891535"/>
                  <a:pt x="4655737" y="1068099"/>
                </a:cubicBezTo>
                <a:cubicBezTo>
                  <a:pt x="5169527" y="1508061"/>
                  <a:pt x="5344373" y="2032158"/>
                  <a:pt x="5103604" y="2589405"/>
                </a:cubicBezTo>
                <a:cubicBezTo>
                  <a:pt x="5010230" y="2805523"/>
                  <a:pt x="4828675" y="2993264"/>
                  <a:pt x="4657611" y="3164269"/>
                </a:cubicBezTo>
                <a:cubicBezTo>
                  <a:pt x="4198817" y="3622744"/>
                  <a:pt x="4217616" y="4154456"/>
                  <a:pt x="4499219" y="4641255"/>
                </a:cubicBezTo>
                <a:cubicBezTo>
                  <a:pt x="4699839" y="4986832"/>
                  <a:pt x="4940395" y="5311556"/>
                  <a:pt x="5110950" y="5670858"/>
                </a:cubicBezTo>
                <a:cubicBezTo>
                  <a:pt x="5277001" y="6019042"/>
                  <a:pt x="5375520" y="6366409"/>
                  <a:pt x="5396522" y="6707670"/>
                </a:cubicBezTo>
                <a:lnTo>
                  <a:pt x="539889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29B92-B420-5533-4CFE-711252F4A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8752" y="2326681"/>
            <a:ext cx="5904056" cy="4255548"/>
          </a:xfrm>
        </p:spPr>
        <p:txBody>
          <a:bodyPr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What do you think is expected of students?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What kind of skills do students need?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What academic skills do you already have?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What are your expectations of your tutor?</a:t>
            </a:r>
          </a:p>
        </p:txBody>
      </p:sp>
    </p:spTree>
    <p:extLst>
      <p:ext uri="{BB962C8B-B14F-4D97-AF65-F5344CB8AC3E}">
        <p14:creationId xmlns:p14="http://schemas.microsoft.com/office/powerpoint/2010/main" val="21640893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D5735-4BD4-7F3D-7A1F-E9837F2D85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the expectations of students?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36F9D-8714-DB92-8F1A-48E9196472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Independent study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Engaging with learning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Completing assignments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Managing your time and schedule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Acting with honesty and in line with University policies and regulations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Proactively seek support when needed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Acting responsibly, respectfully, and courteously towards others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Recognising equality and diversity</a:t>
            </a:r>
          </a:p>
        </p:txBody>
      </p:sp>
    </p:spTree>
    <p:extLst>
      <p:ext uri="{BB962C8B-B14F-4D97-AF65-F5344CB8AC3E}">
        <p14:creationId xmlns:p14="http://schemas.microsoft.com/office/powerpoint/2010/main" val="3289770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120"/>
    </mc:Choice>
    <mc:Fallback xmlns="">
      <p:transition spd="slow" advTm="132120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2E4FF-A23D-CAD7-6F88-734F92701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kinds of skills do students need?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9BA73EAE-D5D0-E664-A2EA-5BB51941F72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9600" y="2106204"/>
          <a:ext cx="10972800" cy="40365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5598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48"/>
    </mc:Choice>
    <mc:Fallback xmlns="">
      <p:transition spd="slow" advTm="50048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B830C-BE53-8FA6-CE6D-8DB873912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Which skills do you already have?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68CFF2-387D-219E-145B-0312B01820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1265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93056-FF41-B719-89FB-C7B4352E7B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Expectations of tutors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24845-5C44-E11F-1DF5-8D52B35E63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Guidance and support throughout module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Creating a positive environment for learning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Communicating expectations clearly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Signposting to other sources of support where necessary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Providing feedback on assignments</a:t>
            </a:r>
          </a:p>
        </p:txBody>
      </p:sp>
    </p:spTree>
    <p:extLst>
      <p:ext uri="{BB962C8B-B14F-4D97-AF65-F5344CB8AC3E}">
        <p14:creationId xmlns:p14="http://schemas.microsoft.com/office/powerpoint/2010/main" val="1486471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007"/>
    </mc:Choice>
    <mc:Fallback xmlns="">
      <p:transition spd="slow" advTm="92007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D20EE-4A54-1BA2-A93C-55CF73F8F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GB" dirty="0"/>
              <a:t>Things to remember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C37CE0-AC90-FC4E-2133-05CBA60981F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046663" y="811213"/>
          <a:ext cx="5283200" cy="476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0692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944"/>
    </mc:Choice>
    <mc:Fallback xmlns="">
      <p:transition spd="slow" advTm="101944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C48F90-AFD5-4232-AE7D-27B956BF7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C96EE1-9524-4300-BFAC-56AA55EB49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855747" y="-1"/>
            <a:ext cx="6336253" cy="6858001"/>
          </a:xfrm>
          <a:custGeom>
            <a:avLst/>
            <a:gdLst>
              <a:gd name="connsiteX0" fmla="*/ 5721063 w 6336253"/>
              <a:gd name="connsiteY0" fmla="*/ 3536635 h 6858001"/>
              <a:gd name="connsiteX1" fmla="*/ 6230651 w 6336253"/>
              <a:gd name="connsiteY1" fmla="*/ 4046223 h 6858001"/>
              <a:gd name="connsiteX2" fmla="*/ 5721063 w 6336253"/>
              <a:gd name="connsiteY2" fmla="*/ 4555811 h 6858001"/>
              <a:gd name="connsiteX3" fmla="*/ 5211475 w 6336253"/>
              <a:gd name="connsiteY3" fmla="*/ 4046223 h 6858001"/>
              <a:gd name="connsiteX4" fmla="*/ 5721063 w 6336253"/>
              <a:gd name="connsiteY4" fmla="*/ 3536635 h 6858001"/>
              <a:gd name="connsiteX5" fmla="*/ 5456902 w 6336253"/>
              <a:gd name="connsiteY5" fmla="*/ 0 h 6858001"/>
              <a:gd name="connsiteX6" fmla="*/ 6321710 w 6336253"/>
              <a:gd name="connsiteY6" fmla="*/ 0 h 6858001"/>
              <a:gd name="connsiteX7" fmla="*/ 6332019 w 6336253"/>
              <a:gd name="connsiteY7" fmla="*/ 42969 h 6858001"/>
              <a:gd name="connsiteX8" fmla="*/ 6320934 w 6336253"/>
              <a:gd name="connsiteY8" fmla="*/ 219852 h 6858001"/>
              <a:gd name="connsiteX9" fmla="*/ 5774313 w 6336253"/>
              <a:gd name="connsiteY9" fmla="*/ 535443 h 6858001"/>
              <a:gd name="connsiteX10" fmla="*/ 5444200 w 6336253"/>
              <a:gd name="connsiteY10" fmla="*/ 78052 h 6858001"/>
              <a:gd name="connsiteX11" fmla="*/ 609600 w 6336253"/>
              <a:gd name="connsiteY11" fmla="*/ 0 h 6858001"/>
              <a:gd name="connsiteX12" fmla="*/ 1171409 w 6336253"/>
              <a:gd name="connsiteY12" fmla="*/ 0 h 6858001"/>
              <a:gd name="connsiteX13" fmla="*/ 4838473 w 6336253"/>
              <a:gd name="connsiteY13" fmla="*/ 0 h 6858001"/>
              <a:gd name="connsiteX14" fmla="*/ 4830349 w 6336253"/>
              <a:gd name="connsiteY14" fmla="*/ 184996 h 6858001"/>
              <a:gd name="connsiteX15" fmla="*/ 4833376 w 6336253"/>
              <a:gd name="connsiteY15" fmla="*/ 419995 h 6858001"/>
              <a:gd name="connsiteX16" fmla="*/ 5281338 w 6336253"/>
              <a:gd name="connsiteY16" fmla="*/ 1068099 h 6858001"/>
              <a:gd name="connsiteX17" fmla="*/ 5729205 w 6336253"/>
              <a:gd name="connsiteY17" fmla="*/ 2589405 h 6858001"/>
              <a:gd name="connsiteX18" fmla="*/ 5283212 w 6336253"/>
              <a:gd name="connsiteY18" fmla="*/ 3164269 h 6858001"/>
              <a:gd name="connsiteX19" fmla="*/ 5124820 w 6336253"/>
              <a:gd name="connsiteY19" fmla="*/ 4641255 h 6858001"/>
              <a:gd name="connsiteX20" fmla="*/ 5736551 w 6336253"/>
              <a:gd name="connsiteY20" fmla="*/ 5670858 h 6858001"/>
              <a:gd name="connsiteX21" fmla="*/ 6022123 w 6336253"/>
              <a:gd name="connsiteY21" fmla="*/ 6707670 h 6858001"/>
              <a:gd name="connsiteX22" fmla="*/ 6024496 w 6336253"/>
              <a:gd name="connsiteY22" fmla="*/ 6858000 h 6858001"/>
              <a:gd name="connsiteX23" fmla="*/ 2242268 w 6336253"/>
              <a:gd name="connsiteY23" fmla="*/ 6858000 h 6858001"/>
              <a:gd name="connsiteX24" fmla="*/ 2242268 w 6336253"/>
              <a:gd name="connsiteY24" fmla="*/ 6858001 h 6858001"/>
              <a:gd name="connsiteX25" fmla="*/ 0 w 6336253"/>
              <a:gd name="connsiteY25" fmla="*/ 6858001 h 6858001"/>
              <a:gd name="connsiteX26" fmla="*/ 0 w 6336253"/>
              <a:gd name="connsiteY26" fmla="*/ 1 h 6858001"/>
              <a:gd name="connsiteX27" fmla="*/ 609600 w 6336253"/>
              <a:gd name="connsiteY27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336253" h="6858001">
                <a:moveTo>
                  <a:pt x="5721063" y="3536635"/>
                </a:moveTo>
                <a:cubicBezTo>
                  <a:pt x="6002501" y="3536635"/>
                  <a:pt x="6230651" y="3764785"/>
                  <a:pt x="6230651" y="4046223"/>
                </a:cubicBezTo>
                <a:cubicBezTo>
                  <a:pt x="6230651" y="4327661"/>
                  <a:pt x="6002501" y="4555811"/>
                  <a:pt x="5721063" y="4555811"/>
                </a:cubicBezTo>
                <a:cubicBezTo>
                  <a:pt x="5439625" y="4555811"/>
                  <a:pt x="5211475" y="4327661"/>
                  <a:pt x="5211475" y="4046223"/>
                </a:cubicBezTo>
                <a:cubicBezTo>
                  <a:pt x="5211475" y="3764785"/>
                  <a:pt x="5439625" y="3536635"/>
                  <a:pt x="5721063" y="3536635"/>
                </a:cubicBezTo>
                <a:close/>
                <a:moveTo>
                  <a:pt x="5456902" y="0"/>
                </a:moveTo>
                <a:lnTo>
                  <a:pt x="6321710" y="0"/>
                </a:lnTo>
                <a:lnTo>
                  <a:pt x="6332019" y="42969"/>
                </a:lnTo>
                <a:cubicBezTo>
                  <a:pt x="6340015" y="100391"/>
                  <a:pt x="6336884" y="160329"/>
                  <a:pt x="6320934" y="219852"/>
                </a:cubicBezTo>
                <a:cubicBezTo>
                  <a:pt x="6257137" y="457945"/>
                  <a:pt x="6012407" y="599240"/>
                  <a:pt x="5774313" y="535443"/>
                </a:cubicBezTo>
                <a:cubicBezTo>
                  <a:pt x="5565982" y="479621"/>
                  <a:pt x="5431761" y="285271"/>
                  <a:pt x="5444200" y="78052"/>
                </a:cubicBezTo>
                <a:close/>
                <a:moveTo>
                  <a:pt x="609600" y="0"/>
                </a:moveTo>
                <a:lnTo>
                  <a:pt x="1171409" y="0"/>
                </a:lnTo>
                <a:lnTo>
                  <a:pt x="4838473" y="0"/>
                </a:lnTo>
                <a:lnTo>
                  <a:pt x="4830349" y="184996"/>
                </a:lnTo>
                <a:cubicBezTo>
                  <a:pt x="4828991" y="263520"/>
                  <a:pt x="4829864" y="341910"/>
                  <a:pt x="4833376" y="419995"/>
                </a:cubicBezTo>
                <a:cubicBezTo>
                  <a:pt x="4846565" y="709488"/>
                  <a:pt x="5075226" y="891535"/>
                  <a:pt x="5281338" y="1068099"/>
                </a:cubicBezTo>
                <a:cubicBezTo>
                  <a:pt x="5795128" y="1508061"/>
                  <a:pt x="5969974" y="2032158"/>
                  <a:pt x="5729205" y="2589405"/>
                </a:cubicBezTo>
                <a:cubicBezTo>
                  <a:pt x="5635831" y="2805523"/>
                  <a:pt x="5454276" y="2993264"/>
                  <a:pt x="5283212" y="3164269"/>
                </a:cubicBezTo>
                <a:cubicBezTo>
                  <a:pt x="4824418" y="3622744"/>
                  <a:pt x="4843217" y="4154456"/>
                  <a:pt x="5124820" y="4641255"/>
                </a:cubicBezTo>
                <a:cubicBezTo>
                  <a:pt x="5325440" y="4986832"/>
                  <a:pt x="5565996" y="5311556"/>
                  <a:pt x="5736551" y="5670858"/>
                </a:cubicBezTo>
                <a:cubicBezTo>
                  <a:pt x="5902602" y="6019042"/>
                  <a:pt x="6001121" y="6366409"/>
                  <a:pt x="6022123" y="6707670"/>
                </a:cubicBezTo>
                <a:lnTo>
                  <a:pt x="6024496" y="6858000"/>
                </a:lnTo>
                <a:lnTo>
                  <a:pt x="2242268" y="6858000"/>
                </a:lnTo>
                <a:lnTo>
                  <a:pt x="2242268" y="6858001"/>
                </a:lnTo>
                <a:lnTo>
                  <a:pt x="0" y="6858001"/>
                </a:lnTo>
                <a:lnTo>
                  <a:pt x="0" y="1"/>
                </a:lnTo>
                <a:lnTo>
                  <a:pt x="60960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B543F4-2C65-6456-A1EB-935EB4FEA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545870" cy="1658525"/>
          </a:xfrm>
        </p:spPr>
        <p:txBody>
          <a:bodyPr>
            <a:normAutofit/>
          </a:bodyPr>
          <a:lstStyle/>
          <a:p>
            <a:r>
              <a:rPr lang="en-GB" dirty="0"/>
              <a:t>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CAB3A-1E92-2CA3-49CC-CC4B4E189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548521"/>
            <a:ext cx="5545867" cy="3470616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Resources for the course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Key information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Where you will submit your assignments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E44DD4-800E-DE83-B550-DA92CB35AA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3116" y="1464987"/>
            <a:ext cx="4289283" cy="3753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52515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5C808-C317-5A9E-DF04-20681AACD92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Time management and planning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5F6B12-64A2-C4E9-E42A-4D7D1D7B0D4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426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787EC-0CD3-510E-E494-A472ECFC7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r>
              <a:rPr lang="en-GB" dirty="0"/>
              <a:t>Starting to plan…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8DCD9-D145-7328-6CA0-D4A4D39A2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4"/>
            <a:ext cx="5995318" cy="4104339"/>
          </a:xfrm>
        </p:spPr>
        <p:txBody>
          <a:bodyPr anchor="t">
            <a:normAutofit lnSpcReduction="10000"/>
          </a:bodyPr>
          <a:lstStyle/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Which modules are you taking?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When are they taught?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What are the module learning aims and outcomes?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What is required to pass the module?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When are the assignment deadlines?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How much time do you need to allocate to study?</a:t>
            </a:r>
          </a:p>
          <a:p>
            <a:pPr>
              <a:lnSpc>
                <a:spcPct val="100000"/>
              </a:lnSpc>
            </a:pPr>
            <a:endParaRPr lang="en-GB" dirty="0"/>
          </a:p>
          <a:p>
            <a:pPr>
              <a:lnSpc>
                <a:spcPct val="100000"/>
              </a:lnSpc>
            </a:pPr>
            <a:r>
              <a:rPr lang="en-GB" dirty="0"/>
              <a:t>Where can you find this information if you don’t have it</a:t>
            </a:r>
            <a:r>
              <a:rPr lang="en-GB" sz="1600" dirty="0"/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2E079B-4506-75EF-EF3A-979F3E657B8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1447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371869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F0D65-DBC3-9624-21B4-0F9AB7352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Deadlines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6B56E3-B699-8AC2-4DA2-B3F1488186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Fixed, not a moving target (except if you have agreed differentiated deadlines)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Make a note of them now and work backwards when you’re planning your time</a:t>
            </a:r>
          </a:p>
        </p:txBody>
      </p:sp>
    </p:spTree>
    <p:extLst>
      <p:ext uri="{BB962C8B-B14F-4D97-AF65-F5344CB8AC3E}">
        <p14:creationId xmlns:p14="http://schemas.microsoft.com/office/powerpoint/2010/main" val="158582744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DFD51-B0B8-190C-05B0-4882B0129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How much time do you need to allocate to study?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31DF25-2319-A94A-9283-E033FA3945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anchor="t">
            <a:normAutofit fontScale="85000" lnSpcReduction="10000"/>
          </a:bodyPr>
          <a:lstStyle/>
          <a:p>
            <a:r>
              <a:rPr lang="en-GB" sz="2800" dirty="0"/>
              <a:t>Module descriptions for each module explain: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How much scheduled (in-class) time is allocated to each module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How much time you will need to set aside for independent study of the module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238C540-335E-1A79-846C-900119D7FC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3279" b="-1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503937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938A7-1FE9-7005-223E-564A14BF5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8752" y="552782"/>
            <a:ext cx="5919373" cy="1611920"/>
          </a:xfrm>
        </p:spPr>
        <p:txBody>
          <a:bodyPr>
            <a:normAutofit/>
          </a:bodyPr>
          <a:lstStyle/>
          <a:p>
            <a:r>
              <a:rPr lang="en-GB" dirty="0"/>
              <a:t>Planning your time</a:t>
            </a:r>
          </a:p>
        </p:txBody>
      </p:sp>
      <p:pic>
        <p:nvPicPr>
          <p:cNvPr id="5" name="Picture 4" descr="Coloured pins pinned on a calendar">
            <a:extLst>
              <a:ext uri="{FF2B5EF4-FFF2-40B4-BE49-F238E27FC236}">
                <a16:creationId xmlns:a16="http://schemas.microsoft.com/office/drawing/2014/main" id="{6D6579EB-6031-7FD6-F4C7-79B7284D88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39" r="15978" b="-1"/>
          <a:stretch/>
        </p:blipFill>
        <p:spPr>
          <a:xfrm>
            <a:off x="20" y="10"/>
            <a:ext cx="5710632" cy="6857990"/>
          </a:xfrm>
          <a:custGeom>
            <a:avLst/>
            <a:gdLst/>
            <a:ahLst/>
            <a:cxnLst/>
            <a:rect l="l" t="t" r="r" b="b"/>
            <a:pathLst>
              <a:path w="5710652" h="6858000">
                <a:moveTo>
                  <a:pt x="4831301" y="0"/>
                </a:moveTo>
                <a:lnTo>
                  <a:pt x="5696109" y="0"/>
                </a:lnTo>
                <a:lnTo>
                  <a:pt x="5706418" y="42969"/>
                </a:lnTo>
                <a:cubicBezTo>
                  <a:pt x="5714414" y="100391"/>
                  <a:pt x="5711283" y="160329"/>
                  <a:pt x="5695333" y="219852"/>
                </a:cubicBezTo>
                <a:cubicBezTo>
                  <a:pt x="5631536" y="457945"/>
                  <a:pt x="5386806" y="599240"/>
                  <a:pt x="5148712" y="535443"/>
                </a:cubicBezTo>
                <a:cubicBezTo>
                  <a:pt x="4940381" y="479621"/>
                  <a:pt x="4806160" y="285271"/>
                  <a:pt x="4818599" y="78052"/>
                </a:cubicBezTo>
                <a:close/>
                <a:moveTo>
                  <a:pt x="0" y="0"/>
                </a:moveTo>
                <a:lnTo>
                  <a:pt x="545808" y="0"/>
                </a:lnTo>
                <a:lnTo>
                  <a:pt x="4212872" y="0"/>
                </a:lnTo>
                <a:lnTo>
                  <a:pt x="4204748" y="184996"/>
                </a:lnTo>
                <a:cubicBezTo>
                  <a:pt x="4203390" y="263520"/>
                  <a:pt x="4204263" y="341910"/>
                  <a:pt x="4207775" y="419995"/>
                </a:cubicBezTo>
                <a:cubicBezTo>
                  <a:pt x="4220964" y="709488"/>
                  <a:pt x="4449625" y="891535"/>
                  <a:pt x="4655737" y="1068099"/>
                </a:cubicBezTo>
                <a:cubicBezTo>
                  <a:pt x="5169527" y="1508061"/>
                  <a:pt x="5344373" y="2032158"/>
                  <a:pt x="5103604" y="2589405"/>
                </a:cubicBezTo>
                <a:cubicBezTo>
                  <a:pt x="5010230" y="2805523"/>
                  <a:pt x="4828675" y="2993264"/>
                  <a:pt x="4657611" y="3164269"/>
                </a:cubicBezTo>
                <a:cubicBezTo>
                  <a:pt x="4198817" y="3622744"/>
                  <a:pt x="4217616" y="4154456"/>
                  <a:pt x="4499219" y="4641255"/>
                </a:cubicBezTo>
                <a:cubicBezTo>
                  <a:pt x="4699839" y="4986832"/>
                  <a:pt x="4940395" y="5311556"/>
                  <a:pt x="5110950" y="5670858"/>
                </a:cubicBezTo>
                <a:cubicBezTo>
                  <a:pt x="5277001" y="6019042"/>
                  <a:pt x="5375520" y="6366409"/>
                  <a:pt x="5396522" y="6707670"/>
                </a:cubicBezTo>
                <a:lnTo>
                  <a:pt x="539889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167AE-A4E8-66DA-BADA-AABA6FC767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5083" y="2391995"/>
            <a:ext cx="5904056" cy="3174788"/>
          </a:xfrm>
        </p:spPr>
        <p:txBody>
          <a:bodyPr anchor="t">
            <a:normAutofit fontScale="92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Plan ahead: anticipate points in your schedule where you might not be able to dedicate yourself 100% to your studies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Create a schedule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Set aside time for studying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Try to organise competing priorities</a:t>
            </a:r>
          </a:p>
        </p:txBody>
      </p:sp>
    </p:spTree>
    <p:extLst>
      <p:ext uri="{BB962C8B-B14F-4D97-AF65-F5344CB8AC3E}">
        <p14:creationId xmlns:p14="http://schemas.microsoft.com/office/powerpoint/2010/main" val="10519687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B5CA2-4A2B-D4DB-14E2-A2CEC2DA6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your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3D59F-325A-737F-A293-54377A9415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/>
              <a:t>But also give yourself a break (or several breaks!)</a:t>
            </a:r>
          </a:p>
          <a:p>
            <a:r>
              <a:rPr lang="en-GB" sz="3600" dirty="0"/>
              <a:t>Find time for family, friends, hobbies, etc.</a:t>
            </a:r>
          </a:p>
          <a:p>
            <a:r>
              <a:rPr lang="en-GB" sz="3600" dirty="0"/>
              <a:t>Listen to your own mind and body – your ways of studying might not be the same as your colleagues.</a:t>
            </a:r>
          </a:p>
          <a:p>
            <a:r>
              <a:rPr lang="en-GB" sz="3600" dirty="0"/>
              <a:t>Think about – when do you work well? When is your concentration strongest?</a:t>
            </a:r>
          </a:p>
        </p:txBody>
      </p:sp>
    </p:spTree>
    <p:extLst>
      <p:ext uri="{BB962C8B-B14F-4D97-AF65-F5344CB8AC3E}">
        <p14:creationId xmlns:p14="http://schemas.microsoft.com/office/powerpoint/2010/main" val="38248763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A42AE-7F0F-AA08-DEB2-18F1FB071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to study?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49E7E-4D7D-73F5-CDF5-5139D4164D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Find a place that suits your learning style and strategies</a:t>
            </a:r>
          </a:p>
          <a:p>
            <a:r>
              <a:rPr lang="en-GB" sz="2400" dirty="0"/>
              <a:t>Consider where you can: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Work comfortably, without distractions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Work in a comfortable temperature with adequate light and ventilation</a:t>
            </a:r>
          </a:p>
          <a:p>
            <a:r>
              <a:rPr lang="en-GB" sz="2400" dirty="0"/>
              <a:t>(Kathleen McMillan and Jonathan Weyers, </a:t>
            </a:r>
            <a:r>
              <a:rPr lang="en-GB" sz="2400" i="1" dirty="0"/>
              <a:t>The Study Skills Book, </a:t>
            </a:r>
            <a:r>
              <a:rPr lang="en-GB" sz="2400" dirty="0"/>
              <a:t>4</a:t>
            </a:r>
            <a:r>
              <a:rPr lang="en-GB" sz="2400" baseline="30000" dirty="0"/>
              <a:t>th</a:t>
            </a:r>
            <a:r>
              <a:rPr lang="en-GB" sz="2400" dirty="0"/>
              <a:t> </a:t>
            </a:r>
            <a:r>
              <a:rPr lang="en-GB" sz="2400" dirty="0" err="1"/>
              <a:t>edn</a:t>
            </a:r>
            <a:r>
              <a:rPr lang="en-GB" sz="2400" dirty="0"/>
              <a:t>. (Pearson Education Limited, 2021), p. 40.</a:t>
            </a:r>
          </a:p>
        </p:txBody>
      </p:sp>
    </p:spTree>
    <p:extLst>
      <p:ext uri="{BB962C8B-B14F-4D97-AF65-F5344CB8AC3E}">
        <p14:creationId xmlns:p14="http://schemas.microsoft.com/office/powerpoint/2010/main" val="55460489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E504B-1771-BD61-AB1D-BDDBF1F71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7214" y="1762125"/>
            <a:ext cx="6798833" cy="192646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600"/>
              <a:t>Study goals: What are your goals for the year?</a:t>
            </a:r>
          </a:p>
        </p:txBody>
      </p:sp>
    </p:spTree>
    <p:extLst>
      <p:ext uri="{BB962C8B-B14F-4D97-AF65-F5344CB8AC3E}">
        <p14:creationId xmlns:p14="http://schemas.microsoft.com/office/powerpoint/2010/main" val="308303760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57CC9-DBD0-1935-F110-77B459605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r>
              <a:rPr lang="en-GB" dirty="0"/>
              <a:t>Study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E6E9EC-D418-E1A5-DA1D-54D945119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4"/>
            <a:ext cx="5485802" cy="4083567"/>
          </a:xfrm>
        </p:spPr>
        <p:txBody>
          <a:bodyPr anchor="t"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Decide BA degree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Take part in social and extracurricular activities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Improve IT skills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Improve writing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Gain confidence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Gain knowledge/skills (for career plans or for their own sake!)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See if University is ‘for you’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Good physical, emotional, and mental health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F41E09-33B0-364B-F2A7-CFE08AA85A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958" b="10489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4237862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BB1B0-8F79-E665-17DC-BC361DFC0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 plans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A8D6D-5F5D-8435-ADAC-C2D18513B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5400" dirty="0"/>
              <a:t>What is my goal?</a:t>
            </a:r>
          </a:p>
          <a:p>
            <a:r>
              <a:rPr lang="en-GB" sz="5400" dirty="0"/>
              <a:t>What do I need to do to achieve it?</a:t>
            </a:r>
          </a:p>
          <a:p>
            <a:r>
              <a:rPr lang="en-GB" sz="5400" dirty="0"/>
              <a:t>What resources will I need?</a:t>
            </a:r>
          </a:p>
          <a:p>
            <a:r>
              <a:rPr lang="en-GB" sz="5400" dirty="0"/>
              <a:t>When can I take action?</a:t>
            </a:r>
          </a:p>
        </p:txBody>
      </p:sp>
    </p:spTree>
    <p:extLst>
      <p:ext uri="{BB962C8B-B14F-4D97-AF65-F5344CB8AC3E}">
        <p14:creationId xmlns:p14="http://schemas.microsoft.com/office/powerpoint/2010/main" val="118740209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B7C54-DA1D-F711-5A52-0F4FEBC1B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868964"/>
            <a:ext cx="5598097" cy="28196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Obstacles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1F9C3-6007-46BC-66AA-8F17295F68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3902206"/>
            <a:ext cx="5598097" cy="2240529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r>
              <a:rPr lang="en-US" sz="4800" dirty="0"/>
              <a:t>What are some obstacles to effective study?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1FDA6C-6643-5A7D-3136-AF7F9BFF8F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193" r="26067" b="-2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0278242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A7346-7992-F020-3212-11063DE83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r>
              <a:rPr lang="en-GB" dirty="0"/>
              <a:t>Dealing with distractions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89C52B-4BC1-FDEC-47BB-C039D807BD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062" r="27140"/>
          <a:stretch/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CCE52-3B79-E1FE-FCAF-6AF6E9A3BD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391995"/>
            <a:ext cx="5355276" cy="4112322"/>
          </a:xfrm>
        </p:spPr>
        <p:txBody>
          <a:bodyPr anchor="t"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Set realistic goals for your study session (e.g. read 1 section, or work for 40 minutes)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Aim to minimise interruptions (e.g. switch off your phone)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Set yourself short-term, realistic deadlines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Try not to feel that your work needs to be perfect!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Avoid taking on too many commitments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Give yourself breaks</a:t>
            </a:r>
          </a:p>
        </p:txBody>
      </p:sp>
    </p:spTree>
    <p:extLst>
      <p:ext uri="{BB962C8B-B14F-4D97-AF65-F5344CB8AC3E}">
        <p14:creationId xmlns:p14="http://schemas.microsoft.com/office/powerpoint/2010/main" val="290896725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D18C1-EAC5-E8C2-2C31-1645649E3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Tips from the Open University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85B0EF-688C-BFE1-15A6-49B8ACCEED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If things don’t go to plan, don’t get discouraged – consider how you can use your limited time to the best advantage</a:t>
            </a:r>
          </a:p>
          <a:p>
            <a:r>
              <a:rPr lang="en-GB" sz="2400" dirty="0"/>
              <a:t>Make a study calendar and check it regularly – be aware of approaching deadlines so there are no surprises.</a:t>
            </a:r>
          </a:p>
          <a:p>
            <a:r>
              <a:rPr lang="en-GB" sz="2400" dirty="0"/>
              <a:t>Mark or highlight parts of your reading that are holding you up and move past them – return to them when you have read more as generally they will make more sense</a:t>
            </a:r>
          </a:p>
          <a:p>
            <a:r>
              <a:rPr lang="en-GB" sz="2400" dirty="0"/>
              <a:t>Attend classes – learning with fellow students and guided by the tutor adds depth to your study and helps you to feel less alone!</a:t>
            </a:r>
          </a:p>
        </p:txBody>
      </p:sp>
    </p:spTree>
    <p:extLst>
      <p:ext uri="{BB962C8B-B14F-4D97-AF65-F5344CB8AC3E}">
        <p14:creationId xmlns:p14="http://schemas.microsoft.com/office/powerpoint/2010/main" val="339317184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407CC-1BAE-7B03-84A8-03AD9FB2E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from the Open University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4F30C-BB05-5EB5-06B2-F85C3DA064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Write out the next assignment question – use it as a bookmark and keep it in front of you while you’re reading, so your notes are focused and relevant</a:t>
            </a:r>
          </a:p>
          <a:p>
            <a:r>
              <a:rPr lang="en-GB" sz="2800" dirty="0"/>
              <a:t>Highlight and make a note of references you need in an assignment as you go along – this can save you time later</a:t>
            </a:r>
          </a:p>
          <a:p>
            <a:r>
              <a:rPr lang="en-GB" sz="2800" dirty="0"/>
              <a:t>Tell your tutor or student support team of any difficulties you are experiencing – they will offer you help and guidance</a:t>
            </a:r>
          </a:p>
        </p:txBody>
      </p:sp>
    </p:spTree>
    <p:extLst>
      <p:ext uri="{BB962C8B-B14F-4D97-AF65-F5344CB8AC3E}">
        <p14:creationId xmlns:p14="http://schemas.microsoft.com/office/powerpoint/2010/main" val="223179291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FBA6B-4475-74D9-56E3-ECFAA1750B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Study skills support at UWTSD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30E84-CE92-8EEC-4855-8550A4C706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Can help with: academic writing; avoiding plagiarism; critical thinking; planning and organisation; presentation skills; referencing; research skills</a:t>
            </a:r>
          </a:p>
          <a:p>
            <a:r>
              <a:rPr lang="en-GB" sz="3200" dirty="0"/>
              <a:t>Available through Student Services: </a:t>
            </a:r>
            <a:r>
              <a:rPr lang="en-GB" sz="3200" b="1" i="0" u="sng" dirty="0">
                <a:solidFill>
                  <a:srgbClr val="003E5B"/>
                </a:solidFill>
                <a:effectLst/>
                <a:hlinkClick r:id="rId2"/>
              </a:rPr>
              <a:t>studyskillsdistance@uwtsd.ac.uk</a:t>
            </a:r>
            <a:endParaRPr lang="en-GB" sz="3200" b="1" i="0" u="sng" dirty="0">
              <a:solidFill>
                <a:srgbClr val="003E5B"/>
              </a:solidFill>
              <a:effectLst/>
            </a:endParaRPr>
          </a:p>
          <a:p>
            <a:r>
              <a:rPr lang="en-GB" sz="3200" dirty="0">
                <a:solidFill>
                  <a:srgbClr val="003E5B"/>
                </a:solidFill>
              </a:rPr>
              <a:t>All sessions are currently being delivered remotely</a:t>
            </a:r>
          </a:p>
          <a:p>
            <a:r>
              <a:rPr lang="en-GB" sz="3200" i="0" dirty="0">
                <a:solidFill>
                  <a:srgbClr val="003E5B"/>
                </a:solidFill>
                <a:effectLst/>
              </a:rPr>
              <a:t>Sessions in Welsh are available</a:t>
            </a:r>
          </a:p>
        </p:txBody>
      </p:sp>
    </p:spTree>
    <p:extLst>
      <p:ext uri="{BB962C8B-B14F-4D97-AF65-F5344CB8AC3E}">
        <p14:creationId xmlns:p14="http://schemas.microsoft.com/office/powerpoint/2010/main" val="292040298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D983374-3839-4F06-972D-B4C3CF238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Different coloured question marks">
            <a:extLst>
              <a:ext uri="{FF2B5EF4-FFF2-40B4-BE49-F238E27FC236}">
                <a16:creationId xmlns:a16="http://schemas.microsoft.com/office/drawing/2014/main" id="{4405E96B-B834-EF61-6168-17C8C5DCFA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1" r="19533"/>
          <a:stretch/>
        </p:blipFill>
        <p:spPr>
          <a:xfrm>
            <a:off x="4285860" y="10"/>
            <a:ext cx="7906139" cy="6857989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1D5403D-09EC-41DB-B916-A09C0E5AE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592970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D4AA31-097C-EEDA-1E4B-C044705E9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613" y="1122363"/>
            <a:ext cx="3541909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/>
              <a:t>Over to you: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81272264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6DA42-BDF0-5AC6-C3E4-04DD578D4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Next time: Library skills </a:t>
            </a:r>
            <a:r>
              <a:rPr lang="en-GB"/>
              <a:t>and referencing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2BDA8-5283-C11A-E9C3-7CAE41DDA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To prepare for class, please complete the Library e-learning course on Finding and Using Information: </a:t>
            </a:r>
          </a:p>
          <a:p>
            <a:r>
              <a:rPr lang="en-GB" sz="3200" dirty="0">
                <a:hlinkClick r:id="rId2"/>
              </a:rPr>
              <a:t>Finding and Using Information - Digital Services | University of Wales Trinity Saint David</a:t>
            </a:r>
            <a:endParaRPr lang="en-GB" sz="3200" dirty="0"/>
          </a:p>
          <a:p>
            <a:r>
              <a:rPr lang="en-GB" sz="3200" dirty="0"/>
              <a:t>Please do email me (</a:t>
            </a:r>
            <a:r>
              <a:rPr lang="en-GB" sz="3200" dirty="0" err="1"/>
              <a:t>r.keyse@</a:t>
            </a:r>
            <a:r>
              <a:rPr lang="en-GB" sz="3200" err="1"/>
              <a:t>uwtsd</a:t>
            </a:r>
            <a:r>
              <a:rPr lang="en-GB" sz="3200"/>
              <a:t>.ac.uk) </a:t>
            </a:r>
            <a:r>
              <a:rPr lang="en-GB" sz="3200" dirty="0"/>
              <a:t>if you have questions between classes!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6227188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1849</Words>
  <Application>Microsoft Office PowerPoint</Application>
  <PresentationFormat>Widescreen</PresentationFormat>
  <Paragraphs>203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6" baseType="lpstr">
      <vt:lpstr>Arial</vt:lpstr>
      <vt:lpstr>Avenir Next LT Pro</vt:lpstr>
      <vt:lpstr>Posterama</vt:lpstr>
      <vt:lpstr>Times New Roman</vt:lpstr>
      <vt:lpstr>SplashVTI</vt:lpstr>
      <vt:lpstr>HPFY3001: Academic Survival Skills  Session 1: Welcome/Planning and time management</vt:lpstr>
      <vt:lpstr>Introductions</vt:lpstr>
      <vt:lpstr>Overview of this module</vt:lpstr>
      <vt:lpstr>Module aims and outcomes</vt:lpstr>
      <vt:lpstr>Module assessment</vt:lpstr>
      <vt:lpstr>Portfolio</vt:lpstr>
      <vt:lpstr>Portfolio</vt:lpstr>
      <vt:lpstr>Deadlines</vt:lpstr>
      <vt:lpstr>Portfolio task 1: Research and referencing (10% of Portfolio)</vt:lpstr>
      <vt:lpstr>Portfolio Part 2: Reflective Writing (22.5% of Portfolio)</vt:lpstr>
      <vt:lpstr>Reflective writing for Task 2</vt:lpstr>
      <vt:lpstr>Portfolio Part 3: AI and academic integrity (22.5% of Portfolio)</vt:lpstr>
      <vt:lpstr>Portfolio Part 4: Academic Reading (22.5% of Portfolio)</vt:lpstr>
      <vt:lpstr>Portfolio Part 5: Primary source analysis (22.5% of Portfolio)</vt:lpstr>
      <vt:lpstr>A note on word limits</vt:lpstr>
      <vt:lpstr>A note on word limits</vt:lpstr>
      <vt:lpstr>Today: Becoming a student</vt:lpstr>
      <vt:lpstr>Discussion…</vt:lpstr>
      <vt:lpstr>What are the expectations of students?</vt:lpstr>
      <vt:lpstr>What kinds of skills do students need?</vt:lpstr>
      <vt:lpstr>Which skills do you already have?</vt:lpstr>
      <vt:lpstr>Expectations of tutors</vt:lpstr>
      <vt:lpstr>Things to remember</vt:lpstr>
      <vt:lpstr>Moodle</vt:lpstr>
      <vt:lpstr>Time management and planning</vt:lpstr>
      <vt:lpstr>Starting to plan…</vt:lpstr>
      <vt:lpstr>Deadlines</vt:lpstr>
      <vt:lpstr>How much time do you need to allocate to study?</vt:lpstr>
      <vt:lpstr>Planning your time</vt:lpstr>
      <vt:lpstr>Planning your time</vt:lpstr>
      <vt:lpstr>Where to study?</vt:lpstr>
      <vt:lpstr>Study goals: What are your goals for the year?</vt:lpstr>
      <vt:lpstr>Study goals</vt:lpstr>
      <vt:lpstr>Action plans</vt:lpstr>
      <vt:lpstr>Obstacles</vt:lpstr>
      <vt:lpstr>Dealing with distractions</vt:lpstr>
      <vt:lpstr>Tips from the Open University</vt:lpstr>
      <vt:lpstr>Tips from the Open University</vt:lpstr>
      <vt:lpstr>Study skills support at UWTSD</vt:lpstr>
      <vt:lpstr>Over to you: any questions?</vt:lpstr>
      <vt:lpstr>Next time: Library skills and referencing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5</cp:revision>
  <dcterms:created xsi:type="dcterms:W3CDTF">2024-09-11T12:44:55Z</dcterms:created>
  <dcterms:modified xsi:type="dcterms:W3CDTF">2026-09-28T10:30:12Z</dcterms:modified>
</cp:coreProperties>
</file>