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7" r:id="rId5"/>
    <p:sldId id="259" r:id="rId6"/>
    <p:sldId id="260" r:id="rId7"/>
    <p:sldId id="261" r:id="rId8"/>
    <p:sldId id="262" r:id="rId9"/>
    <p:sldId id="263" r:id="rId10"/>
    <p:sldId id="264" r:id="rId11"/>
    <p:sldId id="265" r:id="rId12"/>
    <p:sldId id="266" r:id="rId13"/>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08E7D6D-4551-86B3-91FD-F87A5632983E}" v="14" dt="2025-11-15T23:20:13.175"/>
    <p1510:client id="{B55F577D-2EEE-D651-9D0E-F7AE802DAC30}" v="53" dt="2025-11-15T23:13:47.653"/>
    <p1510:client id="{BD9E7BF4-AF7E-81CD-7BC8-9C2420AE73B1}" v="78" dt="2025-11-16T09:19:18.467"/>
    <p1510:client id="{D69A1901-76B0-7490-148B-164E524FC7C2}" v="1275" dt="2025-11-15T22:55:43.03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16/11/2025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16/11/2025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16/11/2025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16/11/2025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16/11/2025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16/11/2025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16/11/2025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16/11/2025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16/11/2025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16/11/2025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16/11/2025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16/11/2025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hyperlink" Target="http://www.gov.uk/government/publications/starting"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a:t>Business skills for the Workplace</a:t>
            </a:r>
          </a:p>
        </p:txBody>
      </p:sp>
      <p:sp>
        <p:nvSpPr>
          <p:cNvPr id="3" name="Subtitle 2"/>
          <p:cNvSpPr>
            <a:spLocks noGrp="1"/>
          </p:cNvSpPr>
          <p:nvPr>
            <p:ph type="subTitle" idx="1"/>
          </p:nvPr>
        </p:nvSpPr>
        <p:spPr>
          <a:xfrm>
            <a:off x="1524000" y="3518695"/>
            <a:ext cx="9144000" cy="2739229"/>
          </a:xfrm>
        </p:spPr>
        <p:txBody>
          <a:bodyPr vert="horz" lIns="91440" tIns="45720" rIns="91440" bIns="45720" rtlCol="0" anchor="t">
            <a:normAutofit lnSpcReduction="10000"/>
          </a:bodyPr>
          <a:lstStyle/>
          <a:p>
            <a:endParaRPr lang="en-GB" sz="2000"/>
          </a:p>
          <a:p>
            <a:endParaRPr lang="en-GB" sz="2000"/>
          </a:p>
          <a:p>
            <a:endParaRPr lang="en-GB" sz="2000"/>
          </a:p>
          <a:p>
            <a:r>
              <a:rPr lang="en-GB" sz="2000">
                <a:latin typeface="Arial"/>
                <a:cs typeface="Arial"/>
              </a:rPr>
              <a:t>Enterprise And Entrepreneurship       </a:t>
            </a:r>
            <a:endParaRPr lang="en-GB">
              <a:latin typeface="Arial"/>
              <a:cs typeface="Arial"/>
            </a:endParaRPr>
          </a:p>
          <a:p>
            <a:r>
              <a:rPr lang="en-GB" sz="2000">
                <a:latin typeface="Arial"/>
                <a:cs typeface="Arial"/>
              </a:rPr>
              <a:t>LCLM 4006 – BIRM</a:t>
            </a:r>
          </a:p>
          <a:p>
            <a:r>
              <a:rPr lang="en-GB" sz="2000">
                <a:latin typeface="Arial"/>
                <a:cs typeface="Arial"/>
              </a:rPr>
              <a:t>Fouziya Farheen</a:t>
            </a:r>
          </a:p>
          <a:p>
            <a:r>
              <a:rPr lang="en-GB" sz="2000">
                <a:latin typeface="Arial"/>
                <a:cs typeface="Arial"/>
              </a:rPr>
              <a:t>Daulphin Tambi Bessong (2421621)</a:t>
            </a:r>
          </a:p>
          <a:p>
            <a:endParaRPr lang="en-GB" sz="2000"/>
          </a:p>
          <a:p>
            <a:endParaRPr lang="en-GB" sz="2000"/>
          </a:p>
          <a:p>
            <a:endParaRPr lang="en-GB" sz="2000"/>
          </a:p>
        </p:txBody>
      </p:sp>
      <p:pic>
        <p:nvPicPr>
          <p:cNvPr id="4" name="Picture 3" descr="A blue and yellow logo&#10;&#10;AI-generated content may be incorrect.">
            <a:extLst>
              <a:ext uri="{FF2B5EF4-FFF2-40B4-BE49-F238E27FC236}">
                <a16:creationId xmlns:a16="http://schemas.microsoft.com/office/drawing/2014/main" id="{78F6AD2A-DF7C-836D-8871-D6453B9FD1CA}"/>
              </a:ext>
            </a:extLst>
          </p:cNvPr>
          <p:cNvPicPr>
            <a:picLocks noChangeAspect="1"/>
          </p:cNvPicPr>
          <p:nvPr/>
        </p:nvPicPr>
        <p:blipFill>
          <a:blip r:embed="rId2"/>
          <a:stretch>
            <a:fillRect/>
          </a:stretch>
        </p:blipFill>
        <p:spPr>
          <a:xfrm>
            <a:off x="776287" y="3810001"/>
            <a:ext cx="3138487" cy="1928812"/>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1CB91D-1024-F216-AED0-2FEE19EB468B}"/>
              </a:ext>
            </a:extLst>
          </p:cNvPr>
          <p:cNvSpPr txBox="1"/>
          <p:nvPr/>
        </p:nvSpPr>
        <p:spPr>
          <a:xfrm>
            <a:off x="1093107" y="2135762"/>
            <a:ext cx="8795306" cy="43396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a:t>Table of  Contents </a:t>
            </a:r>
          </a:p>
          <a:p>
            <a:r>
              <a:rPr lang="en-GB" sz="2400"/>
              <a:t>Overview of the business idea ….....</a:t>
            </a:r>
          </a:p>
          <a:p>
            <a:r>
              <a:rPr lang="en-GB" sz="2400"/>
              <a:t>Legal format of the business idea......</a:t>
            </a:r>
          </a:p>
          <a:p>
            <a:r>
              <a:rPr lang="en-GB" sz="2400"/>
              <a:t>Management structure of the startup enterprise.......</a:t>
            </a:r>
          </a:p>
          <a:p>
            <a:r>
              <a:rPr lang="en-GB" sz="2400"/>
              <a:t>PESTEL Analysis..........</a:t>
            </a:r>
          </a:p>
          <a:p>
            <a:r>
              <a:rPr lang="en-GB" sz="2400"/>
              <a:t>Explanation of the marketing strategies one will adopt to reach its customers.........</a:t>
            </a:r>
          </a:p>
          <a:p>
            <a:r>
              <a:rPr lang="en-GB" sz="2400"/>
              <a:t>The amount of funding required  , its source  and why …......</a:t>
            </a:r>
          </a:p>
          <a:p>
            <a:r>
              <a:rPr lang="en-GB" sz="2400"/>
              <a:t>Outline the main startup costs during the first month  of operation …........</a:t>
            </a:r>
          </a:p>
          <a:p>
            <a:r>
              <a:rPr lang="en-GB" sz="2400"/>
              <a:t>Reference.........</a:t>
            </a:r>
          </a:p>
          <a:p>
            <a:endParaRPr lang="en-GB"/>
          </a:p>
        </p:txBody>
      </p:sp>
    </p:spTree>
    <p:extLst>
      <p:ext uri="{BB962C8B-B14F-4D97-AF65-F5344CB8AC3E}">
        <p14:creationId xmlns:p14="http://schemas.microsoft.com/office/powerpoint/2010/main" val="20653738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F03098AE-05E5-FF8E-CE63-E7C94530936A}"/>
              </a:ext>
            </a:extLst>
          </p:cNvPr>
          <p:cNvSpPr txBox="1"/>
          <p:nvPr/>
        </p:nvSpPr>
        <p:spPr>
          <a:xfrm>
            <a:off x="2131219" y="-988218"/>
            <a:ext cx="8989216" cy="53553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b="1" u="sng">
              <a:latin typeface="Arial"/>
              <a:ea typeface="Arial"/>
              <a:cs typeface="Arial"/>
            </a:endParaRPr>
          </a:p>
          <a:p>
            <a:endParaRPr lang="en-GB" b="1">
              <a:latin typeface="Arial"/>
              <a:cs typeface="Arial"/>
            </a:endParaRPr>
          </a:p>
          <a:p>
            <a:endParaRPr lang="en-GB">
              <a:latin typeface="Arial"/>
              <a:cs typeface="Arial"/>
            </a:endParaRPr>
          </a:p>
          <a:p>
            <a:endParaRPr lang="en-GB" b="1">
              <a:latin typeface="Arial"/>
              <a:cs typeface="Arial"/>
            </a:endParaRPr>
          </a:p>
          <a:p>
            <a:r>
              <a:rPr lang="en-GB" b="1" u="sng" dirty="0">
                <a:latin typeface="Arial"/>
                <a:cs typeface="Arial"/>
              </a:rPr>
              <a:t>Overview of the Business Idea</a:t>
            </a:r>
          </a:p>
          <a:p>
            <a:r>
              <a:rPr lang="en-GB" b="1" dirty="0">
                <a:latin typeface="Arial"/>
                <a:cs typeface="Arial"/>
              </a:rPr>
              <a:t>The Legal Format</a:t>
            </a:r>
            <a:r>
              <a:rPr lang="en-GB" dirty="0">
                <a:latin typeface="Arial"/>
                <a:cs typeface="Arial"/>
              </a:rPr>
              <a:t> </a:t>
            </a:r>
          </a:p>
          <a:p>
            <a:pPr>
              <a:lnSpc>
                <a:spcPct val="150000"/>
              </a:lnSpc>
            </a:pPr>
            <a:r>
              <a:rPr lang="en-GB" sz="1200" dirty="0">
                <a:latin typeface="Arial"/>
                <a:cs typeface="Arial"/>
              </a:rPr>
              <a:t>The Legal format  is a  Limited Company which is </a:t>
            </a:r>
            <a:r>
              <a:rPr lang="en-GB" sz="1200" dirty="0" err="1">
                <a:latin typeface="Arial"/>
                <a:cs typeface="Arial"/>
              </a:rPr>
              <a:t>Bessong</a:t>
            </a:r>
            <a:r>
              <a:rPr lang="en-GB" sz="1200" dirty="0">
                <a:latin typeface="Arial"/>
                <a:cs typeface="Arial"/>
              </a:rPr>
              <a:t> &amp; </a:t>
            </a:r>
            <a:r>
              <a:rPr lang="en-GB" sz="1200" dirty="0" err="1">
                <a:latin typeface="Arial"/>
                <a:cs typeface="Arial"/>
              </a:rPr>
              <a:t>Bessong</a:t>
            </a:r>
            <a:r>
              <a:rPr lang="en-GB" sz="1200" dirty="0">
                <a:latin typeface="Arial"/>
                <a:cs typeface="Arial"/>
              </a:rPr>
              <a:t> Ltd with a permit to operate a Transport and Logistics company. The company will be registered in the Company House in UK. It will secure an Operator’s Licence and appoint a qualified Transport Manager. There will be contracts and documents like the Bill of Lading and Logistics Services Agreements. One will need to show evidence of enough finance to purchase a vehicle(s). There must be a warehouse agreement, packing lists (The content of a shipment) used for inventory and customs purposes as so on and so forth. There must be a Shiper’ Declaration for Dangerous Goods.</a:t>
            </a:r>
            <a:r>
              <a:rPr lang="en-GB" sz="1200" b="1" dirty="0">
                <a:latin typeface="Arial"/>
                <a:cs typeface="Arial"/>
              </a:rPr>
              <a:t> In terms of organisation</a:t>
            </a:r>
            <a:r>
              <a:rPr lang="en-GB" sz="1200" dirty="0">
                <a:latin typeface="Arial"/>
                <a:cs typeface="Arial"/>
              </a:rPr>
              <a:t> and management, this will be the sole responsibility of the director. </a:t>
            </a:r>
            <a:r>
              <a:rPr lang="en-GB" sz="1200" dirty="0" err="1">
                <a:latin typeface="Arial"/>
                <a:cs typeface="Arial"/>
              </a:rPr>
              <a:t>Audretsch</a:t>
            </a:r>
            <a:r>
              <a:rPr lang="en-GB" sz="1200" dirty="0">
                <a:latin typeface="Arial"/>
                <a:cs typeface="Arial"/>
              </a:rPr>
              <a:t> (2012, pp.755-764) where he talked about the importance of decision making for a business to succeed. Considering the operating plan, </a:t>
            </a:r>
            <a:r>
              <a:rPr lang="en-GB" sz="1200" dirty="0" err="1">
                <a:latin typeface="Arial"/>
                <a:cs typeface="Arial"/>
              </a:rPr>
              <a:t>Bessong</a:t>
            </a:r>
            <a:r>
              <a:rPr lang="en-GB" sz="1200" dirty="0">
                <a:latin typeface="Arial"/>
                <a:cs typeface="Arial"/>
              </a:rPr>
              <a:t> &amp; </a:t>
            </a:r>
            <a:r>
              <a:rPr lang="en-GB" sz="1200" dirty="0" err="1">
                <a:latin typeface="Arial"/>
                <a:cs typeface="Arial"/>
              </a:rPr>
              <a:t>Bessong</a:t>
            </a:r>
            <a:r>
              <a:rPr lang="en-GB" sz="1200" dirty="0">
                <a:latin typeface="Arial"/>
                <a:cs typeface="Arial"/>
              </a:rPr>
              <a:t> will be located and operating from Barwell Industrial Park, Unit 7A, Leicestershire with an office space of about 30 metres square, a parking space for 21 cars and ten vans and lorries Shane and Venkataraman, (2000) argue that entrepreneurship involves the discovery, evaluation and exploitation of opportunities.    </a:t>
            </a:r>
            <a:endParaRPr lang="en-GB" sz="1200" dirty="0"/>
          </a:p>
          <a:p>
            <a:pPr>
              <a:lnSpc>
                <a:spcPct val="150000"/>
              </a:lnSpc>
            </a:pPr>
            <a:endParaRPr lang="en-GB" sz="1200">
              <a:latin typeface="Arial"/>
              <a:cs typeface="Arial"/>
            </a:endParaRPr>
          </a:p>
          <a:p>
            <a:endParaRPr lang="en-GB">
              <a:latin typeface="Arial"/>
              <a:cs typeface="Arial"/>
            </a:endParaRPr>
          </a:p>
          <a:p>
            <a:pPr algn="ctr"/>
            <a:endParaRPr lang="en-GB"/>
          </a:p>
        </p:txBody>
      </p:sp>
      <p:pic>
        <p:nvPicPr>
          <p:cNvPr id="2" name="Picture 1">
            <a:extLst>
              <a:ext uri="{FF2B5EF4-FFF2-40B4-BE49-F238E27FC236}">
                <a16:creationId xmlns:a16="http://schemas.microsoft.com/office/drawing/2014/main" id="{D4A9EC9E-51B2-8489-01D5-EDBCF4F1A05E}"/>
              </a:ext>
            </a:extLst>
          </p:cNvPr>
          <p:cNvPicPr>
            <a:picLocks noChangeAspect="1"/>
          </p:cNvPicPr>
          <p:nvPr/>
        </p:nvPicPr>
        <p:blipFill>
          <a:blip r:embed="rId2"/>
          <a:stretch>
            <a:fillRect/>
          </a:stretch>
        </p:blipFill>
        <p:spPr>
          <a:xfrm>
            <a:off x="4487486" y="4115365"/>
            <a:ext cx="5923873" cy="1990112"/>
          </a:xfrm>
          <a:prstGeom prst="rect">
            <a:avLst/>
          </a:prstGeom>
        </p:spPr>
      </p:pic>
    </p:spTree>
    <p:extLst>
      <p:ext uri="{BB962C8B-B14F-4D97-AF65-F5344CB8AC3E}">
        <p14:creationId xmlns:p14="http://schemas.microsoft.com/office/powerpoint/2010/main" val="29182337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table with text on it&#10;&#10;AI-generated content may be incorrect.">
            <a:extLst>
              <a:ext uri="{FF2B5EF4-FFF2-40B4-BE49-F238E27FC236}">
                <a16:creationId xmlns:a16="http://schemas.microsoft.com/office/drawing/2014/main" id="{602BFDC6-9664-C78E-827D-6B2172CA71E9}"/>
              </a:ext>
            </a:extLst>
          </p:cNvPr>
          <p:cNvPicPr>
            <a:picLocks noChangeAspect="1"/>
          </p:cNvPicPr>
          <p:nvPr/>
        </p:nvPicPr>
        <p:blipFill>
          <a:blip r:embed="rId2"/>
          <a:stretch>
            <a:fillRect/>
          </a:stretch>
        </p:blipFill>
        <p:spPr>
          <a:xfrm>
            <a:off x="1266825" y="57150"/>
            <a:ext cx="9658350" cy="6743700"/>
          </a:xfrm>
          <a:prstGeom prst="rect">
            <a:avLst/>
          </a:prstGeom>
        </p:spPr>
      </p:pic>
    </p:spTree>
    <p:extLst>
      <p:ext uri="{BB962C8B-B14F-4D97-AF65-F5344CB8AC3E}">
        <p14:creationId xmlns:p14="http://schemas.microsoft.com/office/powerpoint/2010/main" val="34772733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A02435A-3CAD-A035-8482-7D6D694AE220}"/>
              </a:ext>
            </a:extLst>
          </p:cNvPr>
          <p:cNvSpPr txBox="1"/>
          <p:nvPr/>
        </p:nvSpPr>
        <p:spPr>
          <a:xfrm>
            <a:off x="695219" y="229436"/>
            <a:ext cx="11279691" cy="50783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u="sng">
                <a:latin typeface="Arial"/>
                <a:cs typeface="Arial"/>
              </a:rPr>
              <a:t>PESTEL Analysis</a:t>
            </a:r>
            <a:endParaRPr lang="en-US" u="sng">
              <a:latin typeface="Arial"/>
              <a:cs typeface="Arial"/>
            </a:endParaRPr>
          </a:p>
          <a:p>
            <a:pPr>
              <a:lnSpc>
                <a:spcPct val="150000"/>
              </a:lnSpc>
            </a:pPr>
            <a:r>
              <a:rPr lang="en-GB" sz="1200">
                <a:latin typeface="Arial"/>
                <a:cs typeface="Arial"/>
              </a:rPr>
              <a:t>The PESTEL analysis here is a strategic tool that can evaluate the macro environmental factors influencing a business. How can this strategic tool evaluate the new Transport and Logistics company that is about to be set up. (Yuksel, 2012)</a:t>
            </a:r>
          </a:p>
          <a:p>
            <a:pPr>
              <a:lnSpc>
                <a:spcPct val="150000"/>
              </a:lnSpc>
            </a:pPr>
            <a:r>
              <a:rPr lang="en-GB" sz="1200">
                <a:latin typeface="Arial"/>
                <a:cs typeface="Arial"/>
              </a:rPr>
              <a:t>First, the Political factor comes from the government in place. Infrastructure development such as roads, bridges and tunnels come with a tax on transporters to pay. Toll gates to be paid. Trade agreements with other countries have a great role to play. </a:t>
            </a:r>
          </a:p>
          <a:p>
            <a:pPr>
              <a:lnSpc>
                <a:spcPct val="150000"/>
              </a:lnSpc>
            </a:pPr>
            <a:r>
              <a:rPr lang="en-GB" sz="1200">
                <a:latin typeface="Arial"/>
                <a:cs typeface="Arial"/>
              </a:rPr>
              <a:t>The economic part of it is the rising cost for Then comes inflation which is not good for business. Spare parts for vehicles can be costly as well. Interest rate if high can increase the borrowing cost especially if a new vehicle is to be bought.</a:t>
            </a:r>
          </a:p>
          <a:p>
            <a:pPr>
              <a:lnSpc>
                <a:spcPct val="150000"/>
              </a:lnSpc>
            </a:pPr>
            <a:r>
              <a:rPr lang="en-GB" sz="1200">
                <a:latin typeface="Arial"/>
                <a:cs typeface="Arial"/>
              </a:rPr>
              <a:t>Socially, there   can be a change in consumers’ behaviour which can have a negative or positive effect on transport and logistics. Driver shortages will impact the steady </a:t>
            </a:r>
          </a:p>
          <a:p>
            <a:pPr>
              <a:lnSpc>
                <a:spcPct val="150000"/>
              </a:lnSpc>
            </a:pPr>
            <a:endParaRPr lang="en-GB" sz="1200">
              <a:latin typeface="Arial"/>
              <a:cs typeface="Arial"/>
            </a:endParaRPr>
          </a:p>
          <a:p>
            <a:pPr>
              <a:lnSpc>
                <a:spcPct val="150000"/>
              </a:lnSpc>
            </a:pPr>
            <a:r>
              <a:rPr lang="en-GB" sz="1200">
                <a:latin typeface="Arial"/>
                <a:cs typeface="Arial"/>
              </a:rPr>
              <a:t>flow of the business adversely. After the BREXIT, huge number of Europeans left the country especially those with EU driving licences and with them their driving skills which is needed here</a:t>
            </a:r>
          </a:p>
          <a:p>
            <a:pPr>
              <a:lnSpc>
                <a:spcPct val="150000"/>
              </a:lnSpc>
            </a:pPr>
            <a:r>
              <a:rPr lang="en-GB" sz="1200">
                <a:latin typeface="Arial"/>
                <a:cs typeface="Arial"/>
              </a:rPr>
              <a:t>Technological changes such as electric vehicles do create opportunities but do equally comes with various challenges. The good news is that it reduces carbon emission. Digitalization enhanced better customer service thus efficiency.</a:t>
            </a:r>
          </a:p>
          <a:p>
            <a:pPr>
              <a:lnSpc>
                <a:spcPct val="150000"/>
              </a:lnSpc>
            </a:pPr>
            <a:endParaRPr lang="en-GB" sz="1200">
              <a:latin typeface="Arial"/>
              <a:cs typeface="Arial"/>
            </a:endParaRPr>
          </a:p>
          <a:p>
            <a:pPr>
              <a:lnSpc>
                <a:spcPct val="150000"/>
              </a:lnSpc>
            </a:pPr>
            <a:r>
              <a:rPr lang="en-GB" sz="1200">
                <a:latin typeface="Arial"/>
                <a:cs typeface="Arial"/>
              </a:rPr>
              <a:t>The environmental factor here is the limit on carbon emission harmful to the ozone layer. The Laws on the environment are very important to be taken seriously. A company can be fined if these laws are not implemented or respected.  The use of electric vehicles is greatly encouraged by the UK government.</a:t>
            </a:r>
            <a:endParaRPr lang="en-GB" sz="1200"/>
          </a:p>
          <a:p>
            <a:endParaRPr lang="en-GB"/>
          </a:p>
        </p:txBody>
      </p:sp>
    </p:spTree>
    <p:extLst>
      <p:ext uri="{BB962C8B-B14F-4D97-AF65-F5344CB8AC3E}">
        <p14:creationId xmlns:p14="http://schemas.microsoft.com/office/powerpoint/2010/main" val="6908065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010F161-45AB-0D0B-75A5-3568B132FA45}"/>
              </a:ext>
            </a:extLst>
          </p:cNvPr>
          <p:cNvSpPr txBox="1"/>
          <p:nvPr/>
        </p:nvSpPr>
        <p:spPr>
          <a:xfrm>
            <a:off x="1664886" y="2034860"/>
            <a:ext cx="8341246"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u="sng">
                <a:latin typeface="Arial"/>
                <a:cs typeface="Arial"/>
              </a:rPr>
              <a:t>Marketing Strategies</a:t>
            </a:r>
            <a:r>
              <a:rPr lang="en-GB">
                <a:latin typeface="Arial"/>
                <a:cs typeface="Arial"/>
              </a:rPr>
              <a:t> </a:t>
            </a:r>
            <a:endParaRPr lang="en-US">
              <a:latin typeface="Arial"/>
              <a:cs typeface="Arial"/>
            </a:endParaRPr>
          </a:p>
          <a:p>
            <a:pPr algn="l"/>
            <a:endParaRPr lang="en-GB">
              <a:latin typeface="Arial"/>
              <a:cs typeface="Arial"/>
            </a:endParaRPr>
          </a:p>
          <a:p>
            <a:pPr>
              <a:lnSpc>
                <a:spcPct val="150000"/>
              </a:lnSpc>
            </a:pPr>
            <a:r>
              <a:rPr lang="en-GB" sz="1200">
                <a:latin typeface="Arial"/>
                <a:cs typeface="Arial"/>
              </a:rPr>
              <a:t>Sales and marketing will be under the direction of the manager and Human Resources. The use of social media such as Facebook, Instagram, emails can be of great help to market our services. Newspapers and Fliers will be used. Telephone calls to collect feedback from our customers. This will help us correct mistakes being made. A consulting firm will be hired as well to help us solve this problem as well. Offering of incentives and discounts or coupon or join an online platform. There is also the use of Local Market Penetration where one will collaborate with restaurants, retailers, and e-commerce stores to become their delivery partner. The use of a friendly mobile app can be very helpful. The is also Competitive Pricing and Promotions.</a:t>
            </a:r>
          </a:p>
          <a:p>
            <a:endParaRPr lang="en-GB">
              <a:latin typeface="Arial"/>
              <a:cs typeface="Arial"/>
            </a:endParaRPr>
          </a:p>
          <a:p>
            <a:endParaRPr lang="en-GB">
              <a:latin typeface="Arial"/>
              <a:cs typeface="Arial"/>
            </a:endParaRPr>
          </a:p>
          <a:p>
            <a:endParaRPr lang="en-GB"/>
          </a:p>
        </p:txBody>
      </p:sp>
    </p:spTree>
    <p:extLst>
      <p:ext uri="{BB962C8B-B14F-4D97-AF65-F5344CB8AC3E}">
        <p14:creationId xmlns:p14="http://schemas.microsoft.com/office/powerpoint/2010/main" val="38191904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1E8C1AB-B986-3C94-E1D8-6017D90C11B5}"/>
              </a:ext>
            </a:extLst>
          </p:cNvPr>
          <p:cNvSpPr txBox="1"/>
          <p:nvPr/>
        </p:nvSpPr>
        <p:spPr>
          <a:xfrm>
            <a:off x="1463081" y="1681702"/>
            <a:ext cx="9753877" cy="31700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u="sng" dirty="0">
                <a:latin typeface="Arial"/>
                <a:cs typeface="Arial"/>
              </a:rPr>
              <a:t>The Amount of Funding required, Sources and Why.</a:t>
            </a:r>
          </a:p>
          <a:p>
            <a:endParaRPr lang="en-GB" b="1" u="sng">
              <a:latin typeface="Arial"/>
              <a:cs typeface="Arial"/>
            </a:endParaRPr>
          </a:p>
          <a:p>
            <a:pPr>
              <a:lnSpc>
                <a:spcPct val="150000"/>
              </a:lnSpc>
            </a:pPr>
            <a:r>
              <a:rPr lang="en-GB" sz="1200" dirty="0">
                <a:latin typeface="Arial"/>
                <a:cs typeface="Arial"/>
              </a:rPr>
              <a:t> £13,000 is  required to cover the initial startup costs (equipment, setup and legal). Equally there is the first month of operational expenses. Marketing and working capital reserves is not excluded. </a:t>
            </a:r>
            <a:r>
              <a:rPr lang="en-GB" sz="1200" dirty="0" err="1">
                <a:latin typeface="Arial"/>
                <a:cs typeface="Arial"/>
              </a:rPr>
              <a:t>Bessong</a:t>
            </a:r>
            <a:r>
              <a:rPr lang="en-GB" sz="1200" dirty="0">
                <a:latin typeface="Arial"/>
                <a:cs typeface="Arial"/>
              </a:rPr>
              <a:t> &amp; </a:t>
            </a:r>
            <a:r>
              <a:rPr lang="en-GB" sz="1200" dirty="0" err="1">
                <a:latin typeface="Arial"/>
                <a:cs typeface="Arial"/>
              </a:rPr>
              <a:t>Bessong</a:t>
            </a:r>
            <a:r>
              <a:rPr lang="en-GB" sz="1200" dirty="0">
                <a:latin typeface="Arial"/>
                <a:cs typeface="Arial"/>
              </a:rPr>
              <a:t> financial plan will be to raise its capital from Past savings and inheritance. Family members that are willing to assist. There are some Angel investors in exchange for equity. The business will borrow from a bank to repay with interest. Grants for specific purposes such as innovation and green tech.</a:t>
            </a:r>
          </a:p>
          <a:p>
            <a:pPr>
              <a:lnSpc>
                <a:spcPct val="150000"/>
              </a:lnSpc>
            </a:pPr>
            <a:r>
              <a:rPr lang="en-GB" sz="1200" dirty="0">
                <a:latin typeface="Arial"/>
                <a:cs typeface="Arial"/>
              </a:rPr>
              <a:t>The source will be £ 30 – 60 % personal savings which will show commitments to future investors and lenders. 10 -20% bank loan for initial setup and inventory that will provide sufficient capital. 30% will come from an Angel Investor if there is rapid growth.  Family members and friends will help because this fund can easily be raised, and refunding can be flexible. The funding is needed to establish a smooth operation, cover upfront costs before steady income starts pouring in.</a:t>
            </a:r>
            <a:endParaRPr lang="en-GB" sz="1200" dirty="0"/>
          </a:p>
          <a:p>
            <a:endParaRPr lang="en-GB"/>
          </a:p>
        </p:txBody>
      </p:sp>
    </p:spTree>
    <p:extLst>
      <p:ext uri="{BB962C8B-B14F-4D97-AF65-F5344CB8AC3E}">
        <p14:creationId xmlns:p14="http://schemas.microsoft.com/office/powerpoint/2010/main" val="7532496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D8A623B-F890-5649-0806-8FDC604EB15A}"/>
              </a:ext>
            </a:extLst>
          </p:cNvPr>
          <p:cNvSpPr txBox="1"/>
          <p:nvPr/>
        </p:nvSpPr>
        <p:spPr>
          <a:xfrm>
            <a:off x="1967592" y="1748971"/>
            <a:ext cx="8576685" cy="261610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u="sng" dirty="0">
                <a:latin typeface="Arial"/>
                <a:cs typeface="Arial"/>
              </a:rPr>
              <a:t>The Main Startup Cost</a:t>
            </a:r>
          </a:p>
          <a:p>
            <a:pPr>
              <a:lnSpc>
                <a:spcPct val="150000"/>
              </a:lnSpc>
            </a:pPr>
            <a:r>
              <a:rPr lang="en-GB" sz="1200" dirty="0">
                <a:latin typeface="Arial"/>
                <a:cs typeface="Arial"/>
              </a:rPr>
              <a:t> As in any business, when it is about to begin operations, there is always the first month of operational expenses. In the case of Bessong &amp; Bessong Ltd they will be the purchase or leasing of company vehicles that is expected during the first month of operation.  Vehicles registration and licensing fees, title, the tag and the business use registration. Commercial auto insurance and the general liability coverage. Fuel, maintenance, branding and decals (company logo, contact information, etc</a:t>
            </a:r>
          </a:p>
          <a:p>
            <a:pPr>
              <a:lnSpc>
                <a:spcPct val="150000"/>
              </a:lnSpc>
            </a:pPr>
            <a:r>
              <a:rPr lang="en-GB" sz="1200" dirty="0">
                <a:latin typeface="Arial"/>
                <a:cs typeface="Arial"/>
              </a:rPr>
              <a:t>Renting the premises and utilities (rent, security deposit, electricity) and contingencies contingencies.</a:t>
            </a:r>
            <a:endParaRPr lang="en-GB" sz="1200" dirty="0"/>
          </a:p>
          <a:p>
            <a:endParaRPr lang="en-GB"/>
          </a:p>
          <a:p>
            <a:endParaRPr lang="en-GB"/>
          </a:p>
        </p:txBody>
      </p:sp>
    </p:spTree>
    <p:extLst>
      <p:ext uri="{BB962C8B-B14F-4D97-AF65-F5344CB8AC3E}">
        <p14:creationId xmlns:p14="http://schemas.microsoft.com/office/powerpoint/2010/main" val="16471081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F5D950B-C0A4-2559-4E1E-A9AF6705E442}"/>
              </a:ext>
            </a:extLst>
          </p:cNvPr>
          <p:cNvSpPr txBox="1"/>
          <p:nvPr/>
        </p:nvSpPr>
        <p:spPr>
          <a:xfrm>
            <a:off x="1849873" y="3733380"/>
            <a:ext cx="6032500" cy="32316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000" b="1" u="sng">
                <a:latin typeface="Arial"/>
                <a:cs typeface="Arial"/>
              </a:rPr>
              <a:t>References</a:t>
            </a:r>
          </a:p>
          <a:p>
            <a:pPr marL="285750" indent="-285750">
              <a:lnSpc>
                <a:spcPct val="150000"/>
              </a:lnSpc>
              <a:buFont typeface="Arial"/>
              <a:buChar char="•"/>
            </a:pPr>
            <a:r>
              <a:rPr lang="en-GB" sz="1200">
                <a:solidFill>
                  <a:srgbClr val="222222"/>
                </a:solidFill>
                <a:latin typeface="Arial"/>
                <a:cs typeface="Arial"/>
              </a:rPr>
              <a:t>Valencia-Arias, A., Londoño-Celis, W., Palacios Moya, L., Iparraguirre Sanchez, G.K., Cardona- Acevedo, S. and Rodríguez-Correa, P.A., 2025. Determinants of sustainable entrepreneurial intention in Colombian and Peruvian University students: a theory of planned behaviour approach. </a:t>
            </a:r>
            <a:r>
              <a:rPr lang="en-GB" sz="1200" i="1">
                <a:solidFill>
                  <a:srgbClr val="222222"/>
                </a:solidFill>
                <a:latin typeface="Arial"/>
                <a:cs typeface="Arial"/>
              </a:rPr>
              <a:t>Discover Sustainability</a:t>
            </a:r>
            <a:r>
              <a:rPr lang="en-GB" sz="1200">
                <a:solidFill>
                  <a:srgbClr val="222222"/>
                </a:solidFill>
                <a:latin typeface="Arial"/>
                <a:cs typeface="Arial"/>
              </a:rPr>
              <a:t>, </a:t>
            </a:r>
            <a:r>
              <a:rPr lang="en-GB" sz="1200" i="1">
                <a:solidFill>
                  <a:srgbClr val="222222"/>
                </a:solidFill>
                <a:latin typeface="Arial"/>
                <a:cs typeface="Arial"/>
              </a:rPr>
              <a:t>6</a:t>
            </a:r>
            <a:r>
              <a:rPr lang="en-GB" sz="1200">
                <a:solidFill>
                  <a:srgbClr val="222222"/>
                </a:solidFill>
                <a:latin typeface="Arial"/>
                <a:cs typeface="Arial"/>
              </a:rPr>
              <a:t>(1), pp.1-23.</a:t>
            </a:r>
            <a:endParaRPr lang="en-GB" sz="1200"/>
          </a:p>
          <a:p>
            <a:endParaRPr lang="en-GB" sz="2000" b="1" u="sng"/>
          </a:p>
          <a:p>
            <a:endParaRPr lang="en-GB" sz="2000" b="1" u="sng"/>
          </a:p>
          <a:p>
            <a:endParaRPr lang="en-GB"/>
          </a:p>
          <a:p>
            <a:endParaRPr lang="en-GB"/>
          </a:p>
          <a:p>
            <a:endParaRPr lang="en-GB"/>
          </a:p>
        </p:txBody>
      </p:sp>
    </p:spTree>
    <p:extLst>
      <p:ext uri="{BB962C8B-B14F-4D97-AF65-F5344CB8AC3E}">
        <p14:creationId xmlns:p14="http://schemas.microsoft.com/office/powerpoint/2010/main" val="34603718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CB6F0B8-ACFC-90B8-8F1F-21B496679EB8}"/>
              </a:ext>
            </a:extLst>
          </p:cNvPr>
          <p:cNvSpPr txBox="1"/>
          <p:nvPr/>
        </p:nvSpPr>
        <p:spPr>
          <a:xfrm>
            <a:off x="2404835" y="2118946"/>
            <a:ext cx="9293886"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nSpc>
                <a:spcPct val="150000"/>
              </a:lnSpc>
              <a:buFont typeface="Arial"/>
              <a:buChar char="•"/>
            </a:pPr>
            <a:r>
              <a:rPr lang="en-GB" sz="1200">
                <a:solidFill>
                  <a:srgbClr val="222222"/>
                </a:solidFill>
                <a:latin typeface="Arial"/>
                <a:cs typeface="Arial"/>
              </a:rPr>
              <a:t>Audretsch, D., 2012. Entrepreneurship research. </a:t>
            </a:r>
            <a:r>
              <a:rPr lang="en-GB" sz="1200" i="1">
                <a:solidFill>
                  <a:srgbClr val="222222"/>
                </a:solidFill>
                <a:latin typeface="Arial"/>
                <a:cs typeface="Arial"/>
              </a:rPr>
              <a:t>Management decision</a:t>
            </a:r>
            <a:r>
              <a:rPr lang="en-GB" sz="1200">
                <a:solidFill>
                  <a:srgbClr val="222222"/>
                </a:solidFill>
                <a:latin typeface="Arial"/>
                <a:cs typeface="Arial"/>
              </a:rPr>
              <a:t>, </a:t>
            </a:r>
            <a:r>
              <a:rPr lang="en-GB" sz="1200" i="1">
                <a:solidFill>
                  <a:srgbClr val="222222"/>
                </a:solidFill>
                <a:latin typeface="Arial"/>
                <a:cs typeface="Arial"/>
              </a:rPr>
              <a:t>50</a:t>
            </a:r>
            <a:r>
              <a:rPr lang="en-GB" sz="1200">
                <a:solidFill>
                  <a:srgbClr val="222222"/>
                </a:solidFill>
                <a:latin typeface="Arial"/>
                <a:cs typeface="Arial"/>
              </a:rPr>
              <a:t>(5), pp.755-764.</a:t>
            </a:r>
            <a:endParaRPr lang="en-US" sz="1200">
              <a:latin typeface="Arial"/>
              <a:cs typeface="Arial"/>
            </a:endParaRPr>
          </a:p>
          <a:p>
            <a:pPr marL="285750" indent="-285750">
              <a:lnSpc>
                <a:spcPct val="150000"/>
              </a:lnSpc>
              <a:buFont typeface="Arial"/>
              <a:buChar char="•"/>
            </a:pPr>
            <a:r>
              <a:rPr lang="en-GB" sz="1200">
                <a:solidFill>
                  <a:srgbClr val="222222"/>
                </a:solidFill>
                <a:latin typeface="Arial"/>
                <a:cs typeface="Arial"/>
              </a:rPr>
              <a:t>Bygrave, W.D., Zacharakis, A., Wise, S. and Corbett, A.C., 2024. </a:t>
            </a:r>
            <a:r>
              <a:rPr lang="en-GB" sz="1200" i="1">
                <a:solidFill>
                  <a:srgbClr val="222222"/>
                </a:solidFill>
                <a:latin typeface="Arial"/>
                <a:cs typeface="Arial"/>
              </a:rPr>
              <a:t>Entrepreneurship</a:t>
            </a:r>
            <a:r>
              <a:rPr lang="en-GB" sz="1200">
                <a:solidFill>
                  <a:srgbClr val="222222"/>
                </a:solidFill>
                <a:latin typeface="Arial"/>
                <a:cs typeface="Arial"/>
              </a:rPr>
              <a:t>. John Wiley &amp; Sons.</a:t>
            </a:r>
            <a:endParaRPr lang="en-GB" sz="1200">
              <a:latin typeface="Arial"/>
              <a:cs typeface="Arial"/>
            </a:endParaRPr>
          </a:p>
          <a:p>
            <a:pPr marL="285750" indent="-285750">
              <a:lnSpc>
                <a:spcPct val="150000"/>
              </a:lnSpc>
              <a:buFont typeface="Arial"/>
              <a:buChar char="•"/>
            </a:pPr>
            <a:r>
              <a:rPr lang="en-GB" sz="1200">
                <a:solidFill>
                  <a:srgbClr val="222222"/>
                </a:solidFill>
                <a:latin typeface="Arial"/>
                <a:cs typeface="Arial"/>
              </a:rPr>
              <a:t>Dollinger, M.J., 2008. </a:t>
            </a:r>
            <a:r>
              <a:rPr lang="en-GB" sz="1200" i="1">
                <a:solidFill>
                  <a:srgbClr val="222222"/>
                </a:solidFill>
                <a:latin typeface="Arial"/>
                <a:cs typeface="Arial"/>
              </a:rPr>
              <a:t>Entrepreneurship strategies and resources</a:t>
            </a:r>
            <a:r>
              <a:rPr lang="en-GB" sz="1200">
                <a:solidFill>
                  <a:srgbClr val="222222"/>
                </a:solidFill>
                <a:latin typeface="Arial"/>
                <a:cs typeface="Arial"/>
              </a:rPr>
              <a:t>. Marsh Publications.</a:t>
            </a:r>
            <a:endParaRPr lang="en-GB" sz="1200">
              <a:latin typeface="Arial"/>
              <a:cs typeface="Arial"/>
            </a:endParaRPr>
          </a:p>
          <a:p>
            <a:pPr marL="285750" indent="-285750">
              <a:lnSpc>
                <a:spcPct val="150000"/>
              </a:lnSpc>
              <a:buFont typeface="Arial"/>
              <a:buChar char="•"/>
            </a:pPr>
            <a:r>
              <a:rPr lang="en-GB" sz="1200">
                <a:solidFill>
                  <a:srgbClr val="222222"/>
                </a:solidFill>
                <a:latin typeface="Arial"/>
                <a:cs typeface="Arial"/>
              </a:rPr>
              <a:t>Hansmann, H., 2000. </a:t>
            </a:r>
            <a:r>
              <a:rPr lang="en-GB" sz="1200" i="1">
                <a:solidFill>
                  <a:srgbClr val="222222"/>
                </a:solidFill>
                <a:latin typeface="Arial"/>
                <a:cs typeface="Arial"/>
              </a:rPr>
              <a:t>The ownership of enterprise</a:t>
            </a:r>
            <a:r>
              <a:rPr lang="en-GB" sz="1200">
                <a:solidFill>
                  <a:srgbClr val="222222"/>
                </a:solidFill>
                <a:latin typeface="Arial"/>
                <a:cs typeface="Arial"/>
              </a:rPr>
              <a:t>. Harvard University Press.</a:t>
            </a:r>
            <a:endParaRPr lang="en-GB" sz="1200">
              <a:latin typeface="Arial"/>
              <a:cs typeface="Arial"/>
            </a:endParaRPr>
          </a:p>
          <a:p>
            <a:pPr marL="285750" indent="-285750">
              <a:lnSpc>
                <a:spcPct val="150000"/>
              </a:lnSpc>
              <a:buFont typeface="Arial"/>
              <a:buChar char="•"/>
            </a:pPr>
            <a:r>
              <a:rPr lang="en-GB" sz="1200">
                <a:solidFill>
                  <a:srgbClr val="222222"/>
                </a:solidFill>
                <a:latin typeface="Arial"/>
                <a:cs typeface="Arial"/>
              </a:rPr>
              <a:t>Weinstein, R., 2005. RFID: a technical overview and its application to the enterprise. </a:t>
            </a:r>
            <a:r>
              <a:rPr lang="en-GB" sz="1200" i="1">
                <a:solidFill>
                  <a:srgbClr val="222222"/>
                </a:solidFill>
                <a:latin typeface="Arial"/>
                <a:cs typeface="Arial"/>
              </a:rPr>
              <a:t>IT professional</a:t>
            </a:r>
            <a:r>
              <a:rPr lang="en-GB" sz="1200">
                <a:solidFill>
                  <a:srgbClr val="222222"/>
                </a:solidFill>
                <a:latin typeface="Arial"/>
                <a:cs typeface="Arial"/>
              </a:rPr>
              <a:t>, </a:t>
            </a:r>
            <a:r>
              <a:rPr lang="en-GB" sz="1200" i="1">
                <a:solidFill>
                  <a:srgbClr val="222222"/>
                </a:solidFill>
                <a:latin typeface="Arial"/>
                <a:cs typeface="Arial"/>
              </a:rPr>
              <a:t>7</a:t>
            </a:r>
            <a:r>
              <a:rPr lang="en-GB" sz="1200">
                <a:solidFill>
                  <a:srgbClr val="222222"/>
                </a:solidFill>
                <a:latin typeface="Arial"/>
                <a:cs typeface="Arial"/>
              </a:rPr>
              <a:t>(3), pp.27-33.</a:t>
            </a:r>
            <a:endParaRPr lang="en-GB" sz="1200">
              <a:latin typeface="Arial"/>
              <a:cs typeface="Arial"/>
            </a:endParaRPr>
          </a:p>
          <a:p>
            <a:pPr marL="285750" indent="-285750">
              <a:lnSpc>
                <a:spcPct val="150000"/>
              </a:lnSpc>
              <a:buFont typeface="Arial"/>
              <a:buChar char="•"/>
            </a:pPr>
            <a:r>
              <a:rPr lang="en-GB" sz="1200">
                <a:latin typeface="Arial"/>
                <a:cs typeface="Arial"/>
              </a:rPr>
              <a:t>Department for Business, Energy &amp; Industrial Strategy (2021) Supporting entrepreneurship and business growth in the UK. London: HM Government.</a:t>
            </a:r>
          </a:p>
          <a:p>
            <a:pPr marL="285750" indent="-285750">
              <a:lnSpc>
                <a:spcPct val="150000"/>
              </a:lnSpc>
              <a:buFont typeface="Arial"/>
              <a:buChar char="•"/>
            </a:pPr>
            <a:r>
              <a:rPr lang="en-GB" sz="1200">
                <a:solidFill>
                  <a:srgbClr val="222222"/>
                </a:solidFill>
                <a:latin typeface="Arial"/>
                <a:cs typeface="Arial"/>
              </a:rPr>
              <a:t>Kerlin, J.A., 2007. Social Enterprise: At the Crossroads of Market, Public Policies and Civil Society, edited by Marthe Nyssens. London and New York: Routledge, 2006. 335 pp., $46.95. </a:t>
            </a:r>
            <a:r>
              <a:rPr lang="en-GB" sz="1200" i="1">
                <a:solidFill>
                  <a:srgbClr val="222222"/>
                </a:solidFill>
                <a:latin typeface="Arial"/>
                <a:cs typeface="Arial"/>
              </a:rPr>
              <a:t>Nonprofit and Voluntary Sector Quarterly</a:t>
            </a:r>
            <a:r>
              <a:rPr lang="en-GB" sz="1200">
                <a:solidFill>
                  <a:srgbClr val="222222"/>
                </a:solidFill>
                <a:latin typeface="Arial"/>
                <a:cs typeface="Arial"/>
              </a:rPr>
              <a:t>, </a:t>
            </a:r>
            <a:r>
              <a:rPr lang="en-GB" sz="1200" i="1">
                <a:solidFill>
                  <a:srgbClr val="222222"/>
                </a:solidFill>
                <a:latin typeface="Arial"/>
                <a:cs typeface="Arial"/>
              </a:rPr>
              <a:t>36</a:t>
            </a:r>
            <a:r>
              <a:rPr lang="en-GB" sz="1200">
                <a:solidFill>
                  <a:srgbClr val="222222"/>
                </a:solidFill>
                <a:latin typeface="Arial"/>
                <a:cs typeface="Arial"/>
              </a:rPr>
              <a:t>(4), pp.747-750.</a:t>
            </a:r>
            <a:endParaRPr lang="en-GB" sz="1200">
              <a:latin typeface="Arial"/>
              <a:cs typeface="Arial"/>
            </a:endParaRPr>
          </a:p>
          <a:p>
            <a:pPr algn="l"/>
            <a:endParaRPr lang="en-GB"/>
          </a:p>
        </p:txBody>
      </p:sp>
    </p:spTree>
    <p:extLst>
      <p:ext uri="{BB962C8B-B14F-4D97-AF65-F5344CB8AC3E}">
        <p14:creationId xmlns:p14="http://schemas.microsoft.com/office/powerpoint/2010/main" val="42338758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12C5187-BD33-6DFF-5BB0-4E71A2707913}"/>
              </a:ext>
            </a:extLst>
          </p:cNvPr>
          <p:cNvSpPr txBox="1"/>
          <p:nvPr/>
        </p:nvSpPr>
        <p:spPr>
          <a:xfrm>
            <a:off x="-151215" y="411353"/>
            <a:ext cx="11046277" cy="31393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nSpc>
                <a:spcPct val="150000"/>
              </a:lnSpc>
              <a:buFont typeface="Arial"/>
              <a:buChar char="•"/>
            </a:pPr>
            <a:r>
              <a:rPr lang="en-GB" sz="1200">
                <a:solidFill>
                  <a:srgbClr val="222222"/>
                </a:solidFill>
                <a:latin typeface="Arial"/>
                <a:cs typeface="Arial"/>
              </a:rPr>
              <a:t>Dietz, J.L., 2006. </a:t>
            </a:r>
            <a:r>
              <a:rPr lang="en-GB" sz="1200" i="1">
                <a:solidFill>
                  <a:srgbClr val="222222"/>
                </a:solidFill>
                <a:latin typeface="Arial"/>
                <a:cs typeface="Arial"/>
              </a:rPr>
              <a:t>Enterprise ontology: theory and methodology</a:t>
            </a:r>
            <a:r>
              <a:rPr lang="en-GB" sz="1200">
                <a:solidFill>
                  <a:srgbClr val="222222"/>
                </a:solidFill>
                <a:latin typeface="Arial"/>
                <a:cs typeface="Arial"/>
              </a:rPr>
              <a:t>. Berlin, Heidelberg: Springer Berlin Heidelberg.</a:t>
            </a:r>
            <a:endParaRPr lang="en-US" sz="1200">
              <a:latin typeface="Arial"/>
              <a:cs typeface="Arial"/>
            </a:endParaRPr>
          </a:p>
          <a:p>
            <a:pPr marL="285750" indent="-285750">
              <a:lnSpc>
                <a:spcPct val="150000"/>
              </a:lnSpc>
              <a:buFont typeface="Arial"/>
              <a:buChar char="•"/>
            </a:pPr>
            <a:r>
              <a:rPr lang="en-GB" sz="1200">
                <a:solidFill>
                  <a:srgbClr val="222222"/>
                </a:solidFill>
                <a:latin typeface="Arial"/>
                <a:cs typeface="Arial"/>
              </a:rPr>
              <a:t>Bromiley, P., McShane, M., Nair, A. and Rustambekov, E., 2015. Enterprise risk management: Review, critique, and research directions. </a:t>
            </a:r>
            <a:r>
              <a:rPr lang="en-GB" sz="1200" i="1">
                <a:solidFill>
                  <a:srgbClr val="222222"/>
                </a:solidFill>
                <a:latin typeface="Arial"/>
                <a:cs typeface="Arial"/>
              </a:rPr>
              <a:t>Long range planning</a:t>
            </a:r>
            <a:r>
              <a:rPr lang="en-GB" sz="1200">
                <a:solidFill>
                  <a:srgbClr val="222222"/>
                </a:solidFill>
                <a:latin typeface="Arial"/>
                <a:cs typeface="Arial"/>
              </a:rPr>
              <a:t>, </a:t>
            </a:r>
            <a:r>
              <a:rPr lang="en-GB" sz="1200" i="1">
                <a:solidFill>
                  <a:srgbClr val="222222"/>
                </a:solidFill>
                <a:latin typeface="Arial"/>
                <a:cs typeface="Arial"/>
              </a:rPr>
              <a:t>48</a:t>
            </a:r>
            <a:r>
              <a:rPr lang="en-GB" sz="1200">
                <a:solidFill>
                  <a:srgbClr val="222222"/>
                </a:solidFill>
                <a:latin typeface="Arial"/>
                <a:cs typeface="Arial"/>
              </a:rPr>
              <a:t>(4), pp.265-276.</a:t>
            </a:r>
            <a:endParaRPr lang="en-GB" sz="1200">
              <a:latin typeface="Arial"/>
              <a:cs typeface="Arial"/>
            </a:endParaRPr>
          </a:p>
          <a:p>
            <a:pPr marL="285750" indent="-285750">
              <a:lnSpc>
                <a:spcPct val="150000"/>
              </a:lnSpc>
              <a:buFont typeface="Arial"/>
              <a:buChar char="•"/>
            </a:pPr>
            <a:r>
              <a:rPr lang="en-GB" sz="1200">
                <a:solidFill>
                  <a:srgbClr val="222222"/>
                </a:solidFill>
                <a:latin typeface="Arial"/>
                <a:cs typeface="Arial"/>
              </a:rPr>
              <a:t>Fonnardy, B.C., Randa, F., Ng, S. and Asri, M., 2025. Women on Boards and Enterprise Risk Management: Pathways to Firm Value in Emerging Markets.</a:t>
            </a:r>
            <a:endParaRPr lang="en-GB" sz="1200">
              <a:latin typeface="Arial"/>
              <a:cs typeface="Arial"/>
            </a:endParaRPr>
          </a:p>
          <a:p>
            <a:pPr marL="285750" indent="-285750">
              <a:lnSpc>
                <a:spcPct val="150000"/>
              </a:lnSpc>
              <a:buFont typeface="Arial"/>
              <a:buChar char="•"/>
            </a:pPr>
            <a:r>
              <a:rPr lang="en-GB" sz="1200">
                <a:solidFill>
                  <a:srgbClr val="222222"/>
                </a:solidFill>
                <a:latin typeface="Arial"/>
                <a:cs typeface="Arial"/>
              </a:rPr>
              <a:t>Naomi, J. and Hanggraeni, D., 2025. Navigating Sustainability: Bank Dynamics, Market Structure, and Enterprise Risk Management in ASEAN Exchanges. </a:t>
            </a:r>
            <a:r>
              <a:rPr lang="en-GB" sz="1200" i="1">
                <a:solidFill>
                  <a:srgbClr val="222222"/>
                </a:solidFill>
                <a:latin typeface="Arial"/>
                <a:cs typeface="Arial"/>
              </a:rPr>
              <a:t>Eduvest-Journal of Universal Studies</a:t>
            </a:r>
            <a:r>
              <a:rPr lang="en-GB" sz="1200">
                <a:solidFill>
                  <a:srgbClr val="222222"/>
                </a:solidFill>
                <a:latin typeface="Arial"/>
                <a:cs typeface="Arial"/>
              </a:rPr>
              <a:t>, </a:t>
            </a:r>
            <a:r>
              <a:rPr lang="en-GB" sz="1200" i="1">
                <a:solidFill>
                  <a:srgbClr val="222222"/>
                </a:solidFill>
                <a:latin typeface="Arial"/>
                <a:cs typeface="Arial"/>
              </a:rPr>
              <a:t>5</a:t>
            </a:r>
            <a:r>
              <a:rPr lang="en-GB" sz="1200">
                <a:solidFill>
                  <a:srgbClr val="222222"/>
                </a:solidFill>
                <a:latin typeface="Arial"/>
                <a:cs typeface="Arial"/>
              </a:rPr>
              <a:t>(9), pp.10516-10932.</a:t>
            </a:r>
            <a:endParaRPr lang="en-GB" sz="1200">
              <a:latin typeface="Arial"/>
              <a:cs typeface="Arial"/>
            </a:endParaRPr>
          </a:p>
          <a:p>
            <a:pPr marL="285750" indent="-285750">
              <a:lnSpc>
                <a:spcPct val="150000"/>
              </a:lnSpc>
              <a:buFont typeface="Arial"/>
              <a:buChar char="•"/>
            </a:pPr>
            <a:r>
              <a:rPr lang="en-GB" sz="1200">
                <a:solidFill>
                  <a:srgbClr val="222222"/>
                </a:solidFill>
                <a:latin typeface="Arial"/>
                <a:cs typeface="Arial"/>
              </a:rPr>
              <a:t>Masanpally, M., Bhattacharjee, T. and Butt, T.E., 2025. An innovative performance assessment approach of ESG- (environment, social and governance) related risk management. </a:t>
            </a:r>
            <a:r>
              <a:rPr lang="en-GB" sz="1200" i="1">
                <a:solidFill>
                  <a:srgbClr val="222222"/>
                </a:solidFill>
                <a:latin typeface="Arial"/>
                <a:cs typeface="Arial"/>
              </a:rPr>
              <a:t>Journal of Accounting Literature</a:t>
            </a:r>
            <a:r>
              <a:rPr lang="en-GB" sz="1200">
                <a:solidFill>
                  <a:srgbClr val="222222"/>
                </a:solidFill>
                <a:latin typeface="Arial"/>
                <a:cs typeface="Arial"/>
              </a:rPr>
              <a:t>, pp.1-28.</a:t>
            </a:r>
            <a:endParaRPr lang="en-GB" sz="1200">
              <a:latin typeface="Arial"/>
              <a:cs typeface="Arial"/>
            </a:endParaRPr>
          </a:p>
          <a:p>
            <a:pPr marL="285750" indent="-285750">
              <a:lnSpc>
                <a:spcPct val="150000"/>
              </a:lnSpc>
              <a:buFont typeface="Arial"/>
              <a:buChar char="•"/>
            </a:pPr>
            <a:r>
              <a:rPr lang="en-GB" sz="1200" b="1">
                <a:latin typeface="Arial"/>
                <a:cs typeface="Arial"/>
              </a:rPr>
              <a:t> </a:t>
            </a:r>
            <a:r>
              <a:rPr lang="en-GB" sz="1200">
                <a:latin typeface="Arial"/>
                <a:cs typeface="Arial"/>
              </a:rPr>
              <a:t>Eisenmann, T. (2021) ‘Why Start-ups Fail:  A New Roadmap for Entrepreneurial Success’, Havard Business Review, May- June 2021</a:t>
            </a:r>
            <a:endParaRPr lang="en-GB" sz="1200"/>
          </a:p>
          <a:p>
            <a:endParaRPr lang="en-GB"/>
          </a:p>
          <a:p>
            <a:pPr algn="l"/>
            <a:endParaRPr lang="en-GB"/>
          </a:p>
        </p:txBody>
      </p:sp>
    </p:spTree>
    <p:extLst>
      <p:ext uri="{BB962C8B-B14F-4D97-AF65-F5344CB8AC3E}">
        <p14:creationId xmlns:p14="http://schemas.microsoft.com/office/powerpoint/2010/main" val="16823698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7C3F502-76B4-0FF3-DE1E-AA79861F17E0}"/>
              </a:ext>
            </a:extLst>
          </p:cNvPr>
          <p:cNvSpPr txBox="1"/>
          <p:nvPr/>
        </p:nvSpPr>
        <p:spPr>
          <a:xfrm>
            <a:off x="1530349" y="1703334"/>
            <a:ext cx="9905719" cy="50783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nSpc>
                <a:spcPct val="150000"/>
              </a:lnSpc>
              <a:buFont typeface="Arial"/>
              <a:buChar char="•"/>
            </a:pPr>
            <a:r>
              <a:rPr lang="en-GB" sz="1200" b="1">
                <a:latin typeface="Arial"/>
                <a:cs typeface="Arial"/>
              </a:rPr>
              <a:t> </a:t>
            </a:r>
            <a:r>
              <a:rPr lang="en-GB" sz="1200">
                <a:latin typeface="Arial"/>
                <a:cs typeface="Arial"/>
              </a:rPr>
              <a:t>Eisenmann, T. (2021) ‘Why Start-ups Fail:  A New Roadmap for Entrepreneurial Success’, Havard Business Review, May- June 2021</a:t>
            </a:r>
            <a:endParaRPr lang="en-US" sz="1200">
              <a:latin typeface="Arial"/>
              <a:cs typeface="Arial"/>
            </a:endParaRPr>
          </a:p>
          <a:p>
            <a:pPr marL="285750" indent="-285750">
              <a:lnSpc>
                <a:spcPct val="150000"/>
              </a:lnSpc>
              <a:buFont typeface="Arial"/>
              <a:buChar char="•"/>
            </a:pPr>
            <a:r>
              <a:rPr lang="en-GB" sz="1200">
                <a:solidFill>
                  <a:srgbClr val="222222"/>
                </a:solidFill>
                <a:latin typeface="Arial"/>
                <a:cs typeface="Arial"/>
              </a:rPr>
              <a:t>Grebel, T., 2004. </a:t>
            </a:r>
            <a:r>
              <a:rPr lang="en-GB" sz="1200" i="1">
                <a:solidFill>
                  <a:srgbClr val="222222"/>
                </a:solidFill>
                <a:latin typeface="Arial"/>
                <a:cs typeface="Arial"/>
              </a:rPr>
              <a:t>Entrepreneurship</a:t>
            </a:r>
            <a:r>
              <a:rPr lang="en-GB" sz="1200">
                <a:solidFill>
                  <a:srgbClr val="222222"/>
                </a:solidFill>
                <a:latin typeface="Arial"/>
                <a:cs typeface="Arial"/>
              </a:rPr>
              <a:t>. Taylor &amp; Francis.</a:t>
            </a:r>
            <a:endParaRPr lang="en-GB" sz="1200">
              <a:latin typeface="Arial"/>
              <a:cs typeface="Arial"/>
            </a:endParaRPr>
          </a:p>
          <a:p>
            <a:pPr marL="285750" indent="-285750">
              <a:lnSpc>
                <a:spcPct val="150000"/>
              </a:lnSpc>
              <a:buFont typeface="Arial"/>
              <a:buChar char="•"/>
            </a:pPr>
            <a:r>
              <a:rPr lang="en-GB" sz="1200">
                <a:solidFill>
                  <a:srgbClr val="222222"/>
                </a:solidFill>
                <a:latin typeface="Arial"/>
                <a:cs typeface="Arial"/>
              </a:rPr>
              <a:t>Eckhardt, J.T. and Shane, S.A., 2003. Opportunities and entrepreneurship. </a:t>
            </a:r>
            <a:r>
              <a:rPr lang="en-GB" sz="1200" i="1">
                <a:solidFill>
                  <a:srgbClr val="222222"/>
                </a:solidFill>
                <a:latin typeface="Arial"/>
                <a:cs typeface="Arial"/>
              </a:rPr>
              <a:t>Journal of management</a:t>
            </a:r>
            <a:r>
              <a:rPr lang="en-GB" sz="1200">
                <a:solidFill>
                  <a:srgbClr val="222222"/>
                </a:solidFill>
                <a:latin typeface="Arial"/>
                <a:cs typeface="Arial"/>
              </a:rPr>
              <a:t>, </a:t>
            </a:r>
            <a:r>
              <a:rPr lang="en-GB" sz="1200" i="1">
                <a:solidFill>
                  <a:srgbClr val="222222"/>
                </a:solidFill>
                <a:latin typeface="Arial"/>
                <a:cs typeface="Arial"/>
              </a:rPr>
              <a:t>29</a:t>
            </a:r>
            <a:r>
              <a:rPr lang="en-GB" sz="1200">
                <a:solidFill>
                  <a:srgbClr val="222222"/>
                </a:solidFill>
                <a:latin typeface="Arial"/>
                <a:cs typeface="Arial"/>
              </a:rPr>
              <a:t>(3), pp.333-349.</a:t>
            </a:r>
            <a:endParaRPr lang="en-GB" sz="1200">
              <a:latin typeface="Arial"/>
              <a:cs typeface="Arial"/>
            </a:endParaRPr>
          </a:p>
          <a:p>
            <a:pPr marL="285750" indent="-285750">
              <a:lnSpc>
                <a:spcPct val="150000"/>
              </a:lnSpc>
              <a:buFont typeface="Arial"/>
              <a:buChar char="•"/>
            </a:pPr>
            <a:r>
              <a:rPr lang="en-GB" sz="1200">
                <a:solidFill>
                  <a:srgbClr val="222222"/>
                </a:solidFill>
                <a:latin typeface="Arial"/>
                <a:cs typeface="Arial"/>
              </a:rPr>
              <a:t>Rumelt, R.P., 2005. Theory, strategy, and entrepreneurship. In </a:t>
            </a:r>
            <a:r>
              <a:rPr lang="en-GB" sz="1200" i="1">
                <a:solidFill>
                  <a:srgbClr val="222222"/>
                </a:solidFill>
                <a:latin typeface="Arial"/>
                <a:cs typeface="Arial"/>
              </a:rPr>
              <a:t>Handbook of entrepreneurship research: Interdisciplinary perspectives</a:t>
            </a:r>
            <a:r>
              <a:rPr lang="en-GB" sz="1200">
                <a:solidFill>
                  <a:srgbClr val="222222"/>
                </a:solidFill>
                <a:latin typeface="Arial"/>
                <a:cs typeface="Arial"/>
              </a:rPr>
              <a:t> (pp. 11-32). Boston, MA: Springer US.</a:t>
            </a:r>
            <a:endParaRPr lang="en-GB" sz="1200">
              <a:latin typeface="Arial"/>
              <a:cs typeface="Arial"/>
            </a:endParaRPr>
          </a:p>
          <a:p>
            <a:pPr marL="285750" indent="-285750">
              <a:lnSpc>
                <a:spcPct val="150000"/>
              </a:lnSpc>
              <a:buFont typeface="Arial"/>
              <a:buChar char="•"/>
            </a:pPr>
            <a:r>
              <a:rPr lang="en-GB" sz="1200">
                <a:solidFill>
                  <a:srgbClr val="222222"/>
                </a:solidFill>
                <a:latin typeface="Arial"/>
                <a:cs typeface="Arial"/>
              </a:rPr>
              <a:t>Shane, S. and Venkataraman, S. (2000) ‘The promise of entrepreneurship as a field of research ‘, Academy of Management Review, 25(1), pp. 217 – 226.</a:t>
            </a:r>
            <a:endParaRPr lang="en-GB" sz="1200">
              <a:latin typeface="Arial"/>
              <a:cs typeface="Arial"/>
            </a:endParaRPr>
          </a:p>
          <a:p>
            <a:pPr marL="285750" indent="-285750">
              <a:lnSpc>
                <a:spcPct val="150000"/>
              </a:lnSpc>
              <a:buFont typeface="Arial"/>
              <a:buChar char="•"/>
            </a:pPr>
            <a:r>
              <a:rPr lang="en-GB" sz="1200" b="1">
                <a:latin typeface="Arial"/>
                <a:cs typeface="Arial"/>
              </a:rPr>
              <a:t> </a:t>
            </a:r>
            <a:r>
              <a:rPr lang="en-GB" sz="1200">
                <a:latin typeface="Arial"/>
                <a:cs typeface="Arial"/>
              </a:rPr>
              <a:t>Aldrich, H. E. and Zimmer, C. (1986) ‘Entrepreneurship through social networks’, The Art and Science of Entrepreneurship, 1(1), pp. 3 – 23.</a:t>
            </a:r>
          </a:p>
          <a:p>
            <a:pPr marL="285750" indent="-285750">
              <a:lnSpc>
                <a:spcPct val="150000"/>
              </a:lnSpc>
              <a:buFont typeface="Arial"/>
              <a:buChar char="•"/>
            </a:pPr>
            <a:r>
              <a:rPr lang="en-GB" sz="1200">
                <a:latin typeface="Arial"/>
                <a:cs typeface="Arial"/>
              </a:rPr>
              <a:t>GOV.UK. (n.d.)  Starting Business: Explore funding and finance options for your business. Available at: https: </a:t>
            </a:r>
            <a:r>
              <a:rPr lang="en-GB" sz="1200">
                <a:latin typeface="Arial"/>
                <a:cs typeface="Arial"/>
                <a:hlinkClick r:id="rId2"/>
              </a:rPr>
              <a:t>www.gov.uk/government/publications/starting</a:t>
            </a:r>
            <a:r>
              <a:rPr lang="en-GB" sz="1200">
                <a:latin typeface="Arial"/>
                <a:cs typeface="Arial"/>
              </a:rPr>
              <a:t> -a-business/starting -a-business (Accessed: 18 October 2025).</a:t>
            </a:r>
          </a:p>
          <a:p>
            <a:pPr marL="285750" indent="-285750">
              <a:lnSpc>
                <a:spcPct val="150000"/>
              </a:lnSpc>
              <a:buFont typeface="Arial"/>
              <a:buChar char="•"/>
            </a:pPr>
            <a:r>
              <a:rPr lang="en-GB" sz="1200">
                <a:latin typeface="Arial"/>
                <a:cs typeface="Arial"/>
              </a:rPr>
              <a:t> Yuksel, I. (2021) ‘Developing a multi- criteria decision-making model for PESTEL analysis ‘, International Journal of Business and Management, 7 (24), pp. 52-66.</a:t>
            </a:r>
            <a:endParaRPr lang="en-GB" sz="1200"/>
          </a:p>
          <a:p>
            <a:endParaRPr lang="en-GB"/>
          </a:p>
          <a:p>
            <a:endParaRPr lang="en-GB"/>
          </a:p>
          <a:p>
            <a:endParaRPr lang="en-GB"/>
          </a:p>
          <a:p>
            <a:endParaRPr lang="en-GB"/>
          </a:p>
          <a:p>
            <a:endParaRPr lang="en-GB"/>
          </a:p>
          <a:p>
            <a:pPr algn="l"/>
            <a:endParaRPr lang="en-GB"/>
          </a:p>
        </p:txBody>
      </p:sp>
    </p:spTree>
    <p:extLst>
      <p:ext uri="{BB962C8B-B14F-4D97-AF65-F5344CB8AC3E}">
        <p14:creationId xmlns:p14="http://schemas.microsoft.com/office/powerpoint/2010/main" val="12543388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12</Slides>
  <Notes>0</Notes>
  <HiddenSlides>0</HiddenSlide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Business skills for the Workplace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19</cp:revision>
  <dcterms:created xsi:type="dcterms:W3CDTF">2025-11-15T21:22:26Z</dcterms:created>
  <dcterms:modified xsi:type="dcterms:W3CDTF">2025-11-16T09:23:41Z</dcterms:modified>
</cp:coreProperties>
</file>