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854"/>
    <p:restoredTop sz="94613"/>
  </p:normalViewPr>
  <p:slideViewPr>
    <p:cSldViewPr snapToGrid="0" snapToObjects="1">
      <p:cViewPr>
        <p:scale>
          <a:sx n="130" d="100"/>
          <a:sy n="130" d="100"/>
        </p:scale>
        <p:origin x="44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1/16/19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1/16/19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1/16/19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image" Target="../media/image3.png"/><Relationship Id="rId21" Type="http://schemas.openxmlformats.org/officeDocument/2006/relationships/image" Target="../media/image4.png"/><Relationship Id="rId22" Type="http://schemas.openxmlformats.org/officeDocument/2006/relationships/image" Target="../media/image5.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1/16/19</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8281" y="329183"/>
            <a:ext cx="10064431" cy="604881"/>
          </a:xfrm>
          <a:solidFill>
            <a:schemeClr val="tx1"/>
          </a:solidFill>
          <a:ln>
            <a:solidFill>
              <a:schemeClr val="bg1"/>
            </a:solidFill>
          </a:ln>
        </p:spPr>
        <p:txBody>
          <a:bodyPr/>
          <a:lstStyle/>
          <a:p>
            <a:pPr algn="ctr"/>
            <a:r>
              <a:rPr lang="en-US" sz="2400" smtClean="0">
                <a:solidFill>
                  <a:schemeClr val="bg1"/>
                </a:solidFill>
              </a:rPr>
              <a:t/>
            </a:r>
            <a:br>
              <a:rPr lang="en-US" sz="2400" smtClean="0">
                <a:solidFill>
                  <a:schemeClr val="bg1"/>
                </a:solidFill>
              </a:rPr>
            </a:br>
            <a:r>
              <a:rPr lang="en-US" sz="2400">
                <a:solidFill>
                  <a:schemeClr val="bg1"/>
                </a:solidFill>
              </a:rPr>
              <a:t/>
            </a:r>
            <a:br>
              <a:rPr lang="en-US" sz="2400">
                <a:solidFill>
                  <a:schemeClr val="bg1"/>
                </a:solidFill>
              </a:rPr>
            </a:br>
            <a:r>
              <a:rPr lang="en-US" sz="2400" smtClean="0">
                <a:solidFill>
                  <a:schemeClr val="bg1"/>
                </a:solidFill>
              </a:rPr>
              <a:t/>
            </a:r>
            <a:br>
              <a:rPr lang="en-US" sz="2400" smtClean="0">
                <a:solidFill>
                  <a:schemeClr val="bg1"/>
                </a:solidFill>
              </a:rPr>
            </a:br>
            <a:r>
              <a:rPr lang="en-US" sz="2400">
                <a:solidFill>
                  <a:schemeClr val="bg1"/>
                </a:solidFill>
              </a:rPr>
              <a:t/>
            </a:r>
            <a:br>
              <a:rPr lang="en-US" sz="2400">
                <a:solidFill>
                  <a:schemeClr val="bg1"/>
                </a:solidFill>
              </a:rPr>
            </a:br>
            <a:r>
              <a:rPr lang="en-US" sz="2400" smtClean="0">
                <a:solidFill>
                  <a:schemeClr val="bg1"/>
                </a:solidFill>
              </a:rPr>
              <a:t>Special </a:t>
            </a:r>
            <a:r>
              <a:rPr lang="en-US" sz="2400" dirty="0" smtClean="0">
                <a:solidFill>
                  <a:schemeClr val="bg1"/>
                </a:solidFill>
              </a:rPr>
              <a:t>Educational Needs becomes Additional Learning Needs</a:t>
            </a:r>
            <a:r>
              <a:rPr lang="en-US" sz="2400" smtClean="0">
                <a:solidFill>
                  <a:schemeClr val="bg1"/>
                </a:solidFill>
              </a:rPr>
              <a:t>. </a:t>
            </a:r>
            <a:endParaRPr lang="en-US" sz="2400" dirty="0">
              <a:solidFill>
                <a:schemeClr val="bg1"/>
              </a:solidFill>
            </a:endParaRPr>
          </a:p>
        </p:txBody>
      </p:sp>
      <p:sp>
        <p:nvSpPr>
          <p:cNvPr id="3" name="Subtitle 2"/>
          <p:cNvSpPr>
            <a:spLocks noGrp="1"/>
          </p:cNvSpPr>
          <p:nvPr>
            <p:ph type="subTitle" idx="1"/>
          </p:nvPr>
        </p:nvSpPr>
        <p:spPr>
          <a:xfrm>
            <a:off x="208281" y="1229032"/>
            <a:ext cx="5727896" cy="1437846"/>
          </a:xfrm>
          <a:solidFill>
            <a:schemeClr val="tx1"/>
          </a:solidFill>
          <a:ln>
            <a:solidFill>
              <a:schemeClr val="bg1"/>
            </a:solidFill>
          </a:ln>
        </p:spPr>
        <p:txBody>
          <a:bodyPr>
            <a:normAutofit fontScale="47500" lnSpcReduction="20000"/>
          </a:bodyPr>
          <a:lstStyle/>
          <a:p>
            <a:pPr algn="ctr"/>
            <a:r>
              <a:rPr lang="en-US" sz="2900" dirty="0" smtClean="0">
                <a:solidFill>
                  <a:schemeClr val="bg1"/>
                </a:solidFill>
              </a:rPr>
              <a:t>Introduction</a:t>
            </a:r>
          </a:p>
          <a:p>
            <a:r>
              <a:rPr lang="en-US" dirty="0">
                <a:solidFill>
                  <a:schemeClr val="bg1"/>
                </a:solidFill>
              </a:rPr>
              <a:t>The Welsh Government recognized that the current system for supporting </a:t>
            </a:r>
            <a:r>
              <a:rPr lang="en-US" dirty="0" smtClean="0">
                <a:solidFill>
                  <a:schemeClr val="bg1"/>
                </a:solidFill>
              </a:rPr>
              <a:t>Special educational needs (SEN) </a:t>
            </a:r>
            <a:r>
              <a:rPr lang="en-US" dirty="0">
                <a:solidFill>
                  <a:schemeClr val="bg1"/>
                </a:solidFill>
              </a:rPr>
              <a:t>was "no longer fit for purpose". It was a model introduced in excess of 30 years ago and </a:t>
            </a:r>
            <a:r>
              <a:rPr lang="en-US" dirty="0" smtClean="0">
                <a:solidFill>
                  <a:schemeClr val="bg1"/>
                </a:solidFill>
              </a:rPr>
              <a:t>needed </a:t>
            </a:r>
            <a:r>
              <a:rPr lang="en-US" dirty="0">
                <a:solidFill>
                  <a:schemeClr val="bg1"/>
                </a:solidFill>
              </a:rPr>
              <a:t>to be more in line with more modern acts and legislation </a:t>
            </a:r>
            <a:r>
              <a:rPr lang="en-US" dirty="0" smtClean="0">
                <a:solidFill>
                  <a:schemeClr val="bg1"/>
                </a:solidFill>
              </a:rPr>
              <a:t>due </a:t>
            </a:r>
            <a:r>
              <a:rPr lang="en-US" dirty="0">
                <a:solidFill>
                  <a:schemeClr val="bg1"/>
                </a:solidFill>
              </a:rPr>
              <a:t>to the more </a:t>
            </a:r>
            <a:r>
              <a:rPr lang="en-US" dirty="0" smtClean="0">
                <a:solidFill>
                  <a:schemeClr val="bg1"/>
                </a:solidFill>
              </a:rPr>
              <a:t>modern day terminology changes </a:t>
            </a:r>
            <a:r>
              <a:rPr lang="en-US" smtClean="0">
                <a:solidFill>
                  <a:schemeClr val="bg1"/>
                </a:solidFill>
              </a:rPr>
              <a:t>and the understanding </a:t>
            </a:r>
            <a:r>
              <a:rPr lang="en-US" dirty="0">
                <a:solidFill>
                  <a:schemeClr val="bg1"/>
                </a:solidFill>
              </a:rPr>
              <a:t>of the importance of interagency working </a:t>
            </a:r>
            <a:r>
              <a:rPr lang="en-US" dirty="0" smtClean="0">
                <a:solidFill>
                  <a:schemeClr val="bg1"/>
                </a:solidFill>
              </a:rPr>
              <a:t>and how </a:t>
            </a:r>
            <a:r>
              <a:rPr lang="en-US" dirty="0">
                <a:solidFill>
                  <a:schemeClr val="bg1"/>
                </a:solidFill>
              </a:rPr>
              <a:t>this will guide the </a:t>
            </a:r>
            <a:r>
              <a:rPr lang="en-US" dirty="0" smtClean="0">
                <a:solidFill>
                  <a:schemeClr val="bg1"/>
                </a:solidFill>
              </a:rPr>
              <a:t>children </a:t>
            </a:r>
            <a:r>
              <a:rPr lang="en-US" dirty="0">
                <a:solidFill>
                  <a:schemeClr val="bg1"/>
                </a:solidFill>
              </a:rPr>
              <a:t>through their education with an increased amount of support and onwards through their life choices as adults. </a:t>
            </a:r>
          </a:p>
          <a:p>
            <a:endParaRPr lang="en-US" dirty="0">
              <a:solidFill>
                <a:schemeClr val="bg1"/>
              </a:solidFill>
            </a:endParaRPr>
          </a:p>
          <a:p>
            <a:endParaRPr lang="en-US" dirty="0" smtClean="0">
              <a:solidFill>
                <a:schemeClr val="bg1"/>
              </a:solidFill>
            </a:endParaRPr>
          </a:p>
          <a:p>
            <a:endParaRPr lang="en-US" dirty="0">
              <a:solidFill>
                <a:schemeClr val="bg1"/>
              </a:solidFill>
            </a:endParaRPr>
          </a:p>
        </p:txBody>
      </p:sp>
      <p:sp>
        <p:nvSpPr>
          <p:cNvPr id="4" name="Subtitle 2"/>
          <p:cNvSpPr txBox="1">
            <a:spLocks/>
          </p:cNvSpPr>
          <p:nvPr/>
        </p:nvSpPr>
        <p:spPr>
          <a:xfrm>
            <a:off x="208281" y="2754284"/>
            <a:ext cx="2763519" cy="3959031"/>
          </a:xfrm>
          <a:prstGeom prst="rect">
            <a:avLst/>
          </a:prstGeom>
          <a:solidFill>
            <a:schemeClr val="tx1"/>
          </a:solidFill>
          <a:ln>
            <a:solidFill>
              <a:schemeClr val="bg1"/>
            </a:solidFill>
          </a:ln>
        </p:spPr>
        <p:txBody>
          <a:bodyPr vert="horz" lIns="91440" tIns="45720" rIns="91440" bIns="45720" rtlCol="0" anchor="t">
            <a:normAutofit fontScale="250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US" sz="4900" dirty="0" smtClean="0">
                <a:solidFill>
                  <a:schemeClr val="bg1"/>
                </a:solidFill>
              </a:rPr>
              <a:t>Aims of the new policy</a:t>
            </a:r>
          </a:p>
          <a:p>
            <a:r>
              <a:rPr lang="en-US" sz="4000" dirty="0" smtClean="0">
                <a:solidFill>
                  <a:schemeClr val="bg1"/>
                </a:solidFill>
              </a:rPr>
              <a:t>There </a:t>
            </a:r>
            <a:r>
              <a:rPr lang="en-US" sz="4000" dirty="0">
                <a:solidFill>
                  <a:schemeClr val="bg1"/>
                </a:solidFill>
              </a:rPr>
              <a:t>will be 10 NEW CORE AIMS IN THE NEW </a:t>
            </a:r>
            <a:r>
              <a:rPr lang="en-US" sz="4000" dirty="0" smtClean="0">
                <a:solidFill>
                  <a:schemeClr val="bg1"/>
                </a:solidFill>
              </a:rPr>
              <a:t>POLICY</a:t>
            </a:r>
            <a:r>
              <a:rPr lang="en-US" sz="4000" dirty="0">
                <a:solidFill>
                  <a:schemeClr val="bg1"/>
                </a:solidFill>
              </a:rPr>
              <a:t> </a:t>
            </a:r>
            <a:endParaRPr lang="en-GB" sz="4000" dirty="0">
              <a:solidFill>
                <a:schemeClr val="bg1"/>
              </a:solidFill>
            </a:endParaRPr>
          </a:p>
          <a:p>
            <a:pPr lvl="0"/>
            <a:r>
              <a:rPr lang="en-GB" sz="4000" dirty="0">
                <a:solidFill>
                  <a:schemeClr val="bg1"/>
                </a:solidFill>
              </a:rPr>
              <a:t>1</a:t>
            </a:r>
            <a:r>
              <a:rPr lang="en-GB" sz="4000" dirty="0" smtClean="0">
                <a:solidFill>
                  <a:schemeClr val="bg1"/>
                </a:solidFill>
              </a:rPr>
              <a:t>. The </a:t>
            </a:r>
            <a:r>
              <a:rPr lang="en-GB" sz="4000" dirty="0">
                <a:solidFill>
                  <a:schemeClr val="bg1"/>
                </a:solidFill>
              </a:rPr>
              <a:t>introduction of the term additional </a:t>
            </a:r>
            <a:r>
              <a:rPr lang="en-GB" sz="4000" dirty="0" smtClean="0">
                <a:solidFill>
                  <a:schemeClr val="bg1"/>
                </a:solidFill>
              </a:rPr>
              <a:t>                                          learning </a:t>
            </a:r>
            <a:r>
              <a:rPr lang="en-GB" sz="4000" dirty="0">
                <a:solidFill>
                  <a:schemeClr val="bg1"/>
                </a:solidFill>
              </a:rPr>
              <a:t>needs (ALN</a:t>
            </a:r>
            <a:r>
              <a:rPr lang="en-GB" sz="4000" dirty="0" smtClean="0">
                <a:solidFill>
                  <a:schemeClr val="bg1"/>
                </a:solidFill>
              </a:rPr>
              <a:t>)</a:t>
            </a:r>
            <a:endParaRPr lang="en-GB" sz="4000" dirty="0">
              <a:solidFill>
                <a:schemeClr val="bg1"/>
              </a:solidFill>
            </a:endParaRPr>
          </a:p>
          <a:p>
            <a:pPr lvl="0"/>
            <a:r>
              <a:rPr lang="en-GB" sz="4000" dirty="0" smtClean="0">
                <a:solidFill>
                  <a:schemeClr val="bg1"/>
                </a:solidFill>
              </a:rPr>
              <a:t>2. 0 </a:t>
            </a:r>
            <a:r>
              <a:rPr lang="en-GB" sz="4000" dirty="0">
                <a:solidFill>
                  <a:schemeClr val="bg1"/>
                </a:solidFill>
              </a:rPr>
              <a:t>to 25 age </a:t>
            </a:r>
            <a:r>
              <a:rPr lang="en-GB" sz="4000" dirty="0" smtClean="0">
                <a:solidFill>
                  <a:schemeClr val="bg1"/>
                </a:solidFill>
              </a:rPr>
              <a:t>range</a:t>
            </a:r>
            <a:endParaRPr lang="en-GB" sz="4000" dirty="0">
              <a:solidFill>
                <a:schemeClr val="bg1"/>
              </a:solidFill>
            </a:endParaRPr>
          </a:p>
          <a:p>
            <a:pPr lvl="0"/>
            <a:r>
              <a:rPr lang="en-GB" sz="4000" dirty="0">
                <a:solidFill>
                  <a:schemeClr val="bg1"/>
                </a:solidFill>
              </a:rPr>
              <a:t>3</a:t>
            </a:r>
            <a:r>
              <a:rPr lang="en-GB" sz="4000" dirty="0" smtClean="0">
                <a:solidFill>
                  <a:schemeClr val="bg1"/>
                </a:solidFill>
              </a:rPr>
              <a:t>. A </a:t>
            </a:r>
            <a:r>
              <a:rPr lang="en-GB" sz="4000" dirty="0">
                <a:solidFill>
                  <a:schemeClr val="bg1"/>
                </a:solidFill>
              </a:rPr>
              <a:t>unified </a:t>
            </a:r>
            <a:r>
              <a:rPr lang="en-GB" sz="4000" dirty="0" smtClean="0">
                <a:solidFill>
                  <a:schemeClr val="bg1"/>
                </a:solidFill>
              </a:rPr>
              <a:t>plan</a:t>
            </a:r>
            <a:endParaRPr lang="en-GB" sz="4000" dirty="0">
              <a:solidFill>
                <a:schemeClr val="bg1"/>
              </a:solidFill>
            </a:endParaRPr>
          </a:p>
          <a:p>
            <a:pPr lvl="0"/>
            <a:r>
              <a:rPr lang="en-GB" sz="4000" dirty="0">
                <a:solidFill>
                  <a:schemeClr val="bg1"/>
                </a:solidFill>
              </a:rPr>
              <a:t>4</a:t>
            </a:r>
            <a:r>
              <a:rPr lang="en-GB" sz="4000" dirty="0" smtClean="0">
                <a:solidFill>
                  <a:schemeClr val="bg1"/>
                </a:solidFill>
              </a:rPr>
              <a:t>. Increased </a:t>
            </a:r>
            <a:r>
              <a:rPr lang="en-GB" sz="4000" dirty="0">
                <a:solidFill>
                  <a:schemeClr val="bg1"/>
                </a:solidFill>
              </a:rPr>
              <a:t>participation of children and young </a:t>
            </a:r>
            <a:r>
              <a:rPr lang="en-GB" sz="4000" dirty="0" smtClean="0">
                <a:solidFill>
                  <a:schemeClr val="bg1"/>
                </a:solidFill>
              </a:rPr>
              <a:t>people</a:t>
            </a:r>
            <a:endParaRPr lang="en-GB" sz="4000" dirty="0">
              <a:solidFill>
                <a:schemeClr val="bg1"/>
              </a:solidFill>
            </a:endParaRPr>
          </a:p>
          <a:p>
            <a:pPr lvl="0"/>
            <a:r>
              <a:rPr lang="en-GB" sz="4000" dirty="0">
                <a:solidFill>
                  <a:schemeClr val="bg1"/>
                </a:solidFill>
              </a:rPr>
              <a:t>5</a:t>
            </a:r>
            <a:r>
              <a:rPr lang="en-GB" sz="4000" dirty="0" smtClean="0">
                <a:solidFill>
                  <a:schemeClr val="bg1"/>
                </a:solidFill>
              </a:rPr>
              <a:t>. High </a:t>
            </a:r>
            <a:r>
              <a:rPr lang="en-GB" sz="4000" dirty="0">
                <a:solidFill>
                  <a:schemeClr val="bg1"/>
                </a:solidFill>
              </a:rPr>
              <a:t>aspirations and improved </a:t>
            </a:r>
            <a:r>
              <a:rPr lang="en-GB" sz="4000" dirty="0" smtClean="0">
                <a:solidFill>
                  <a:schemeClr val="bg1"/>
                </a:solidFill>
              </a:rPr>
              <a:t>outcomes</a:t>
            </a:r>
            <a:endParaRPr lang="en-GB" sz="4000" dirty="0">
              <a:solidFill>
                <a:schemeClr val="bg1"/>
              </a:solidFill>
            </a:endParaRPr>
          </a:p>
          <a:p>
            <a:pPr lvl="0"/>
            <a:r>
              <a:rPr lang="en-GB" sz="4000" dirty="0">
                <a:solidFill>
                  <a:schemeClr val="bg1"/>
                </a:solidFill>
              </a:rPr>
              <a:t>6</a:t>
            </a:r>
            <a:r>
              <a:rPr lang="en-GB" sz="4000" dirty="0" smtClean="0">
                <a:solidFill>
                  <a:schemeClr val="bg1"/>
                </a:solidFill>
              </a:rPr>
              <a:t>. A </a:t>
            </a:r>
            <a:r>
              <a:rPr lang="en-GB" sz="4000" dirty="0">
                <a:solidFill>
                  <a:schemeClr val="bg1"/>
                </a:solidFill>
              </a:rPr>
              <a:t>simpler and less </a:t>
            </a:r>
            <a:r>
              <a:rPr lang="en-GB" sz="4000" dirty="0" smtClean="0">
                <a:solidFill>
                  <a:schemeClr val="bg1"/>
                </a:solidFill>
              </a:rPr>
              <a:t>adversarial system</a:t>
            </a:r>
            <a:endParaRPr lang="en-GB" sz="4000" dirty="0">
              <a:solidFill>
                <a:schemeClr val="bg1"/>
              </a:solidFill>
            </a:endParaRPr>
          </a:p>
          <a:p>
            <a:pPr lvl="0"/>
            <a:r>
              <a:rPr lang="en-GB" sz="4000" dirty="0">
                <a:solidFill>
                  <a:schemeClr val="bg1"/>
                </a:solidFill>
              </a:rPr>
              <a:t>7</a:t>
            </a:r>
            <a:r>
              <a:rPr lang="en-GB" sz="4000" dirty="0" smtClean="0">
                <a:solidFill>
                  <a:schemeClr val="bg1"/>
                </a:solidFill>
              </a:rPr>
              <a:t>. Increased collaboration</a:t>
            </a:r>
            <a:endParaRPr lang="en-GB" sz="4000" dirty="0">
              <a:solidFill>
                <a:schemeClr val="bg1"/>
              </a:solidFill>
            </a:endParaRPr>
          </a:p>
          <a:p>
            <a:pPr lvl="0"/>
            <a:r>
              <a:rPr lang="en-GB" sz="4000" dirty="0" smtClean="0">
                <a:solidFill>
                  <a:schemeClr val="bg1"/>
                </a:solidFill>
              </a:rPr>
              <a:t>8. Avoiding </a:t>
            </a:r>
            <a:r>
              <a:rPr lang="en-GB" sz="4000" dirty="0">
                <a:solidFill>
                  <a:schemeClr val="bg1"/>
                </a:solidFill>
              </a:rPr>
              <a:t>disagreements and earlier disagreement </a:t>
            </a:r>
            <a:r>
              <a:rPr lang="en-GB" sz="4000" dirty="0" smtClean="0">
                <a:solidFill>
                  <a:schemeClr val="bg1"/>
                </a:solidFill>
              </a:rPr>
              <a:t>resolution</a:t>
            </a:r>
            <a:endParaRPr lang="en-GB" sz="4000" dirty="0">
              <a:solidFill>
                <a:schemeClr val="bg1"/>
              </a:solidFill>
            </a:endParaRPr>
          </a:p>
          <a:p>
            <a:pPr lvl="0"/>
            <a:r>
              <a:rPr lang="en-GB" sz="4000" dirty="0" smtClean="0">
                <a:solidFill>
                  <a:schemeClr val="bg1"/>
                </a:solidFill>
              </a:rPr>
              <a:t>9. Clear </a:t>
            </a:r>
            <a:r>
              <a:rPr lang="en-GB" sz="4000" dirty="0">
                <a:solidFill>
                  <a:schemeClr val="bg1"/>
                </a:solidFill>
              </a:rPr>
              <a:t>and consistent rights of </a:t>
            </a:r>
            <a:r>
              <a:rPr lang="en-GB" sz="4000" dirty="0" smtClean="0">
                <a:solidFill>
                  <a:schemeClr val="bg1"/>
                </a:solidFill>
              </a:rPr>
              <a:t>appeal</a:t>
            </a:r>
          </a:p>
          <a:p>
            <a:pPr lvl="0"/>
            <a:r>
              <a:rPr lang="en-GB" sz="4000" dirty="0" smtClean="0">
                <a:solidFill>
                  <a:schemeClr val="bg1"/>
                </a:solidFill>
              </a:rPr>
              <a:t>10. </a:t>
            </a:r>
            <a:r>
              <a:rPr lang="en-GB" sz="4000" dirty="0">
                <a:solidFill>
                  <a:schemeClr val="bg1"/>
                </a:solidFill>
              </a:rPr>
              <a:t>ALN Code </a:t>
            </a:r>
          </a:p>
          <a:p>
            <a:endParaRPr lang="en-GB" sz="2200" dirty="0">
              <a:solidFill>
                <a:schemeClr val="bg1"/>
              </a:solidFill>
            </a:endParaRPr>
          </a:p>
          <a:p>
            <a:endParaRPr lang="en-US" dirty="0" smtClean="0">
              <a:solidFill>
                <a:schemeClr val="bg1"/>
              </a:solidFill>
            </a:endParaRPr>
          </a:p>
          <a:p>
            <a:endParaRPr lang="en-US" dirty="0" smtClean="0">
              <a:solidFill>
                <a:schemeClr val="bg1"/>
              </a:solidFill>
            </a:endParaRPr>
          </a:p>
          <a:p>
            <a:endParaRPr lang="en-US" dirty="0">
              <a:solidFill>
                <a:schemeClr val="bg1"/>
              </a:solidFill>
            </a:endParaRPr>
          </a:p>
        </p:txBody>
      </p:sp>
      <p:sp>
        <p:nvSpPr>
          <p:cNvPr id="5" name="Subtitle 2"/>
          <p:cNvSpPr txBox="1">
            <a:spLocks/>
          </p:cNvSpPr>
          <p:nvPr/>
        </p:nvSpPr>
        <p:spPr>
          <a:xfrm>
            <a:off x="6036606" y="1229032"/>
            <a:ext cx="6028394" cy="2707969"/>
          </a:xfrm>
          <a:prstGeom prst="rect">
            <a:avLst/>
          </a:prstGeom>
          <a:solidFill>
            <a:schemeClr val="tx1"/>
          </a:solidFill>
          <a:ln>
            <a:solidFill>
              <a:schemeClr val="bg1"/>
            </a:solidFill>
          </a:ln>
        </p:spPr>
        <p:txBody>
          <a:bodyPr vert="horz" lIns="91440" tIns="45720" rIns="91440" bIns="45720" rtlCol="0" anchor="t">
            <a:normAutofit fontScale="250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US" sz="6400" dirty="0">
                <a:solidFill>
                  <a:schemeClr val="bg1"/>
                </a:solidFill>
              </a:rPr>
              <a:t>Changes that effect you and your practice</a:t>
            </a:r>
          </a:p>
          <a:p>
            <a:r>
              <a:rPr lang="en-GB" sz="4400" dirty="0">
                <a:solidFill>
                  <a:schemeClr val="bg1"/>
                </a:solidFill>
              </a:rPr>
              <a:t>Practitioners will see their knowledge now placed into three areas.</a:t>
            </a:r>
          </a:p>
          <a:p>
            <a:r>
              <a:rPr lang="en-GB" sz="4400" dirty="0" smtClean="0">
                <a:solidFill>
                  <a:schemeClr val="bg1"/>
                </a:solidFill>
              </a:rPr>
              <a:t>- Core </a:t>
            </a:r>
            <a:r>
              <a:rPr lang="en-GB" sz="4400" dirty="0">
                <a:solidFill>
                  <a:schemeClr val="bg1"/>
                </a:solidFill>
              </a:rPr>
              <a:t>skills development</a:t>
            </a:r>
          </a:p>
          <a:p>
            <a:pPr lvl="0"/>
            <a:r>
              <a:rPr lang="en-GB" sz="4400" dirty="0" smtClean="0">
                <a:solidFill>
                  <a:schemeClr val="bg1"/>
                </a:solidFill>
              </a:rPr>
              <a:t>- Advanced </a:t>
            </a:r>
            <a:r>
              <a:rPr lang="en-GB" sz="4400" dirty="0">
                <a:solidFill>
                  <a:schemeClr val="bg1"/>
                </a:solidFill>
              </a:rPr>
              <a:t>skills development</a:t>
            </a:r>
          </a:p>
          <a:p>
            <a:r>
              <a:rPr lang="en-GB" sz="4400" dirty="0" smtClean="0">
                <a:solidFill>
                  <a:schemeClr val="bg1"/>
                </a:solidFill>
              </a:rPr>
              <a:t>- Specialist </a:t>
            </a:r>
            <a:r>
              <a:rPr lang="en-GB" sz="4400" dirty="0">
                <a:solidFill>
                  <a:schemeClr val="bg1"/>
                </a:solidFill>
              </a:rPr>
              <a:t>skills development </a:t>
            </a:r>
          </a:p>
          <a:p>
            <a:r>
              <a:rPr lang="en-GB" sz="4400" dirty="0" smtClean="0">
                <a:solidFill>
                  <a:schemeClr val="bg1"/>
                </a:solidFill>
              </a:rPr>
              <a:t>The new policy will now see all children with an </a:t>
            </a:r>
            <a:r>
              <a:rPr lang="en-GB" sz="4400" dirty="0" err="1" smtClean="0">
                <a:solidFill>
                  <a:schemeClr val="bg1"/>
                </a:solidFill>
              </a:rPr>
              <a:t>aln</a:t>
            </a:r>
            <a:r>
              <a:rPr lang="en-GB" sz="4400" dirty="0" smtClean="0">
                <a:solidFill>
                  <a:schemeClr val="bg1"/>
                </a:solidFill>
              </a:rPr>
              <a:t> have an individual development plan (IDP) and all currently statemented children be migrated to one.</a:t>
            </a:r>
            <a:endParaRPr lang="en-GB" sz="4400" dirty="0">
              <a:solidFill>
                <a:schemeClr val="bg1"/>
              </a:solidFill>
            </a:endParaRPr>
          </a:p>
          <a:p>
            <a:r>
              <a:rPr lang="en-GB" sz="4400" dirty="0" smtClean="0">
                <a:solidFill>
                  <a:schemeClr val="bg1"/>
                </a:solidFill>
              </a:rPr>
              <a:t>Practitioners will work closer together than ever before. Interagency working is a key way of moving forward in this new policy and with increased information sharing aim to provide earlier interventions and increased knowledge sharing to promote increased safeguarding of the children and higher quality interventions</a:t>
            </a:r>
          </a:p>
          <a:p>
            <a:endParaRPr lang="en-US" sz="3600" dirty="0">
              <a:solidFill>
                <a:schemeClr val="bg1"/>
              </a:solidFill>
            </a:endParaRPr>
          </a:p>
        </p:txBody>
      </p:sp>
      <p:sp>
        <p:nvSpPr>
          <p:cNvPr id="6" name="Subtitle 2"/>
          <p:cNvSpPr txBox="1">
            <a:spLocks/>
          </p:cNvSpPr>
          <p:nvPr/>
        </p:nvSpPr>
        <p:spPr>
          <a:xfrm>
            <a:off x="3072229" y="2754284"/>
            <a:ext cx="2863948" cy="3959031"/>
          </a:xfrm>
          <a:prstGeom prst="rect">
            <a:avLst/>
          </a:prstGeom>
          <a:solidFill>
            <a:schemeClr val="tx1"/>
          </a:solidFill>
          <a:ln>
            <a:solidFill>
              <a:schemeClr val="bg1"/>
            </a:solidFill>
          </a:ln>
        </p:spPr>
        <p:txBody>
          <a:bodyPr vert="horz" lIns="91440" tIns="45720" rIns="91440" bIns="45720" rtlCol="0" anchor="t">
            <a:normAutofit fontScale="325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r>
              <a:rPr lang="en-US" sz="2900" dirty="0" smtClean="0">
                <a:solidFill>
                  <a:schemeClr val="bg1"/>
                </a:solidFill>
              </a:rPr>
              <a:t>The role of the alnco</a:t>
            </a:r>
          </a:p>
          <a:p>
            <a:r>
              <a:rPr lang="en-GB" sz="2800" dirty="0" smtClean="0">
                <a:solidFill>
                  <a:schemeClr val="bg1"/>
                </a:solidFill>
              </a:rPr>
              <a:t>As </a:t>
            </a:r>
            <a:r>
              <a:rPr lang="en-GB" sz="2800" dirty="0">
                <a:solidFill>
                  <a:schemeClr val="bg1"/>
                </a:solidFill>
              </a:rPr>
              <a:t>listed by Blaenau Gwent County Borough Council (no date) with the change from ALN to SEN the coordinators name will change along with this. </a:t>
            </a:r>
          </a:p>
          <a:p>
            <a:r>
              <a:rPr lang="en-GB" sz="2800" dirty="0">
                <a:solidFill>
                  <a:schemeClr val="bg1"/>
                </a:solidFill>
              </a:rPr>
              <a:t>The responsibilities of the ALNCO will consist of  </a:t>
            </a:r>
          </a:p>
          <a:p>
            <a:pPr lvl="0"/>
            <a:r>
              <a:rPr lang="en-GB" sz="2800" dirty="0" smtClean="0">
                <a:solidFill>
                  <a:schemeClr val="bg1"/>
                </a:solidFill>
              </a:rPr>
              <a:t>- overseeing </a:t>
            </a:r>
            <a:r>
              <a:rPr lang="en-GB" sz="2800" dirty="0">
                <a:solidFill>
                  <a:schemeClr val="bg1"/>
                </a:solidFill>
              </a:rPr>
              <a:t>of the settings day to day implementation of the ALN policy, </a:t>
            </a:r>
          </a:p>
          <a:p>
            <a:pPr lvl="0"/>
            <a:r>
              <a:rPr lang="en-GB" sz="2800" dirty="0" smtClean="0">
                <a:solidFill>
                  <a:schemeClr val="bg1"/>
                </a:solidFill>
              </a:rPr>
              <a:t>- giving </a:t>
            </a:r>
            <a:r>
              <a:rPr lang="en-GB" sz="2800" dirty="0">
                <a:solidFill>
                  <a:schemeClr val="bg1"/>
                </a:solidFill>
              </a:rPr>
              <a:t>specialist advice to other colleagues in the setting when required in line with queries and worries regarding children </a:t>
            </a:r>
          </a:p>
          <a:p>
            <a:pPr lvl="0"/>
            <a:r>
              <a:rPr lang="en-GB" sz="2800" dirty="0" smtClean="0">
                <a:solidFill>
                  <a:schemeClr val="bg1"/>
                </a:solidFill>
              </a:rPr>
              <a:t>- managing </a:t>
            </a:r>
            <a:r>
              <a:rPr lang="en-GB" sz="2800" dirty="0">
                <a:solidFill>
                  <a:schemeClr val="bg1"/>
                </a:solidFill>
              </a:rPr>
              <a:t>teaching assistants and one to one staff working with child with an ALN, </a:t>
            </a:r>
          </a:p>
          <a:p>
            <a:pPr lvl="0"/>
            <a:r>
              <a:rPr lang="en-GB" sz="2800" dirty="0" smtClean="0">
                <a:solidFill>
                  <a:schemeClr val="bg1"/>
                </a:solidFill>
              </a:rPr>
              <a:t>- liaising </a:t>
            </a:r>
            <a:r>
              <a:rPr lang="en-GB" sz="2800" dirty="0">
                <a:solidFill>
                  <a:schemeClr val="bg1"/>
                </a:solidFill>
              </a:rPr>
              <a:t>with parents and other professional agencies regarding the childrens educational needs and sharing all </a:t>
            </a:r>
            <a:r>
              <a:rPr lang="en-GB" sz="2800" dirty="0" smtClean="0">
                <a:solidFill>
                  <a:schemeClr val="bg1"/>
                </a:solidFill>
              </a:rPr>
              <a:t>relevant </a:t>
            </a:r>
            <a:r>
              <a:rPr lang="en-GB" sz="2800" dirty="0">
                <a:solidFill>
                  <a:schemeClr val="bg1"/>
                </a:solidFill>
              </a:rPr>
              <a:t>information, </a:t>
            </a:r>
          </a:p>
          <a:p>
            <a:pPr lvl="0"/>
            <a:r>
              <a:rPr lang="en-GB" sz="2800" dirty="0" smtClean="0">
                <a:solidFill>
                  <a:schemeClr val="bg1"/>
                </a:solidFill>
              </a:rPr>
              <a:t>- assessing </a:t>
            </a:r>
            <a:r>
              <a:rPr lang="en-GB" sz="2800" dirty="0">
                <a:solidFill>
                  <a:schemeClr val="bg1"/>
                </a:solidFill>
              </a:rPr>
              <a:t>childrens strengths and weaknesses, </a:t>
            </a:r>
          </a:p>
          <a:p>
            <a:pPr lvl="0"/>
            <a:r>
              <a:rPr lang="en-GB" sz="2800" dirty="0" smtClean="0">
                <a:solidFill>
                  <a:schemeClr val="bg1"/>
                </a:solidFill>
              </a:rPr>
              <a:t>- ensuring </a:t>
            </a:r>
            <a:r>
              <a:rPr lang="en-GB" sz="2800" dirty="0">
                <a:solidFill>
                  <a:schemeClr val="bg1"/>
                </a:solidFill>
              </a:rPr>
              <a:t>that all information kept on a child is timely and accurately recorded.</a:t>
            </a:r>
          </a:p>
          <a:p>
            <a:endParaRPr lang="en-US" dirty="0" smtClean="0">
              <a:solidFill>
                <a:schemeClr val="bg1"/>
              </a:solidFill>
            </a:endParaRPr>
          </a:p>
          <a:p>
            <a:endParaRPr lang="en-US" dirty="0" smtClean="0">
              <a:solidFill>
                <a:schemeClr val="bg1"/>
              </a:solidFill>
            </a:endParaRPr>
          </a:p>
          <a:p>
            <a:endParaRPr lang="en-US" dirty="0">
              <a:solidFill>
                <a:schemeClr val="bg1"/>
              </a:solidFill>
            </a:endParaRPr>
          </a:p>
        </p:txBody>
      </p:sp>
      <p:sp>
        <p:nvSpPr>
          <p:cNvPr id="8" name="Subtitle 2"/>
          <p:cNvSpPr txBox="1">
            <a:spLocks/>
          </p:cNvSpPr>
          <p:nvPr/>
        </p:nvSpPr>
        <p:spPr>
          <a:xfrm>
            <a:off x="6036606" y="4013199"/>
            <a:ext cx="6028394" cy="2700115"/>
          </a:xfrm>
          <a:prstGeom prst="rect">
            <a:avLst/>
          </a:prstGeom>
          <a:solidFill>
            <a:schemeClr val="tx1"/>
          </a:solidFill>
          <a:ln>
            <a:solidFill>
              <a:schemeClr val="bg1"/>
            </a:solidFill>
          </a:ln>
        </p:spPr>
        <p:txBody>
          <a:bodyPr vert="horz" lIns="91440" tIns="45720" rIns="91440" bIns="45720" rtlCol="0" anchor="t">
            <a:normAutofit fontScale="77500" lnSpcReduction="20000"/>
          </a:bodyPr>
          <a:lstStyle>
            <a:lvl1pPr marL="0" indent="0" algn="l" defTabSz="457200" rtl="0" eaLnBrk="1" latinLnBrk="0" hangingPunct="1">
              <a:spcBef>
                <a:spcPts val="1000"/>
              </a:spcBef>
              <a:spcAft>
                <a:spcPts val="0"/>
              </a:spcAft>
              <a:buClr>
                <a:schemeClr val="bg2">
                  <a:lumMod val="40000"/>
                  <a:lumOff val="60000"/>
                </a:schemeClr>
              </a:buClr>
              <a:buSzPct val="80000"/>
              <a:buFont typeface="Wingdings 3" charset="2"/>
              <a:buNone/>
              <a:defRPr sz="2000" b="0" i="0" kern="1200" cap="all">
                <a:solidFill>
                  <a:schemeClr val="bg2">
                    <a:lumMod val="40000"/>
                    <a:lumOff val="60000"/>
                  </a:schemeClr>
                </a:solidFill>
                <a:latin typeface="+mj-lt"/>
                <a:ea typeface="+mj-ea"/>
                <a:cs typeface="+mj-cs"/>
              </a:defRPr>
            </a:lvl1pPr>
            <a:lvl2pPr marL="457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800" b="0" i="0" kern="1200">
                <a:solidFill>
                  <a:schemeClr val="tx1">
                    <a:tint val="75000"/>
                  </a:schemeClr>
                </a:solidFill>
                <a:latin typeface="+mj-lt"/>
                <a:ea typeface="+mj-ea"/>
                <a:cs typeface="+mj-cs"/>
              </a:defRPr>
            </a:lvl2pPr>
            <a:lvl3pPr marL="914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600" b="0" i="0" kern="1200">
                <a:solidFill>
                  <a:schemeClr val="tx1">
                    <a:tint val="75000"/>
                  </a:schemeClr>
                </a:solidFill>
                <a:latin typeface="+mj-lt"/>
                <a:ea typeface="+mj-ea"/>
                <a:cs typeface="+mj-cs"/>
              </a:defRPr>
            </a:lvl3pPr>
            <a:lvl4pPr marL="1371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4pPr>
            <a:lvl5pPr marL="18288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5pPr>
            <a:lvl6pPr marL="22860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6pPr>
            <a:lvl7pPr marL="27432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7pPr>
            <a:lvl8pPr marL="32004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8pPr>
            <a:lvl9pPr marL="3657600" indent="0" algn="ctr" defTabSz="457200" rtl="0" eaLnBrk="1" latinLnBrk="0" hangingPunct="1">
              <a:spcBef>
                <a:spcPts val="1000"/>
              </a:spcBef>
              <a:spcAft>
                <a:spcPts val="0"/>
              </a:spcAft>
              <a:buClr>
                <a:schemeClr val="bg2">
                  <a:lumMod val="40000"/>
                  <a:lumOff val="60000"/>
                </a:schemeClr>
              </a:buClr>
              <a:buSzPct val="80000"/>
              <a:buFont typeface="Wingdings 3" charset="2"/>
              <a:buNone/>
              <a:defRPr sz="1400" b="0" i="0" kern="1200">
                <a:solidFill>
                  <a:schemeClr val="tx1">
                    <a:tint val="75000"/>
                  </a:schemeClr>
                </a:solidFill>
                <a:latin typeface="+mj-lt"/>
                <a:ea typeface="+mj-ea"/>
                <a:cs typeface="+mj-cs"/>
              </a:defRPr>
            </a:lvl9pPr>
          </a:lstStyle>
          <a:p>
            <a:pPr algn="ctr"/>
            <a:r>
              <a:rPr lang="en-GB" sz="1600" dirty="0" smtClean="0">
                <a:solidFill>
                  <a:schemeClr val="bg1"/>
                </a:solidFill>
              </a:rPr>
              <a:t>Potential pitfalls</a:t>
            </a:r>
          </a:p>
          <a:p>
            <a:r>
              <a:rPr lang="en-US" sz="1600" dirty="0" smtClean="0">
                <a:solidFill>
                  <a:schemeClr val="bg1"/>
                </a:solidFill>
              </a:rPr>
              <a:t>Financial costs that this change will make could be large. With every child who is currently statemented in wales having to be moved over to an idp will require time and the costs involved to process all these changes while there will be more stress put onto settings at the lowest levels to create these idps </a:t>
            </a:r>
          </a:p>
          <a:p>
            <a:r>
              <a:rPr lang="en-US" sz="1600" dirty="0" smtClean="0">
                <a:solidFill>
                  <a:schemeClr val="bg1"/>
                </a:solidFill>
              </a:rPr>
              <a:t>Will the stress put on the lower levels to assess these conditions cause a difference in the level of care and volume of accurate assessments in differing areas as seen in England.</a:t>
            </a:r>
          </a:p>
          <a:p>
            <a:r>
              <a:rPr lang="en-US" sz="1600" dirty="0" smtClean="0">
                <a:solidFill>
                  <a:schemeClr val="bg1"/>
                </a:solidFill>
              </a:rPr>
              <a:t>There does not appear to be any systems in place to bridge the gap between standardized education and further education. Although the idps will carry across there will not be anything in place to help the transition between institutions when welcoming students</a:t>
            </a:r>
            <a:endParaRPr lang="en-US" sz="1600" dirty="0">
              <a:solidFill>
                <a:schemeClr val="bg1"/>
              </a:solidFill>
            </a:endParaRPr>
          </a:p>
        </p:txBody>
      </p:sp>
    </p:spTree>
    <p:extLst>
      <p:ext uri="{BB962C8B-B14F-4D97-AF65-F5344CB8AC3E}">
        <p14:creationId xmlns:p14="http://schemas.microsoft.com/office/powerpoint/2010/main" val="9457600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600</TotalTime>
  <Words>389</Words>
  <Application>Microsoft Macintosh PowerPoint</Application>
  <PresentationFormat>Widescreen</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Ion</vt:lpstr>
      <vt:lpstr>    Special Educational Needs becomes Additional Learning Needs. </vt:lpstr>
    </vt:vector>
  </TitlesOfParts>
  <Company/>
  <LinksUpToDate>false</LinksUpToDate>
  <SharedDoc>false</SharedDoc>
  <HyperlinksChanged>false</HyperlinksChanged>
  <AppVersion>15.0030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 Educational Needs becomes Additional Learning Needs.  The Things To Know.</dc:title>
  <dc:creator>Michael Mears (1601501)</dc:creator>
  <cp:lastModifiedBy>Michael Mears (1601501)</cp:lastModifiedBy>
  <cp:revision>16</cp:revision>
  <dcterms:created xsi:type="dcterms:W3CDTF">2019-01-14T12:01:22Z</dcterms:created>
  <dcterms:modified xsi:type="dcterms:W3CDTF">2019-01-16T12:31:25Z</dcterms:modified>
</cp:coreProperties>
</file>