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handoutMasterIdLst>
    <p:handoutMasterId r:id="rId25"/>
  </p:handoutMasterIdLst>
  <p:sldIdLst>
    <p:sldId id="256" r:id="rId5"/>
    <p:sldId id="289" r:id="rId6"/>
    <p:sldId id="257" r:id="rId7"/>
    <p:sldId id="290" r:id="rId8"/>
    <p:sldId id="259" r:id="rId9"/>
    <p:sldId id="274" r:id="rId10"/>
    <p:sldId id="260" r:id="rId11"/>
    <p:sldId id="269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0" r:id="rId20"/>
    <p:sldId id="291" r:id="rId21"/>
    <p:sldId id="287" r:id="rId22"/>
    <p:sldId id="258" r:id="rId23"/>
  </p:sldIdLst>
  <p:sldSz cx="9144000" cy="6858000" type="screen4x3"/>
  <p:notesSz cx="6742113" cy="9875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11" userDrawn="1">
          <p15:clr>
            <a:srgbClr val="A4A3A4"/>
          </p15:clr>
        </p15:guide>
        <p15:guide id="2" pos="212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91" autoAdjust="0"/>
    <p:restoredTop sz="94712"/>
  </p:normalViewPr>
  <p:slideViewPr>
    <p:cSldViewPr>
      <p:cViewPr varScale="1">
        <p:scale>
          <a:sx n="105" d="100"/>
          <a:sy n="105" d="100"/>
        </p:scale>
        <p:origin x="173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111"/>
        <p:guide pos="212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omi Doerge" userId="c2ba5b26-9392-4f76-82ca-966719aba79f" providerId="ADAL" clId="{833B8A29-F57E-2A48-BA8C-CCC5E803175A}"/>
    <pc:docChg chg="custSel addSld delSld modSld sldOrd">
      <pc:chgData name="Naomi Doerge" userId="c2ba5b26-9392-4f76-82ca-966719aba79f" providerId="ADAL" clId="{833B8A29-F57E-2A48-BA8C-CCC5E803175A}" dt="2024-12-04T12:54:50.759" v="129" actId="20577"/>
      <pc:docMkLst>
        <pc:docMk/>
      </pc:docMkLst>
      <pc:sldChg chg="del">
        <pc:chgData name="Naomi Doerge" userId="c2ba5b26-9392-4f76-82ca-966719aba79f" providerId="ADAL" clId="{833B8A29-F57E-2A48-BA8C-CCC5E803175A}" dt="2024-12-04T12:49:27.833" v="0" actId="2696"/>
        <pc:sldMkLst>
          <pc:docMk/>
          <pc:sldMk cId="2663464087" sldId="277"/>
        </pc:sldMkLst>
      </pc:sldChg>
      <pc:sldChg chg="modSp mod ord">
        <pc:chgData name="Naomi Doerge" userId="c2ba5b26-9392-4f76-82ca-966719aba79f" providerId="ADAL" clId="{833B8A29-F57E-2A48-BA8C-CCC5E803175A}" dt="2024-12-04T12:53:35.888" v="4" actId="207"/>
        <pc:sldMkLst>
          <pc:docMk/>
          <pc:sldMk cId="2528070439" sldId="287"/>
        </pc:sldMkLst>
        <pc:spChg chg="mod">
          <ac:chgData name="Naomi Doerge" userId="c2ba5b26-9392-4f76-82ca-966719aba79f" providerId="ADAL" clId="{833B8A29-F57E-2A48-BA8C-CCC5E803175A}" dt="2024-12-04T12:53:35.888" v="4" actId="207"/>
          <ac:spMkLst>
            <pc:docMk/>
            <pc:sldMk cId="2528070439" sldId="287"/>
            <ac:spMk id="2" creationId="{00000000-0000-0000-0000-000000000000}"/>
          </ac:spMkLst>
        </pc:spChg>
      </pc:sldChg>
      <pc:sldChg chg="modSp new mod">
        <pc:chgData name="Naomi Doerge" userId="c2ba5b26-9392-4f76-82ca-966719aba79f" providerId="ADAL" clId="{833B8A29-F57E-2A48-BA8C-CCC5E803175A}" dt="2024-12-04T12:54:50.759" v="129" actId="20577"/>
        <pc:sldMkLst>
          <pc:docMk/>
          <pc:sldMk cId="2799825250" sldId="291"/>
        </pc:sldMkLst>
        <pc:spChg chg="mod">
          <ac:chgData name="Naomi Doerge" userId="c2ba5b26-9392-4f76-82ca-966719aba79f" providerId="ADAL" clId="{833B8A29-F57E-2A48-BA8C-CCC5E803175A}" dt="2024-12-04T12:54:24.839" v="43" actId="113"/>
          <ac:spMkLst>
            <pc:docMk/>
            <pc:sldMk cId="2799825250" sldId="291"/>
            <ac:spMk id="2" creationId="{15A1A24F-A110-8DE9-F5F9-1084581C8F76}"/>
          </ac:spMkLst>
        </pc:spChg>
        <pc:spChg chg="mod">
          <ac:chgData name="Naomi Doerge" userId="c2ba5b26-9392-4f76-82ca-966719aba79f" providerId="ADAL" clId="{833B8A29-F57E-2A48-BA8C-CCC5E803175A}" dt="2024-12-04T12:54:50.759" v="129" actId="20577"/>
          <ac:spMkLst>
            <pc:docMk/>
            <pc:sldMk cId="2799825250" sldId="291"/>
            <ac:spMk id="3" creationId="{0A8320C8-07C2-B65A-E4E6-B7433BD09E2E}"/>
          </ac:spMkLst>
        </pc:spChg>
      </pc:sldChg>
      <pc:sldChg chg="del">
        <pc:chgData name="Naomi Doerge" userId="c2ba5b26-9392-4f76-82ca-966719aba79f" providerId="ADAL" clId="{833B8A29-F57E-2A48-BA8C-CCC5E803175A}" dt="2024-12-04T12:49:50.491" v="2" actId="2696"/>
        <pc:sldMkLst>
          <pc:docMk/>
          <pc:sldMk cId="3508595535" sldId="291"/>
        </pc:sldMkLst>
      </pc:sldChg>
      <pc:sldChg chg="del">
        <pc:chgData name="Naomi Doerge" userId="c2ba5b26-9392-4f76-82ca-966719aba79f" providerId="ADAL" clId="{833B8A29-F57E-2A48-BA8C-CCC5E803175A}" dt="2024-12-04T12:49:33.602" v="1" actId="2696"/>
        <pc:sldMkLst>
          <pc:docMk/>
          <pc:sldMk cId="2174679338" sldId="293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80332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8971" y="9380332"/>
            <a:ext cx="2921582" cy="493792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5507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5507"/>
          </a:xfrm>
          <a:prstGeom prst="rect">
            <a:avLst/>
          </a:prstGeom>
        </p:spPr>
        <p:txBody>
          <a:bodyPr vert="horz" lIns="92519" tIns="46259" rIns="92519" bIns="46259" rtlCol="0"/>
          <a:lstStyle>
            <a:lvl1pPr algn="r">
              <a:defRPr sz="1200"/>
            </a:lvl1pPr>
          </a:lstStyle>
          <a:p>
            <a:fld id="{050F26F3-B611-4948-9136-FF189152A86B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5075"/>
            <a:ext cx="4443413" cy="3333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19" tIns="46259" rIns="92519" bIns="4625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752747"/>
            <a:ext cx="5393690" cy="3888611"/>
          </a:xfrm>
          <a:prstGeom prst="rect">
            <a:avLst/>
          </a:prstGeom>
        </p:spPr>
        <p:txBody>
          <a:bodyPr vert="horz" lIns="92519" tIns="46259" rIns="92519" bIns="4625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0333"/>
            <a:ext cx="2921582" cy="495506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80333"/>
            <a:ext cx="2921582" cy="495506"/>
          </a:xfrm>
          <a:prstGeom prst="rect">
            <a:avLst/>
          </a:prstGeom>
        </p:spPr>
        <p:txBody>
          <a:bodyPr vert="horz" lIns="92519" tIns="46259" rIns="92519" bIns="46259" rtlCol="0" anchor="b"/>
          <a:lstStyle>
            <a:lvl1pPr algn="r">
              <a:defRPr sz="1200"/>
            </a:lvl1pPr>
          </a:lstStyle>
          <a:p>
            <a:fld id="{4E667E14-7496-4FF9-B1E0-7ED2C02393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79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04/12/2024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04/12/2024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lfnw0jl75A&amp;t=7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uk.indeed.com/career-advice/career-development/health-care-assistant-cv#:~:text=How%20to%20write%20a%20CV%20for%20health%20care,keywords%20...%208%208.%20Proofread%20and%20edit%2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992888" cy="2478137"/>
          </a:xfrm>
        </p:spPr>
        <p:txBody>
          <a:bodyPr>
            <a:normAutofit fontScale="90000"/>
          </a:bodyPr>
          <a:lstStyle/>
          <a:p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and Employability Skills (ACE) </a:t>
            </a:r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alt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CV writing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470F-634F-C5BA-F3CD-37840E261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E76D34-A59A-6A4F-16BD-56DB45D4F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740" y="1417638"/>
            <a:ext cx="8387732" cy="409959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To understand how to write good CVs</a:t>
            </a:r>
          </a:p>
          <a:p>
            <a:endParaRPr lang="en-GB" dirty="0"/>
          </a:p>
          <a:p>
            <a:r>
              <a:rPr lang="en-GB" dirty="0"/>
              <a:t>To improve the content of your CV and increase your chances of being hired </a:t>
            </a:r>
          </a:p>
          <a:p>
            <a:endParaRPr lang="en-GB" dirty="0"/>
          </a:p>
          <a:p>
            <a:r>
              <a:rPr lang="en-GB" dirty="0"/>
              <a:t>To describe your strengths and experience using positive action verbs and HR buzzwords</a:t>
            </a:r>
          </a:p>
        </p:txBody>
      </p:sp>
    </p:spTree>
    <p:extLst>
      <p:ext uri="{BB962C8B-B14F-4D97-AF65-F5344CB8AC3E}">
        <p14:creationId xmlns:p14="http://schemas.microsoft.com/office/powerpoint/2010/main" val="2419267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a CV?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417638"/>
            <a:ext cx="8003232" cy="39555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“</a:t>
            </a:r>
            <a:r>
              <a:rPr lang="en-GB" sz="2400" i="1" dirty="0"/>
              <a:t>A CV is a document aimed at convincing an employer that who you are, your qualifications, work experience and your skills makes it worthwhile for them to offer you either work experience or a chance to move forward in a formal selection process.”</a:t>
            </a:r>
            <a:br>
              <a:rPr lang="en-GB" sz="2400" i="1" dirty="0"/>
            </a:br>
            <a:br>
              <a:rPr lang="en-GB" sz="2400" i="1" dirty="0"/>
            </a:br>
            <a:r>
              <a:rPr lang="en-GB" sz="2000" dirty="0"/>
              <a:t>(Morgan, 1997, p.339)</a:t>
            </a: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A20020-B268-4798-82BC-18F45B2D9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996952"/>
            <a:ext cx="2996952" cy="29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B898E-7F16-8D6D-4AE3-D72B8CF4F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4A64A-454F-8862-291D-FD6FF50C3E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2"/>
          </a:xfrm>
        </p:spPr>
        <p:txBody>
          <a:bodyPr/>
          <a:lstStyle/>
          <a:p>
            <a:r>
              <a:rPr lang="en-GB" dirty="0"/>
              <a:t>Watch the following video and write down the 5 key points related to writing a CV. 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P3 1W2 2 –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4312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28D20-06A6-48C3-A7C9-1777270B84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Creating Your Personal Brand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9190DF-4558-4817-9BCF-A697F06C4CE3}"/>
              </a:ext>
            </a:extLst>
          </p:cNvPr>
          <p:cNvSpPr txBox="1"/>
          <p:nvPr/>
        </p:nvSpPr>
        <p:spPr>
          <a:xfrm>
            <a:off x="4283968" y="2844225"/>
            <a:ext cx="93610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296827-B829-4218-9165-1BABBA5FEFF1}"/>
              </a:ext>
            </a:extLst>
          </p:cNvPr>
          <p:cNvSpPr txBox="1"/>
          <p:nvPr/>
        </p:nvSpPr>
        <p:spPr>
          <a:xfrm>
            <a:off x="1115616" y="1669266"/>
            <a:ext cx="2304256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KNOWLEDGE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DDD655-9E9A-402C-9462-F5F1D415B33E}"/>
              </a:ext>
            </a:extLst>
          </p:cNvPr>
          <p:cNvSpPr txBox="1"/>
          <p:nvPr/>
        </p:nvSpPr>
        <p:spPr>
          <a:xfrm>
            <a:off x="6084168" y="1621939"/>
            <a:ext cx="2160240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ATTRIBUTES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89298B-6714-4F82-B411-5D11C94D4F70}"/>
              </a:ext>
            </a:extLst>
          </p:cNvPr>
          <p:cNvSpPr txBox="1"/>
          <p:nvPr/>
        </p:nvSpPr>
        <p:spPr>
          <a:xfrm>
            <a:off x="1331640" y="4122774"/>
            <a:ext cx="1368152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SKILLS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EF9C99-A5BC-4A15-B446-861F3B7E45A3}"/>
              </a:ext>
            </a:extLst>
          </p:cNvPr>
          <p:cNvSpPr txBox="1"/>
          <p:nvPr/>
        </p:nvSpPr>
        <p:spPr>
          <a:xfrm>
            <a:off x="5995494" y="4129464"/>
            <a:ext cx="2536946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OTHER THINGS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E04321D-9AA3-4155-9DD1-62EEE21F05D0}"/>
              </a:ext>
            </a:extLst>
          </p:cNvPr>
          <p:cNvCxnSpPr>
            <a:cxnSpLocks/>
            <a:endCxn id="9" idx="2"/>
          </p:cNvCxnSpPr>
          <p:nvPr/>
        </p:nvCxnSpPr>
        <p:spPr>
          <a:xfrm flipV="1">
            <a:off x="5076056" y="2083604"/>
            <a:ext cx="2088232" cy="76062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DADF4FAD-02CF-478D-8EB5-B7D88F96CCBA}"/>
              </a:ext>
            </a:extLst>
          </p:cNvPr>
          <p:cNvCxnSpPr>
            <a:cxnSpLocks/>
            <a:endCxn id="11" idx="0"/>
          </p:cNvCxnSpPr>
          <p:nvPr/>
        </p:nvCxnSpPr>
        <p:spPr>
          <a:xfrm>
            <a:off x="5076056" y="3429000"/>
            <a:ext cx="2187911" cy="70046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074FD43-00D1-4C29-8D7C-974C403CCC96}"/>
              </a:ext>
            </a:extLst>
          </p:cNvPr>
          <p:cNvCxnSpPr>
            <a:cxnSpLocks/>
            <a:endCxn id="10" idx="0"/>
          </p:cNvCxnSpPr>
          <p:nvPr/>
        </p:nvCxnSpPr>
        <p:spPr>
          <a:xfrm flipH="1">
            <a:off x="2015716" y="3429000"/>
            <a:ext cx="2262386" cy="69377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955F88D9-4F55-4479-AD84-F47177612919}"/>
              </a:ext>
            </a:extLst>
          </p:cNvPr>
          <p:cNvCxnSpPr>
            <a:cxnSpLocks/>
            <a:endCxn id="8" idx="2"/>
          </p:cNvCxnSpPr>
          <p:nvPr/>
        </p:nvCxnSpPr>
        <p:spPr>
          <a:xfrm flipH="1" flipV="1">
            <a:off x="2267744" y="2130931"/>
            <a:ext cx="2010356" cy="7132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7209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914BB-40D8-4679-90C5-9C72E382E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Individual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F0966-3107-4F94-BBC3-4E4846D71D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Using the headlines below make lists that are relevant to you:</a:t>
            </a:r>
          </a:p>
          <a:p>
            <a:r>
              <a:rPr lang="en-GB" sz="3600" b="1" dirty="0"/>
              <a:t>KNOWLEDGE</a:t>
            </a:r>
          </a:p>
          <a:p>
            <a:r>
              <a:rPr lang="en-GB" sz="3600" b="1" dirty="0"/>
              <a:t>SKILLS</a:t>
            </a:r>
          </a:p>
          <a:p>
            <a:r>
              <a:rPr lang="en-GB" sz="3600" b="1" dirty="0"/>
              <a:t>ATTRIBUTES</a:t>
            </a:r>
          </a:p>
          <a:p>
            <a:r>
              <a:rPr lang="en-GB" sz="3600" b="1" dirty="0"/>
              <a:t>OTHER THINGS</a:t>
            </a:r>
          </a:p>
        </p:txBody>
      </p:sp>
    </p:spTree>
    <p:extLst>
      <p:ext uri="{BB962C8B-B14F-4D97-AF65-F5344CB8AC3E}">
        <p14:creationId xmlns:p14="http://schemas.microsoft.com/office/powerpoint/2010/main" val="4058114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33DC9-7249-402D-BFC0-DE95E4998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990961"/>
            <a:ext cx="7772400" cy="876077"/>
          </a:xfrm>
        </p:spPr>
        <p:txBody>
          <a:bodyPr>
            <a:normAutofit fontScale="90000"/>
          </a:bodyPr>
          <a:lstStyle/>
          <a:p>
            <a:r>
              <a:rPr lang="en-GB" dirty="0"/>
              <a:t>Developing and Writing a CV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C56703-B66B-4F61-A90B-F4E1F7692C03}"/>
              </a:ext>
            </a:extLst>
          </p:cNvPr>
          <p:cNvSpPr txBox="1"/>
          <p:nvPr/>
        </p:nvSpPr>
        <p:spPr>
          <a:xfrm>
            <a:off x="827584" y="3867038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to include?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3C6DC1-543B-4B87-8416-6659D3AEEB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692696"/>
            <a:ext cx="3048000" cy="21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19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1AB4BD-B42F-4C96-913E-4C8896E09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IMPORTANT!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B9C6ABC-5190-48F2-BCC5-DCD38B83E0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following examples are </a:t>
            </a:r>
            <a:r>
              <a:rPr lang="en-GB" b="1" i="1" u="sng" dirty="0"/>
              <a:t>simply illustrative</a:t>
            </a:r>
            <a:r>
              <a:rPr lang="en-GB" dirty="0"/>
              <a:t>: they are presented to give you an idea of what your content </a:t>
            </a:r>
            <a:r>
              <a:rPr lang="en-GB" b="1" i="1" u="sng" dirty="0"/>
              <a:t>could</a:t>
            </a:r>
            <a:r>
              <a:rPr lang="en-GB" i="1" dirty="0"/>
              <a:t> </a:t>
            </a:r>
            <a:r>
              <a:rPr lang="en-GB" dirty="0"/>
              <a:t>look like and </a:t>
            </a:r>
            <a:r>
              <a:rPr lang="en-GB" b="1" i="1" u="sng" dirty="0"/>
              <a:t>could</a:t>
            </a:r>
            <a:r>
              <a:rPr lang="en-GB" i="1" dirty="0"/>
              <a:t> </a:t>
            </a:r>
            <a:r>
              <a:rPr lang="en-GB" dirty="0"/>
              <a:t>include but are meant solely to be a guide!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434046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425A5-DD04-41F2-93AC-DC7139B45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PERSONAL CONTACT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B2508-5744-433C-AE80-FFC1163B4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Name</a:t>
            </a:r>
          </a:p>
          <a:p>
            <a:r>
              <a:rPr lang="en-GB" dirty="0"/>
              <a:t>Email address – make sure it’s appropriate! </a:t>
            </a:r>
          </a:p>
          <a:p>
            <a:r>
              <a:rPr lang="en-GB" dirty="0"/>
              <a:t>Contact telephone – home or mobile</a:t>
            </a:r>
          </a:p>
          <a:p>
            <a:r>
              <a:rPr lang="en-GB" dirty="0"/>
              <a:t>Address (optional) </a:t>
            </a:r>
          </a:p>
          <a:p>
            <a:r>
              <a:rPr lang="en-GB" dirty="0"/>
              <a:t>Social media (if applicable) </a:t>
            </a:r>
          </a:p>
          <a:p>
            <a:pPr lvl="1"/>
            <a:r>
              <a:rPr lang="en-GB" dirty="0"/>
              <a:t>Twitter</a:t>
            </a:r>
          </a:p>
          <a:p>
            <a:pPr lvl="1"/>
            <a:r>
              <a:rPr lang="en-GB" dirty="0"/>
              <a:t>Instagram (if it promotes your business)</a:t>
            </a:r>
          </a:p>
          <a:p>
            <a:pPr lvl="1"/>
            <a:r>
              <a:rPr lang="en-GB" dirty="0"/>
              <a:t>Facebook page (not your personal account – too informal)</a:t>
            </a:r>
          </a:p>
          <a:p>
            <a:r>
              <a:rPr lang="en-GB" dirty="0"/>
              <a:t>LinkedIn</a:t>
            </a:r>
          </a:p>
        </p:txBody>
      </p:sp>
    </p:spTree>
    <p:extLst>
      <p:ext uri="{BB962C8B-B14F-4D97-AF65-F5344CB8AC3E}">
        <p14:creationId xmlns:p14="http://schemas.microsoft.com/office/powerpoint/2010/main" val="323689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5A1353-7FD1-413B-A7CF-A0D0C870E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282750"/>
            <a:ext cx="3219375" cy="21462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F88D0C-247D-43C4-A4D0-3E56D1EB1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PERSONAL STATEMENT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348FD9-0CF9-4D72-9861-D34A5DD46B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5194920" cy="2476871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Brief</a:t>
            </a:r>
          </a:p>
          <a:p>
            <a:r>
              <a:rPr lang="en-GB" dirty="0"/>
              <a:t>Clear and concise</a:t>
            </a:r>
          </a:p>
          <a:p>
            <a:r>
              <a:rPr lang="en-GB" dirty="0"/>
              <a:t>Should be no longer than three lines, or maybe two to three sentences</a:t>
            </a:r>
          </a:p>
          <a:p>
            <a:r>
              <a:rPr lang="en-GB" dirty="0"/>
              <a:t>If you use one, make sure you have evidence to support what you’re saying!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18F79F-CDC7-435E-A2E9-42997291B187}"/>
              </a:ext>
            </a:extLst>
          </p:cNvPr>
          <p:cNvSpPr txBox="1"/>
          <p:nvPr/>
        </p:nvSpPr>
        <p:spPr>
          <a:xfrm>
            <a:off x="498376" y="4221088"/>
            <a:ext cx="81472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Ex: A </a:t>
            </a:r>
            <a:r>
              <a:rPr lang="en-GB" sz="2000" i="1" dirty="0"/>
              <a:t>highly successful individual who is likely to obtain a </a:t>
            </a:r>
            <a:r>
              <a:rPr lang="en-GB" sz="2000" b="1" i="1" dirty="0"/>
              <a:t>first-class honours</a:t>
            </a:r>
            <a:r>
              <a:rPr lang="en-GB" sz="2000" i="1" dirty="0"/>
              <a:t> degree in the </a:t>
            </a:r>
            <a:r>
              <a:rPr lang="en-GB" sz="2000" i="1" dirty="0" err="1"/>
              <a:t>CertHE</a:t>
            </a:r>
            <a:r>
              <a:rPr lang="en-GB" sz="2000" i="1" dirty="0"/>
              <a:t> in Health and Social Care. I have strong </a:t>
            </a:r>
            <a:r>
              <a:rPr lang="en-GB" sz="2000" b="1" i="1" dirty="0"/>
              <a:t>leadership abilities</a:t>
            </a:r>
            <a:r>
              <a:rPr lang="en-GB" sz="2000" i="1" dirty="0"/>
              <a:t>, enjoy </a:t>
            </a:r>
            <a:r>
              <a:rPr lang="en-GB" sz="2000" b="1" i="1" dirty="0"/>
              <a:t>working in teams</a:t>
            </a:r>
            <a:r>
              <a:rPr lang="en-GB" sz="2000" i="1" dirty="0"/>
              <a:t> and am able to </a:t>
            </a:r>
            <a:r>
              <a:rPr lang="en-GB" sz="2000" b="1" i="1" dirty="0"/>
              <a:t>present well</a:t>
            </a:r>
            <a:r>
              <a:rPr lang="en-GB" sz="2000" i="1" dirty="0"/>
              <a:t>. 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957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21E92-F333-4888-8E64-CCBC9E67F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EDUCATION AND QUALIFICATIONS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D74CA-7BA1-4223-8346-A1F694D670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Title of qualifications: </a:t>
            </a:r>
            <a:r>
              <a:rPr lang="en-GB" dirty="0" err="1"/>
              <a:t>CertHE</a:t>
            </a:r>
            <a:r>
              <a:rPr lang="en-GB" dirty="0"/>
              <a:t>/GCSE etc.</a:t>
            </a:r>
          </a:p>
          <a:p>
            <a:r>
              <a:rPr lang="en-GB" dirty="0"/>
              <a:t>Dates of qualifications (month and year) – start/end</a:t>
            </a:r>
          </a:p>
          <a:p>
            <a:r>
              <a:rPr lang="en-GB" dirty="0"/>
              <a:t>Your result</a:t>
            </a:r>
          </a:p>
          <a:p>
            <a:r>
              <a:rPr lang="en-GB" dirty="0"/>
              <a:t>Always list most recent qualification first</a:t>
            </a:r>
          </a:p>
        </p:txBody>
      </p:sp>
    </p:spTree>
    <p:extLst>
      <p:ext uri="{BB962C8B-B14F-4D97-AF65-F5344CB8AC3E}">
        <p14:creationId xmlns:p14="http://schemas.microsoft.com/office/powerpoint/2010/main" val="40474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C6A7C-256D-4391-B018-F9D2DB9C4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WORK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BD7B22-E6A8-404B-B370-62A42ADF9F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Start with most recent work experience first</a:t>
            </a:r>
          </a:p>
          <a:p>
            <a:r>
              <a:rPr lang="en-GB" sz="2800" dirty="0"/>
              <a:t>Give the dates (month and year) of each period of work</a:t>
            </a:r>
          </a:p>
          <a:p>
            <a:r>
              <a:rPr lang="en-GB" sz="2800" dirty="0"/>
              <a:t>Job title</a:t>
            </a:r>
          </a:p>
          <a:p>
            <a:r>
              <a:rPr lang="en-GB" sz="2800" dirty="0"/>
              <a:t>2-3 points outlining what you did and/or your key achievements</a:t>
            </a:r>
          </a:p>
        </p:txBody>
      </p:sp>
    </p:spTree>
    <p:extLst>
      <p:ext uri="{BB962C8B-B14F-4D97-AF65-F5344CB8AC3E}">
        <p14:creationId xmlns:p14="http://schemas.microsoft.com/office/powerpoint/2010/main" val="201474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81E31-9952-4D95-833F-9096A9C87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ADDITIONAL RESPONSIBILITIES AND 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5C5644-7CD1-4E49-9FBF-6521AB21D0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Any additional responsibilities i.e. President of a society, Committee member of a group etc. </a:t>
            </a:r>
          </a:p>
          <a:p>
            <a:r>
              <a:rPr lang="en-GB" dirty="0"/>
              <a:t>You need to show the relevant skills and understanding gained from these activities</a:t>
            </a:r>
          </a:p>
        </p:txBody>
      </p:sp>
    </p:spTree>
    <p:extLst>
      <p:ext uri="{BB962C8B-B14F-4D97-AF65-F5344CB8AC3E}">
        <p14:creationId xmlns:p14="http://schemas.microsoft.com/office/powerpoint/2010/main" val="21784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73497-D54F-4AF2-BE00-76F4C2982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HOBBIES &amp; INTERESTS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2D93D-667E-4144-88E7-322880016A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It may not seem the most relevant part of who you are but including these can reveal a great deal about your abilities on occasions. </a:t>
            </a:r>
          </a:p>
          <a:p>
            <a:r>
              <a:rPr lang="en-GB" dirty="0"/>
              <a:t>This section gives you an opportunity to show you do more than work and study!</a:t>
            </a:r>
          </a:p>
          <a:p>
            <a:r>
              <a:rPr lang="en-GB" dirty="0"/>
              <a:t>Tells employers about what motivates you and what you enjoy.</a:t>
            </a:r>
          </a:p>
        </p:txBody>
      </p:sp>
    </p:spTree>
    <p:extLst>
      <p:ext uri="{BB962C8B-B14F-4D97-AF65-F5344CB8AC3E}">
        <p14:creationId xmlns:p14="http://schemas.microsoft.com/office/powerpoint/2010/main" val="224404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82CB1-6980-4437-BAE2-531DB9102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F0268-8506-4278-8F12-B4D179CB5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Usually need to give </a:t>
            </a:r>
            <a:r>
              <a:rPr lang="en-GB" b="1" dirty="0"/>
              <a:t>TWO</a:t>
            </a:r>
            <a:r>
              <a:rPr lang="en-GB" dirty="0"/>
              <a:t> referees: one usually academic (personal tutor or lecturer) and one usually from a previous employer.</a:t>
            </a:r>
          </a:p>
          <a:p>
            <a:r>
              <a:rPr lang="en-GB" dirty="0"/>
              <a:t>Referees should </a:t>
            </a:r>
            <a:r>
              <a:rPr lang="en-GB" b="1" dirty="0"/>
              <a:t>ALWAYS</a:t>
            </a:r>
            <a:r>
              <a:rPr lang="en-GB" dirty="0"/>
              <a:t> be asked before being given!</a:t>
            </a:r>
          </a:p>
          <a:p>
            <a:r>
              <a:rPr lang="en-GB" u="sng" dirty="0"/>
              <a:t>Should not be</a:t>
            </a:r>
            <a:r>
              <a:rPr lang="en-GB" dirty="0"/>
              <a:t>: A relative, personal friend, another student or someone who does not know you well.</a:t>
            </a:r>
          </a:p>
          <a:p>
            <a:r>
              <a:rPr lang="en-GB" dirty="0"/>
              <a:t>You should include the sentence: “</a:t>
            </a:r>
            <a:r>
              <a:rPr lang="en-GB" i="1" dirty="0"/>
              <a:t>References available on request” </a:t>
            </a:r>
            <a:r>
              <a:rPr lang="en-GB" dirty="0"/>
              <a:t>on your CV. You do not need to offer references until asked.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48006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A18D5-8B6D-4C59-A47F-B70E676F5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CV Presentation and Formatting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3DD81E-247A-4CC4-A6B3-6FA866C32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09959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No spelling mistakes!</a:t>
            </a:r>
          </a:p>
          <a:p>
            <a:r>
              <a:rPr lang="en-GB" dirty="0"/>
              <a:t>No longer than two pages</a:t>
            </a:r>
          </a:p>
          <a:p>
            <a:r>
              <a:rPr lang="en-GB" b="1" dirty="0"/>
              <a:t>Bold</a:t>
            </a:r>
            <a:r>
              <a:rPr lang="en-GB" dirty="0"/>
              <a:t>, </a:t>
            </a:r>
            <a:r>
              <a:rPr lang="en-GB" i="1" dirty="0"/>
              <a:t>italics</a:t>
            </a:r>
            <a:r>
              <a:rPr lang="en-GB" dirty="0"/>
              <a:t>, or </a:t>
            </a:r>
            <a:r>
              <a:rPr lang="en-GB" u="sng" dirty="0"/>
              <a:t>underlining</a:t>
            </a:r>
            <a:r>
              <a:rPr lang="en-GB" dirty="0"/>
              <a:t> are great ways to ensure keywords in your CV stand out!</a:t>
            </a:r>
          </a:p>
          <a:p>
            <a:r>
              <a:rPr lang="en-GB" dirty="0"/>
              <a:t>Bullet points provide key information rather than full sentences – much more pleasing to read!</a:t>
            </a:r>
          </a:p>
          <a:p>
            <a:r>
              <a:rPr lang="en-GB" dirty="0"/>
              <a:t>Colour – your CV will usually be photocopied so too many colours will become irrelevant </a:t>
            </a:r>
          </a:p>
          <a:p>
            <a:r>
              <a:rPr lang="en-GB" dirty="0"/>
              <a:t>Clutter – you do not need to make use of every bit of space</a:t>
            </a:r>
          </a:p>
          <a:p>
            <a:r>
              <a:rPr lang="en-GB" dirty="0"/>
              <a:t>Consistency – fonts, font sizes etc. </a:t>
            </a:r>
          </a:p>
          <a:p>
            <a:r>
              <a:rPr lang="en-GB" dirty="0"/>
              <a:t>In summary, employers usually look at many CVs at the same time, make sure yours is easy to read and aesthetically appealing!</a:t>
            </a:r>
          </a:p>
        </p:txBody>
      </p:sp>
    </p:spTree>
    <p:extLst>
      <p:ext uri="{BB962C8B-B14F-4D97-AF65-F5344CB8AC3E}">
        <p14:creationId xmlns:p14="http://schemas.microsoft.com/office/powerpoint/2010/main" val="359221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1A24F-A110-8DE9-F5F9-1084581C8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173AFF"/>
                </a:solidFill>
              </a:rPr>
              <a:t>Group Work: Worksheet Activities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8320C8-07C2-B65A-E4E6-B7433BD09E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Complete Activities 1-3 with a small group. Your teacher will </a:t>
            </a:r>
            <a:r>
              <a:rPr lang="en-US"/>
              <a:t>discuss answers after!</a:t>
            </a:r>
          </a:p>
        </p:txBody>
      </p:sp>
    </p:spTree>
    <p:extLst>
      <p:ext uri="{BB962C8B-B14F-4D97-AF65-F5344CB8AC3E}">
        <p14:creationId xmlns:p14="http://schemas.microsoft.com/office/powerpoint/2010/main" val="27998252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173AFF"/>
                </a:solidFill>
              </a:rPr>
              <a:t>Individual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132856"/>
            <a:ext cx="8229600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Using the </a:t>
            </a:r>
            <a:r>
              <a:rPr lang="en-GB" b="1" dirty="0"/>
              <a:t>Knowledge</a:t>
            </a:r>
            <a:r>
              <a:rPr lang="en-GB" dirty="0"/>
              <a:t>, </a:t>
            </a:r>
            <a:r>
              <a:rPr lang="en-GB" b="1" dirty="0"/>
              <a:t>Skills</a:t>
            </a:r>
            <a:r>
              <a:rPr lang="en-GB" dirty="0"/>
              <a:t>, </a:t>
            </a:r>
            <a:r>
              <a:rPr lang="en-GB" b="1" dirty="0"/>
              <a:t>Attributes </a:t>
            </a:r>
            <a:r>
              <a:rPr lang="en-GB" dirty="0"/>
              <a:t>and </a:t>
            </a:r>
            <a:r>
              <a:rPr lang="en-GB" b="1" dirty="0"/>
              <a:t>Other Things </a:t>
            </a:r>
            <a:r>
              <a:rPr lang="en-GB" dirty="0"/>
              <a:t>that you have prepared earlier, now write a </a:t>
            </a:r>
            <a:r>
              <a:rPr lang="en-GB" b="1" dirty="0"/>
              <a:t>Personal Statement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0704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Indeed (2023) How to write a healthcare assistant CV. Available at: </a:t>
            </a:r>
            <a:r>
              <a:rPr lang="en-GB" dirty="0">
                <a:hlinkClick r:id="rId2"/>
              </a:rPr>
              <a:t>How to write a health care assistant CV (with a CV example) | Indeed.com UK</a:t>
            </a:r>
            <a:r>
              <a:rPr lang="en-GB" dirty="0"/>
              <a:t> (Accessed: 24</a:t>
            </a:r>
            <a:r>
              <a:rPr lang="en-GB" baseline="30000" dirty="0"/>
              <a:t>th</a:t>
            </a:r>
            <a:r>
              <a:rPr lang="en-GB" dirty="0"/>
              <a:t> of July 2023)</a:t>
            </a:r>
          </a:p>
          <a:p>
            <a:r>
              <a:rPr lang="en-GB" dirty="0" err="1"/>
              <a:t>Maund</a:t>
            </a:r>
            <a:r>
              <a:rPr lang="en-GB" dirty="0"/>
              <a:t>, A., </a:t>
            </a:r>
            <a:r>
              <a:rPr lang="en-GB" dirty="0" err="1"/>
              <a:t>Schriek</a:t>
            </a:r>
            <a:r>
              <a:rPr lang="en-GB" dirty="0"/>
              <a:t>, M., and </a:t>
            </a:r>
            <a:r>
              <a:rPr lang="en-GB" dirty="0" err="1"/>
              <a:t>Tinkler</a:t>
            </a:r>
            <a:r>
              <a:rPr lang="en-GB" dirty="0"/>
              <a:t>, P. (2017) </a:t>
            </a:r>
            <a:r>
              <a:rPr lang="en-GB" i="1" dirty="0"/>
              <a:t>Certificate in Higher Education: Skills for the Workplace Student Yearbook</a:t>
            </a:r>
            <a:r>
              <a:rPr lang="en-GB" dirty="0"/>
              <a:t>. London: Sage. </a:t>
            </a:r>
          </a:p>
          <a:p>
            <a:r>
              <a:rPr lang="en-GB" dirty="0"/>
              <a:t>Morgan, P (2017). </a:t>
            </a:r>
            <a:r>
              <a:rPr lang="en-GB" i="1" dirty="0"/>
              <a:t>The Business Student’s Guide to Employability</a:t>
            </a:r>
            <a:r>
              <a:rPr lang="en-GB" dirty="0"/>
              <a:t>. London: Sage. </a:t>
            </a:r>
          </a:p>
        </p:txBody>
      </p:sp>
    </p:spTree>
    <p:extLst>
      <p:ext uri="{BB962C8B-B14F-4D97-AF65-F5344CB8AC3E}">
        <p14:creationId xmlns:p14="http://schemas.microsoft.com/office/powerpoint/2010/main" val="422838942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Sylvia Hoffmann</DisplayName>
        <AccountId>4398</AccountId>
        <AccountType/>
      </UserInfo>
      <UserInfo>
        <DisplayName>Llinos McVicar</DisplayName>
        <AccountId>4803</AccountId>
        <AccountType/>
      </UserInfo>
      <UserInfo>
        <DisplayName>Bunmi Thomas</DisplayName>
        <AccountId>20016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4" ma:contentTypeDescription="Create a new document." ma:contentTypeScope="" ma:versionID="697e22ecbe2135e394169004b01b34a9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d20f70134215217fb266d1d94757e047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211f9404-bca0-4bcf-9c1d-965ccb6f8d2d"/>
    <ds:schemaRef ds:uri="http://purl.org/dc/dcmitype/"/>
    <ds:schemaRef ds:uri="303dbf9b-b85b-46a0-94f1-894078c07ecd"/>
    <ds:schemaRef ds:uri="http://purl.org/dc/elements/1.1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DCF9ABB-9528-409E-A13D-EBE9E1E9DF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21</TotalTime>
  <Words>822</Words>
  <Application>Microsoft Macintosh PowerPoint</Application>
  <PresentationFormat>On-screen Show (4:3)</PresentationFormat>
  <Paragraphs>84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Myriad Pro</vt:lpstr>
      <vt:lpstr>20140311PresentationUWTSDTemplate</vt:lpstr>
      <vt:lpstr> Academic and Employability Skills (ACE)   CV writing</vt:lpstr>
      <vt:lpstr>Aims </vt:lpstr>
      <vt:lpstr>What is a CV?</vt:lpstr>
      <vt:lpstr>Task 1</vt:lpstr>
      <vt:lpstr>Creating Your Personal Brand</vt:lpstr>
      <vt:lpstr>Individual Task</vt:lpstr>
      <vt:lpstr>Developing and Writing a CV</vt:lpstr>
      <vt:lpstr>IMPORTANT!</vt:lpstr>
      <vt:lpstr>PERSONAL CONTACT DETAILS</vt:lpstr>
      <vt:lpstr>PERSONAL STATEMENT</vt:lpstr>
      <vt:lpstr>EDUCATION AND QUALIFICATIONS</vt:lpstr>
      <vt:lpstr>WORK EXPERIENCE</vt:lpstr>
      <vt:lpstr>ADDITIONAL RESPONSIBILITIES AND ACTIVITIES</vt:lpstr>
      <vt:lpstr>HOBBIES &amp; INTERESTS</vt:lpstr>
      <vt:lpstr>REFERENCES</vt:lpstr>
      <vt:lpstr>CV Presentation and Formatting</vt:lpstr>
      <vt:lpstr>Group Work: Worksheet Activities </vt:lpstr>
      <vt:lpstr>Individual Task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Lizeta Demetriou</dc:creator>
  <cp:lastModifiedBy>Naomi Doerge</cp:lastModifiedBy>
  <cp:revision>53</cp:revision>
  <cp:lastPrinted>2020-02-24T10:36:46Z</cp:lastPrinted>
  <dcterms:created xsi:type="dcterms:W3CDTF">2015-04-14T15:21:28Z</dcterms:created>
  <dcterms:modified xsi:type="dcterms:W3CDTF">2024-12-04T12:54:51Z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MSIP_Label_b7bd5f66-aa78-43c9-ba93-141663265572_Enabled">
    <vt:lpwstr>true</vt:lpwstr>
  </property>
  <property fmtid="{D5CDD505-2E9C-101B-9397-08002B2CF9AE}" pid="4" name="MSIP_Label_b7bd5f66-aa78-43c9-ba93-141663265572_SetDate">
    <vt:lpwstr>2024-05-21T13:22:13Z</vt:lpwstr>
  </property>
  <property fmtid="{D5CDD505-2E9C-101B-9397-08002B2CF9AE}" pid="5" name="MSIP_Label_b7bd5f66-aa78-43c9-ba93-141663265572_Method">
    <vt:lpwstr>Privileged</vt:lpwstr>
  </property>
  <property fmtid="{D5CDD505-2E9C-101B-9397-08002B2CF9AE}" pid="6" name="MSIP_Label_b7bd5f66-aa78-43c9-ba93-141663265572_Name">
    <vt:lpwstr>Restricted</vt:lpwstr>
  </property>
  <property fmtid="{D5CDD505-2E9C-101B-9397-08002B2CF9AE}" pid="7" name="MSIP_Label_b7bd5f66-aa78-43c9-ba93-141663265572_SiteId">
    <vt:lpwstr>057daf85-b1d5-44cd-ab7b-0a4ce1b29eae</vt:lpwstr>
  </property>
  <property fmtid="{D5CDD505-2E9C-101B-9397-08002B2CF9AE}" pid="8" name="MSIP_Label_b7bd5f66-aa78-43c9-ba93-141663265572_ActionId">
    <vt:lpwstr>9d730027-a285-4717-80c5-0c74dd0c30fd</vt:lpwstr>
  </property>
  <property fmtid="{D5CDD505-2E9C-101B-9397-08002B2CF9AE}" pid="9" name="MSIP_Label_b7bd5f66-aa78-43c9-ba93-141663265572_ContentBits">
    <vt:lpwstr>0</vt:lpwstr>
  </property>
</Properties>
</file>