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sldIdLst>
    <p:sldId id="256" r:id="rId3"/>
    <p:sldId id="271" r:id="rId4"/>
    <p:sldId id="268" r:id="rId5"/>
    <p:sldId id="270" r:id="rId6"/>
    <p:sldId id="257" r:id="rId7"/>
    <p:sldId id="258" r:id="rId8"/>
    <p:sldId id="259" r:id="rId9"/>
    <p:sldId id="260" r:id="rId10"/>
    <p:sldId id="261" r:id="rId11"/>
    <p:sldId id="262" r:id="rId12"/>
    <p:sldId id="264" r:id="rId13"/>
    <p:sldId id="265" r:id="rId14"/>
    <p:sldId id="266" r:id="rId15"/>
    <p:sldId id="263" r:id="rId16"/>
    <p:sldId id="269" r:id="rId17"/>
    <p:sldId id="287" r:id="rId18"/>
    <p:sldId id="288" r:id="rId19"/>
    <p:sldId id="289" r:id="rId20"/>
    <p:sldId id="267" r:id="rId21"/>
    <p:sldId id="291" r:id="rId22"/>
    <p:sldId id="290" r:id="rId23"/>
  </p:sldIdLst>
  <p:sldSz cx="16256000" cy="9144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286" autoAdjust="0"/>
  </p:normalViewPr>
  <p:slideViewPr>
    <p:cSldViewPr>
      <p:cViewPr varScale="1">
        <p:scale>
          <a:sx n="58" d="100"/>
          <a:sy n="58" d="100"/>
        </p:scale>
        <p:origin x="888" y="66"/>
      </p:cViewPr>
      <p:guideLst>
        <p:guide orient="horz" pos="2160"/>
        <p:guide pos="2880"/>
      </p:guideLst>
    </p:cSldViewPr>
  </p:slideViewPr>
  <p:outlineViewPr>
    <p:cViewPr>
      <p:scale>
        <a:sx n="33" d="100"/>
        <a:sy n="33" d="100"/>
      </p:scale>
      <p:origin x="0" y="0"/>
    </p:cViewPr>
  </p:outlin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custSel addSld modSld">
      <pc:chgData name="Jonathan Wyatt" userId="c3e1212f-7374-4739-8e9f-f13855138211" providerId="ADAL" clId="{EBBE8D78-A078-4DBC-8848-CE30C0299687}" dt="2026-03-18T18:50:11.429" v="118" actId="20577"/>
      <pc:docMkLst>
        <pc:docMk/>
      </pc:docMkLst>
      <pc:sldChg chg="addSp modSp new mod modNotesTx">
        <pc:chgData name="Jonathan Wyatt" userId="c3e1212f-7374-4739-8e9f-f13855138211" providerId="ADAL" clId="{EBBE8D78-A078-4DBC-8848-CE30C0299687}" dt="2026-03-18T18:50:11.429" v="118" actId="20577"/>
        <pc:sldMkLst>
          <pc:docMk/>
          <pc:sldMk cId="1459218821" sldId="291"/>
        </pc:sldMkLst>
        <pc:picChg chg="add mod">
          <ac:chgData name="Jonathan Wyatt" userId="c3e1212f-7374-4739-8e9f-f13855138211" providerId="ADAL" clId="{EBBE8D78-A078-4DBC-8848-CE30C0299687}" dt="2026-03-18T18:49:40.408" v="2"/>
          <ac:picMkLst>
            <pc:docMk/>
            <pc:sldMk cId="1459218821" sldId="291"/>
            <ac:picMk id="3" creationId="{041A422F-1915-E5F0-11D9-C30CADD1794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DCB07C-0185-48A7-AA09-40A202AB9FC8}" type="doc">
      <dgm:prSet loTypeId="urn:microsoft.com/office/officeart/2005/8/layout/cycle8" loCatId="cycle" qsTypeId="urn:microsoft.com/office/officeart/2005/8/quickstyle/simple4" qsCatId="simple" csTypeId="urn:microsoft.com/office/officeart/2005/8/colors/accent1_2" csCatId="accent1"/>
      <dgm:spPr/>
      <dgm:t>
        <a:bodyPr/>
        <a:lstStyle/>
        <a:p>
          <a:endParaRPr lang="en-US"/>
        </a:p>
      </dgm:t>
    </dgm:pt>
    <dgm:pt modelId="{AB1A611B-FE68-4424-B0E0-34D821D58668}">
      <dgm:prSet/>
      <dgm:spPr/>
      <dgm:t>
        <a:bodyPr/>
        <a:lstStyle/>
        <a:p>
          <a:r>
            <a:rPr lang="en-GB"/>
            <a:t>Defintions of Feedback </a:t>
          </a:r>
          <a:endParaRPr lang="en-US"/>
        </a:p>
      </dgm:t>
    </dgm:pt>
    <dgm:pt modelId="{C3D32B89-0379-4DCD-A558-FCC916A29DCD}" type="parTrans" cxnId="{24D62851-B546-408D-9EA0-5A47D1324061}">
      <dgm:prSet/>
      <dgm:spPr/>
      <dgm:t>
        <a:bodyPr/>
        <a:lstStyle/>
        <a:p>
          <a:endParaRPr lang="en-US"/>
        </a:p>
      </dgm:t>
    </dgm:pt>
    <dgm:pt modelId="{50C38D52-B63B-4563-8104-8603506F391D}" type="sibTrans" cxnId="{24D62851-B546-408D-9EA0-5A47D1324061}">
      <dgm:prSet/>
      <dgm:spPr/>
      <dgm:t>
        <a:bodyPr/>
        <a:lstStyle/>
        <a:p>
          <a:endParaRPr lang="en-US"/>
        </a:p>
      </dgm:t>
    </dgm:pt>
    <dgm:pt modelId="{3C4DFF99-2A47-4504-92E5-012968CA1FA3}">
      <dgm:prSet/>
      <dgm:spPr/>
      <dgm:t>
        <a:bodyPr/>
        <a:lstStyle/>
        <a:p>
          <a:r>
            <a:rPr lang="en-GB"/>
            <a:t>Types of Feedback </a:t>
          </a:r>
          <a:endParaRPr lang="en-US"/>
        </a:p>
      </dgm:t>
    </dgm:pt>
    <dgm:pt modelId="{8793574C-B6F4-4246-8394-7ED2B908983F}" type="parTrans" cxnId="{92997738-B90E-4A61-A34A-3B050EF3268A}">
      <dgm:prSet/>
      <dgm:spPr/>
      <dgm:t>
        <a:bodyPr/>
        <a:lstStyle/>
        <a:p>
          <a:endParaRPr lang="en-US"/>
        </a:p>
      </dgm:t>
    </dgm:pt>
    <dgm:pt modelId="{76F34993-71F6-40D9-B478-FC539FE36C7B}" type="sibTrans" cxnId="{92997738-B90E-4A61-A34A-3B050EF3268A}">
      <dgm:prSet/>
      <dgm:spPr/>
      <dgm:t>
        <a:bodyPr/>
        <a:lstStyle/>
        <a:p>
          <a:endParaRPr lang="en-US"/>
        </a:p>
      </dgm:t>
    </dgm:pt>
    <dgm:pt modelId="{81C5A5E9-0A2C-4B14-AAC9-9078371361FE}">
      <dgm:prSet/>
      <dgm:spPr/>
      <dgm:t>
        <a:bodyPr/>
        <a:lstStyle/>
        <a:p>
          <a:r>
            <a:rPr lang="en-GB"/>
            <a:t>Feedback and Emotions </a:t>
          </a:r>
          <a:endParaRPr lang="en-US"/>
        </a:p>
      </dgm:t>
    </dgm:pt>
    <dgm:pt modelId="{30186B42-490F-4A10-A4B1-C524B12D964B}" type="parTrans" cxnId="{41384841-FD30-44D6-8947-EE8654886C69}">
      <dgm:prSet/>
      <dgm:spPr/>
      <dgm:t>
        <a:bodyPr/>
        <a:lstStyle/>
        <a:p>
          <a:endParaRPr lang="en-US"/>
        </a:p>
      </dgm:t>
    </dgm:pt>
    <dgm:pt modelId="{4B9C9C36-F6E7-4F0C-91E6-A21A8AB3246D}" type="sibTrans" cxnId="{41384841-FD30-44D6-8947-EE8654886C69}">
      <dgm:prSet/>
      <dgm:spPr/>
      <dgm:t>
        <a:bodyPr/>
        <a:lstStyle/>
        <a:p>
          <a:endParaRPr lang="en-US"/>
        </a:p>
      </dgm:t>
    </dgm:pt>
    <dgm:pt modelId="{FD4B91E9-0F68-471E-B2D0-E1F774A9BC32}">
      <dgm:prSet/>
      <dgm:spPr/>
      <dgm:t>
        <a:bodyPr/>
        <a:lstStyle/>
        <a:p>
          <a:r>
            <a:rPr lang="en-GB"/>
            <a:t>The purpose of feedback</a:t>
          </a:r>
          <a:endParaRPr lang="en-US"/>
        </a:p>
      </dgm:t>
    </dgm:pt>
    <dgm:pt modelId="{D2EDD7E5-4492-4921-8F53-C72C300213A4}" type="parTrans" cxnId="{A89B7851-2683-40F2-9CF7-D6E09B5C2B85}">
      <dgm:prSet/>
      <dgm:spPr/>
      <dgm:t>
        <a:bodyPr/>
        <a:lstStyle/>
        <a:p>
          <a:endParaRPr lang="en-US"/>
        </a:p>
      </dgm:t>
    </dgm:pt>
    <dgm:pt modelId="{3BD11F1A-0C61-4667-82D5-76EC9448A4DB}" type="sibTrans" cxnId="{A89B7851-2683-40F2-9CF7-D6E09B5C2B85}">
      <dgm:prSet/>
      <dgm:spPr/>
      <dgm:t>
        <a:bodyPr/>
        <a:lstStyle/>
        <a:p>
          <a:endParaRPr lang="en-US"/>
        </a:p>
      </dgm:t>
    </dgm:pt>
    <dgm:pt modelId="{EEF1F5BB-0A3D-49D7-A5B3-54E5A901E5BF}">
      <dgm:prSet/>
      <dgm:spPr/>
      <dgm:t>
        <a:bodyPr/>
        <a:lstStyle/>
        <a:p>
          <a:r>
            <a:rPr lang="en-GB"/>
            <a:t>Understanding feedback </a:t>
          </a:r>
          <a:endParaRPr lang="en-US"/>
        </a:p>
      </dgm:t>
    </dgm:pt>
    <dgm:pt modelId="{1798D49F-F36B-45F9-94E0-A224094D7729}" type="parTrans" cxnId="{FD39CE57-FA68-4C73-A0C5-DAD7938190E4}">
      <dgm:prSet/>
      <dgm:spPr/>
      <dgm:t>
        <a:bodyPr/>
        <a:lstStyle/>
        <a:p>
          <a:endParaRPr lang="en-US"/>
        </a:p>
      </dgm:t>
    </dgm:pt>
    <dgm:pt modelId="{9F17B3EC-D055-44FB-842C-9C0B276B4161}" type="sibTrans" cxnId="{FD39CE57-FA68-4C73-A0C5-DAD7938190E4}">
      <dgm:prSet/>
      <dgm:spPr/>
      <dgm:t>
        <a:bodyPr/>
        <a:lstStyle/>
        <a:p>
          <a:endParaRPr lang="en-US"/>
        </a:p>
      </dgm:t>
    </dgm:pt>
    <dgm:pt modelId="{F9A00E60-91B6-48C3-A19E-4CC46E1C98DC}">
      <dgm:prSet/>
      <dgm:spPr/>
      <dgm:t>
        <a:bodyPr/>
        <a:lstStyle/>
        <a:p>
          <a:r>
            <a:rPr lang="en-GB"/>
            <a:t>Apply feedback  </a:t>
          </a:r>
          <a:endParaRPr lang="en-US"/>
        </a:p>
      </dgm:t>
    </dgm:pt>
    <dgm:pt modelId="{444C0EEA-0AA5-4688-A9B1-C4B30F0B7A9F}" type="parTrans" cxnId="{F72B44F7-E577-4CFE-9C1F-8150BA73B14A}">
      <dgm:prSet/>
      <dgm:spPr/>
      <dgm:t>
        <a:bodyPr/>
        <a:lstStyle/>
        <a:p>
          <a:endParaRPr lang="en-US"/>
        </a:p>
      </dgm:t>
    </dgm:pt>
    <dgm:pt modelId="{D529639F-3356-4701-A98A-95DBA0C9FFF4}" type="sibTrans" cxnId="{F72B44F7-E577-4CFE-9C1F-8150BA73B14A}">
      <dgm:prSet/>
      <dgm:spPr/>
      <dgm:t>
        <a:bodyPr/>
        <a:lstStyle/>
        <a:p>
          <a:endParaRPr lang="en-US"/>
        </a:p>
      </dgm:t>
    </dgm:pt>
    <dgm:pt modelId="{597C8F12-DFB8-4D65-A812-EAF52AAEAC81}" type="pres">
      <dgm:prSet presAssocID="{24DCB07C-0185-48A7-AA09-40A202AB9FC8}" presName="compositeShape" presStyleCnt="0">
        <dgm:presLayoutVars>
          <dgm:chMax val="7"/>
          <dgm:dir/>
          <dgm:resizeHandles val="exact"/>
        </dgm:presLayoutVars>
      </dgm:prSet>
      <dgm:spPr/>
    </dgm:pt>
    <dgm:pt modelId="{DAE166FB-5E2C-4169-98DE-6F50C46B9474}" type="pres">
      <dgm:prSet presAssocID="{24DCB07C-0185-48A7-AA09-40A202AB9FC8}" presName="wedge1" presStyleLbl="node1" presStyleIdx="0" presStyleCnt="6"/>
      <dgm:spPr/>
    </dgm:pt>
    <dgm:pt modelId="{0397FBBE-26AF-4DAE-9813-41C190B8D36E}" type="pres">
      <dgm:prSet presAssocID="{24DCB07C-0185-48A7-AA09-40A202AB9FC8}" presName="dummy1a" presStyleCnt="0"/>
      <dgm:spPr/>
    </dgm:pt>
    <dgm:pt modelId="{C161DD3D-3FBB-4AA6-B8B9-89FCB7D22F29}" type="pres">
      <dgm:prSet presAssocID="{24DCB07C-0185-48A7-AA09-40A202AB9FC8}" presName="dummy1b" presStyleCnt="0"/>
      <dgm:spPr/>
    </dgm:pt>
    <dgm:pt modelId="{20D6217A-0771-4343-8BB2-0A8A32D7D069}" type="pres">
      <dgm:prSet presAssocID="{24DCB07C-0185-48A7-AA09-40A202AB9FC8}" presName="wedge1Tx" presStyleLbl="node1" presStyleIdx="0" presStyleCnt="6">
        <dgm:presLayoutVars>
          <dgm:chMax val="0"/>
          <dgm:chPref val="0"/>
          <dgm:bulletEnabled val="1"/>
        </dgm:presLayoutVars>
      </dgm:prSet>
      <dgm:spPr/>
    </dgm:pt>
    <dgm:pt modelId="{67683E0F-7FCE-465F-9717-BD4E50598943}" type="pres">
      <dgm:prSet presAssocID="{24DCB07C-0185-48A7-AA09-40A202AB9FC8}" presName="wedge2" presStyleLbl="node1" presStyleIdx="1" presStyleCnt="6"/>
      <dgm:spPr/>
    </dgm:pt>
    <dgm:pt modelId="{894B9054-A91B-4F88-B01A-706124DA4FC0}" type="pres">
      <dgm:prSet presAssocID="{24DCB07C-0185-48A7-AA09-40A202AB9FC8}" presName="dummy2a" presStyleCnt="0"/>
      <dgm:spPr/>
    </dgm:pt>
    <dgm:pt modelId="{84D8197F-BF00-4618-A036-ABB19C0D3632}" type="pres">
      <dgm:prSet presAssocID="{24DCB07C-0185-48A7-AA09-40A202AB9FC8}" presName="dummy2b" presStyleCnt="0"/>
      <dgm:spPr/>
    </dgm:pt>
    <dgm:pt modelId="{679A9912-48F1-49FA-8CBF-12D3CC8AEEDE}" type="pres">
      <dgm:prSet presAssocID="{24DCB07C-0185-48A7-AA09-40A202AB9FC8}" presName="wedge2Tx" presStyleLbl="node1" presStyleIdx="1" presStyleCnt="6">
        <dgm:presLayoutVars>
          <dgm:chMax val="0"/>
          <dgm:chPref val="0"/>
          <dgm:bulletEnabled val="1"/>
        </dgm:presLayoutVars>
      </dgm:prSet>
      <dgm:spPr/>
    </dgm:pt>
    <dgm:pt modelId="{48BC70FF-0E89-44A7-869B-3513D73A278F}" type="pres">
      <dgm:prSet presAssocID="{24DCB07C-0185-48A7-AA09-40A202AB9FC8}" presName="wedge3" presStyleLbl="node1" presStyleIdx="2" presStyleCnt="6"/>
      <dgm:spPr/>
    </dgm:pt>
    <dgm:pt modelId="{5AA77D1A-90B9-4CF6-93F2-43731EBEEDA7}" type="pres">
      <dgm:prSet presAssocID="{24DCB07C-0185-48A7-AA09-40A202AB9FC8}" presName="dummy3a" presStyleCnt="0"/>
      <dgm:spPr/>
    </dgm:pt>
    <dgm:pt modelId="{44DD4B03-DA02-4A73-9799-A9FC1BDB0BCA}" type="pres">
      <dgm:prSet presAssocID="{24DCB07C-0185-48A7-AA09-40A202AB9FC8}" presName="dummy3b" presStyleCnt="0"/>
      <dgm:spPr/>
    </dgm:pt>
    <dgm:pt modelId="{F9022D2D-7E7F-444A-8D92-4880890F9E73}" type="pres">
      <dgm:prSet presAssocID="{24DCB07C-0185-48A7-AA09-40A202AB9FC8}" presName="wedge3Tx" presStyleLbl="node1" presStyleIdx="2" presStyleCnt="6">
        <dgm:presLayoutVars>
          <dgm:chMax val="0"/>
          <dgm:chPref val="0"/>
          <dgm:bulletEnabled val="1"/>
        </dgm:presLayoutVars>
      </dgm:prSet>
      <dgm:spPr/>
    </dgm:pt>
    <dgm:pt modelId="{CE18BF11-BE4A-4C56-A8DD-AAD9EBA7DE7D}" type="pres">
      <dgm:prSet presAssocID="{24DCB07C-0185-48A7-AA09-40A202AB9FC8}" presName="wedge4" presStyleLbl="node1" presStyleIdx="3" presStyleCnt="6"/>
      <dgm:spPr/>
    </dgm:pt>
    <dgm:pt modelId="{1C2583AB-3DB6-4B17-A007-25F6408BAEBE}" type="pres">
      <dgm:prSet presAssocID="{24DCB07C-0185-48A7-AA09-40A202AB9FC8}" presName="dummy4a" presStyleCnt="0"/>
      <dgm:spPr/>
    </dgm:pt>
    <dgm:pt modelId="{5E6D68DC-836F-4AFC-ACB1-CB72BF01FD55}" type="pres">
      <dgm:prSet presAssocID="{24DCB07C-0185-48A7-AA09-40A202AB9FC8}" presName="dummy4b" presStyleCnt="0"/>
      <dgm:spPr/>
    </dgm:pt>
    <dgm:pt modelId="{42F20274-E0DC-4C14-AFF9-34AF4BF43F57}" type="pres">
      <dgm:prSet presAssocID="{24DCB07C-0185-48A7-AA09-40A202AB9FC8}" presName="wedge4Tx" presStyleLbl="node1" presStyleIdx="3" presStyleCnt="6">
        <dgm:presLayoutVars>
          <dgm:chMax val="0"/>
          <dgm:chPref val="0"/>
          <dgm:bulletEnabled val="1"/>
        </dgm:presLayoutVars>
      </dgm:prSet>
      <dgm:spPr/>
    </dgm:pt>
    <dgm:pt modelId="{475AAFFE-0E4C-4814-B7EA-725FEBF51E28}" type="pres">
      <dgm:prSet presAssocID="{24DCB07C-0185-48A7-AA09-40A202AB9FC8}" presName="wedge5" presStyleLbl="node1" presStyleIdx="4" presStyleCnt="6"/>
      <dgm:spPr/>
    </dgm:pt>
    <dgm:pt modelId="{F3059488-3FB1-4335-B1F6-C04568259432}" type="pres">
      <dgm:prSet presAssocID="{24DCB07C-0185-48A7-AA09-40A202AB9FC8}" presName="dummy5a" presStyleCnt="0"/>
      <dgm:spPr/>
    </dgm:pt>
    <dgm:pt modelId="{26831041-BE53-48EA-BB39-9D2D826D9EDD}" type="pres">
      <dgm:prSet presAssocID="{24DCB07C-0185-48A7-AA09-40A202AB9FC8}" presName="dummy5b" presStyleCnt="0"/>
      <dgm:spPr/>
    </dgm:pt>
    <dgm:pt modelId="{336142BB-5B10-4D24-A306-2E3C76FD1F7F}" type="pres">
      <dgm:prSet presAssocID="{24DCB07C-0185-48A7-AA09-40A202AB9FC8}" presName="wedge5Tx" presStyleLbl="node1" presStyleIdx="4" presStyleCnt="6">
        <dgm:presLayoutVars>
          <dgm:chMax val="0"/>
          <dgm:chPref val="0"/>
          <dgm:bulletEnabled val="1"/>
        </dgm:presLayoutVars>
      </dgm:prSet>
      <dgm:spPr/>
    </dgm:pt>
    <dgm:pt modelId="{ACB63148-86C1-4071-AC80-45196F04B469}" type="pres">
      <dgm:prSet presAssocID="{24DCB07C-0185-48A7-AA09-40A202AB9FC8}" presName="wedge6" presStyleLbl="node1" presStyleIdx="5" presStyleCnt="6"/>
      <dgm:spPr/>
    </dgm:pt>
    <dgm:pt modelId="{91D91AE4-B044-4A91-93E0-41F5F5BEC678}" type="pres">
      <dgm:prSet presAssocID="{24DCB07C-0185-48A7-AA09-40A202AB9FC8}" presName="dummy6a" presStyleCnt="0"/>
      <dgm:spPr/>
    </dgm:pt>
    <dgm:pt modelId="{8BFE71C6-7EB4-486D-A69E-F9BE64DCF737}" type="pres">
      <dgm:prSet presAssocID="{24DCB07C-0185-48A7-AA09-40A202AB9FC8}" presName="dummy6b" presStyleCnt="0"/>
      <dgm:spPr/>
    </dgm:pt>
    <dgm:pt modelId="{BC02F132-397A-41F0-A0C2-D6478E7F796E}" type="pres">
      <dgm:prSet presAssocID="{24DCB07C-0185-48A7-AA09-40A202AB9FC8}" presName="wedge6Tx" presStyleLbl="node1" presStyleIdx="5" presStyleCnt="6">
        <dgm:presLayoutVars>
          <dgm:chMax val="0"/>
          <dgm:chPref val="0"/>
          <dgm:bulletEnabled val="1"/>
        </dgm:presLayoutVars>
      </dgm:prSet>
      <dgm:spPr/>
    </dgm:pt>
    <dgm:pt modelId="{5CADB40C-2089-494C-9AB3-FDD221C5C96E}" type="pres">
      <dgm:prSet presAssocID="{50C38D52-B63B-4563-8104-8603506F391D}" presName="arrowWedge1" presStyleLbl="fgSibTrans2D1" presStyleIdx="0" presStyleCnt="6"/>
      <dgm:spPr/>
    </dgm:pt>
    <dgm:pt modelId="{0BA422F8-F52A-40B0-AE42-CE73578BED4F}" type="pres">
      <dgm:prSet presAssocID="{76F34993-71F6-40D9-B478-FC539FE36C7B}" presName="arrowWedge2" presStyleLbl="fgSibTrans2D1" presStyleIdx="1" presStyleCnt="6"/>
      <dgm:spPr/>
    </dgm:pt>
    <dgm:pt modelId="{2D367DCC-7AFF-4AC3-99FC-603978910DC9}" type="pres">
      <dgm:prSet presAssocID="{4B9C9C36-F6E7-4F0C-91E6-A21A8AB3246D}" presName="arrowWedge3" presStyleLbl="fgSibTrans2D1" presStyleIdx="2" presStyleCnt="6"/>
      <dgm:spPr/>
    </dgm:pt>
    <dgm:pt modelId="{2C53E43A-AF63-4106-947E-998036EB2DD8}" type="pres">
      <dgm:prSet presAssocID="{3BD11F1A-0C61-4667-82D5-76EC9448A4DB}" presName="arrowWedge4" presStyleLbl="fgSibTrans2D1" presStyleIdx="3" presStyleCnt="6"/>
      <dgm:spPr/>
    </dgm:pt>
    <dgm:pt modelId="{07BB3AD9-3930-40B8-AE89-98FB2F93BD02}" type="pres">
      <dgm:prSet presAssocID="{9F17B3EC-D055-44FB-842C-9C0B276B4161}" presName="arrowWedge5" presStyleLbl="fgSibTrans2D1" presStyleIdx="4" presStyleCnt="6"/>
      <dgm:spPr/>
    </dgm:pt>
    <dgm:pt modelId="{E208753A-4371-4210-BB3F-9A1ADC9156B9}" type="pres">
      <dgm:prSet presAssocID="{D529639F-3356-4701-A98A-95DBA0C9FFF4}" presName="arrowWedge6" presStyleLbl="fgSibTrans2D1" presStyleIdx="5" presStyleCnt="6"/>
      <dgm:spPr/>
    </dgm:pt>
  </dgm:ptLst>
  <dgm:cxnLst>
    <dgm:cxn modelId="{185E410A-E4B7-4639-BDBF-AD97C2E8DFE8}" type="presOf" srcId="{FD4B91E9-0F68-471E-B2D0-E1F774A9BC32}" destId="{42F20274-E0DC-4C14-AFF9-34AF4BF43F57}" srcOrd="1" destOrd="0" presId="urn:microsoft.com/office/officeart/2005/8/layout/cycle8"/>
    <dgm:cxn modelId="{1E0D4510-4348-4A1D-B063-63B6341C3D78}" type="presOf" srcId="{3C4DFF99-2A47-4504-92E5-012968CA1FA3}" destId="{679A9912-48F1-49FA-8CBF-12D3CC8AEEDE}" srcOrd="1" destOrd="0" presId="urn:microsoft.com/office/officeart/2005/8/layout/cycle8"/>
    <dgm:cxn modelId="{92997738-B90E-4A61-A34A-3B050EF3268A}" srcId="{24DCB07C-0185-48A7-AA09-40A202AB9FC8}" destId="{3C4DFF99-2A47-4504-92E5-012968CA1FA3}" srcOrd="1" destOrd="0" parTransId="{8793574C-B6F4-4246-8394-7ED2B908983F}" sibTransId="{76F34993-71F6-40D9-B478-FC539FE36C7B}"/>
    <dgm:cxn modelId="{41384841-FD30-44D6-8947-EE8654886C69}" srcId="{24DCB07C-0185-48A7-AA09-40A202AB9FC8}" destId="{81C5A5E9-0A2C-4B14-AAC9-9078371361FE}" srcOrd="2" destOrd="0" parTransId="{30186B42-490F-4A10-A4B1-C524B12D964B}" sibTransId="{4B9C9C36-F6E7-4F0C-91E6-A21A8AB3246D}"/>
    <dgm:cxn modelId="{93435B45-90E0-433E-8371-81B769E63749}" type="presOf" srcId="{AB1A611B-FE68-4424-B0E0-34D821D58668}" destId="{DAE166FB-5E2C-4169-98DE-6F50C46B9474}" srcOrd="0" destOrd="0" presId="urn:microsoft.com/office/officeart/2005/8/layout/cycle8"/>
    <dgm:cxn modelId="{24D62851-B546-408D-9EA0-5A47D1324061}" srcId="{24DCB07C-0185-48A7-AA09-40A202AB9FC8}" destId="{AB1A611B-FE68-4424-B0E0-34D821D58668}" srcOrd="0" destOrd="0" parTransId="{C3D32B89-0379-4DCD-A558-FCC916A29DCD}" sibTransId="{50C38D52-B63B-4563-8104-8603506F391D}"/>
    <dgm:cxn modelId="{A89B7851-2683-40F2-9CF7-D6E09B5C2B85}" srcId="{24DCB07C-0185-48A7-AA09-40A202AB9FC8}" destId="{FD4B91E9-0F68-471E-B2D0-E1F774A9BC32}" srcOrd="3" destOrd="0" parTransId="{D2EDD7E5-4492-4921-8F53-C72C300213A4}" sibTransId="{3BD11F1A-0C61-4667-82D5-76EC9448A4DB}"/>
    <dgm:cxn modelId="{FB5F2D55-B299-44A3-978C-AAB808572143}" type="presOf" srcId="{EEF1F5BB-0A3D-49D7-A5B3-54E5A901E5BF}" destId="{336142BB-5B10-4D24-A306-2E3C76FD1F7F}" srcOrd="1" destOrd="0" presId="urn:microsoft.com/office/officeart/2005/8/layout/cycle8"/>
    <dgm:cxn modelId="{FD39CE57-FA68-4C73-A0C5-DAD7938190E4}" srcId="{24DCB07C-0185-48A7-AA09-40A202AB9FC8}" destId="{EEF1F5BB-0A3D-49D7-A5B3-54E5A901E5BF}" srcOrd="4" destOrd="0" parTransId="{1798D49F-F36B-45F9-94E0-A224094D7729}" sibTransId="{9F17B3EC-D055-44FB-842C-9C0B276B4161}"/>
    <dgm:cxn modelId="{E7178D8A-83B7-4A21-AD7B-B52F7BEAB8CA}" type="presOf" srcId="{81C5A5E9-0A2C-4B14-AAC9-9078371361FE}" destId="{F9022D2D-7E7F-444A-8D92-4880890F9E73}" srcOrd="1" destOrd="0" presId="urn:microsoft.com/office/officeart/2005/8/layout/cycle8"/>
    <dgm:cxn modelId="{C9AA718E-2C86-4DF6-8BF5-0ECE6BBB3C06}" type="presOf" srcId="{EEF1F5BB-0A3D-49D7-A5B3-54E5A901E5BF}" destId="{475AAFFE-0E4C-4814-B7EA-725FEBF51E28}" srcOrd="0" destOrd="0" presId="urn:microsoft.com/office/officeart/2005/8/layout/cycle8"/>
    <dgm:cxn modelId="{E510E492-19FC-4DD0-BBB0-7FDA282EA5AD}" type="presOf" srcId="{81C5A5E9-0A2C-4B14-AAC9-9078371361FE}" destId="{48BC70FF-0E89-44A7-869B-3513D73A278F}" srcOrd="0" destOrd="0" presId="urn:microsoft.com/office/officeart/2005/8/layout/cycle8"/>
    <dgm:cxn modelId="{ABEC3B9A-F066-48B6-8EF7-5CB10C8609DB}" type="presOf" srcId="{AB1A611B-FE68-4424-B0E0-34D821D58668}" destId="{20D6217A-0771-4343-8BB2-0A8A32D7D069}" srcOrd="1" destOrd="0" presId="urn:microsoft.com/office/officeart/2005/8/layout/cycle8"/>
    <dgm:cxn modelId="{29FC98B1-1D2E-43E0-A93F-7404A25EDDFD}" type="presOf" srcId="{FD4B91E9-0F68-471E-B2D0-E1F774A9BC32}" destId="{CE18BF11-BE4A-4C56-A8DD-AAD9EBA7DE7D}" srcOrd="0" destOrd="0" presId="urn:microsoft.com/office/officeart/2005/8/layout/cycle8"/>
    <dgm:cxn modelId="{9A62C3B3-726E-48DD-84F1-40C84E1B6E36}" type="presOf" srcId="{3C4DFF99-2A47-4504-92E5-012968CA1FA3}" destId="{67683E0F-7FCE-465F-9717-BD4E50598943}" srcOrd="0" destOrd="0" presId="urn:microsoft.com/office/officeart/2005/8/layout/cycle8"/>
    <dgm:cxn modelId="{93E7FAC9-7D9C-4E8F-A407-E712F39A5672}" type="presOf" srcId="{F9A00E60-91B6-48C3-A19E-4CC46E1C98DC}" destId="{BC02F132-397A-41F0-A0C2-D6478E7F796E}" srcOrd="1" destOrd="0" presId="urn:microsoft.com/office/officeart/2005/8/layout/cycle8"/>
    <dgm:cxn modelId="{3CCD15DF-885C-45A7-9C13-4F8D9189A66E}" type="presOf" srcId="{F9A00E60-91B6-48C3-A19E-4CC46E1C98DC}" destId="{ACB63148-86C1-4071-AC80-45196F04B469}" srcOrd="0" destOrd="0" presId="urn:microsoft.com/office/officeart/2005/8/layout/cycle8"/>
    <dgm:cxn modelId="{1ECACAE7-9DDE-42F5-B596-D1C59033F0BD}" type="presOf" srcId="{24DCB07C-0185-48A7-AA09-40A202AB9FC8}" destId="{597C8F12-DFB8-4D65-A812-EAF52AAEAC81}" srcOrd="0" destOrd="0" presId="urn:microsoft.com/office/officeart/2005/8/layout/cycle8"/>
    <dgm:cxn modelId="{F72B44F7-E577-4CFE-9C1F-8150BA73B14A}" srcId="{24DCB07C-0185-48A7-AA09-40A202AB9FC8}" destId="{F9A00E60-91B6-48C3-A19E-4CC46E1C98DC}" srcOrd="5" destOrd="0" parTransId="{444C0EEA-0AA5-4688-A9B1-C4B30F0B7A9F}" sibTransId="{D529639F-3356-4701-A98A-95DBA0C9FFF4}"/>
    <dgm:cxn modelId="{003CD661-0539-4E07-95A3-BAEB91D2AA6A}" type="presParOf" srcId="{597C8F12-DFB8-4D65-A812-EAF52AAEAC81}" destId="{DAE166FB-5E2C-4169-98DE-6F50C46B9474}" srcOrd="0" destOrd="0" presId="urn:microsoft.com/office/officeart/2005/8/layout/cycle8"/>
    <dgm:cxn modelId="{EDA68C6D-0A5D-419E-B029-75BE81B62570}" type="presParOf" srcId="{597C8F12-DFB8-4D65-A812-EAF52AAEAC81}" destId="{0397FBBE-26AF-4DAE-9813-41C190B8D36E}" srcOrd="1" destOrd="0" presId="urn:microsoft.com/office/officeart/2005/8/layout/cycle8"/>
    <dgm:cxn modelId="{E4306FB0-BB64-43CA-B673-B9EF45012BEC}" type="presParOf" srcId="{597C8F12-DFB8-4D65-A812-EAF52AAEAC81}" destId="{C161DD3D-3FBB-4AA6-B8B9-89FCB7D22F29}" srcOrd="2" destOrd="0" presId="urn:microsoft.com/office/officeart/2005/8/layout/cycle8"/>
    <dgm:cxn modelId="{FD2CF9EA-CF6D-48A9-9CC1-763D5EC165B9}" type="presParOf" srcId="{597C8F12-DFB8-4D65-A812-EAF52AAEAC81}" destId="{20D6217A-0771-4343-8BB2-0A8A32D7D069}" srcOrd="3" destOrd="0" presId="urn:microsoft.com/office/officeart/2005/8/layout/cycle8"/>
    <dgm:cxn modelId="{15F16D93-BE60-47EB-B601-87B0CCD6E8AF}" type="presParOf" srcId="{597C8F12-DFB8-4D65-A812-EAF52AAEAC81}" destId="{67683E0F-7FCE-465F-9717-BD4E50598943}" srcOrd="4" destOrd="0" presId="urn:microsoft.com/office/officeart/2005/8/layout/cycle8"/>
    <dgm:cxn modelId="{1E78837C-7911-454C-872F-56B4CE6BCC90}" type="presParOf" srcId="{597C8F12-DFB8-4D65-A812-EAF52AAEAC81}" destId="{894B9054-A91B-4F88-B01A-706124DA4FC0}" srcOrd="5" destOrd="0" presId="urn:microsoft.com/office/officeart/2005/8/layout/cycle8"/>
    <dgm:cxn modelId="{795BA455-DE8A-4678-A5DA-C5CF5E354682}" type="presParOf" srcId="{597C8F12-DFB8-4D65-A812-EAF52AAEAC81}" destId="{84D8197F-BF00-4618-A036-ABB19C0D3632}" srcOrd="6" destOrd="0" presId="urn:microsoft.com/office/officeart/2005/8/layout/cycle8"/>
    <dgm:cxn modelId="{A911A443-206E-4DA1-9DD8-3C80CB60FCFA}" type="presParOf" srcId="{597C8F12-DFB8-4D65-A812-EAF52AAEAC81}" destId="{679A9912-48F1-49FA-8CBF-12D3CC8AEEDE}" srcOrd="7" destOrd="0" presId="urn:microsoft.com/office/officeart/2005/8/layout/cycle8"/>
    <dgm:cxn modelId="{D2F7A8D2-8959-40E9-9D1D-04EDEF44EC97}" type="presParOf" srcId="{597C8F12-DFB8-4D65-A812-EAF52AAEAC81}" destId="{48BC70FF-0E89-44A7-869B-3513D73A278F}" srcOrd="8" destOrd="0" presId="urn:microsoft.com/office/officeart/2005/8/layout/cycle8"/>
    <dgm:cxn modelId="{D0B4D695-B6DF-414A-9C2B-7E1F018B2EEF}" type="presParOf" srcId="{597C8F12-DFB8-4D65-A812-EAF52AAEAC81}" destId="{5AA77D1A-90B9-4CF6-93F2-43731EBEEDA7}" srcOrd="9" destOrd="0" presId="urn:microsoft.com/office/officeart/2005/8/layout/cycle8"/>
    <dgm:cxn modelId="{C8D4EADF-4B37-492E-BD77-5A3315F26B8F}" type="presParOf" srcId="{597C8F12-DFB8-4D65-A812-EAF52AAEAC81}" destId="{44DD4B03-DA02-4A73-9799-A9FC1BDB0BCA}" srcOrd="10" destOrd="0" presId="urn:microsoft.com/office/officeart/2005/8/layout/cycle8"/>
    <dgm:cxn modelId="{A756785E-CB99-475A-82F0-EE204EC36F93}" type="presParOf" srcId="{597C8F12-DFB8-4D65-A812-EAF52AAEAC81}" destId="{F9022D2D-7E7F-444A-8D92-4880890F9E73}" srcOrd="11" destOrd="0" presId="urn:microsoft.com/office/officeart/2005/8/layout/cycle8"/>
    <dgm:cxn modelId="{A83BC9CF-0136-4003-A012-9BB6766520BF}" type="presParOf" srcId="{597C8F12-DFB8-4D65-A812-EAF52AAEAC81}" destId="{CE18BF11-BE4A-4C56-A8DD-AAD9EBA7DE7D}" srcOrd="12" destOrd="0" presId="urn:microsoft.com/office/officeart/2005/8/layout/cycle8"/>
    <dgm:cxn modelId="{8FC7769D-B579-4469-AEAA-51786F3AD81D}" type="presParOf" srcId="{597C8F12-DFB8-4D65-A812-EAF52AAEAC81}" destId="{1C2583AB-3DB6-4B17-A007-25F6408BAEBE}" srcOrd="13" destOrd="0" presId="urn:microsoft.com/office/officeart/2005/8/layout/cycle8"/>
    <dgm:cxn modelId="{52DFE5DD-E99A-4DA5-8E04-D3E57B93D180}" type="presParOf" srcId="{597C8F12-DFB8-4D65-A812-EAF52AAEAC81}" destId="{5E6D68DC-836F-4AFC-ACB1-CB72BF01FD55}" srcOrd="14" destOrd="0" presId="urn:microsoft.com/office/officeart/2005/8/layout/cycle8"/>
    <dgm:cxn modelId="{09C639BB-3A2C-4436-9173-D5ECB6A134E7}" type="presParOf" srcId="{597C8F12-DFB8-4D65-A812-EAF52AAEAC81}" destId="{42F20274-E0DC-4C14-AFF9-34AF4BF43F57}" srcOrd="15" destOrd="0" presId="urn:microsoft.com/office/officeart/2005/8/layout/cycle8"/>
    <dgm:cxn modelId="{9384F8D8-5DCC-43AB-B359-8490AA48AFE9}" type="presParOf" srcId="{597C8F12-DFB8-4D65-A812-EAF52AAEAC81}" destId="{475AAFFE-0E4C-4814-B7EA-725FEBF51E28}" srcOrd="16" destOrd="0" presId="urn:microsoft.com/office/officeart/2005/8/layout/cycle8"/>
    <dgm:cxn modelId="{F611E884-4A29-4A94-8749-ADC1DBDF75C3}" type="presParOf" srcId="{597C8F12-DFB8-4D65-A812-EAF52AAEAC81}" destId="{F3059488-3FB1-4335-B1F6-C04568259432}" srcOrd="17" destOrd="0" presId="urn:microsoft.com/office/officeart/2005/8/layout/cycle8"/>
    <dgm:cxn modelId="{E704BBEB-27F6-49DC-9928-214A9803DFB3}" type="presParOf" srcId="{597C8F12-DFB8-4D65-A812-EAF52AAEAC81}" destId="{26831041-BE53-48EA-BB39-9D2D826D9EDD}" srcOrd="18" destOrd="0" presId="urn:microsoft.com/office/officeart/2005/8/layout/cycle8"/>
    <dgm:cxn modelId="{17BCBE48-2F00-4F5A-9DBE-6721C5F14126}" type="presParOf" srcId="{597C8F12-DFB8-4D65-A812-EAF52AAEAC81}" destId="{336142BB-5B10-4D24-A306-2E3C76FD1F7F}" srcOrd="19" destOrd="0" presId="urn:microsoft.com/office/officeart/2005/8/layout/cycle8"/>
    <dgm:cxn modelId="{C00A26FC-DAF5-4079-A9D1-4F55C1D07D93}" type="presParOf" srcId="{597C8F12-DFB8-4D65-A812-EAF52AAEAC81}" destId="{ACB63148-86C1-4071-AC80-45196F04B469}" srcOrd="20" destOrd="0" presId="urn:microsoft.com/office/officeart/2005/8/layout/cycle8"/>
    <dgm:cxn modelId="{387137B1-2F6C-4521-9F34-8BFEE80DDEEB}" type="presParOf" srcId="{597C8F12-DFB8-4D65-A812-EAF52AAEAC81}" destId="{91D91AE4-B044-4A91-93E0-41F5F5BEC678}" srcOrd="21" destOrd="0" presId="urn:microsoft.com/office/officeart/2005/8/layout/cycle8"/>
    <dgm:cxn modelId="{994AC41B-11A2-467C-BBBB-3D4ECC114EBA}" type="presParOf" srcId="{597C8F12-DFB8-4D65-A812-EAF52AAEAC81}" destId="{8BFE71C6-7EB4-486D-A69E-F9BE64DCF737}" srcOrd="22" destOrd="0" presId="urn:microsoft.com/office/officeart/2005/8/layout/cycle8"/>
    <dgm:cxn modelId="{400FFD0E-8E63-4BEF-855C-5ABF67417886}" type="presParOf" srcId="{597C8F12-DFB8-4D65-A812-EAF52AAEAC81}" destId="{BC02F132-397A-41F0-A0C2-D6478E7F796E}" srcOrd="23" destOrd="0" presId="urn:microsoft.com/office/officeart/2005/8/layout/cycle8"/>
    <dgm:cxn modelId="{889A3F3F-68D0-4304-9010-1D5040AA0B38}" type="presParOf" srcId="{597C8F12-DFB8-4D65-A812-EAF52AAEAC81}" destId="{5CADB40C-2089-494C-9AB3-FDD221C5C96E}" srcOrd="24" destOrd="0" presId="urn:microsoft.com/office/officeart/2005/8/layout/cycle8"/>
    <dgm:cxn modelId="{B2A44C46-D038-418F-82E0-FB96D3F8C5BB}" type="presParOf" srcId="{597C8F12-DFB8-4D65-A812-EAF52AAEAC81}" destId="{0BA422F8-F52A-40B0-AE42-CE73578BED4F}" srcOrd="25" destOrd="0" presId="urn:microsoft.com/office/officeart/2005/8/layout/cycle8"/>
    <dgm:cxn modelId="{B1BB6464-48F0-438E-80D8-CB513C1D6F26}" type="presParOf" srcId="{597C8F12-DFB8-4D65-A812-EAF52AAEAC81}" destId="{2D367DCC-7AFF-4AC3-99FC-603978910DC9}" srcOrd="26" destOrd="0" presId="urn:microsoft.com/office/officeart/2005/8/layout/cycle8"/>
    <dgm:cxn modelId="{2C88FF3C-7733-4A84-A270-18420DDF724C}" type="presParOf" srcId="{597C8F12-DFB8-4D65-A812-EAF52AAEAC81}" destId="{2C53E43A-AF63-4106-947E-998036EB2DD8}" srcOrd="27" destOrd="0" presId="urn:microsoft.com/office/officeart/2005/8/layout/cycle8"/>
    <dgm:cxn modelId="{7FB106FF-EDFE-46E9-B425-73CEC451789D}" type="presParOf" srcId="{597C8F12-DFB8-4D65-A812-EAF52AAEAC81}" destId="{07BB3AD9-3930-40B8-AE89-98FB2F93BD02}" srcOrd="28" destOrd="0" presId="urn:microsoft.com/office/officeart/2005/8/layout/cycle8"/>
    <dgm:cxn modelId="{A55553B0-413C-4FC5-9C96-F7BE5BA9435F}" type="presParOf" srcId="{597C8F12-DFB8-4D65-A812-EAF52AAEAC81}" destId="{E208753A-4371-4210-BB3F-9A1ADC9156B9}" srcOrd="2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166FB-5E2C-4169-98DE-6F50C46B9474}">
      <dsp:nvSpPr>
        <dsp:cNvPr id="0" name=""/>
        <dsp:cNvSpPr/>
      </dsp:nvSpPr>
      <dsp:spPr>
        <a:xfrm>
          <a:off x="1463079" y="437947"/>
          <a:ext cx="6108390" cy="6108390"/>
        </a:xfrm>
        <a:prstGeom prst="pie">
          <a:avLst>
            <a:gd name="adj1" fmla="val 16200000"/>
            <a:gd name="adj2" fmla="val 19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Defintions of Feedback </a:t>
          </a:r>
          <a:endParaRPr lang="en-US" sz="2000" kern="1200"/>
        </a:p>
      </dsp:txBody>
      <dsp:txXfrm>
        <a:off x="4662712" y="1218221"/>
        <a:ext cx="1599816" cy="1236221"/>
      </dsp:txXfrm>
    </dsp:sp>
    <dsp:sp modelId="{67683E0F-7FCE-465F-9717-BD4E50598943}">
      <dsp:nvSpPr>
        <dsp:cNvPr id="0" name=""/>
        <dsp:cNvSpPr/>
      </dsp:nvSpPr>
      <dsp:spPr>
        <a:xfrm>
          <a:off x="1535798" y="563751"/>
          <a:ext cx="6108390" cy="6108390"/>
        </a:xfrm>
        <a:prstGeom prst="pie">
          <a:avLst>
            <a:gd name="adj1" fmla="val 19800000"/>
            <a:gd name="adj2" fmla="val 1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Types of Feedback </a:t>
          </a:r>
          <a:endParaRPr lang="en-US" sz="2000" kern="1200"/>
        </a:p>
      </dsp:txBody>
      <dsp:txXfrm>
        <a:off x="5680777" y="3036195"/>
        <a:ext cx="1672535" cy="1199862"/>
      </dsp:txXfrm>
    </dsp:sp>
    <dsp:sp modelId="{48BC70FF-0E89-44A7-869B-3513D73A278F}">
      <dsp:nvSpPr>
        <dsp:cNvPr id="0" name=""/>
        <dsp:cNvSpPr/>
      </dsp:nvSpPr>
      <dsp:spPr>
        <a:xfrm>
          <a:off x="1463079" y="689555"/>
          <a:ext cx="6108390" cy="6108390"/>
        </a:xfrm>
        <a:prstGeom prst="pie">
          <a:avLst>
            <a:gd name="adj1" fmla="val 1800000"/>
            <a:gd name="adj2" fmla="val 54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Feedback and Emotions </a:t>
          </a:r>
          <a:endParaRPr lang="en-US" sz="2000" kern="1200"/>
        </a:p>
      </dsp:txBody>
      <dsp:txXfrm>
        <a:off x="4662712" y="4817808"/>
        <a:ext cx="1599816" cy="1236221"/>
      </dsp:txXfrm>
    </dsp:sp>
    <dsp:sp modelId="{CE18BF11-BE4A-4C56-A8DD-AAD9EBA7DE7D}">
      <dsp:nvSpPr>
        <dsp:cNvPr id="0" name=""/>
        <dsp:cNvSpPr/>
      </dsp:nvSpPr>
      <dsp:spPr>
        <a:xfrm>
          <a:off x="1317641" y="689555"/>
          <a:ext cx="6108390" cy="6108390"/>
        </a:xfrm>
        <a:prstGeom prst="pie">
          <a:avLst>
            <a:gd name="adj1" fmla="val 5400000"/>
            <a:gd name="adj2" fmla="val 90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The purpose of feedback</a:t>
          </a:r>
          <a:endParaRPr lang="en-US" sz="2000" kern="1200"/>
        </a:p>
      </dsp:txBody>
      <dsp:txXfrm>
        <a:off x="2626582" y="4817808"/>
        <a:ext cx="1599816" cy="1236221"/>
      </dsp:txXfrm>
    </dsp:sp>
    <dsp:sp modelId="{475AAFFE-0E4C-4814-B7EA-725FEBF51E28}">
      <dsp:nvSpPr>
        <dsp:cNvPr id="0" name=""/>
        <dsp:cNvSpPr/>
      </dsp:nvSpPr>
      <dsp:spPr>
        <a:xfrm>
          <a:off x="1244922" y="563751"/>
          <a:ext cx="6108390" cy="6108390"/>
        </a:xfrm>
        <a:prstGeom prst="pie">
          <a:avLst>
            <a:gd name="adj1" fmla="val 9000000"/>
            <a:gd name="adj2" fmla="val 126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Understanding feedback </a:t>
          </a:r>
          <a:endParaRPr lang="en-US" sz="2000" kern="1200"/>
        </a:p>
      </dsp:txBody>
      <dsp:txXfrm>
        <a:off x="1535798" y="3036195"/>
        <a:ext cx="1672535" cy="1199862"/>
      </dsp:txXfrm>
    </dsp:sp>
    <dsp:sp modelId="{ACB63148-86C1-4071-AC80-45196F04B469}">
      <dsp:nvSpPr>
        <dsp:cNvPr id="0" name=""/>
        <dsp:cNvSpPr/>
      </dsp:nvSpPr>
      <dsp:spPr>
        <a:xfrm>
          <a:off x="1317641" y="437947"/>
          <a:ext cx="6108390" cy="6108390"/>
        </a:xfrm>
        <a:prstGeom prst="pie">
          <a:avLst>
            <a:gd name="adj1" fmla="val 1260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Apply feedback  </a:t>
          </a:r>
          <a:endParaRPr lang="en-US" sz="2000" kern="1200"/>
        </a:p>
      </dsp:txBody>
      <dsp:txXfrm>
        <a:off x="2626582" y="1218221"/>
        <a:ext cx="1599816" cy="1236221"/>
      </dsp:txXfrm>
    </dsp:sp>
    <dsp:sp modelId="{5CADB40C-2089-494C-9AB3-FDD221C5C96E}">
      <dsp:nvSpPr>
        <dsp:cNvPr id="0" name=""/>
        <dsp:cNvSpPr/>
      </dsp:nvSpPr>
      <dsp:spPr>
        <a:xfrm>
          <a:off x="1084717" y="59809"/>
          <a:ext cx="6864666" cy="6864666"/>
        </a:xfrm>
        <a:prstGeom prst="circularArrow">
          <a:avLst>
            <a:gd name="adj1" fmla="val 5085"/>
            <a:gd name="adj2" fmla="val 327528"/>
            <a:gd name="adj3" fmla="val 19472472"/>
            <a:gd name="adj4" fmla="val 16200251"/>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BA422F8-F52A-40B0-AE42-CE73578BED4F}">
      <dsp:nvSpPr>
        <dsp:cNvPr id="0" name=""/>
        <dsp:cNvSpPr/>
      </dsp:nvSpPr>
      <dsp:spPr>
        <a:xfrm>
          <a:off x="1157436" y="185613"/>
          <a:ext cx="6864666" cy="6864666"/>
        </a:xfrm>
        <a:prstGeom prst="circularArrow">
          <a:avLst>
            <a:gd name="adj1" fmla="val 5085"/>
            <a:gd name="adj2" fmla="val 327528"/>
            <a:gd name="adj3" fmla="val 1472472"/>
            <a:gd name="adj4" fmla="val 198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D367DCC-7AFF-4AC3-99FC-603978910DC9}">
      <dsp:nvSpPr>
        <dsp:cNvPr id="0" name=""/>
        <dsp:cNvSpPr/>
      </dsp:nvSpPr>
      <dsp:spPr>
        <a:xfrm>
          <a:off x="1084717" y="311416"/>
          <a:ext cx="6864666" cy="6864666"/>
        </a:xfrm>
        <a:prstGeom prst="circularArrow">
          <a:avLst>
            <a:gd name="adj1" fmla="val 5085"/>
            <a:gd name="adj2" fmla="val 327528"/>
            <a:gd name="adj3" fmla="val 5072221"/>
            <a:gd name="adj4" fmla="val 18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C53E43A-AF63-4106-947E-998036EB2DD8}">
      <dsp:nvSpPr>
        <dsp:cNvPr id="0" name=""/>
        <dsp:cNvSpPr/>
      </dsp:nvSpPr>
      <dsp:spPr>
        <a:xfrm>
          <a:off x="939726" y="311416"/>
          <a:ext cx="6864666" cy="6864666"/>
        </a:xfrm>
        <a:prstGeom prst="circularArrow">
          <a:avLst>
            <a:gd name="adj1" fmla="val 5085"/>
            <a:gd name="adj2" fmla="val 327528"/>
            <a:gd name="adj3" fmla="val 8672472"/>
            <a:gd name="adj4" fmla="val 5400251"/>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7BB3AD9-3930-40B8-AE89-98FB2F93BD02}">
      <dsp:nvSpPr>
        <dsp:cNvPr id="0" name=""/>
        <dsp:cNvSpPr/>
      </dsp:nvSpPr>
      <dsp:spPr>
        <a:xfrm>
          <a:off x="867007" y="185613"/>
          <a:ext cx="6864666" cy="6864666"/>
        </a:xfrm>
        <a:prstGeom prst="circularArrow">
          <a:avLst>
            <a:gd name="adj1" fmla="val 5085"/>
            <a:gd name="adj2" fmla="val 327528"/>
            <a:gd name="adj3" fmla="val 12272472"/>
            <a:gd name="adj4" fmla="val 90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208753A-4371-4210-BB3F-9A1ADC9156B9}">
      <dsp:nvSpPr>
        <dsp:cNvPr id="0" name=""/>
        <dsp:cNvSpPr/>
      </dsp:nvSpPr>
      <dsp:spPr>
        <a:xfrm>
          <a:off x="939726" y="59809"/>
          <a:ext cx="6864666" cy="6864666"/>
        </a:xfrm>
        <a:prstGeom prst="circularArrow">
          <a:avLst>
            <a:gd name="adj1" fmla="val 5085"/>
            <a:gd name="adj2" fmla="val 327528"/>
            <a:gd name="adj3" fmla="val 15872221"/>
            <a:gd name="adj4" fmla="val 126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80F4AD-938E-4CB9-91F5-4C9A842A709D}"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B5C2B1-4675-4B94-A591-118B47B85B4B}" type="slidenum">
              <a:rPr lang="en-GB" smtClean="0"/>
              <a:t>‹#›</a:t>
            </a:fld>
            <a:endParaRPr lang="en-GB"/>
          </a:p>
        </p:txBody>
      </p:sp>
    </p:spTree>
    <p:extLst>
      <p:ext uri="{BB962C8B-B14F-4D97-AF65-F5344CB8AC3E}">
        <p14:creationId xmlns:p14="http://schemas.microsoft.com/office/powerpoint/2010/main" val="124653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When we receive feedback, whether it’s written, spoken, or even implied, it often triggers a wide range of emotions. These reactions can be </a:t>
            </a:r>
            <a:r>
              <a:rPr lang="en-GB" b="1" dirty="0">
                <a:effectLst/>
              </a:rPr>
              <a:t>positive</a:t>
            </a:r>
            <a:r>
              <a:rPr lang="en-GB" dirty="0">
                <a:effectLst/>
              </a:rPr>
              <a:t>, </a:t>
            </a:r>
            <a:r>
              <a:rPr lang="en-GB" b="1" dirty="0">
                <a:effectLst/>
              </a:rPr>
              <a:t>negative</a:t>
            </a:r>
            <a:r>
              <a:rPr lang="en-GB" dirty="0">
                <a:effectLst/>
              </a:rPr>
              <a:t>, or somewhere in between, and they’re completely normal.</a:t>
            </a:r>
            <a:endParaRPr lang="en-GB" dirty="0"/>
          </a:p>
          <a:p>
            <a:r>
              <a:rPr lang="en-GB" b="1" dirty="0"/>
              <a:t>Why emotions matter</a:t>
            </a:r>
          </a:p>
          <a:p>
            <a:r>
              <a:rPr lang="en-GB" dirty="0">
                <a:effectLst/>
              </a:rPr>
              <a:t>Emotions shape how we </a:t>
            </a:r>
            <a:r>
              <a:rPr lang="en-GB" i="1" dirty="0">
                <a:effectLst/>
              </a:rPr>
              <a:t>interpret</a:t>
            </a:r>
            <a:r>
              <a:rPr lang="en-GB" dirty="0">
                <a:effectLst/>
              </a:rPr>
              <a:t> feedback.</a:t>
            </a:r>
            <a:endParaRPr lang="en-GB" dirty="0"/>
          </a:p>
          <a:p>
            <a:r>
              <a:rPr lang="en-GB" dirty="0">
                <a:effectLst/>
              </a:rPr>
              <a:t>They influence whether we feel open, defensive, motivated, or overwhelmed.</a:t>
            </a:r>
            <a:endParaRPr lang="en-GB" dirty="0"/>
          </a:p>
          <a:p>
            <a:r>
              <a:rPr lang="en-GB" dirty="0">
                <a:effectLst/>
              </a:rPr>
              <a:t>Strong emotional reactions can make it harder to hear the message clearly—or easier to dismiss it altogether.</a:t>
            </a:r>
            <a:endParaRPr lang="en-GB" dirty="0"/>
          </a:p>
          <a:p>
            <a:r>
              <a:rPr lang="en-GB" dirty="0">
                <a:effectLst/>
              </a:rPr>
              <a:t>Understanding our emotional responses is the first step toward becoming more confident, reflective learners.</a:t>
            </a:r>
            <a:endParaRPr lang="en-GB" dirty="0"/>
          </a:p>
          <a:p>
            <a:r>
              <a:rPr lang="en-GB" b="1" dirty="0"/>
              <a:t>Common emotions students experience when receiving feedback</a:t>
            </a:r>
          </a:p>
          <a:p>
            <a:r>
              <a:rPr lang="en-GB" dirty="0">
                <a:effectLst/>
              </a:rPr>
              <a:t>(You can include these on the slide visually if you like.)</a:t>
            </a:r>
            <a:endParaRPr lang="en-GB" dirty="0"/>
          </a:p>
          <a:p>
            <a:r>
              <a:rPr lang="en-GB" dirty="0">
                <a:effectLst/>
              </a:rPr>
              <a:t>Anxiety</a:t>
            </a:r>
            <a:endParaRPr lang="en-GB" dirty="0"/>
          </a:p>
          <a:p>
            <a:r>
              <a:rPr lang="en-GB" dirty="0">
                <a:effectLst/>
              </a:rPr>
              <a:t>Frustration</a:t>
            </a:r>
            <a:endParaRPr lang="en-GB" dirty="0"/>
          </a:p>
          <a:p>
            <a:r>
              <a:rPr lang="en-GB" dirty="0">
                <a:effectLst/>
              </a:rPr>
              <a:t>Defensiveness</a:t>
            </a:r>
            <a:endParaRPr lang="en-GB" dirty="0"/>
          </a:p>
          <a:p>
            <a:r>
              <a:rPr lang="en-GB" dirty="0">
                <a:effectLst/>
              </a:rPr>
              <a:t>Feeling upset</a:t>
            </a:r>
            <a:endParaRPr lang="en-GB" dirty="0"/>
          </a:p>
          <a:p>
            <a:r>
              <a:rPr lang="en-GB" dirty="0">
                <a:effectLst/>
              </a:rPr>
              <a:t>Disappointment</a:t>
            </a:r>
            <a:endParaRPr lang="en-GB" dirty="0"/>
          </a:p>
          <a:p>
            <a:r>
              <a:rPr lang="en-GB" dirty="0">
                <a:effectLst/>
              </a:rPr>
              <a:t>Happiness</a:t>
            </a:r>
            <a:endParaRPr lang="en-GB" dirty="0"/>
          </a:p>
          <a:p>
            <a:r>
              <a:rPr lang="en-GB" dirty="0">
                <a:effectLst/>
              </a:rPr>
              <a:t>Confusion</a:t>
            </a:r>
            <a:endParaRPr lang="en-GB" dirty="0"/>
          </a:p>
          <a:p>
            <a:r>
              <a:rPr lang="en-GB" dirty="0">
                <a:effectLst/>
              </a:rPr>
              <a:t>“What’s the point?”</a:t>
            </a:r>
            <a:endParaRPr lang="en-GB" dirty="0"/>
          </a:p>
          <a:p>
            <a:r>
              <a:rPr lang="en-GB" dirty="0">
                <a:effectLst/>
              </a:rPr>
              <a:t>Lack of motivation</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6B5C2B1-4675-4B94-A591-118B47B85B4B}" type="slidenum">
              <a:rPr lang="en-GB" smtClean="0"/>
              <a:t>5</a:t>
            </a:fld>
            <a:endParaRPr lang="en-GB"/>
          </a:p>
        </p:txBody>
      </p:sp>
    </p:spTree>
    <p:extLst>
      <p:ext uri="{BB962C8B-B14F-4D97-AF65-F5344CB8AC3E}">
        <p14:creationId xmlns:p14="http://schemas.microsoft.com/office/powerpoint/2010/main" val="3920367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is information that helps you understand your current performance and guides you toward improving your future work. Just like a bridge connects one place to another, feedback acts as the bridge between where you are now and where you want to be in your learning. It helps you move from your current stage of performance to the next stage, giving you direction, clarity, and support along the way.</a:t>
            </a:r>
          </a:p>
          <a:p>
            <a:endParaRPr lang="en-GB" dirty="0"/>
          </a:p>
          <a:p>
            <a:r>
              <a:rPr lang="en-GB" dirty="0"/>
              <a:t>Why the bridge matter?</a:t>
            </a:r>
          </a:p>
          <a:p>
            <a:r>
              <a:rPr lang="en-GB" dirty="0"/>
              <a:t>Without a bridge, you stay where you are. With a bridge, you can cross over to new skills, stronger understanding, and better outcomes. Feedback is not the destination; it’s the structure that helps you get there.</a:t>
            </a:r>
          </a:p>
        </p:txBody>
      </p:sp>
      <p:sp>
        <p:nvSpPr>
          <p:cNvPr id="4" name="Slide Number Placeholder 3"/>
          <p:cNvSpPr>
            <a:spLocks noGrp="1"/>
          </p:cNvSpPr>
          <p:nvPr>
            <p:ph type="sldNum" sz="quarter" idx="5"/>
          </p:nvPr>
        </p:nvSpPr>
        <p:spPr/>
        <p:txBody>
          <a:bodyPr/>
          <a:lstStyle/>
          <a:p>
            <a:fld id="{16B5C2B1-4675-4B94-A591-118B47B85B4B}" type="slidenum">
              <a:rPr lang="en-GB" smtClean="0"/>
              <a:t>6</a:t>
            </a:fld>
            <a:endParaRPr lang="en-GB"/>
          </a:p>
        </p:txBody>
      </p:sp>
    </p:spTree>
    <p:extLst>
      <p:ext uri="{BB962C8B-B14F-4D97-AF65-F5344CB8AC3E}">
        <p14:creationId xmlns:p14="http://schemas.microsoft.com/office/powerpoint/2010/main" val="2930635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Feedback isn’t about listing mistakes.</a:t>
            </a:r>
            <a:r>
              <a:rPr lang="en-GB" dirty="0">
                <a:effectLst/>
              </a:rPr>
              <a:t> </a:t>
            </a:r>
          </a:p>
          <a:p>
            <a:r>
              <a:rPr lang="en-GB" dirty="0">
                <a:effectLst/>
              </a:rPr>
              <a:t>It’s an opportunity to step back, look at your work objectively, and receive </a:t>
            </a:r>
            <a:r>
              <a:rPr lang="en-GB" b="1" dirty="0">
                <a:effectLst/>
              </a:rPr>
              <a:t>constructive guidance</a:t>
            </a:r>
            <a:r>
              <a:rPr lang="en-GB" dirty="0">
                <a:effectLst/>
              </a:rPr>
              <a:t> that helps you grow, develop, and ultimately succeed.</a:t>
            </a:r>
            <a:endParaRPr lang="en-GB" dirty="0"/>
          </a:p>
          <a:p>
            <a:r>
              <a:rPr lang="en-GB" b="1" dirty="0"/>
              <a:t>What good feedback aims to do: </a:t>
            </a:r>
          </a:p>
          <a:p>
            <a:r>
              <a:rPr lang="en-GB" dirty="0">
                <a:effectLst/>
              </a:rPr>
              <a:t>Support your progress, not judge your ability</a:t>
            </a:r>
            <a:endParaRPr lang="en-GB" dirty="0"/>
          </a:p>
          <a:p>
            <a:r>
              <a:rPr lang="en-GB" dirty="0">
                <a:effectLst/>
              </a:rPr>
              <a:t>Highlight strengths as well as areas for improvement</a:t>
            </a:r>
            <a:endParaRPr lang="en-GB" dirty="0"/>
          </a:p>
          <a:p>
            <a:r>
              <a:rPr lang="en-GB" dirty="0">
                <a:effectLst/>
              </a:rPr>
              <a:t>Offer clear, actionable steps you can take next</a:t>
            </a:r>
            <a:endParaRPr lang="en-GB" dirty="0"/>
          </a:p>
          <a:p>
            <a:r>
              <a:rPr lang="en-GB" dirty="0">
                <a:effectLst/>
              </a:rPr>
              <a:t>Build confidence by showing a pathway forward</a:t>
            </a:r>
            <a:endParaRPr lang="en-GB" dirty="0"/>
          </a:p>
          <a:p>
            <a:r>
              <a:rPr lang="en-GB" dirty="0">
                <a:effectLst/>
              </a:rPr>
              <a:t>Help you understand </a:t>
            </a:r>
            <a:r>
              <a:rPr lang="en-GB" i="1" dirty="0">
                <a:effectLst/>
              </a:rPr>
              <a:t>how</a:t>
            </a:r>
            <a:r>
              <a:rPr lang="en-GB" dirty="0">
                <a:effectLst/>
              </a:rPr>
              <a:t> to improve, not just </a:t>
            </a:r>
            <a:r>
              <a:rPr lang="en-GB" i="1" dirty="0">
                <a:effectLst/>
              </a:rPr>
              <a:t>what</a:t>
            </a:r>
            <a:endParaRPr lang="en-GB" dirty="0"/>
          </a:p>
          <a:p>
            <a:endParaRPr lang="en-GB" dirty="0"/>
          </a:p>
          <a:p>
            <a:r>
              <a:rPr lang="en-GB" b="1" dirty="0"/>
              <a:t>Reflection Activity (5–10 minutes)</a:t>
            </a:r>
          </a:p>
          <a:p>
            <a:r>
              <a:rPr lang="en-GB" b="1" dirty="0">
                <a:effectLst/>
              </a:rPr>
              <a:t>Think back to a time when you received feedback, </a:t>
            </a:r>
            <a:r>
              <a:rPr lang="en-GB" dirty="0">
                <a:effectLst/>
              </a:rPr>
              <a:t>this could be from:</a:t>
            </a:r>
            <a:endParaRPr lang="en-GB" dirty="0"/>
          </a:p>
          <a:p>
            <a:r>
              <a:rPr lang="en-GB" dirty="0">
                <a:effectLst/>
              </a:rPr>
              <a:t>School</a:t>
            </a:r>
            <a:endParaRPr lang="en-GB" dirty="0"/>
          </a:p>
          <a:p>
            <a:r>
              <a:rPr lang="en-GB" dirty="0">
                <a:effectLst/>
              </a:rPr>
              <a:t>College</a:t>
            </a:r>
            <a:endParaRPr lang="en-GB" dirty="0"/>
          </a:p>
          <a:p>
            <a:r>
              <a:rPr lang="en-GB" dirty="0">
                <a:effectLst/>
              </a:rPr>
              <a:t>University</a:t>
            </a:r>
            <a:endParaRPr lang="en-GB" dirty="0"/>
          </a:p>
          <a:p>
            <a:r>
              <a:rPr lang="en-GB" dirty="0">
                <a:effectLst/>
              </a:rPr>
              <a:t>A job</a:t>
            </a:r>
            <a:endParaRPr lang="en-GB" dirty="0"/>
          </a:p>
          <a:p>
            <a:r>
              <a:rPr lang="en-GB" b="1" dirty="0">
                <a:effectLst/>
              </a:rPr>
              <a:t>Reflect on:</a:t>
            </a:r>
            <a:endParaRPr lang="en-GB" b="1" dirty="0"/>
          </a:p>
          <a:p>
            <a:r>
              <a:rPr lang="en-GB" dirty="0">
                <a:effectLst/>
              </a:rPr>
              <a:t>Was the feedback effective or not?</a:t>
            </a:r>
            <a:endParaRPr lang="en-GB" dirty="0"/>
          </a:p>
          <a:p>
            <a:r>
              <a:rPr lang="en-GB" dirty="0">
                <a:effectLst/>
              </a:rPr>
              <a:t>How did it make you feel?</a:t>
            </a:r>
            <a:endParaRPr lang="en-GB" dirty="0"/>
          </a:p>
          <a:p>
            <a:r>
              <a:rPr lang="en-GB" dirty="0">
                <a:effectLst/>
              </a:rPr>
              <a:t>What made it helpful, or unhelpful?</a:t>
            </a:r>
            <a:endParaRPr lang="en-GB" dirty="0"/>
          </a:p>
          <a:p>
            <a:r>
              <a:rPr lang="en-GB" dirty="0">
                <a:effectLst/>
              </a:rPr>
              <a:t>Did it change how you approached your work afterwards?</a:t>
            </a:r>
            <a:endParaRPr lang="en-GB" dirty="0"/>
          </a:p>
          <a:p>
            <a:r>
              <a:rPr lang="en-GB" dirty="0">
                <a:effectLst/>
              </a:rPr>
              <a:t>Take a few minutes to jot down your thoughts.</a:t>
            </a:r>
            <a:endParaRPr lang="en-GB" dirty="0"/>
          </a:p>
          <a:p>
            <a:r>
              <a:rPr lang="en-GB" b="1" dirty="0"/>
              <a:t>Optional Sharing</a:t>
            </a:r>
          </a:p>
          <a:p>
            <a:r>
              <a:rPr lang="en-GB" dirty="0">
                <a:effectLst/>
              </a:rPr>
              <a:t>If you feel comfortable, share your experience with the class. Hearing different perspectives helps us understand how feedback can land differently for different people.</a:t>
            </a:r>
            <a:endParaRPr lang="en-GB" dirty="0"/>
          </a:p>
          <a:p>
            <a:endParaRPr lang="en-GB" dirty="0"/>
          </a:p>
        </p:txBody>
      </p:sp>
      <p:sp>
        <p:nvSpPr>
          <p:cNvPr id="4" name="Slide Number Placeholder 3"/>
          <p:cNvSpPr>
            <a:spLocks noGrp="1"/>
          </p:cNvSpPr>
          <p:nvPr>
            <p:ph type="sldNum" sz="quarter" idx="5"/>
          </p:nvPr>
        </p:nvSpPr>
        <p:spPr/>
        <p:txBody>
          <a:bodyPr/>
          <a:lstStyle/>
          <a:p>
            <a:fld id="{16B5C2B1-4675-4B94-A591-118B47B85B4B}" type="slidenum">
              <a:rPr lang="en-GB" smtClean="0"/>
              <a:t>7</a:t>
            </a:fld>
            <a:endParaRPr lang="en-GB"/>
          </a:p>
        </p:txBody>
      </p:sp>
    </p:spTree>
    <p:extLst>
      <p:ext uri="{BB962C8B-B14F-4D97-AF65-F5344CB8AC3E}">
        <p14:creationId xmlns:p14="http://schemas.microsoft.com/office/powerpoint/2010/main" val="616403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Formative Feedback</a:t>
            </a:r>
          </a:p>
          <a:p>
            <a:r>
              <a:rPr lang="en-GB" dirty="0">
                <a:effectLst/>
              </a:rPr>
              <a:t>Explain that formative feedback happens </a:t>
            </a:r>
            <a:r>
              <a:rPr lang="en-GB" i="1" dirty="0">
                <a:effectLst/>
              </a:rPr>
              <a:t>during</a:t>
            </a:r>
            <a:r>
              <a:rPr lang="en-GB" dirty="0">
                <a:effectLst/>
              </a:rPr>
              <a:t> learning. When lecturers ask questions, observe students, check understanding, or interact with them in activities, this is all formative feedback. Its purpose is to help the lecturer see how students are doing </a:t>
            </a:r>
            <a:r>
              <a:rPr lang="en-GB" i="1" dirty="0">
                <a:effectLst/>
              </a:rPr>
              <a:t>in the moment</a:t>
            </a:r>
            <a:r>
              <a:rPr lang="en-GB" dirty="0">
                <a:effectLst/>
              </a:rPr>
              <a:t> and adjust teaching to support them more effectively.</a:t>
            </a:r>
            <a:endParaRPr lang="en-GB" dirty="0"/>
          </a:p>
          <a:p>
            <a:r>
              <a:rPr lang="en-GB" b="1" dirty="0"/>
              <a:t>Summative Feedback</a:t>
            </a:r>
          </a:p>
          <a:p>
            <a:r>
              <a:rPr lang="en-GB" dirty="0">
                <a:effectLst/>
              </a:rPr>
              <a:t>Summative feedback is linked to assessed work. It is formal, based on the marking criteria, and provides an evaluation of how well students have met the assessment requirements. Emphasise that summative feedback is not just a grade explanation, it is a record of their progress over time and a tool they can use to improve future work.</a:t>
            </a:r>
            <a:endParaRPr lang="en-GB" dirty="0"/>
          </a:p>
          <a:p>
            <a:r>
              <a:rPr lang="en-GB" b="1" dirty="0"/>
              <a:t>Peer Feedback</a:t>
            </a:r>
          </a:p>
          <a:p>
            <a:r>
              <a:rPr lang="en-GB" dirty="0">
                <a:effectLst/>
              </a:rPr>
              <a:t>Feedback doesn’t only come from lecturers, managers, or supervisors. In a learning environment, peers can be powerful sources of feedback. Sometimes students feel more comfortable asking a peer for help because it feels less intimidating, especially if they’re worried about appearing unsure or inexperienced. Peer feedback can be just as valuable, sometimes even more so, because it is immediate, relatable, and grounded in shared experience.</a:t>
            </a:r>
            <a:endParaRPr lang="en-GB" dirty="0"/>
          </a:p>
          <a:p>
            <a:endParaRPr lang="en-GB" dirty="0"/>
          </a:p>
        </p:txBody>
      </p:sp>
      <p:sp>
        <p:nvSpPr>
          <p:cNvPr id="4" name="Slide Number Placeholder 3"/>
          <p:cNvSpPr>
            <a:spLocks noGrp="1"/>
          </p:cNvSpPr>
          <p:nvPr>
            <p:ph type="sldNum" sz="quarter" idx="5"/>
          </p:nvPr>
        </p:nvSpPr>
        <p:spPr/>
        <p:txBody>
          <a:bodyPr/>
          <a:lstStyle/>
          <a:p>
            <a:fld id="{16B5C2B1-4675-4B94-A591-118B47B85B4B}" type="slidenum">
              <a:rPr lang="en-GB" smtClean="0"/>
              <a:t>8</a:t>
            </a:fld>
            <a:endParaRPr lang="en-GB"/>
          </a:p>
        </p:txBody>
      </p:sp>
    </p:spTree>
    <p:extLst>
      <p:ext uri="{BB962C8B-B14F-4D97-AF65-F5344CB8AC3E}">
        <p14:creationId xmlns:p14="http://schemas.microsoft.com/office/powerpoint/2010/main" val="4190264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Introduce the concept of a </a:t>
            </a:r>
            <a:r>
              <a:rPr lang="en-GB" b="1" dirty="0">
                <a:effectLst/>
              </a:rPr>
              <a:t>PDR (Performance Development Review)</a:t>
            </a:r>
            <a:r>
              <a:rPr lang="en-GB" dirty="0">
                <a:effectLst/>
              </a:rPr>
              <a:t> and explain that it is a common tool used across professional environments to support ongoing growth and development.</a:t>
            </a:r>
            <a:endParaRPr lang="en-GB" dirty="0"/>
          </a:p>
          <a:p>
            <a:r>
              <a:rPr lang="en-GB" b="1" dirty="0"/>
              <a:t>Overview and Purpose</a:t>
            </a:r>
          </a:p>
          <a:p>
            <a:r>
              <a:rPr lang="en-GB" dirty="0">
                <a:effectLst/>
              </a:rPr>
              <a:t>A PDR is a structured conversation between an individual and their manager or supervisor. Its purpose is to reflect on performance, identify strengths, explore areas for development, and set goals for the future. It is designed to support continuous improvement rather than act as a judgement or criticism.</a:t>
            </a:r>
            <a:endParaRPr lang="en-GB" dirty="0"/>
          </a:p>
          <a:p>
            <a:r>
              <a:rPr lang="en-GB" b="1" dirty="0"/>
              <a:t>Key Features</a:t>
            </a:r>
          </a:p>
          <a:p>
            <a:r>
              <a:rPr lang="en-GB" b="1" dirty="0">
                <a:effectLst/>
              </a:rPr>
              <a:t>Review of past performance:</a:t>
            </a:r>
            <a:r>
              <a:rPr lang="en-GB" dirty="0">
                <a:effectLst/>
              </a:rPr>
              <a:t> What has gone well, what challenges were faced, and what progress has been made.</a:t>
            </a:r>
            <a:endParaRPr lang="en-GB" dirty="0"/>
          </a:p>
          <a:p>
            <a:r>
              <a:rPr lang="en-GB" b="1" dirty="0">
                <a:effectLst/>
              </a:rPr>
              <a:t>Goal‑setting:</a:t>
            </a:r>
            <a:r>
              <a:rPr lang="en-GB" dirty="0">
                <a:effectLst/>
              </a:rPr>
              <a:t> Agreeing on clear, achievable objectives for the next period.</a:t>
            </a:r>
            <a:endParaRPr lang="en-GB" dirty="0"/>
          </a:p>
          <a:p>
            <a:r>
              <a:rPr lang="en-GB" b="1" dirty="0">
                <a:effectLst/>
              </a:rPr>
              <a:t>Development planning:</a:t>
            </a:r>
            <a:r>
              <a:rPr lang="en-GB" dirty="0">
                <a:effectLst/>
              </a:rPr>
              <a:t> Identifying training, support, or opportunities needed to grow.</a:t>
            </a:r>
            <a:endParaRPr lang="en-GB" dirty="0"/>
          </a:p>
          <a:p>
            <a:r>
              <a:rPr lang="en-GB" b="1" dirty="0">
                <a:effectLst/>
              </a:rPr>
              <a:t>Two‑way dialogue:</a:t>
            </a:r>
            <a:r>
              <a:rPr lang="en-GB" dirty="0">
                <a:effectLst/>
              </a:rPr>
              <a:t> Both the individual and the reviewer contribute; it is not a one‑sided evaluation.</a:t>
            </a:r>
            <a:endParaRPr lang="en-GB" dirty="0"/>
          </a:p>
          <a:p>
            <a:r>
              <a:rPr lang="en-GB" b="1" dirty="0">
                <a:effectLst/>
              </a:rPr>
              <a:t>Documentation:</a:t>
            </a:r>
            <a:r>
              <a:rPr lang="en-GB" dirty="0">
                <a:effectLst/>
              </a:rPr>
              <a:t> A written record is usually kept to track progress over time.</a:t>
            </a:r>
            <a:endParaRPr lang="en-GB" dirty="0"/>
          </a:p>
          <a:p>
            <a:r>
              <a:rPr lang="en-GB" b="1" dirty="0"/>
              <a:t>Role in Professional Environments</a:t>
            </a:r>
          </a:p>
          <a:p>
            <a:r>
              <a:rPr lang="en-GB" dirty="0">
                <a:effectLst/>
              </a:rPr>
              <a:t>Explain that PDRs play a central role in professional development. They help individuals understand expectations, recognise their achievements, and plan their next steps. For organisations, PDRs ensure staff are supported, motivated, and developing the skills needed for their roles. They also encourage reflective practice, something students will recognise as valuable in both academic and workplace settings.</a:t>
            </a:r>
            <a:endParaRPr lang="en-GB" dirty="0"/>
          </a:p>
          <a:p>
            <a:endParaRPr lang="en-GB" dirty="0"/>
          </a:p>
          <a:p>
            <a:r>
              <a:rPr lang="en-GB" dirty="0"/>
              <a:t>Examples: </a:t>
            </a:r>
          </a:p>
          <a:p>
            <a:r>
              <a:rPr lang="en-GB" dirty="0"/>
              <a:t>Ask students if they have had a PDR or something similar before? </a:t>
            </a:r>
          </a:p>
        </p:txBody>
      </p:sp>
      <p:sp>
        <p:nvSpPr>
          <p:cNvPr id="4" name="Slide Number Placeholder 3"/>
          <p:cNvSpPr>
            <a:spLocks noGrp="1"/>
          </p:cNvSpPr>
          <p:nvPr>
            <p:ph type="sldNum" sz="quarter" idx="5"/>
          </p:nvPr>
        </p:nvSpPr>
        <p:spPr/>
        <p:txBody>
          <a:bodyPr/>
          <a:lstStyle/>
          <a:p>
            <a:fld id="{16B5C2B1-4675-4B94-A591-118B47B85B4B}" type="slidenum">
              <a:rPr lang="en-GB" smtClean="0"/>
              <a:t>9</a:t>
            </a:fld>
            <a:endParaRPr lang="en-GB"/>
          </a:p>
        </p:txBody>
      </p:sp>
    </p:spTree>
    <p:extLst>
      <p:ext uri="{BB962C8B-B14F-4D97-AF65-F5344CB8AC3E}">
        <p14:creationId xmlns:p14="http://schemas.microsoft.com/office/powerpoint/2010/main" val="394722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Explain to students that they are not passive recipients of feedback; they are active participants in a continuous learning cycle. Their engagement is what turns feedback into progress.</a:t>
            </a:r>
            <a:endParaRPr lang="en-GB" dirty="0"/>
          </a:p>
          <a:p>
            <a:r>
              <a:rPr lang="en-GB" b="1" dirty="0"/>
              <a:t>1. “Where am I going?” – Setting Goals</a:t>
            </a:r>
          </a:p>
          <a:p>
            <a:r>
              <a:rPr lang="en-GB" dirty="0">
                <a:effectLst/>
              </a:rPr>
              <a:t>Students begin by identifying their learning goals and defining what success looks like for them. This stage is about clarity: understanding the standards, expectations, and personal aims they are working toward.</a:t>
            </a:r>
            <a:endParaRPr lang="en-GB" dirty="0"/>
          </a:p>
          <a:p>
            <a:r>
              <a:rPr lang="en-GB" b="1" dirty="0"/>
              <a:t>2. “Where am I now?” – Gathering Evidence</a:t>
            </a:r>
          </a:p>
          <a:p>
            <a:r>
              <a:rPr lang="en-GB" dirty="0">
                <a:effectLst/>
              </a:rPr>
              <a:t>Next, students collect information about their current performance. This includes:</a:t>
            </a:r>
            <a:endParaRPr lang="en-GB" dirty="0"/>
          </a:p>
          <a:p>
            <a:r>
              <a:rPr lang="en-GB" dirty="0">
                <a:effectLst/>
              </a:rPr>
              <a:t>Formative feedback from lecturers during activities</a:t>
            </a:r>
            <a:endParaRPr lang="en-GB" dirty="0"/>
          </a:p>
          <a:p>
            <a:r>
              <a:rPr lang="en-GB" dirty="0">
                <a:effectLst/>
              </a:rPr>
              <a:t>Peer feedback from classmates</a:t>
            </a:r>
            <a:endParaRPr lang="en-GB" dirty="0"/>
          </a:p>
          <a:p>
            <a:r>
              <a:rPr lang="en-GB" dirty="0">
                <a:effectLst/>
              </a:rPr>
              <a:t>Summative feedback from assessed work</a:t>
            </a:r>
            <a:endParaRPr lang="en-GB" dirty="0"/>
          </a:p>
          <a:p>
            <a:r>
              <a:rPr lang="en-GB" dirty="0">
                <a:effectLst/>
              </a:rPr>
              <a:t>Emphasise that this stage isn’t just about receiving feedback, it’s about </a:t>
            </a:r>
            <a:r>
              <a:rPr lang="en-GB" b="1" dirty="0">
                <a:effectLst/>
              </a:rPr>
              <a:t>interpreting</a:t>
            </a:r>
            <a:r>
              <a:rPr lang="en-GB" dirty="0">
                <a:effectLst/>
              </a:rPr>
              <a:t> it. Students need to make sense of what the feedback is telling them before they can move forward.</a:t>
            </a:r>
            <a:endParaRPr lang="en-GB" dirty="0"/>
          </a:p>
          <a:p>
            <a:r>
              <a:rPr lang="en-GB" b="1" dirty="0"/>
              <a:t>3. “Where to next?” – Taking Action</a:t>
            </a:r>
          </a:p>
          <a:p>
            <a:r>
              <a:rPr lang="en-GB" dirty="0">
                <a:effectLst/>
              </a:rPr>
              <a:t>Once they understand their current position, students decide on the steps they will take to improve. This might involve practising specific skills, seeking clarification, revising work, or setting new goals. This final stage turns feedback into meaningful action and ongoing development.</a:t>
            </a:r>
            <a:endParaRPr lang="en-GB" dirty="0"/>
          </a:p>
          <a:p>
            <a:endParaRPr lang="en-GB" dirty="0"/>
          </a:p>
        </p:txBody>
      </p:sp>
      <p:sp>
        <p:nvSpPr>
          <p:cNvPr id="4" name="Slide Number Placeholder 3"/>
          <p:cNvSpPr>
            <a:spLocks noGrp="1"/>
          </p:cNvSpPr>
          <p:nvPr>
            <p:ph type="sldNum" sz="quarter" idx="5"/>
          </p:nvPr>
        </p:nvSpPr>
        <p:spPr/>
        <p:txBody>
          <a:bodyPr/>
          <a:lstStyle/>
          <a:p>
            <a:fld id="{16B5C2B1-4675-4B94-A591-118B47B85B4B}" type="slidenum">
              <a:rPr lang="en-GB" smtClean="0"/>
              <a:t>10</a:t>
            </a:fld>
            <a:endParaRPr lang="en-GB"/>
          </a:p>
        </p:txBody>
      </p:sp>
    </p:spTree>
    <p:extLst>
      <p:ext uri="{BB962C8B-B14F-4D97-AF65-F5344CB8AC3E}">
        <p14:creationId xmlns:p14="http://schemas.microsoft.com/office/powerpoint/2010/main" val="2400202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Begin by emphasising that </a:t>
            </a:r>
            <a:r>
              <a:rPr lang="en-GB" b="1" dirty="0">
                <a:effectLst/>
              </a:rPr>
              <a:t>simply reading feedback isn’t the same as engaging with it</a:t>
            </a:r>
            <a:r>
              <a:rPr lang="en-GB" dirty="0">
                <a:effectLst/>
              </a:rPr>
              <a:t>. Many students skim comments once, feel an emotional reaction, and then move on, but real improvement only happens when they slow down, revisit the feedback, and actively work with it.</a:t>
            </a:r>
            <a:endParaRPr lang="en-GB" dirty="0"/>
          </a:p>
          <a:p>
            <a:r>
              <a:rPr lang="en-GB" b="1" dirty="0"/>
              <a:t>1. Appreciating Feedback</a:t>
            </a:r>
          </a:p>
          <a:p>
            <a:r>
              <a:rPr lang="en-GB" dirty="0">
                <a:effectLst/>
              </a:rPr>
              <a:t>Highlight that students need to:</a:t>
            </a:r>
            <a:endParaRPr lang="en-GB" dirty="0"/>
          </a:p>
          <a:p>
            <a:r>
              <a:rPr lang="en-GB" dirty="0">
                <a:effectLst/>
              </a:rPr>
              <a:t>Understand and value the role of feedback in improving their work</a:t>
            </a:r>
            <a:endParaRPr lang="en-GB" dirty="0"/>
          </a:p>
          <a:p>
            <a:r>
              <a:rPr lang="en-GB" dirty="0">
                <a:effectLst/>
              </a:rPr>
              <a:t>Recognise that feedback comes in many forms and from multiple sources</a:t>
            </a:r>
            <a:endParaRPr lang="en-GB" dirty="0"/>
          </a:p>
          <a:p>
            <a:r>
              <a:rPr lang="en-GB" dirty="0">
                <a:effectLst/>
              </a:rPr>
              <a:t>Use technology to access, store, and revisit feedback over time</a:t>
            </a:r>
            <a:endParaRPr lang="en-GB" dirty="0"/>
          </a:p>
          <a:p>
            <a:r>
              <a:rPr lang="en-GB" b="1" dirty="0"/>
              <a:t>2. Making Judgements</a:t>
            </a:r>
          </a:p>
          <a:p>
            <a:r>
              <a:rPr lang="en-GB" dirty="0">
                <a:effectLst/>
              </a:rPr>
              <a:t>Explain that students must interpret feedback, not just receive it. This involves:</a:t>
            </a:r>
            <a:endParaRPr lang="en-GB" dirty="0"/>
          </a:p>
          <a:p>
            <a:r>
              <a:rPr lang="en-GB" dirty="0">
                <a:effectLst/>
              </a:rPr>
              <a:t>Comparing feedback against criteria, exemplars, or standards</a:t>
            </a:r>
            <a:endParaRPr lang="en-GB" dirty="0"/>
          </a:p>
          <a:p>
            <a:r>
              <a:rPr lang="en-GB" dirty="0">
                <a:effectLst/>
              </a:rPr>
              <a:t>Using evaluative judgement to understand what the feedback actually means</a:t>
            </a:r>
            <a:endParaRPr lang="en-GB" dirty="0"/>
          </a:p>
          <a:p>
            <a:r>
              <a:rPr lang="en-GB" b="1" dirty="0"/>
              <a:t>3. Managing Affects</a:t>
            </a:r>
          </a:p>
          <a:p>
            <a:r>
              <a:rPr lang="en-GB" dirty="0">
                <a:effectLst/>
              </a:rPr>
              <a:t>Acknowledge the emotional side of feedback and stress the importance of:</a:t>
            </a:r>
            <a:endParaRPr lang="en-GB" dirty="0"/>
          </a:p>
          <a:p>
            <a:r>
              <a:rPr lang="en-GB" dirty="0">
                <a:effectLst/>
              </a:rPr>
              <a:t>Regulating emotional reactions</a:t>
            </a:r>
            <a:endParaRPr lang="en-GB" dirty="0"/>
          </a:p>
          <a:p>
            <a:r>
              <a:rPr lang="en-GB" dirty="0">
                <a:effectLst/>
              </a:rPr>
              <a:t>Staying open to critique</a:t>
            </a:r>
            <a:endParaRPr lang="en-GB" dirty="0"/>
          </a:p>
          <a:p>
            <a:r>
              <a:rPr lang="en-GB" dirty="0">
                <a:effectLst/>
              </a:rPr>
              <a:t>Maintaining a growth mindset, even when feedback feels challenging</a:t>
            </a:r>
            <a:endParaRPr lang="en-GB" dirty="0"/>
          </a:p>
          <a:p>
            <a:r>
              <a:rPr lang="en-GB" b="1" dirty="0"/>
              <a:t>4. Taking Action</a:t>
            </a:r>
          </a:p>
          <a:p>
            <a:r>
              <a:rPr lang="en-GB" dirty="0">
                <a:effectLst/>
              </a:rPr>
              <a:t>Finally, emphasise that feedback only becomes meaningful when students act on it. This includes:</a:t>
            </a:r>
            <a:endParaRPr lang="en-GB" dirty="0"/>
          </a:p>
          <a:p>
            <a:r>
              <a:rPr lang="en-GB" dirty="0">
                <a:effectLst/>
              </a:rPr>
              <a:t>Revising their current work</a:t>
            </a:r>
            <a:endParaRPr lang="en-GB" dirty="0"/>
          </a:p>
          <a:p>
            <a:r>
              <a:rPr lang="en-GB" dirty="0">
                <a:effectLst/>
              </a:rPr>
              <a:t>Applying insights to future tasks</a:t>
            </a:r>
            <a:endParaRPr lang="en-GB" dirty="0"/>
          </a:p>
          <a:p>
            <a:r>
              <a:rPr lang="en-GB" dirty="0">
                <a:effectLst/>
              </a:rPr>
              <a:t>Adjusting strategies based on what they’ve learned</a:t>
            </a:r>
            <a:endParaRPr lang="en-GB" dirty="0"/>
          </a:p>
          <a:p>
            <a:endParaRPr lang="en-GB" dirty="0"/>
          </a:p>
        </p:txBody>
      </p:sp>
      <p:sp>
        <p:nvSpPr>
          <p:cNvPr id="4" name="Slide Number Placeholder 3"/>
          <p:cNvSpPr>
            <a:spLocks noGrp="1"/>
          </p:cNvSpPr>
          <p:nvPr>
            <p:ph type="sldNum" sz="quarter" idx="5"/>
          </p:nvPr>
        </p:nvSpPr>
        <p:spPr/>
        <p:txBody>
          <a:bodyPr/>
          <a:lstStyle/>
          <a:p>
            <a:fld id="{16B5C2B1-4675-4B94-A591-118B47B85B4B}" type="slidenum">
              <a:rPr lang="en-GB" smtClean="0"/>
              <a:t>11</a:t>
            </a:fld>
            <a:endParaRPr lang="en-GB"/>
          </a:p>
        </p:txBody>
      </p:sp>
    </p:spTree>
    <p:extLst>
      <p:ext uri="{BB962C8B-B14F-4D97-AF65-F5344CB8AC3E}">
        <p14:creationId xmlns:p14="http://schemas.microsoft.com/office/powerpoint/2010/main" val="2510341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is designed to help students practise reading feedback carefully and develop their ability to identify and understand its key elements.</a:t>
            </a:r>
          </a:p>
        </p:txBody>
      </p:sp>
      <p:sp>
        <p:nvSpPr>
          <p:cNvPr id="4" name="Slide Number Placeholder 3"/>
          <p:cNvSpPr>
            <a:spLocks noGrp="1"/>
          </p:cNvSpPr>
          <p:nvPr>
            <p:ph type="sldNum" sz="quarter" idx="5"/>
          </p:nvPr>
        </p:nvSpPr>
        <p:spPr/>
        <p:txBody>
          <a:bodyPr/>
          <a:lstStyle/>
          <a:p>
            <a:fld id="{E6DFFE17-2E4A-4484-A57F-EC161383769A}" type="slidenum">
              <a:rPr lang="en-GB" smtClean="0"/>
              <a:t>16</a:t>
            </a:fld>
            <a:endParaRPr lang="en-GB"/>
          </a:p>
        </p:txBody>
      </p:sp>
    </p:spTree>
    <p:extLst>
      <p:ext uri="{BB962C8B-B14F-4D97-AF65-F5344CB8AC3E}">
        <p14:creationId xmlns:p14="http://schemas.microsoft.com/office/powerpoint/2010/main" val="15363171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second activity encourages students to independently identify key elements within a piece of feedback without any prompts or guidance. It requires them to apply critical thinking by sorting the feedback into appropriate categories and making informed judgements about its meaning and purpose.</a:t>
            </a:r>
          </a:p>
        </p:txBody>
      </p:sp>
      <p:sp>
        <p:nvSpPr>
          <p:cNvPr id="4" name="Slide Number Placeholder 3"/>
          <p:cNvSpPr>
            <a:spLocks noGrp="1"/>
          </p:cNvSpPr>
          <p:nvPr>
            <p:ph type="sldNum" sz="quarter" idx="5"/>
          </p:nvPr>
        </p:nvSpPr>
        <p:spPr/>
        <p:txBody>
          <a:bodyPr/>
          <a:lstStyle/>
          <a:p>
            <a:fld id="{E6DFFE17-2E4A-4484-A57F-EC161383769A}" type="slidenum">
              <a:rPr lang="en-GB" smtClean="0"/>
              <a:t>17</a:t>
            </a:fld>
            <a:endParaRPr lang="en-GB"/>
          </a:p>
        </p:txBody>
      </p:sp>
    </p:spTree>
    <p:extLst>
      <p:ext uri="{BB962C8B-B14F-4D97-AF65-F5344CB8AC3E}">
        <p14:creationId xmlns:p14="http://schemas.microsoft.com/office/powerpoint/2010/main" val="8211381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third activity builds on the first two by requiring students not only to identify and understand key elements of the feedback, but also to translate that understanding into clear, actionable steps for their own development.</a:t>
            </a:r>
          </a:p>
        </p:txBody>
      </p:sp>
      <p:sp>
        <p:nvSpPr>
          <p:cNvPr id="4" name="Slide Number Placeholder 3"/>
          <p:cNvSpPr>
            <a:spLocks noGrp="1"/>
          </p:cNvSpPr>
          <p:nvPr>
            <p:ph type="sldNum" sz="quarter" idx="5"/>
          </p:nvPr>
        </p:nvSpPr>
        <p:spPr/>
        <p:txBody>
          <a:bodyPr/>
          <a:lstStyle/>
          <a:p>
            <a:fld id="{E6DFFE17-2E4A-4484-A57F-EC161383769A}" type="slidenum">
              <a:rPr lang="en-GB" smtClean="0"/>
              <a:t>18</a:t>
            </a:fld>
            <a:endParaRPr lang="en-GB"/>
          </a:p>
        </p:txBody>
      </p:sp>
    </p:spTree>
    <p:extLst>
      <p:ext uri="{BB962C8B-B14F-4D97-AF65-F5344CB8AC3E}">
        <p14:creationId xmlns:p14="http://schemas.microsoft.com/office/powerpoint/2010/main" val="3268696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Explain to students that feedback isn’t just something </a:t>
            </a:r>
            <a:r>
              <a:rPr lang="en-GB" i="1" dirty="0">
                <a:effectLst/>
              </a:rPr>
              <a:t>they</a:t>
            </a:r>
            <a:r>
              <a:rPr lang="en-GB" dirty="0">
                <a:effectLst/>
              </a:rPr>
              <a:t> receive. As a teaching team, </a:t>
            </a:r>
            <a:r>
              <a:rPr lang="en-GB" b="1" dirty="0">
                <a:effectLst/>
              </a:rPr>
              <a:t>we also rely on feedback</a:t>
            </a:r>
            <a:r>
              <a:rPr lang="en-GB" dirty="0">
                <a:effectLst/>
              </a:rPr>
              <a:t> to understand what is working well and what needs to be improved. Just like students, we use feedback to shape our practice, refine our approaches, and create better learning experiences for everyone.</a:t>
            </a:r>
            <a:endParaRPr lang="en-GB" dirty="0"/>
          </a:p>
          <a:p>
            <a:r>
              <a:rPr lang="en-GB" dirty="0">
                <a:effectLst/>
              </a:rPr>
              <a:t>Emphasise that </a:t>
            </a:r>
            <a:r>
              <a:rPr lang="en-GB" b="1" dirty="0">
                <a:effectLst/>
              </a:rPr>
              <a:t>their voices genuinely matter</a:t>
            </a:r>
            <a:r>
              <a:rPr lang="en-GB" dirty="0">
                <a:effectLst/>
              </a:rPr>
              <a:t>. The learning environment is a shared space, and their insights help ensure the module continues to grow and evolve.</a:t>
            </a:r>
            <a:endParaRPr lang="en-GB" dirty="0"/>
          </a:p>
          <a:p>
            <a:r>
              <a:rPr lang="en-GB" b="1" dirty="0"/>
              <a:t>Encouraging Completion of the Module Questionnaire</a:t>
            </a:r>
          </a:p>
          <a:p>
            <a:r>
              <a:rPr lang="en-GB" dirty="0">
                <a:effectLst/>
              </a:rPr>
              <a:t>Invite students to complete the module questionnaire in their own time. Encourage them to reflect honestly on:</a:t>
            </a:r>
            <a:endParaRPr lang="en-GB" dirty="0"/>
          </a:p>
          <a:p>
            <a:r>
              <a:rPr lang="en-GB" dirty="0">
                <a:effectLst/>
              </a:rPr>
              <a:t>What has worked well</a:t>
            </a:r>
            <a:endParaRPr lang="en-GB" dirty="0"/>
          </a:p>
          <a:p>
            <a:r>
              <a:rPr lang="en-GB" dirty="0">
                <a:effectLst/>
              </a:rPr>
              <a:t>What hasn’t worked as effectively</a:t>
            </a:r>
            <a:endParaRPr lang="en-GB" dirty="0"/>
          </a:p>
          <a:p>
            <a:r>
              <a:rPr lang="en-GB" dirty="0">
                <a:effectLst/>
              </a:rPr>
              <a:t>What could be improved moving forward</a:t>
            </a:r>
            <a:endParaRPr lang="en-GB" dirty="0"/>
          </a:p>
          <a:p>
            <a:r>
              <a:rPr lang="en-GB" dirty="0">
                <a:effectLst/>
              </a:rPr>
              <a:t>Reassure them that their feedback is </a:t>
            </a:r>
            <a:r>
              <a:rPr lang="en-GB" b="1" dirty="0">
                <a:effectLst/>
              </a:rPr>
              <a:t>valuable, welcomed, and taken seriously</a:t>
            </a:r>
            <a:endParaRPr lang="en-GB" dirty="0"/>
          </a:p>
          <a:p>
            <a:endParaRPr lang="en-GB" dirty="0"/>
          </a:p>
        </p:txBody>
      </p:sp>
      <p:sp>
        <p:nvSpPr>
          <p:cNvPr id="4" name="Slide Number Placeholder 3"/>
          <p:cNvSpPr>
            <a:spLocks noGrp="1"/>
          </p:cNvSpPr>
          <p:nvPr>
            <p:ph type="sldNum" sz="quarter" idx="5"/>
          </p:nvPr>
        </p:nvSpPr>
        <p:spPr/>
        <p:txBody>
          <a:bodyPr/>
          <a:lstStyle/>
          <a:p>
            <a:fld id="{16B5C2B1-4675-4B94-A591-118B47B85B4B}" type="slidenum">
              <a:rPr lang="en-GB" smtClean="0"/>
              <a:t>19</a:t>
            </a:fld>
            <a:endParaRPr lang="en-GB"/>
          </a:p>
        </p:txBody>
      </p:sp>
    </p:spTree>
    <p:extLst>
      <p:ext uri="{BB962C8B-B14F-4D97-AF65-F5344CB8AC3E}">
        <p14:creationId xmlns:p14="http://schemas.microsoft.com/office/powerpoint/2010/main" val="8188572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infographic is a summary of today’s lecture and can be used as a roadmap of using and understanding feedback. </a:t>
            </a:r>
          </a:p>
        </p:txBody>
      </p:sp>
      <p:sp>
        <p:nvSpPr>
          <p:cNvPr id="4" name="Slide Number Placeholder 3"/>
          <p:cNvSpPr>
            <a:spLocks noGrp="1"/>
          </p:cNvSpPr>
          <p:nvPr>
            <p:ph type="sldNum" sz="quarter" idx="5"/>
          </p:nvPr>
        </p:nvSpPr>
        <p:spPr/>
        <p:txBody>
          <a:bodyPr/>
          <a:lstStyle/>
          <a:p>
            <a:fld id="{16B5C2B1-4675-4B94-A591-118B47B85B4B}" type="slidenum">
              <a:rPr lang="en-GB" smtClean="0"/>
              <a:t>20</a:t>
            </a:fld>
            <a:endParaRPr lang="en-GB"/>
          </a:p>
        </p:txBody>
      </p:sp>
    </p:spTree>
    <p:extLst>
      <p:ext uri="{BB962C8B-B14F-4D97-AF65-F5344CB8AC3E}">
        <p14:creationId xmlns:p14="http://schemas.microsoft.com/office/powerpoint/2010/main" val="3975560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9E391-A4FF-05C0-B461-6F6017269A0F}"/>
              </a:ext>
            </a:extLst>
          </p:cNvPr>
          <p:cNvSpPr>
            <a:spLocks noGrp="1"/>
          </p:cNvSpPr>
          <p:nvPr>
            <p:ph type="ctrTitle"/>
          </p:nvPr>
        </p:nvSpPr>
        <p:spPr>
          <a:xfrm>
            <a:off x="2032000" y="1496484"/>
            <a:ext cx="12192000" cy="3183467"/>
          </a:xfrm>
        </p:spPr>
        <p:txBody>
          <a:bodyPr anchor="b"/>
          <a:lstStyle>
            <a:lvl1pPr algn="ctr">
              <a:defRPr sz="8000"/>
            </a:lvl1pPr>
          </a:lstStyle>
          <a:p>
            <a:r>
              <a:rPr lang="en-US"/>
              <a:t>Click to edit Master title style</a:t>
            </a:r>
            <a:endParaRPr lang="en-GB"/>
          </a:p>
        </p:txBody>
      </p:sp>
      <p:sp>
        <p:nvSpPr>
          <p:cNvPr id="3" name="Subtitle 2">
            <a:extLst>
              <a:ext uri="{FF2B5EF4-FFF2-40B4-BE49-F238E27FC236}">
                <a16:creationId xmlns:a16="http://schemas.microsoft.com/office/drawing/2014/main" id="{A814E9A0-DEEE-7CC1-E29F-57249CB91C46}"/>
              </a:ext>
            </a:extLst>
          </p:cNvPr>
          <p:cNvSpPr>
            <a:spLocks noGrp="1"/>
          </p:cNvSpPr>
          <p:nvPr>
            <p:ph type="subTitle" idx="1"/>
          </p:nvPr>
        </p:nvSpPr>
        <p:spPr>
          <a:xfrm>
            <a:off x="2032000" y="4802717"/>
            <a:ext cx="12192000" cy="2207683"/>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6CAEBF-144F-9BE8-6B86-62D0EE275F94}"/>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074F5C67-2717-7159-6A3C-64986E6668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97207C-BD07-C308-AFE8-0FD139AEF4B6}"/>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26999389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87BA-BE9F-C45D-A3B4-8F180859B4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A8F3CF-A7DD-10DA-5C4A-8F2F0B7F7D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8388B2-D5B9-E434-DBBA-FEF090189E4A}"/>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B65E10BA-351F-3F52-2813-79DF4CC4CD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A93B1-1013-8ECB-3976-714BE2634A33}"/>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291963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9A20-F42D-E058-5357-204E8BF89FAF}"/>
              </a:ext>
            </a:extLst>
          </p:cNvPr>
          <p:cNvSpPr>
            <a:spLocks noGrp="1"/>
          </p:cNvSpPr>
          <p:nvPr>
            <p:ph type="title"/>
          </p:nvPr>
        </p:nvSpPr>
        <p:spPr>
          <a:xfrm>
            <a:off x="1109133" y="2279652"/>
            <a:ext cx="14020800" cy="3803649"/>
          </a:xfrm>
        </p:spPr>
        <p:txBody>
          <a:bodyPr anchor="b"/>
          <a:lstStyle>
            <a:lvl1pPr>
              <a:defRPr sz="8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0345A8-9B48-13BB-6A50-AD33E55A3FBF}"/>
              </a:ext>
            </a:extLst>
          </p:cNvPr>
          <p:cNvSpPr>
            <a:spLocks noGrp="1"/>
          </p:cNvSpPr>
          <p:nvPr>
            <p:ph type="body" idx="1"/>
          </p:nvPr>
        </p:nvSpPr>
        <p:spPr>
          <a:xfrm>
            <a:off x="1109133" y="6119285"/>
            <a:ext cx="14020800" cy="2000249"/>
          </a:xfrm>
        </p:spPr>
        <p:txBody>
          <a:bodyPr/>
          <a:lstStyle>
            <a:lvl1pPr marL="0" indent="0">
              <a:buNone/>
              <a:defRPr sz="3200">
                <a:solidFill>
                  <a:schemeClr val="tx1">
                    <a:tint val="82000"/>
                  </a:schemeClr>
                </a:solidFill>
              </a:defRPr>
            </a:lvl1pPr>
            <a:lvl2pPr marL="609585" indent="0">
              <a:buNone/>
              <a:defRPr sz="2667">
                <a:solidFill>
                  <a:schemeClr val="tx1">
                    <a:tint val="82000"/>
                  </a:schemeClr>
                </a:solidFill>
              </a:defRPr>
            </a:lvl2pPr>
            <a:lvl3pPr marL="1219170" indent="0">
              <a:buNone/>
              <a:defRPr sz="2400">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067CE0-2A13-25C7-6EDA-1A45E3A405DA}"/>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AB9AA111-3877-2C02-C6F8-9CFEAA5630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64DB00-5145-DE6C-4ECA-2DC1F67DF846}"/>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1394021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850-27C3-0487-9E57-282D2B22F7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1E695D-37DB-616B-3F19-9ADC9C3092DA}"/>
              </a:ext>
            </a:extLst>
          </p:cNvPr>
          <p:cNvSpPr>
            <a:spLocks noGrp="1"/>
          </p:cNvSpPr>
          <p:nvPr>
            <p:ph sz="half" idx="1"/>
          </p:nvPr>
        </p:nvSpPr>
        <p:spPr>
          <a:xfrm>
            <a:off x="1117600" y="2434167"/>
            <a:ext cx="690880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31EE34-06A2-1F7B-0877-9D08444D5DA9}"/>
              </a:ext>
            </a:extLst>
          </p:cNvPr>
          <p:cNvSpPr>
            <a:spLocks noGrp="1"/>
          </p:cNvSpPr>
          <p:nvPr>
            <p:ph sz="half" idx="2"/>
          </p:nvPr>
        </p:nvSpPr>
        <p:spPr>
          <a:xfrm>
            <a:off x="8229600" y="2434167"/>
            <a:ext cx="690880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ABCDA4-F226-DB92-E09A-7C00076C8E4D}"/>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6" name="Footer Placeholder 5">
            <a:extLst>
              <a:ext uri="{FF2B5EF4-FFF2-40B4-BE49-F238E27FC236}">
                <a16:creationId xmlns:a16="http://schemas.microsoft.com/office/drawing/2014/main" id="{9EE0510B-BD05-8501-E79A-B049F767DC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0034BD-2EA6-BF6F-FE90-4B61B021B85C}"/>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40433538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E234-1ED5-285A-5FDF-38604A066613}"/>
              </a:ext>
            </a:extLst>
          </p:cNvPr>
          <p:cNvSpPr>
            <a:spLocks noGrp="1"/>
          </p:cNvSpPr>
          <p:nvPr>
            <p:ph type="title"/>
          </p:nvPr>
        </p:nvSpPr>
        <p:spPr>
          <a:xfrm>
            <a:off x="1119717" y="486834"/>
            <a:ext cx="14020800" cy="1767417"/>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2C7F3C-4920-9C7C-7A8B-7A8C6B2373FB}"/>
              </a:ext>
            </a:extLst>
          </p:cNvPr>
          <p:cNvSpPr>
            <a:spLocks noGrp="1"/>
          </p:cNvSpPr>
          <p:nvPr>
            <p:ph type="body" idx="1"/>
          </p:nvPr>
        </p:nvSpPr>
        <p:spPr>
          <a:xfrm>
            <a:off x="1119718" y="2241551"/>
            <a:ext cx="6877049" cy="1098549"/>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D8D4B681-64E7-16ED-7BFC-2A437DCEEE44}"/>
              </a:ext>
            </a:extLst>
          </p:cNvPr>
          <p:cNvSpPr>
            <a:spLocks noGrp="1"/>
          </p:cNvSpPr>
          <p:nvPr>
            <p:ph sz="half" idx="2"/>
          </p:nvPr>
        </p:nvSpPr>
        <p:spPr>
          <a:xfrm>
            <a:off x="1119718" y="3340100"/>
            <a:ext cx="6877049"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277DD6-0152-EA00-B1FB-9FF35E35163E}"/>
              </a:ext>
            </a:extLst>
          </p:cNvPr>
          <p:cNvSpPr>
            <a:spLocks noGrp="1"/>
          </p:cNvSpPr>
          <p:nvPr>
            <p:ph type="body" sz="quarter" idx="3"/>
          </p:nvPr>
        </p:nvSpPr>
        <p:spPr>
          <a:xfrm>
            <a:off x="8229600" y="2241551"/>
            <a:ext cx="6910917" cy="1098549"/>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C6BF128E-94F3-4A42-BDD4-89C8CFA2E9D7}"/>
              </a:ext>
            </a:extLst>
          </p:cNvPr>
          <p:cNvSpPr>
            <a:spLocks noGrp="1"/>
          </p:cNvSpPr>
          <p:nvPr>
            <p:ph sz="quarter" idx="4"/>
          </p:nvPr>
        </p:nvSpPr>
        <p:spPr>
          <a:xfrm>
            <a:off x="8229600" y="3340100"/>
            <a:ext cx="6910917"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807E0F-6070-A6CC-9080-34462815B5E2}"/>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8" name="Footer Placeholder 7">
            <a:extLst>
              <a:ext uri="{FF2B5EF4-FFF2-40B4-BE49-F238E27FC236}">
                <a16:creationId xmlns:a16="http://schemas.microsoft.com/office/drawing/2014/main" id="{5ED09802-13DD-AED7-ECF3-665A4D70ED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3540E5-9452-7F01-FF25-365755DAB1C2}"/>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10372167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26C68-B2C1-DF8B-30C1-E14C1F9F29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F8942C-3585-7A38-78E7-44EF46772310}"/>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4" name="Footer Placeholder 3">
            <a:extLst>
              <a:ext uri="{FF2B5EF4-FFF2-40B4-BE49-F238E27FC236}">
                <a16:creationId xmlns:a16="http://schemas.microsoft.com/office/drawing/2014/main" id="{DE87DEA9-0970-49C0-8BE2-79C1FCE6DF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7EC1C4-A913-5827-A9CA-BE0B2E6A9960}"/>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19481332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8AAF6F-D3AC-9532-5FA6-B87E27333882}"/>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3" name="Footer Placeholder 2">
            <a:extLst>
              <a:ext uri="{FF2B5EF4-FFF2-40B4-BE49-F238E27FC236}">
                <a16:creationId xmlns:a16="http://schemas.microsoft.com/office/drawing/2014/main" id="{D4B4C832-8849-35E0-04E4-221716F581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4D1EFD-AB60-55A0-FBCF-3979FF8CB365}"/>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7599921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823C1-EE5E-10FA-6511-86EE34D52D5D}"/>
              </a:ext>
            </a:extLst>
          </p:cNvPr>
          <p:cNvSpPr>
            <a:spLocks noGrp="1"/>
          </p:cNvSpPr>
          <p:nvPr>
            <p:ph type="title"/>
          </p:nvPr>
        </p:nvSpPr>
        <p:spPr>
          <a:xfrm>
            <a:off x="1119718" y="609600"/>
            <a:ext cx="5242983" cy="2133600"/>
          </a:xfrm>
        </p:spPr>
        <p:txBody>
          <a:bodyPr anchor="b"/>
          <a:lstStyle>
            <a:lvl1pPr>
              <a:defRPr sz="4267"/>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270D40-B970-F529-32D1-19E1F7FE8CF0}"/>
              </a:ext>
            </a:extLst>
          </p:cNvPr>
          <p:cNvSpPr>
            <a:spLocks noGrp="1"/>
          </p:cNvSpPr>
          <p:nvPr>
            <p:ph idx="1"/>
          </p:nvPr>
        </p:nvSpPr>
        <p:spPr>
          <a:xfrm>
            <a:off x="6910917" y="1316567"/>
            <a:ext cx="8229600" cy="6498167"/>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BF15EA-DD2E-F447-7AE8-E0DD5FD29F62}"/>
              </a:ext>
            </a:extLst>
          </p:cNvPr>
          <p:cNvSpPr>
            <a:spLocks noGrp="1"/>
          </p:cNvSpPr>
          <p:nvPr>
            <p:ph type="body" sz="half" idx="2"/>
          </p:nvPr>
        </p:nvSpPr>
        <p:spPr>
          <a:xfrm>
            <a:off x="1119718" y="2743200"/>
            <a:ext cx="5242983" cy="5082117"/>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D78537E3-08A1-466F-4236-CA7DF6FD2446}"/>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6" name="Footer Placeholder 5">
            <a:extLst>
              <a:ext uri="{FF2B5EF4-FFF2-40B4-BE49-F238E27FC236}">
                <a16:creationId xmlns:a16="http://schemas.microsoft.com/office/drawing/2014/main" id="{6634B847-4C37-D189-6D6B-98774E1670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58CFF1-B949-8055-D4DF-26B957B1E865}"/>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38698558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A15E8-3191-3B72-AD6E-861F09E29F6F}"/>
              </a:ext>
            </a:extLst>
          </p:cNvPr>
          <p:cNvSpPr>
            <a:spLocks noGrp="1"/>
          </p:cNvSpPr>
          <p:nvPr>
            <p:ph type="title"/>
          </p:nvPr>
        </p:nvSpPr>
        <p:spPr>
          <a:xfrm>
            <a:off x="1119718" y="609600"/>
            <a:ext cx="5242983" cy="2133600"/>
          </a:xfrm>
        </p:spPr>
        <p:txBody>
          <a:bodyPr anchor="b"/>
          <a:lstStyle>
            <a:lvl1pPr>
              <a:defRPr sz="4267"/>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35E44D-27C8-F49E-0B78-86080B4F0829}"/>
              </a:ext>
            </a:extLst>
          </p:cNvPr>
          <p:cNvSpPr>
            <a:spLocks noGrp="1"/>
          </p:cNvSpPr>
          <p:nvPr>
            <p:ph type="pic" idx="1"/>
          </p:nvPr>
        </p:nvSpPr>
        <p:spPr>
          <a:xfrm>
            <a:off x="6910917" y="1316567"/>
            <a:ext cx="8229600" cy="6498167"/>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GB"/>
          </a:p>
        </p:txBody>
      </p:sp>
      <p:sp>
        <p:nvSpPr>
          <p:cNvPr id="4" name="Text Placeholder 3">
            <a:extLst>
              <a:ext uri="{FF2B5EF4-FFF2-40B4-BE49-F238E27FC236}">
                <a16:creationId xmlns:a16="http://schemas.microsoft.com/office/drawing/2014/main" id="{ABD9B9C4-9490-8881-28DC-AC15DEB4DDFD}"/>
              </a:ext>
            </a:extLst>
          </p:cNvPr>
          <p:cNvSpPr>
            <a:spLocks noGrp="1"/>
          </p:cNvSpPr>
          <p:nvPr>
            <p:ph type="body" sz="half" idx="2"/>
          </p:nvPr>
        </p:nvSpPr>
        <p:spPr>
          <a:xfrm>
            <a:off x="1119718" y="2743200"/>
            <a:ext cx="5242983" cy="5082117"/>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C31D2636-96F7-E4FB-DB9E-74B6AE4B05DE}"/>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6" name="Footer Placeholder 5">
            <a:extLst>
              <a:ext uri="{FF2B5EF4-FFF2-40B4-BE49-F238E27FC236}">
                <a16:creationId xmlns:a16="http://schemas.microsoft.com/office/drawing/2014/main" id="{D48806FE-EA8E-5516-0756-EEE575E9AB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C3E71B-FEE5-CCC4-7596-355B80BE61F9}"/>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24957065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33C93-C58B-6AE2-6AE9-21789DD64C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95FB8C-04A4-2308-7BAE-2D2421DD12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4BD899-FD1A-985D-71E2-1D7EA52E4E9A}"/>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FED7738B-BB55-E606-CCA4-5D75592CF6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36DD77-D1A3-BFE8-6CA7-0D38F3AB6545}"/>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31462695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F7B991-7D5C-DAF2-6511-F3B74B26F801}"/>
              </a:ext>
            </a:extLst>
          </p:cNvPr>
          <p:cNvSpPr>
            <a:spLocks noGrp="1"/>
          </p:cNvSpPr>
          <p:nvPr>
            <p:ph type="title" orient="vert"/>
          </p:nvPr>
        </p:nvSpPr>
        <p:spPr>
          <a:xfrm>
            <a:off x="11633200" y="486834"/>
            <a:ext cx="3505200" cy="774911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ED7666-0705-A7AE-10A3-AB7F7B97B3CE}"/>
              </a:ext>
            </a:extLst>
          </p:cNvPr>
          <p:cNvSpPr>
            <a:spLocks noGrp="1"/>
          </p:cNvSpPr>
          <p:nvPr>
            <p:ph type="body" orient="vert" idx="1"/>
          </p:nvPr>
        </p:nvSpPr>
        <p:spPr>
          <a:xfrm>
            <a:off x="1117600" y="486834"/>
            <a:ext cx="10312400" cy="7749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CD37B4-6FC8-95E9-4DAC-A060612BA6B2}"/>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8BEB6BAE-F552-D809-D518-EDF603288A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5F3DBC-33A4-F84A-4A70-07309C3C9012}"/>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195749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DE4901-6E02-02E4-EDA6-9281B51BC7F4}"/>
              </a:ext>
            </a:extLst>
          </p:cNvPr>
          <p:cNvSpPr>
            <a:spLocks noGrp="1"/>
          </p:cNvSpPr>
          <p:nvPr>
            <p:ph type="title"/>
          </p:nvPr>
        </p:nvSpPr>
        <p:spPr>
          <a:xfrm>
            <a:off x="1117600" y="486834"/>
            <a:ext cx="14020800" cy="1767417"/>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6F4BD9-0677-D19C-BCA1-90B66BFB9463}"/>
              </a:ext>
            </a:extLst>
          </p:cNvPr>
          <p:cNvSpPr>
            <a:spLocks noGrp="1"/>
          </p:cNvSpPr>
          <p:nvPr>
            <p:ph type="body" idx="1"/>
          </p:nvPr>
        </p:nvSpPr>
        <p:spPr>
          <a:xfrm>
            <a:off x="1117600" y="2434167"/>
            <a:ext cx="14020800"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C65D09-51FA-BAD1-1425-627C9A209B9D}"/>
              </a:ext>
            </a:extLst>
          </p:cNvPr>
          <p:cNvSpPr>
            <a:spLocks noGrp="1"/>
          </p:cNvSpPr>
          <p:nvPr>
            <p:ph type="dt" sz="half" idx="2"/>
          </p:nvPr>
        </p:nvSpPr>
        <p:spPr>
          <a:xfrm>
            <a:off x="1117600" y="8475134"/>
            <a:ext cx="3657600" cy="486833"/>
          </a:xfrm>
          <a:prstGeom prst="rect">
            <a:avLst/>
          </a:prstGeom>
        </p:spPr>
        <p:txBody>
          <a:bodyPr vert="horz" lIns="91440" tIns="45720" rIns="91440" bIns="45720" rtlCol="0" anchor="ctr"/>
          <a:lstStyle>
            <a:lvl1pPr algn="l">
              <a:defRPr sz="1600">
                <a:solidFill>
                  <a:schemeClr val="tx1">
                    <a:tint val="82000"/>
                  </a:schemeClr>
                </a:solidFill>
              </a:defRPr>
            </a:lvl1p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C6A338B0-3E44-4C45-BD2C-1DDE1B395A2E}"/>
              </a:ext>
            </a:extLst>
          </p:cNvPr>
          <p:cNvSpPr>
            <a:spLocks noGrp="1"/>
          </p:cNvSpPr>
          <p:nvPr>
            <p:ph type="ftr" sz="quarter" idx="3"/>
          </p:nvPr>
        </p:nvSpPr>
        <p:spPr>
          <a:xfrm>
            <a:off x="5384800" y="8475134"/>
            <a:ext cx="5486400" cy="486833"/>
          </a:xfrm>
          <a:prstGeom prst="rect">
            <a:avLst/>
          </a:prstGeom>
        </p:spPr>
        <p:txBody>
          <a:bodyPr vert="horz" lIns="91440" tIns="45720" rIns="91440" bIns="45720" rtlCol="0" anchor="ctr"/>
          <a:lstStyle>
            <a:lvl1pPr algn="ctr">
              <a:defRPr sz="16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E073C9-791C-74B2-DC3B-F133FF08BB96}"/>
              </a:ext>
            </a:extLst>
          </p:cNvPr>
          <p:cNvSpPr>
            <a:spLocks noGrp="1"/>
          </p:cNvSpPr>
          <p:nvPr>
            <p:ph type="sldNum" sz="quarter" idx="4"/>
          </p:nvPr>
        </p:nvSpPr>
        <p:spPr>
          <a:xfrm>
            <a:off x="11480800" y="8475134"/>
            <a:ext cx="3657600" cy="486833"/>
          </a:xfrm>
          <a:prstGeom prst="rect">
            <a:avLst/>
          </a:prstGeom>
        </p:spPr>
        <p:txBody>
          <a:bodyPr vert="horz" lIns="91440" tIns="45720" rIns="91440" bIns="45720" rtlCol="0" anchor="ctr"/>
          <a:lstStyle>
            <a:lvl1pPr algn="r">
              <a:defRPr sz="1600">
                <a:solidFill>
                  <a:schemeClr val="tx1">
                    <a:tint val="82000"/>
                  </a:schemeClr>
                </a:solidFill>
              </a:defRPr>
            </a:lvl1pPr>
          </a:lstStyle>
          <a:p>
            <a:fld id="{7506EC7F-5171-46DF-AA0A-3B2B32B6A362}" type="slidenum">
              <a:rPr lang="en-GB" smtClean="0"/>
              <a:t>‹#›</a:t>
            </a:fld>
            <a:endParaRPr lang="en-GB"/>
          </a:p>
        </p:txBody>
      </p:sp>
    </p:spTree>
    <p:extLst>
      <p:ext uri="{BB962C8B-B14F-4D97-AF65-F5344CB8AC3E}">
        <p14:creationId xmlns:p14="http://schemas.microsoft.com/office/powerpoint/2010/main" val="38292771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38100"/>
            <a:ext cx="16256000" cy="90678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256000" cy="9144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Aptos" panose="02110004020202020204"/>
            </a:endParaRPr>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880112" y="1880110"/>
            <a:ext cx="9144000" cy="5383781"/>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Aptos" panose="02110004020202020204"/>
            </a:endParaRPr>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880113" y="1893626"/>
            <a:ext cx="9143999" cy="5383785"/>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Aptos" panose="02110004020202020204"/>
            </a:endParaRPr>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23898" y="4784114"/>
            <a:ext cx="3335972" cy="5383788"/>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dirty="0">
              <a:solidFill>
                <a:prstClr val="white"/>
              </a:solidFill>
              <a:latin typeface="Aptos" panose="02110004020202020204"/>
            </a:endParaRPr>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668982" y="1292957"/>
            <a:ext cx="5200476" cy="5571944"/>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1219170"/>
            <a:endParaRPr lang="en-US" sz="2400" dirty="0">
              <a:solidFill>
                <a:prstClr val="white"/>
              </a:solidFill>
              <a:latin typeface="Aptos" panose="02110004020202020204"/>
            </a:endParaRPr>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880126" y="1880106"/>
            <a:ext cx="9144004" cy="5383780"/>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Aptos" panose="02110004020202020204"/>
            </a:endParaRPr>
          </a:p>
        </p:txBody>
      </p:sp>
      <p:sp>
        <p:nvSpPr>
          <p:cNvPr id="2" name="Title 1">
            <a:extLst>
              <a:ext uri="{FF2B5EF4-FFF2-40B4-BE49-F238E27FC236}">
                <a16:creationId xmlns:a16="http://schemas.microsoft.com/office/drawing/2014/main" id="{B2B350CA-0263-9E08-0788-E6C980D33EA0}"/>
              </a:ext>
            </a:extLst>
          </p:cNvPr>
          <p:cNvSpPr>
            <a:spLocks noGrp="1"/>
          </p:cNvSpPr>
          <p:nvPr>
            <p:ph type="title"/>
          </p:nvPr>
        </p:nvSpPr>
        <p:spPr>
          <a:xfrm>
            <a:off x="781971" y="2245009"/>
            <a:ext cx="4153687" cy="3195145"/>
          </a:xfrm>
        </p:spPr>
        <p:txBody>
          <a:bodyPr anchor="b">
            <a:normAutofit/>
          </a:bodyPr>
          <a:lstStyle/>
          <a:p>
            <a:pPr algn="r"/>
            <a:r>
              <a:rPr lang="en-GB" sz="5333">
                <a:solidFill>
                  <a:srgbClr val="FFFFFF"/>
                </a:solidFill>
              </a:rPr>
              <a:t>Contents Page </a:t>
            </a:r>
          </a:p>
        </p:txBody>
      </p:sp>
      <p:graphicFrame>
        <p:nvGraphicFramePr>
          <p:cNvPr id="5" name="Content Placeholder 2">
            <a:extLst>
              <a:ext uri="{FF2B5EF4-FFF2-40B4-BE49-F238E27FC236}">
                <a16:creationId xmlns:a16="http://schemas.microsoft.com/office/drawing/2014/main" id="{9F3473C6-EF3E-6790-BE7F-CD7ED70B2DE7}"/>
              </a:ext>
            </a:extLst>
          </p:cNvPr>
          <p:cNvGraphicFramePr>
            <a:graphicFrameLocks noGrp="1"/>
          </p:cNvGraphicFramePr>
          <p:nvPr>
            <p:ph idx="1"/>
          </p:nvPr>
        </p:nvGraphicFramePr>
        <p:xfrm>
          <a:off x="6540070" y="1000587"/>
          <a:ext cx="8889111" cy="7271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404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38100"/>
            <a:ext cx="16256000" cy="9067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6256000"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11508464" y="653991"/>
            <a:ext cx="3983865" cy="3983865"/>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805676-C614-5EF9-180F-81637FCEB5DE}"/>
              </a:ext>
            </a:extLst>
          </p:cNvPr>
          <p:cNvSpPr>
            <a:spLocks noGrp="1"/>
          </p:cNvSpPr>
          <p:nvPr>
            <p:ph type="title"/>
          </p:nvPr>
        </p:nvSpPr>
        <p:spPr>
          <a:xfrm>
            <a:off x="7859949" y="639324"/>
            <a:ext cx="7278451" cy="1767417"/>
          </a:xfrm>
        </p:spPr>
        <p:txBody>
          <a:bodyPr>
            <a:normAutofit/>
          </a:bodyPr>
          <a:lstStyle/>
          <a:p>
            <a:r>
              <a:rPr lang="en-GB"/>
              <a:t>Lecture Outcomes </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7315200"/>
            <a:ext cx="3563817" cy="18288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66C8DBD0-7C29-2D4F-F227-D420AB3E93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7576" y="1273916"/>
            <a:ext cx="6369841" cy="636984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B3FFCED-CB8D-CB64-EB49-B09C74211212}"/>
              </a:ext>
            </a:extLst>
          </p:cNvPr>
          <p:cNvSpPr>
            <a:spLocks noGrp="1"/>
          </p:cNvSpPr>
          <p:nvPr>
            <p:ph idx="1"/>
          </p:nvPr>
        </p:nvSpPr>
        <p:spPr>
          <a:xfrm>
            <a:off x="7859949" y="2645924"/>
            <a:ext cx="7278451" cy="5590026"/>
          </a:xfrm>
        </p:spPr>
        <p:txBody>
          <a:bodyPr>
            <a:normAutofit/>
          </a:bodyPr>
          <a:lstStyle/>
          <a:p>
            <a:pPr marL="0" indent="0">
              <a:lnSpc>
                <a:spcPct val="90000"/>
              </a:lnSpc>
              <a:buNone/>
            </a:pPr>
            <a:r>
              <a:rPr lang="en-GB" sz="2500"/>
              <a:t>Aim: </a:t>
            </a:r>
          </a:p>
          <a:p>
            <a:pPr marL="0" indent="0">
              <a:lnSpc>
                <a:spcPct val="90000"/>
              </a:lnSpc>
              <a:buNone/>
            </a:pPr>
            <a:r>
              <a:rPr lang="en-GB" sz="2500"/>
              <a:t>To </a:t>
            </a:r>
            <a:r>
              <a:rPr lang="en-GB" sz="2500" b="1"/>
              <a:t>understand and evaluate</a:t>
            </a:r>
            <a:r>
              <a:rPr lang="en-GB" sz="2500"/>
              <a:t> the role of feedback in learning and professional development, and to </a:t>
            </a:r>
            <a:r>
              <a:rPr lang="en-GB" sz="2500" b="1"/>
              <a:t>apply</a:t>
            </a:r>
            <a:r>
              <a:rPr lang="en-GB" sz="2500"/>
              <a:t> feedback effectively to support ongoing improvement.</a:t>
            </a:r>
          </a:p>
          <a:p>
            <a:pPr marL="0" indent="0">
              <a:lnSpc>
                <a:spcPct val="90000"/>
              </a:lnSpc>
              <a:buNone/>
            </a:pPr>
            <a:endParaRPr lang="en-GB" sz="2500"/>
          </a:p>
          <a:p>
            <a:pPr marL="0" indent="0">
              <a:lnSpc>
                <a:spcPct val="90000"/>
              </a:lnSpc>
              <a:buNone/>
            </a:pPr>
            <a:r>
              <a:rPr lang="en-GB" sz="2500"/>
              <a:t>Objectives: </a:t>
            </a:r>
          </a:p>
          <a:p>
            <a:pPr marL="0" indent="0">
              <a:lnSpc>
                <a:spcPct val="90000"/>
              </a:lnSpc>
              <a:buNone/>
            </a:pPr>
            <a:r>
              <a:rPr lang="en-GB" sz="2500" b="1"/>
              <a:t>Define</a:t>
            </a:r>
            <a:r>
              <a:rPr lang="en-GB" sz="2500"/>
              <a:t> what feedback is and </a:t>
            </a:r>
            <a:r>
              <a:rPr lang="en-GB" sz="2500" b="1"/>
              <a:t>describe</a:t>
            </a:r>
            <a:r>
              <a:rPr lang="en-GB" sz="2500"/>
              <a:t> the role it plays in learning and development.</a:t>
            </a:r>
          </a:p>
          <a:p>
            <a:pPr marL="0" indent="0">
              <a:lnSpc>
                <a:spcPct val="90000"/>
              </a:lnSpc>
              <a:buNone/>
            </a:pPr>
            <a:r>
              <a:rPr lang="en-GB" sz="2500" b="1"/>
              <a:t>Identify and distinguish</a:t>
            </a:r>
            <a:r>
              <a:rPr lang="en-GB" sz="2500"/>
              <a:t> between different types of feedback (formative, summative, peer, self‑feedback).</a:t>
            </a:r>
          </a:p>
          <a:p>
            <a:pPr marL="0" indent="0">
              <a:lnSpc>
                <a:spcPct val="90000"/>
              </a:lnSpc>
              <a:buNone/>
            </a:pPr>
            <a:r>
              <a:rPr lang="en-GB" sz="2500" b="1"/>
              <a:t>Use</a:t>
            </a:r>
            <a:r>
              <a:rPr lang="en-GB" sz="2500"/>
              <a:t> feedback to </a:t>
            </a:r>
            <a:r>
              <a:rPr lang="en-GB" sz="2500" b="1"/>
              <a:t>develop</a:t>
            </a:r>
            <a:r>
              <a:rPr lang="en-GB" sz="2500"/>
              <a:t> a personalised action plan that supports future improvement.</a:t>
            </a:r>
          </a:p>
        </p:txBody>
      </p:sp>
    </p:spTree>
    <p:extLst>
      <p:ext uri="{BB962C8B-B14F-4D97-AF65-F5344CB8AC3E}">
        <p14:creationId xmlns:p14="http://schemas.microsoft.com/office/powerpoint/2010/main" val="935770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38100"/>
            <a:ext cx="16256000" cy="90678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38100"/>
            <a:ext cx="16256000" cy="90678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38100"/>
            <a:ext cx="16256000" cy="90678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6251935"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early morning coffee with bread and a newspaper on top of the table">
            <a:extLst>
              <a:ext uri="{FF2B5EF4-FFF2-40B4-BE49-F238E27FC236}">
                <a16:creationId xmlns:a16="http://schemas.microsoft.com/office/drawing/2014/main" id="{0803F41F-C472-A9D0-BF98-51D258CB07D5}"/>
              </a:ext>
            </a:extLst>
          </p:cNvPr>
          <p:cNvPicPr>
            <a:picLocks noChangeAspect="1"/>
          </p:cNvPicPr>
          <p:nvPr/>
        </p:nvPicPr>
        <p:blipFill>
          <a:blip r:embed="rId2"/>
          <a:srcRect r="5883"/>
          <a:stretch>
            <a:fillRect/>
          </a:stretch>
        </p:blipFill>
        <p:spPr>
          <a:xfrm>
            <a:off x="1" y="10"/>
            <a:ext cx="12892856" cy="9143990"/>
          </a:xfrm>
          <a:prstGeom prst="rect">
            <a:avLst/>
          </a:prstGeom>
        </p:spPr>
      </p:pic>
      <p:sp>
        <p:nvSpPr>
          <p:cNvPr id="10" name="Rectangle 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833358" y="0"/>
            <a:ext cx="9422638" cy="9144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288844E0-9D1F-0459-DD53-301B95D8007B}"/>
              </a:ext>
            </a:extLst>
          </p:cNvPr>
          <p:cNvSpPr txBox="1"/>
          <p:nvPr/>
        </p:nvSpPr>
        <p:spPr>
          <a:xfrm>
            <a:off x="10580536" y="991262"/>
            <a:ext cx="4594353" cy="4922704"/>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6900" dirty="0">
                <a:latin typeface="+mj-lt"/>
                <a:ea typeface="+mj-ea"/>
                <a:cs typeface="+mj-cs"/>
              </a:rPr>
              <a:t>Break </a:t>
            </a:r>
          </a:p>
        </p:txBody>
      </p:sp>
    </p:spTree>
    <p:extLst>
      <p:ext uri="{BB962C8B-B14F-4D97-AF65-F5344CB8AC3E}">
        <p14:creationId xmlns:p14="http://schemas.microsoft.com/office/powerpoint/2010/main" val="3453954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6256000"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11508464" y="653991"/>
            <a:ext cx="3983865" cy="3983865"/>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7AD3D9-5A36-342B-BC6D-ADC14F2175AE}"/>
              </a:ext>
            </a:extLst>
          </p:cNvPr>
          <p:cNvSpPr>
            <a:spLocks noGrp="1"/>
          </p:cNvSpPr>
          <p:nvPr>
            <p:ph type="title"/>
          </p:nvPr>
        </p:nvSpPr>
        <p:spPr>
          <a:xfrm>
            <a:off x="7859949" y="639324"/>
            <a:ext cx="7278451" cy="1767417"/>
          </a:xfrm>
        </p:spPr>
        <p:txBody>
          <a:bodyPr>
            <a:normAutofit/>
          </a:bodyPr>
          <a:lstStyle/>
          <a:p>
            <a:r>
              <a:rPr lang="en-GB"/>
              <a:t>Understanding Feedback: Activity 1 </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7315200"/>
            <a:ext cx="3563817" cy="18288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iploma Roll">
            <a:extLst>
              <a:ext uri="{FF2B5EF4-FFF2-40B4-BE49-F238E27FC236}">
                <a16:creationId xmlns:a16="http://schemas.microsoft.com/office/drawing/2014/main" id="{4310B223-B8DF-46B0-62DB-4B35DBE45D6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7576" y="1273916"/>
            <a:ext cx="6369841" cy="636984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5425709-4291-37B7-868E-AAC37F1C87C3}"/>
              </a:ext>
            </a:extLst>
          </p:cNvPr>
          <p:cNvSpPr>
            <a:spLocks noGrp="1"/>
          </p:cNvSpPr>
          <p:nvPr>
            <p:ph idx="1"/>
          </p:nvPr>
        </p:nvSpPr>
        <p:spPr>
          <a:xfrm>
            <a:off x="7859949" y="2645924"/>
            <a:ext cx="7278451" cy="5590026"/>
          </a:xfrm>
        </p:spPr>
        <p:txBody>
          <a:bodyPr>
            <a:normAutofit/>
          </a:bodyPr>
          <a:lstStyle/>
          <a:p>
            <a:pPr marL="0" indent="0">
              <a:lnSpc>
                <a:spcPct val="90000"/>
              </a:lnSpc>
              <a:buNone/>
            </a:pPr>
            <a:r>
              <a:rPr lang="en-GB" sz="2000" b="1"/>
              <a:t>Case Study: </a:t>
            </a:r>
          </a:p>
          <a:p>
            <a:pPr marL="0" indent="0">
              <a:lnSpc>
                <a:spcPct val="90000"/>
              </a:lnSpc>
              <a:buNone/>
            </a:pPr>
            <a:r>
              <a:rPr lang="en-GB" sz="2000"/>
              <a:t>Student X had to write a 2000-word essay that had to address the following: </a:t>
            </a:r>
          </a:p>
          <a:p>
            <a:pPr lvl="0">
              <a:lnSpc>
                <a:spcPct val="90000"/>
              </a:lnSpc>
            </a:pPr>
            <a:r>
              <a:rPr lang="en-GB" sz="2000"/>
              <a:t>Identify a service gap within the Health and Social Care Sector</a:t>
            </a:r>
          </a:p>
          <a:p>
            <a:pPr lvl="0">
              <a:lnSpc>
                <a:spcPct val="90000"/>
              </a:lnSpc>
            </a:pPr>
            <a:r>
              <a:rPr lang="en-GB" sz="2000"/>
              <a:t>Justify why the gap needs to be addressed </a:t>
            </a:r>
          </a:p>
          <a:p>
            <a:pPr lvl="0">
              <a:lnSpc>
                <a:spcPct val="90000"/>
              </a:lnSpc>
            </a:pPr>
            <a:r>
              <a:rPr lang="en-GB" sz="2000"/>
              <a:t>Provide a solution for the gap </a:t>
            </a:r>
          </a:p>
          <a:p>
            <a:pPr lvl="0">
              <a:lnSpc>
                <a:spcPct val="90000"/>
              </a:lnSpc>
            </a:pPr>
            <a:r>
              <a:rPr lang="en-GB" sz="2000" b="1"/>
              <a:t>C</a:t>
            </a:r>
            <a:r>
              <a:rPr lang="en-GB" sz="2000"/>
              <a:t>hoose a specific health and social care position and analyse the personal employability skills required</a:t>
            </a:r>
            <a:r>
              <a:rPr lang="en-GB" sz="2000" b="1"/>
              <a:t> </a:t>
            </a:r>
            <a:endParaRPr lang="en-GB" sz="2000"/>
          </a:p>
          <a:p>
            <a:pPr marL="0" indent="0">
              <a:lnSpc>
                <a:spcPct val="90000"/>
              </a:lnSpc>
              <a:buNone/>
            </a:pPr>
            <a:endParaRPr lang="en-GB" sz="2000"/>
          </a:p>
          <a:p>
            <a:pPr marL="0" indent="0">
              <a:lnSpc>
                <a:spcPct val="90000"/>
              </a:lnSpc>
              <a:buNone/>
            </a:pPr>
            <a:r>
              <a:rPr lang="en-GB" sz="2000"/>
              <a:t>Task: </a:t>
            </a:r>
          </a:p>
          <a:p>
            <a:pPr marL="0" indent="0">
              <a:lnSpc>
                <a:spcPct val="90000"/>
              </a:lnSpc>
              <a:buNone/>
            </a:pPr>
            <a:r>
              <a:rPr lang="en-GB" sz="2000"/>
              <a:t>Your task is to read through the feedback provided answer the following questions: </a:t>
            </a:r>
          </a:p>
          <a:p>
            <a:pPr lvl="0">
              <a:lnSpc>
                <a:spcPct val="90000"/>
              </a:lnSpc>
            </a:pPr>
            <a:r>
              <a:rPr lang="en-GB" sz="2000" i="1"/>
              <a:t>What the marker is saying (both positives and negatives) </a:t>
            </a:r>
            <a:endParaRPr lang="en-GB" sz="2000"/>
          </a:p>
          <a:p>
            <a:pPr lvl="0">
              <a:lnSpc>
                <a:spcPct val="90000"/>
              </a:lnSpc>
            </a:pPr>
            <a:r>
              <a:rPr lang="en-GB" sz="2000" i="1"/>
              <a:t>What the marker is NOT saying</a:t>
            </a:r>
            <a:endParaRPr lang="en-GB" sz="2000"/>
          </a:p>
          <a:p>
            <a:pPr lvl="0">
              <a:lnSpc>
                <a:spcPct val="90000"/>
              </a:lnSpc>
            </a:pPr>
            <a:r>
              <a:rPr lang="en-GB" sz="2000" i="1"/>
              <a:t>What the student could do next</a:t>
            </a:r>
            <a:endParaRPr lang="en-GB" sz="2000"/>
          </a:p>
          <a:p>
            <a:pPr>
              <a:lnSpc>
                <a:spcPct val="90000"/>
              </a:lnSpc>
            </a:pPr>
            <a:endParaRPr lang="en-GB" sz="2000"/>
          </a:p>
        </p:txBody>
      </p:sp>
    </p:spTree>
    <p:extLst>
      <p:ext uri="{BB962C8B-B14F-4D97-AF65-F5344CB8AC3E}">
        <p14:creationId xmlns:p14="http://schemas.microsoft.com/office/powerpoint/2010/main" val="17755181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6256000"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11508464" y="653991"/>
            <a:ext cx="3983865" cy="3983865"/>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52B6BE-FA17-9F42-B58F-ADF1E85CF51B}"/>
              </a:ext>
            </a:extLst>
          </p:cNvPr>
          <p:cNvSpPr>
            <a:spLocks noGrp="1"/>
          </p:cNvSpPr>
          <p:nvPr>
            <p:ph type="title"/>
          </p:nvPr>
        </p:nvSpPr>
        <p:spPr>
          <a:xfrm>
            <a:off x="7859949" y="639324"/>
            <a:ext cx="7278451" cy="1767417"/>
          </a:xfrm>
        </p:spPr>
        <p:txBody>
          <a:bodyPr>
            <a:normAutofit/>
          </a:bodyPr>
          <a:lstStyle/>
          <a:p>
            <a:r>
              <a:rPr lang="en-GB" dirty="0"/>
              <a:t>Understanding Feedback: Activity 2</a:t>
            </a:r>
            <a:endParaRPr lang="en-GB"/>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7315200"/>
            <a:ext cx="3563817" cy="18288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08DDCE9-9026-C832-CF63-16F4DF91B107}"/>
              </a:ext>
            </a:extLst>
          </p:cNvPr>
          <p:cNvSpPr>
            <a:spLocks noGrp="1"/>
          </p:cNvSpPr>
          <p:nvPr>
            <p:ph idx="1"/>
          </p:nvPr>
        </p:nvSpPr>
        <p:spPr>
          <a:xfrm>
            <a:off x="7859949" y="2645924"/>
            <a:ext cx="7278451" cy="5590026"/>
          </a:xfrm>
        </p:spPr>
        <p:txBody>
          <a:bodyPr>
            <a:normAutofit/>
          </a:bodyPr>
          <a:lstStyle/>
          <a:p>
            <a:pPr marL="0" indent="0">
              <a:lnSpc>
                <a:spcPct val="90000"/>
              </a:lnSpc>
              <a:buNone/>
            </a:pPr>
            <a:r>
              <a:rPr lang="en-GB" dirty="0"/>
              <a:t>Studenty Y was also presented with the same assignment has Student X, but this time, your task is to identify which statements are: </a:t>
            </a:r>
            <a:endParaRPr lang="en-GB"/>
          </a:p>
          <a:p>
            <a:pPr lvl="0">
              <a:lnSpc>
                <a:spcPct val="90000"/>
              </a:lnSpc>
            </a:pPr>
            <a:r>
              <a:rPr lang="en-GB" dirty="0"/>
              <a:t>What the student has done well </a:t>
            </a:r>
            <a:endParaRPr lang="en-GB"/>
          </a:p>
          <a:p>
            <a:pPr lvl="0">
              <a:lnSpc>
                <a:spcPct val="90000"/>
              </a:lnSpc>
            </a:pPr>
            <a:r>
              <a:rPr lang="en-GB" dirty="0"/>
              <a:t>What are the areas for improvement </a:t>
            </a:r>
            <a:endParaRPr lang="en-GB"/>
          </a:p>
          <a:p>
            <a:pPr lvl="0">
              <a:lnSpc>
                <a:spcPct val="90000"/>
              </a:lnSpc>
            </a:pPr>
            <a:r>
              <a:rPr lang="en-GB" dirty="0"/>
              <a:t>What could the student do next time to improve. </a:t>
            </a:r>
            <a:endParaRPr lang="en-GB"/>
          </a:p>
          <a:p>
            <a:pPr>
              <a:lnSpc>
                <a:spcPct val="90000"/>
              </a:lnSpc>
            </a:pPr>
            <a:r>
              <a:rPr lang="en-GB" dirty="0"/>
              <a:t>You will need to put the following statement number in the following boxes in the table below: </a:t>
            </a:r>
            <a:endParaRPr lang="en-GB"/>
          </a:p>
          <a:p>
            <a:pPr marL="0" indent="0">
              <a:lnSpc>
                <a:spcPct val="90000"/>
              </a:lnSpc>
              <a:buNone/>
            </a:pPr>
            <a:endParaRPr lang="en-GB"/>
          </a:p>
        </p:txBody>
      </p:sp>
      <p:graphicFrame>
        <p:nvGraphicFramePr>
          <p:cNvPr id="7" name="Table 6">
            <a:extLst>
              <a:ext uri="{FF2B5EF4-FFF2-40B4-BE49-F238E27FC236}">
                <a16:creationId xmlns:a16="http://schemas.microsoft.com/office/drawing/2014/main" id="{36855771-654E-20FA-CCE2-70C21ACF46B5}"/>
              </a:ext>
            </a:extLst>
          </p:cNvPr>
          <p:cNvGraphicFramePr>
            <a:graphicFrameLocks noGrp="1"/>
          </p:cNvGraphicFramePr>
          <p:nvPr>
            <p:extLst>
              <p:ext uri="{D42A27DB-BD31-4B8C-83A1-F6EECF244321}">
                <p14:modId xmlns:p14="http://schemas.microsoft.com/office/powerpoint/2010/main" val="1796866847"/>
              </p:ext>
            </p:extLst>
          </p:nvPr>
        </p:nvGraphicFramePr>
        <p:xfrm>
          <a:off x="937576" y="3352018"/>
          <a:ext cx="6369842" cy="2213642"/>
        </p:xfrm>
        <a:graphic>
          <a:graphicData uri="http://schemas.openxmlformats.org/drawingml/2006/table">
            <a:tbl>
              <a:tblPr firstRow="1" firstCol="1" bandRow="1">
                <a:tableStyleId>{5C22544A-7EE6-4342-B048-85BDC9FD1C3A}</a:tableStyleId>
              </a:tblPr>
              <a:tblGrid>
                <a:gridCol w="2134434">
                  <a:extLst>
                    <a:ext uri="{9D8B030D-6E8A-4147-A177-3AD203B41FA5}">
                      <a16:colId xmlns:a16="http://schemas.microsoft.com/office/drawing/2014/main" val="977358624"/>
                    </a:ext>
                  </a:extLst>
                </a:gridCol>
                <a:gridCol w="1890364">
                  <a:extLst>
                    <a:ext uri="{9D8B030D-6E8A-4147-A177-3AD203B41FA5}">
                      <a16:colId xmlns:a16="http://schemas.microsoft.com/office/drawing/2014/main" val="45553855"/>
                    </a:ext>
                  </a:extLst>
                </a:gridCol>
                <a:gridCol w="2345044">
                  <a:extLst>
                    <a:ext uri="{9D8B030D-6E8A-4147-A177-3AD203B41FA5}">
                      <a16:colId xmlns:a16="http://schemas.microsoft.com/office/drawing/2014/main" val="741226484"/>
                    </a:ext>
                  </a:extLst>
                </a:gridCol>
              </a:tblGrid>
              <a:tr h="720874">
                <a:tc>
                  <a:txBody>
                    <a:bodyPr/>
                    <a:lstStyle/>
                    <a:p>
                      <a:pPr>
                        <a:lnSpc>
                          <a:spcPct val="115000"/>
                        </a:lnSpc>
                        <a:spcAft>
                          <a:spcPts val="800"/>
                        </a:spcAft>
                        <a:buNone/>
                      </a:pPr>
                      <a:r>
                        <a:rPr lang="en-GB" sz="2000" kern="100">
                          <a:effectLst/>
                        </a:rPr>
                        <a:t>What they have done well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Areas for improvement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What they can do next time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extLst>
                  <a:ext uri="{0D108BD9-81ED-4DB2-BD59-A6C34878D82A}">
                    <a16:rowId xmlns:a16="http://schemas.microsoft.com/office/drawing/2014/main" val="2293368584"/>
                  </a:ext>
                </a:extLst>
              </a:tr>
              <a:tr h="373192">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extLst>
                  <a:ext uri="{0D108BD9-81ED-4DB2-BD59-A6C34878D82A}">
                    <a16:rowId xmlns:a16="http://schemas.microsoft.com/office/drawing/2014/main" val="488999058"/>
                  </a:ext>
                </a:extLst>
              </a:tr>
              <a:tr h="373192">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extLst>
                  <a:ext uri="{0D108BD9-81ED-4DB2-BD59-A6C34878D82A}">
                    <a16:rowId xmlns:a16="http://schemas.microsoft.com/office/drawing/2014/main" val="1030026674"/>
                  </a:ext>
                </a:extLst>
              </a:tr>
              <a:tr h="373192">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extLst>
                  <a:ext uri="{0D108BD9-81ED-4DB2-BD59-A6C34878D82A}">
                    <a16:rowId xmlns:a16="http://schemas.microsoft.com/office/drawing/2014/main" val="3606341579"/>
                  </a:ext>
                </a:extLst>
              </a:tr>
              <a:tr h="373192">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tc>
                  <a:txBody>
                    <a:bodyPr/>
                    <a:lstStyle/>
                    <a:p>
                      <a:pPr>
                        <a:lnSpc>
                          <a:spcPct val="115000"/>
                        </a:lnSpc>
                        <a:spcAft>
                          <a:spcPts val="800"/>
                        </a:spcAft>
                        <a:buNone/>
                      </a:pPr>
                      <a:r>
                        <a:rPr lang="en-GB" sz="2000" kern="100">
                          <a:effectLst/>
                        </a:rPr>
                        <a:t>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13375" marR="113375" marT="0" marB="0"/>
                </a:tc>
                <a:extLst>
                  <a:ext uri="{0D108BD9-81ED-4DB2-BD59-A6C34878D82A}">
                    <a16:rowId xmlns:a16="http://schemas.microsoft.com/office/drawing/2014/main" val="535219044"/>
                  </a:ext>
                </a:extLst>
              </a:tr>
            </a:tbl>
          </a:graphicData>
        </a:graphic>
      </p:graphicFrame>
    </p:spTree>
    <p:extLst>
      <p:ext uri="{BB962C8B-B14F-4D97-AF65-F5344CB8AC3E}">
        <p14:creationId xmlns:p14="http://schemas.microsoft.com/office/powerpoint/2010/main" val="2162045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6256000"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11508464" y="653991"/>
            <a:ext cx="3983865" cy="3983865"/>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5171B6-0FCB-77F0-40F2-2A403A665670}"/>
              </a:ext>
            </a:extLst>
          </p:cNvPr>
          <p:cNvSpPr>
            <a:spLocks noGrp="1"/>
          </p:cNvSpPr>
          <p:nvPr>
            <p:ph type="title"/>
          </p:nvPr>
        </p:nvSpPr>
        <p:spPr>
          <a:xfrm>
            <a:off x="7859949" y="639324"/>
            <a:ext cx="7278451" cy="1767417"/>
          </a:xfrm>
        </p:spPr>
        <p:txBody>
          <a:bodyPr>
            <a:normAutofit/>
          </a:bodyPr>
          <a:lstStyle/>
          <a:p>
            <a:r>
              <a:rPr lang="en-GB"/>
              <a:t>Feedback Activity 3</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7315200"/>
            <a:ext cx="3563817" cy="18288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6E3341E-BC56-247A-58DD-F7051004BFE5}"/>
              </a:ext>
            </a:extLst>
          </p:cNvPr>
          <p:cNvSpPr>
            <a:spLocks noGrp="1"/>
          </p:cNvSpPr>
          <p:nvPr>
            <p:ph idx="1"/>
          </p:nvPr>
        </p:nvSpPr>
        <p:spPr>
          <a:xfrm>
            <a:off x="7859949" y="2645924"/>
            <a:ext cx="7278451" cy="5590026"/>
          </a:xfrm>
        </p:spPr>
        <p:txBody>
          <a:bodyPr>
            <a:normAutofit/>
          </a:bodyPr>
          <a:lstStyle/>
          <a:p>
            <a:pPr marL="0" indent="0">
              <a:buNone/>
            </a:pPr>
            <a:r>
              <a:rPr lang="en-GB"/>
              <a:t>Student Z was also presented with the same assignment as student X and Y. This time, your task is to create actionable steps for this student to take to improve their work next time. </a:t>
            </a:r>
          </a:p>
          <a:p>
            <a:pPr marL="0" indent="0">
              <a:buNone/>
            </a:pPr>
            <a:endParaRPr lang="en-GB"/>
          </a:p>
          <a:p>
            <a:pPr marL="0" indent="0">
              <a:buNone/>
            </a:pPr>
            <a:endParaRPr lang="en-GB"/>
          </a:p>
        </p:txBody>
      </p:sp>
      <p:graphicFrame>
        <p:nvGraphicFramePr>
          <p:cNvPr id="4" name="Table 3">
            <a:extLst>
              <a:ext uri="{FF2B5EF4-FFF2-40B4-BE49-F238E27FC236}">
                <a16:creationId xmlns:a16="http://schemas.microsoft.com/office/drawing/2014/main" id="{A9296AC6-A2E0-99A9-7D19-561F37D12A64}"/>
              </a:ext>
            </a:extLst>
          </p:cNvPr>
          <p:cNvGraphicFramePr>
            <a:graphicFrameLocks noGrp="1"/>
          </p:cNvGraphicFramePr>
          <p:nvPr>
            <p:extLst>
              <p:ext uri="{D42A27DB-BD31-4B8C-83A1-F6EECF244321}">
                <p14:modId xmlns:p14="http://schemas.microsoft.com/office/powerpoint/2010/main" val="2105514807"/>
              </p:ext>
            </p:extLst>
          </p:nvPr>
        </p:nvGraphicFramePr>
        <p:xfrm>
          <a:off x="937576" y="2187416"/>
          <a:ext cx="6369843" cy="4542846"/>
        </p:xfrm>
        <a:graphic>
          <a:graphicData uri="http://schemas.openxmlformats.org/drawingml/2006/table">
            <a:tbl>
              <a:tblPr firstRow="1" firstCol="1" bandRow="1">
                <a:tableStyleId>{5C22544A-7EE6-4342-B048-85BDC9FD1C3A}</a:tableStyleId>
              </a:tblPr>
              <a:tblGrid>
                <a:gridCol w="1984694">
                  <a:extLst>
                    <a:ext uri="{9D8B030D-6E8A-4147-A177-3AD203B41FA5}">
                      <a16:colId xmlns:a16="http://schemas.microsoft.com/office/drawing/2014/main" val="3437799959"/>
                    </a:ext>
                  </a:extLst>
                </a:gridCol>
                <a:gridCol w="1984694">
                  <a:extLst>
                    <a:ext uri="{9D8B030D-6E8A-4147-A177-3AD203B41FA5}">
                      <a16:colId xmlns:a16="http://schemas.microsoft.com/office/drawing/2014/main" val="3888060188"/>
                    </a:ext>
                  </a:extLst>
                </a:gridCol>
                <a:gridCol w="2400455">
                  <a:extLst>
                    <a:ext uri="{9D8B030D-6E8A-4147-A177-3AD203B41FA5}">
                      <a16:colId xmlns:a16="http://schemas.microsoft.com/office/drawing/2014/main" val="2223066926"/>
                    </a:ext>
                  </a:extLst>
                </a:gridCol>
              </a:tblGrid>
              <a:tr h="1693216">
                <a:tc>
                  <a:txBody>
                    <a:bodyPr/>
                    <a:lstStyle/>
                    <a:p>
                      <a:pPr algn="l">
                        <a:lnSpc>
                          <a:spcPct val="115000"/>
                        </a:lnSpc>
                        <a:spcAft>
                          <a:spcPts val="800"/>
                        </a:spcAft>
                        <a:buNone/>
                      </a:pPr>
                      <a:r>
                        <a:rPr lang="en-GB" sz="3200" kern="100">
                          <a:effectLst/>
                        </a:rPr>
                        <a:t>Goal: What to improve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Actions: How to improve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Resources Needed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extLst>
                  <a:ext uri="{0D108BD9-81ED-4DB2-BD59-A6C34878D82A}">
                    <a16:rowId xmlns:a16="http://schemas.microsoft.com/office/drawing/2014/main" val="2865328659"/>
                  </a:ext>
                </a:extLst>
              </a:tr>
              <a:tr h="569926">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extLst>
                  <a:ext uri="{0D108BD9-81ED-4DB2-BD59-A6C34878D82A}">
                    <a16:rowId xmlns:a16="http://schemas.microsoft.com/office/drawing/2014/main" val="307632604"/>
                  </a:ext>
                </a:extLst>
              </a:tr>
              <a:tr h="569926">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extLst>
                  <a:ext uri="{0D108BD9-81ED-4DB2-BD59-A6C34878D82A}">
                    <a16:rowId xmlns:a16="http://schemas.microsoft.com/office/drawing/2014/main" val="2229161467"/>
                  </a:ext>
                </a:extLst>
              </a:tr>
              <a:tr h="569926">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extLst>
                  <a:ext uri="{0D108BD9-81ED-4DB2-BD59-A6C34878D82A}">
                    <a16:rowId xmlns:a16="http://schemas.microsoft.com/office/drawing/2014/main" val="228386495"/>
                  </a:ext>
                </a:extLst>
              </a:tr>
              <a:tr h="569926">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extLst>
                  <a:ext uri="{0D108BD9-81ED-4DB2-BD59-A6C34878D82A}">
                    <a16:rowId xmlns:a16="http://schemas.microsoft.com/office/drawing/2014/main" val="3993602809"/>
                  </a:ext>
                </a:extLst>
              </a:tr>
              <a:tr h="569926">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tc>
                  <a:txBody>
                    <a:bodyPr/>
                    <a:lstStyle/>
                    <a:p>
                      <a:pPr algn="l">
                        <a:lnSpc>
                          <a:spcPct val="115000"/>
                        </a:lnSpc>
                        <a:spcAft>
                          <a:spcPts val="800"/>
                        </a:spcAft>
                        <a:buNone/>
                      </a:pPr>
                      <a:r>
                        <a:rPr lang="en-GB" sz="3200" kern="100">
                          <a:effectLst/>
                        </a:rPr>
                        <a:t> </a:t>
                      </a:r>
                      <a:endParaRPr lang="en-GB" sz="3200" kern="100">
                        <a:effectLst/>
                        <a:latin typeface="Aptos" panose="020B0004020202020204" pitchFamily="34" charset="0"/>
                        <a:ea typeface="DengXian" panose="02010600030101010101" pitchFamily="2" charset="-122"/>
                        <a:cs typeface="Arial" panose="020B0604020202020204" pitchFamily="34" charset="0"/>
                      </a:endParaRPr>
                    </a:p>
                  </a:txBody>
                  <a:tcPr marL="133459" marR="133459" marT="0" marB="0"/>
                </a:tc>
                <a:extLst>
                  <a:ext uri="{0D108BD9-81ED-4DB2-BD59-A6C34878D82A}">
                    <a16:rowId xmlns:a16="http://schemas.microsoft.com/office/drawing/2014/main" val="4037364303"/>
                  </a:ext>
                </a:extLst>
              </a:tr>
            </a:tbl>
          </a:graphicData>
        </a:graphic>
      </p:graphicFrame>
    </p:spTree>
    <p:extLst>
      <p:ext uri="{BB962C8B-B14F-4D97-AF65-F5344CB8AC3E}">
        <p14:creationId xmlns:p14="http://schemas.microsoft.com/office/powerpoint/2010/main" val="4007659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41A422F-1915-E5F0-11D9-C30CADD179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442"/>
            <a:ext cx="16256000" cy="9073116"/>
          </a:xfrm>
          <a:prstGeom prst="rect">
            <a:avLst/>
          </a:prstGeom>
        </p:spPr>
      </p:pic>
    </p:spTree>
    <p:extLst>
      <p:ext uri="{BB962C8B-B14F-4D97-AF65-F5344CB8AC3E}">
        <p14:creationId xmlns:p14="http://schemas.microsoft.com/office/powerpoint/2010/main" val="1459218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 y="0"/>
            <a:ext cx="16251936"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56361" cy="9144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09B41-4E5C-72CA-9DEB-26F9193A7939}"/>
              </a:ext>
            </a:extLst>
          </p:cNvPr>
          <p:cNvSpPr>
            <a:spLocks noGrp="1"/>
          </p:cNvSpPr>
          <p:nvPr>
            <p:ph type="title"/>
          </p:nvPr>
        </p:nvSpPr>
        <p:spPr>
          <a:xfrm>
            <a:off x="915778" y="1538096"/>
            <a:ext cx="4267200" cy="5948217"/>
          </a:xfrm>
        </p:spPr>
        <p:txBody>
          <a:bodyPr>
            <a:normAutofit/>
          </a:bodyPr>
          <a:lstStyle/>
          <a:p>
            <a:r>
              <a:rPr lang="en-GB" dirty="0">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067202" y="3273972"/>
            <a:ext cx="5444578" cy="5444577"/>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E55F80-7C36-FC47-F702-162035688813}"/>
              </a:ext>
            </a:extLst>
          </p:cNvPr>
          <p:cNvSpPr>
            <a:spLocks noGrp="1"/>
          </p:cNvSpPr>
          <p:nvPr>
            <p:ph idx="1"/>
          </p:nvPr>
        </p:nvSpPr>
        <p:spPr>
          <a:xfrm>
            <a:off x="5929744" y="788458"/>
            <a:ext cx="9208654" cy="7447492"/>
          </a:xfrm>
        </p:spPr>
        <p:txBody>
          <a:bodyPr anchor="ctr">
            <a:normAutofit/>
          </a:bodyPr>
          <a:lstStyle/>
          <a:p>
            <a:pPr marL="0" indent="0">
              <a:lnSpc>
                <a:spcPct val="90000"/>
              </a:lnSpc>
              <a:buNone/>
            </a:pPr>
            <a:r>
              <a:rPr lang="en-GB" dirty="0"/>
              <a:t>Dawson JL. (2021</a:t>
            </a:r>
            <a:r>
              <a:rPr lang="en-GB" i="1" dirty="0"/>
              <a:t>)  Feedback in the Real World. In: A Guide to Feedback Theory</a:t>
            </a:r>
            <a:r>
              <a:rPr lang="en-GB" dirty="0"/>
              <a:t>. Cambridge University Press.</a:t>
            </a:r>
            <a:endParaRPr lang="en-GB"/>
          </a:p>
          <a:p>
            <a:pPr marL="0" indent="0">
              <a:lnSpc>
                <a:spcPct val="90000"/>
              </a:lnSpc>
              <a:buNone/>
            </a:pPr>
            <a:r>
              <a:rPr lang="en-GB" dirty="0"/>
              <a:t>University of Oxford (2025) Peer Feedback. </a:t>
            </a:r>
            <a:r>
              <a:rPr lang="en-GB" dirty="0" err="1"/>
              <a:t>Avilable</a:t>
            </a:r>
            <a:r>
              <a:rPr lang="en-GB" dirty="0"/>
              <a:t> </a:t>
            </a:r>
            <a:r>
              <a:rPr lang="en-GB" dirty="0" err="1"/>
              <a:t>at:https</a:t>
            </a:r>
            <a:r>
              <a:rPr lang="en-GB" dirty="0"/>
              <a:t>://www.ctl.ox.ac.uk/peer-feedback. Accessed 18/03/2026</a:t>
            </a:r>
            <a:endParaRPr lang="en-GB"/>
          </a:p>
          <a:p>
            <a:pPr marL="0" indent="0">
              <a:lnSpc>
                <a:spcPct val="90000"/>
              </a:lnSpc>
              <a:buNone/>
            </a:pPr>
            <a:r>
              <a:rPr lang="en-GB" dirty="0"/>
              <a:t>Black, P. and Wiliam, D. 2009 ‘Developing the theory of formative assessment’, Educational Assessment, Evaluation and Accountability, https://doi.org/10.1007/s11092-008-9068-5 21(1), pp.5–31. Available at:</a:t>
            </a:r>
            <a:endParaRPr lang="en-GB"/>
          </a:p>
          <a:p>
            <a:pPr marL="0" indent="0">
              <a:lnSpc>
                <a:spcPct val="90000"/>
              </a:lnSpc>
              <a:buNone/>
            </a:pPr>
            <a:r>
              <a:rPr lang="en-GB" dirty="0"/>
              <a:t>David Carless and  David Boud (2018) The development of student feedback literacy: enabling uptake of feedback, Assessment &amp; Evaluation in Higher Education, 43:8, 1315-1325, DOI: 10.1080/02602938.2018.1463354</a:t>
            </a:r>
            <a:endParaRPr lang="en-GB"/>
          </a:p>
        </p:txBody>
      </p:sp>
    </p:spTree>
    <p:extLst>
      <p:ext uri="{BB962C8B-B14F-4D97-AF65-F5344CB8AC3E}">
        <p14:creationId xmlns:p14="http://schemas.microsoft.com/office/powerpoint/2010/main" val="1207156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2093</Words>
  <Application>Microsoft Office PowerPoint</Application>
  <PresentationFormat>Custom</PresentationFormat>
  <Paragraphs>194</Paragraphs>
  <Slides>21</Slides>
  <Notes>12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Aptos</vt:lpstr>
      <vt:lpstr>Aptos Display</vt:lpstr>
      <vt:lpstr>Arial</vt:lpstr>
      <vt:lpstr>Calibri</vt:lpstr>
      <vt:lpstr>Office Theme</vt:lpstr>
      <vt:lpstr>1_Office Theme</vt:lpstr>
      <vt:lpstr>PowerPoint Presentation</vt:lpstr>
      <vt:lpstr>Contents Page </vt:lpstr>
      <vt:lpstr>PowerPoint Presentation</vt:lpstr>
      <vt:lpstr>Lecture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Understanding Feedback: Activity 1 </vt:lpstr>
      <vt:lpstr>Understanding Feedback: Activity 2</vt:lpstr>
      <vt:lpstr>Feedback Activity 3</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Jonathan Wyatt</dc:creator>
  <cp:lastModifiedBy>Jonathan Wyatt</cp:lastModifiedBy>
  <cp:revision>2</cp:revision>
  <dcterms:created xsi:type="dcterms:W3CDTF">2006-08-16T00:00:00Z</dcterms:created>
  <dcterms:modified xsi:type="dcterms:W3CDTF">2026-03-18T18:50:14Z</dcterms:modified>
</cp:coreProperties>
</file>