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8"/>
  </p:notesMasterIdLst>
  <p:handoutMasterIdLst>
    <p:handoutMasterId r:id="rId49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306" r:id="rId18"/>
    <p:sldId id="273" r:id="rId19"/>
    <p:sldId id="274" r:id="rId20"/>
    <p:sldId id="275" r:id="rId21"/>
    <p:sldId id="276" r:id="rId22"/>
    <p:sldId id="307" r:id="rId23"/>
    <p:sldId id="279" r:id="rId24"/>
    <p:sldId id="281" r:id="rId25"/>
    <p:sldId id="280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 varScale="1">
        <p:scale>
          <a:sx n="78" d="100"/>
          <a:sy n="78" d="100"/>
        </p:scale>
        <p:origin x="118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Quantitative Research Methods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4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Exploring data with graphs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Exploring data with graphs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present data clearly</a:t>
            </a:r>
          </a:p>
          <a:p>
            <a:r>
              <a:rPr lang="en-GB" dirty="0"/>
              <a:t>The Chart Builder</a:t>
            </a:r>
          </a:p>
          <a:p>
            <a:r>
              <a:rPr lang="en-GB" dirty="0"/>
              <a:t>Graphs</a:t>
            </a:r>
          </a:p>
          <a:p>
            <a:pPr lvl="1"/>
            <a:r>
              <a:rPr lang="en-GB" dirty="0"/>
              <a:t>Histograms</a:t>
            </a:r>
          </a:p>
          <a:p>
            <a:pPr lvl="1"/>
            <a:r>
              <a:rPr lang="en-GB" dirty="0" err="1"/>
              <a:t>Boxplots</a:t>
            </a:r>
            <a:endParaRPr lang="en-GB" dirty="0"/>
          </a:p>
          <a:p>
            <a:pPr lvl="1"/>
            <a:r>
              <a:rPr lang="en-GB" dirty="0"/>
              <a:t>Error bar charts</a:t>
            </a:r>
          </a:p>
          <a:p>
            <a:pPr lvl="1"/>
            <a:r>
              <a:rPr lang="en-GB" dirty="0" err="1"/>
              <a:t>Scatterplots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art of presenting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Graphs should (</a:t>
            </a:r>
            <a:r>
              <a:rPr lang="en-GB" dirty="0" err="1"/>
              <a:t>Tufte</a:t>
            </a:r>
            <a:r>
              <a:rPr lang="en-GB" dirty="0"/>
              <a:t>, 2001):</a:t>
            </a:r>
          </a:p>
          <a:p>
            <a:pPr lvl="1"/>
            <a:r>
              <a:rPr lang="en-GB" dirty="0"/>
              <a:t>Show the data.</a:t>
            </a:r>
          </a:p>
          <a:p>
            <a:pPr lvl="1"/>
            <a:r>
              <a:rPr lang="en-GB" dirty="0"/>
              <a:t>Induce the reader to think about the data being presented (rather than some other aspect of the graph).</a:t>
            </a:r>
          </a:p>
          <a:p>
            <a:pPr lvl="1"/>
            <a:r>
              <a:rPr lang="en-GB" dirty="0"/>
              <a:t>Avoid distorting the data.</a:t>
            </a:r>
          </a:p>
          <a:p>
            <a:pPr lvl="1"/>
            <a:r>
              <a:rPr lang="en-GB" dirty="0"/>
              <a:t>Present many numbers with minimum ink.</a:t>
            </a:r>
          </a:p>
          <a:p>
            <a:pPr lvl="1"/>
            <a:r>
              <a:rPr lang="en-GB" dirty="0"/>
              <a:t>Make large data sets (assuming you have one) coherent.</a:t>
            </a:r>
          </a:p>
          <a:p>
            <a:pPr lvl="1"/>
            <a:r>
              <a:rPr lang="en-GB" dirty="0"/>
              <a:t>Encourage the reader to compare different pieces of data.</a:t>
            </a:r>
          </a:p>
          <a:p>
            <a:pPr lvl="1"/>
            <a:r>
              <a:rPr lang="en-GB" dirty="0"/>
              <a:t>Reveal data.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this graph bad?</a:t>
            </a: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2375282" y="1768068"/>
          <a:ext cx="4071966" cy="38669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2648385" imgH="2498678" progId="Word.Picture.8">
                  <p:embed/>
                </p:oleObj>
              </mc:Choice>
              <mc:Fallback>
                <p:oleObj name="Picture" r:id="rId2" imgW="2648385" imgH="2498678" progId="Word.Picture.8">
                  <p:embed/>
                  <p:pic>
                    <p:nvPicPr>
                      <p:cNvPr id="1025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75282" y="1768068"/>
                        <a:ext cx="4071966" cy="386690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this graph better?</a:t>
            </a: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59792" y="2126457"/>
            <a:ext cx="5139215" cy="2855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Deceiving the reader</a:t>
            </a: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593" y="2452553"/>
            <a:ext cx="4844225" cy="236780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chart builder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644" y="1957120"/>
            <a:ext cx="4717923" cy="346192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932" y="1704949"/>
            <a:ext cx="5858447" cy="325469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Histograms: spotting obvious mistakes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7881" y="2564735"/>
            <a:ext cx="5565934" cy="262241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Histograms plot:</a:t>
            </a:r>
          </a:p>
          <a:p>
            <a:pPr lvl="1"/>
            <a:r>
              <a:rPr lang="en-GB" dirty="0"/>
              <a:t>The score (</a:t>
            </a:r>
            <a:r>
              <a:rPr lang="en-GB" i="1" dirty="0"/>
              <a:t>x</a:t>
            </a:r>
            <a:r>
              <a:rPr lang="en-GB" dirty="0"/>
              <a:t>-axis)</a:t>
            </a:r>
          </a:p>
          <a:p>
            <a:pPr lvl="1"/>
            <a:r>
              <a:rPr lang="en-GB" dirty="0"/>
              <a:t>The frequency (</a:t>
            </a:r>
            <a:r>
              <a:rPr lang="en-GB" i="1" dirty="0"/>
              <a:t>y</a:t>
            </a:r>
            <a:r>
              <a:rPr lang="en-GB" dirty="0"/>
              <a:t>-axis)</a:t>
            </a:r>
          </a:p>
          <a:p>
            <a:r>
              <a:rPr lang="en-GB" dirty="0"/>
              <a:t>Histograms help us to identify:</a:t>
            </a:r>
          </a:p>
          <a:p>
            <a:pPr lvl="1"/>
            <a:r>
              <a:rPr lang="en-GB" dirty="0"/>
              <a:t>The shape of the distribution</a:t>
            </a:r>
          </a:p>
          <a:p>
            <a:pPr lvl="2"/>
            <a:r>
              <a:rPr lang="en-GB" dirty="0"/>
              <a:t>Skew</a:t>
            </a:r>
          </a:p>
          <a:p>
            <a:pPr lvl="2"/>
            <a:r>
              <a:rPr lang="en-GB" dirty="0"/>
              <a:t>Kurtosis</a:t>
            </a:r>
          </a:p>
          <a:p>
            <a:pPr lvl="2"/>
            <a:r>
              <a:rPr lang="en-GB" dirty="0"/>
              <a:t>Spread or variation in scores</a:t>
            </a:r>
          </a:p>
          <a:p>
            <a:pPr lvl="1"/>
            <a:r>
              <a:rPr lang="en-GB" dirty="0"/>
              <a:t>Unusual scores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Histograms: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 wanted to test the Disney philosophy that ‘Wishing upon a star makes all your dreams come true’.</a:t>
            </a:r>
          </a:p>
          <a:p>
            <a:r>
              <a:rPr lang="en-GB" dirty="0"/>
              <a:t>Measured the success of 250 people using a composite measure involving their salary, quality of life and how close their life matches their aspirations.</a:t>
            </a:r>
          </a:p>
          <a:p>
            <a:r>
              <a:rPr lang="en-GB" dirty="0"/>
              <a:t>Success was measured using a standardised technique :</a:t>
            </a:r>
          </a:p>
          <a:p>
            <a:pPr lvl="1"/>
            <a:r>
              <a:rPr lang="en-GB" dirty="0"/>
              <a:t>Score ranged from 0 to 4</a:t>
            </a:r>
          </a:p>
          <a:p>
            <a:pPr lvl="2"/>
            <a:r>
              <a:rPr lang="en-GB" dirty="0"/>
              <a:t>0 = Complete failure</a:t>
            </a:r>
          </a:p>
          <a:p>
            <a:pPr lvl="2"/>
            <a:r>
              <a:rPr lang="en-GB" dirty="0"/>
              <a:t>4 = Complete success</a:t>
            </a:r>
          </a:p>
          <a:p>
            <a:r>
              <a:rPr lang="en-GB" dirty="0"/>
              <a:t>Participants were randomly allocated to either, Wish upon a star or work as hard as they can for next 5 years.</a:t>
            </a:r>
          </a:p>
          <a:p>
            <a:r>
              <a:rPr lang="en-GB" dirty="0"/>
              <a:t>Success was measured again after 5 years.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950" y="1906928"/>
            <a:ext cx="6115050" cy="325369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7974" y="1028700"/>
            <a:ext cx="4948128" cy="447198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resulting histogram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1144" y="1952625"/>
            <a:ext cx="4515564" cy="361245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/>
              <a:t>Creating a population pyramid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4294967295"/>
          </p:nvPr>
        </p:nvSpPr>
        <p:spPr>
          <a:xfrm>
            <a:off x="1143000" y="5625705"/>
            <a:ext cx="642938" cy="273844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/>
              <a:t>Slide </a:t>
            </a:r>
            <a:fld id="{97CFDDE8-F819-4C40-8511-8999A0CD9D09}" type="slidenum">
              <a:rPr lang="en-US"/>
              <a:pPr>
                <a:defRPr/>
              </a:pPr>
              <a:t>16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5179" y="1714500"/>
            <a:ext cx="3513905" cy="38350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9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Population pyramid of success scores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7154" y="1962150"/>
            <a:ext cx="4757378" cy="3693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815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Boxplots (box-whisker diagrams)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Boxplots</a:t>
            </a:r>
            <a:r>
              <a:rPr lang="en-GB" dirty="0"/>
              <a:t> are made up of a box and two whiskers.</a:t>
            </a:r>
          </a:p>
          <a:p>
            <a:r>
              <a:rPr lang="en-GB" dirty="0"/>
              <a:t>The box shows:</a:t>
            </a:r>
          </a:p>
          <a:p>
            <a:pPr lvl="1"/>
            <a:r>
              <a:rPr lang="en-GB" dirty="0"/>
              <a:t>The median</a:t>
            </a:r>
          </a:p>
          <a:p>
            <a:pPr lvl="1"/>
            <a:r>
              <a:rPr lang="en-GB" dirty="0"/>
              <a:t>The upper and lower quartile</a:t>
            </a:r>
          </a:p>
          <a:p>
            <a:pPr lvl="1"/>
            <a:r>
              <a:rPr lang="en-GB" dirty="0"/>
              <a:t>The limits within which the middle 50% of scores lie.</a:t>
            </a:r>
          </a:p>
          <a:p>
            <a:r>
              <a:rPr lang="en-GB" dirty="0"/>
              <a:t>The whiskers show</a:t>
            </a:r>
          </a:p>
          <a:p>
            <a:pPr lvl="1"/>
            <a:r>
              <a:rPr lang="en-GB" dirty="0"/>
              <a:t>The range of scores</a:t>
            </a:r>
          </a:p>
          <a:p>
            <a:pPr lvl="1"/>
            <a:r>
              <a:rPr lang="en-GB" dirty="0"/>
              <a:t>The limits within which the top and bottom 25% of scores lie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Boxplots (box-whisker diagrams)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239" y="2339431"/>
            <a:ext cx="5378863" cy="2542892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124" y="1085850"/>
            <a:ext cx="3966644" cy="4329113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boxplot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6796" y="1809740"/>
            <a:ext cx="4768541" cy="3828479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bar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bar (usually) shows the mean score</a:t>
            </a:r>
          </a:p>
          <a:p>
            <a:r>
              <a:rPr lang="en-GB" dirty="0"/>
              <a:t>The error bar sticks out from the bar like a whisker.</a:t>
            </a:r>
          </a:p>
          <a:p>
            <a:r>
              <a:rPr lang="en-GB" dirty="0"/>
              <a:t>The error bar displays the precision of the mean in one of three ways:</a:t>
            </a:r>
          </a:p>
          <a:p>
            <a:pPr lvl="1"/>
            <a:r>
              <a:rPr lang="en-GB" dirty="0"/>
              <a:t>The confidence interval (usually 95%)</a:t>
            </a:r>
          </a:p>
          <a:p>
            <a:pPr lvl="1"/>
            <a:r>
              <a:rPr lang="en-GB" dirty="0"/>
              <a:t>The standard deviation</a:t>
            </a:r>
          </a:p>
          <a:p>
            <a:pPr lvl="1"/>
            <a:r>
              <a:rPr lang="en-GB" dirty="0"/>
              <a:t>The standard error of the mean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bar chart builder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0263" y="2127064"/>
            <a:ext cx="5557838" cy="2945821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chart: one independent variable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Is there such a thing as a ‘chick flick’?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20 men</a:t>
            </a:r>
          </a:p>
          <a:p>
            <a:pPr lvl="1"/>
            <a:r>
              <a:rPr lang="en-GB" dirty="0"/>
              <a:t>20 women</a:t>
            </a:r>
          </a:p>
          <a:p>
            <a:r>
              <a:rPr lang="en-GB" dirty="0"/>
              <a:t>Half of each sample saw one of two films:</a:t>
            </a:r>
          </a:p>
          <a:p>
            <a:pPr lvl="1"/>
            <a:r>
              <a:rPr lang="en-GB" dirty="0"/>
              <a:t>A ‘chick flick’ (The Notebook), </a:t>
            </a:r>
          </a:p>
          <a:p>
            <a:pPr lvl="1"/>
            <a:r>
              <a:rPr lang="en-GB" dirty="0"/>
              <a:t>Control (A documentary about notebooks).</a:t>
            </a:r>
          </a:p>
          <a:p>
            <a:r>
              <a:rPr lang="en-GB" dirty="0"/>
              <a:t>Outcome measure</a:t>
            </a:r>
          </a:p>
          <a:p>
            <a:pPr lvl="1"/>
            <a:r>
              <a:rPr lang="en-GB" dirty="0"/>
              <a:t>Physiological arousal as an indicator of how much they enjoyed the film.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 chart: one independent variable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2223" y="2005145"/>
            <a:ext cx="3873078" cy="3574328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69498" y="1920478"/>
            <a:ext cx="4519357" cy="3615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chart: one independent variable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chart: two independent variables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9301" y="1954335"/>
            <a:ext cx="5318023" cy="358388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chart: two independent variables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8126" y="2037388"/>
            <a:ext cx="4479131" cy="3583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repeated measures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How to cure hiccups?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15 hiccup sufferers</a:t>
            </a:r>
          </a:p>
          <a:p>
            <a:r>
              <a:rPr lang="en-GB" dirty="0"/>
              <a:t>Each tries 4 interventions (in random order):</a:t>
            </a:r>
          </a:p>
          <a:p>
            <a:pPr lvl="1"/>
            <a:r>
              <a:rPr lang="en-GB" dirty="0"/>
              <a:t>Baseline</a:t>
            </a:r>
          </a:p>
          <a:p>
            <a:pPr lvl="1"/>
            <a:r>
              <a:rPr lang="en-GB" dirty="0"/>
              <a:t>Tongue-pulling manoeuvres,</a:t>
            </a:r>
          </a:p>
          <a:p>
            <a:pPr lvl="1"/>
            <a:r>
              <a:rPr lang="en-GB" dirty="0"/>
              <a:t>Massage of the carotid artery,</a:t>
            </a:r>
          </a:p>
          <a:p>
            <a:pPr lvl="1"/>
            <a:r>
              <a:rPr lang="en-GB" dirty="0"/>
              <a:t>Digital rectal massage</a:t>
            </a:r>
          </a:p>
          <a:p>
            <a:r>
              <a:rPr lang="en-GB" dirty="0"/>
              <a:t>Outcome measure</a:t>
            </a:r>
          </a:p>
          <a:p>
            <a:pPr lvl="1"/>
            <a:r>
              <a:rPr lang="en-GB" dirty="0"/>
              <a:t>The number of hiccups in the minute after each procedure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repeated measures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011" y="1809750"/>
            <a:ext cx="3259717" cy="3557588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6" y="1752600"/>
            <a:ext cx="5078718" cy="3274695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7362" y="1485311"/>
            <a:ext cx="6129338" cy="3849278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298" y="1019175"/>
            <a:ext cx="4169121" cy="4550093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Error bar chart for repeated measures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75281" y="2040804"/>
            <a:ext cx="4554173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mixed designs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Is text-messaging bad for your grammar?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50 children</a:t>
            </a:r>
          </a:p>
          <a:p>
            <a:r>
              <a:rPr lang="en-GB" dirty="0"/>
              <a:t>Children split into two groups:</a:t>
            </a:r>
          </a:p>
          <a:p>
            <a:pPr lvl="1"/>
            <a:r>
              <a:rPr lang="en-GB" dirty="0"/>
              <a:t>Text-messaging allowed</a:t>
            </a:r>
          </a:p>
          <a:p>
            <a:pPr lvl="1"/>
            <a:r>
              <a:rPr lang="en-GB" dirty="0"/>
              <a:t>Text-messaging forbidden</a:t>
            </a:r>
          </a:p>
          <a:p>
            <a:r>
              <a:rPr lang="en-GB" dirty="0"/>
              <a:t>Each child measures at two points in time:</a:t>
            </a:r>
          </a:p>
          <a:p>
            <a:pPr lvl="1"/>
            <a:r>
              <a:rPr lang="en-GB" dirty="0"/>
              <a:t>Baseline</a:t>
            </a:r>
          </a:p>
          <a:p>
            <a:pPr lvl="1"/>
            <a:r>
              <a:rPr lang="en-GB" dirty="0"/>
              <a:t>6 Months later</a:t>
            </a:r>
          </a:p>
          <a:p>
            <a:r>
              <a:rPr lang="en-GB" dirty="0"/>
              <a:t>Outcome measure</a:t>
            </a:r>
          </a:p>
          <a:p>
            <a:pPr lvl="1"/>
            <a:r>
              <a:rPr lang="en-GB" dirty="0"/>
              <a:t>Percentage score on a grammar test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mixed designs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951" y="1768079"/>
            <a:ext cx="3472449" cy="3789759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mixed designs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860" y="1762126"/>
            <a:ext cx="3443716" cy="3758401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mixed designs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0232" y="1773195"/>
            <a:ext cx="4822065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Scatterplots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Anxiety and Exam Performance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103 students</a:t>
            </a:r>
          </a:p>
          <a:p>
            <a:r>
              <a:rPr lang="en-GB" dirty="0"/>
              <a:t>Measures</a:t>
            </a:r>
          </a:p>
          <a:p>
            <a:pPr lvl="1"/>
            <a:r>
              <a:rPr lang="en-GB" dirty="0"/>
              <a:t>Time spent revising (hours)</a:t>
            </a:r>
          </a:p>
          <a:p>
            <a:pPr lvl="1"/>
            <a:r>
              <a:rPr lang="en-GB" dirty="0"/>
              <a:t>Exam performance (%)</a:t>
            </a:r>
          </a:p>
          <a:p>
            <a:pPr lvl="1"/>
            <a:r>
              <a:rPr lang="en-GB" dirty="0"/>
              <a:t>Exam Anxiety (the EAQ, score out of 100)</a:t>
            </a:r>
          </a:p>
          <a:p>
            <a:pPr lvl="1"/>
            <a:r>
              <a:rPr lang="en-GB" dirty="0"/>
              <a:t>Gender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Scatterplots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103" y="2041969"/>
            <a:ext cx="5732145" cy="3226132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scatterplot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012" y="1771660"/>
            <a:ext cx="3384329" cy="3693587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scatterplot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94351" y="1818306"/>
            <a:ext cx="4669651" cy="3735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scatterplot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8349" y="1809750"/>
            <a:ext cx="3361655" cy="3668842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scatterplot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4546" y="1880110"/>
            <a:ext cx="4608932" cy="3687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Matrix scatterplot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3111" y="1847851"/>
            <a:ext cx="3312129" cy="3614789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Matrix scatterplot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682" y="1676400"/>
            <a:ext cx="4508294" cy="388810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655</Words>
  <Application>Microsoft Office PowerPoint</Application>
  <PresentationFormat>On-screen Show (4:3)</PresentationFormat>
  <Paragraphs>128</Paragraphs>
  <Slides>46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Myriad Pro</vt:lpstr>
      <vt:lpstr>Arial</vt:lpstr>
      <vt:lpstr>Verdana</vt:lpstr>
      <vt:lpstr>20140311PresentationUWTSDTemplate</vt:lpstr>
      <vt:lpstr>Picture</vt:lpstr>
      <vt:lpstr>PowerPoint Presentation</vt:lpstr>
      <vt:lpstr>Exploring data with graphs</vt:lpstr>
      <vt:lpstr>Aims</vt:lpstr>
      <vt:lpstr>The art of presenting data</vt:lpstr>
      <vt:lpstr>Why is this graph bad?</vt:lpstr>
      <vt:lpstr>Why is this graph better?</vt:lpstr>
      <vt:lpstr>Deceiving the reader</vt:lpstr>
      <vt:lpstr>The chart builder</vt:lpstr>
      <vt:lpstr>PowerPoint Presentation</vt:lpstr>
      <vt:lpstr>Histograms: spotting obvious mistakes</vt:lpstr>
      <vt:lpstr>Histograms</vt:lpstr>
      <vt:lpstr>Histograms: example</vt:lpstr>
      <vt:lpstr>PowerPoint Presentation</vt:lpstr>
      <vt:lpstr>PowerPoint Presentation</vt:lpstr>
      <vt:lpstr>The resulting histogram</vt:lpstr>
      <vt:lpstr>Creating a population pyramid</vt:lpstr>
      <vt:lpstr>Population pyramid of success scores</vt:lpstr>
      <vt:lpstr>Boxplots (box-whisker diagrams)</vt:lpstr>
      <vt:lpstr>Boxplots (box-whisker diagrams)</vt:lpstr>
      <vt:lpstr>PowerPoint Presentation</vt:lpstr>
      <vt:lpstr>The boxplot</vt:lpstr>
      <vt:lpstr>Error bar charts</vt:lpstr>
      <vt:lpstr>Error bar chart builder</vt:lpstr>
      <vt:lpstr>Bar chart: one independent variable</vt:lpstr>
      <vt:lpstr>Bar chart: one independent variable</vt:lpstr>
      <vt:lpstr>Bar chart: one independent variable</vt:lpstr>
      <vt:lpstr>Bar chart: two independent variables</vt:lpstr>
      <vt:lpstr>Bar chart: two independent variables</vt:lpstr>
      <vt:lpstr>Bar chart: repeated measures</vt:lpstr>
      <vt:lpstr>Bar chart: repeated measures</vt:lpstr>
      <vt:lpstr>PowerPoint Presentation</vt:lpstr>
      <vt:lpstr>PowerPoint Presentation</vt:lpstr>
      <vt:lpstr>PowerPoint Presentation</vt:lpstr>
      <vt:lpstr>Error bar chart for repeated measures</vt:lpstr>
      <vt:lpstr>Bar chart: mixed designs</vt:lpstr>
      <vt:lpstr>Bar chart: mixed designs</vt:lpstr>
      <vt:lpstr>Bar chart: mixed designs</vt:lpstr>
      <vt:lpstr>Bar chart: mixed designs</vt:lpstr>
      <vt:lpstr>Scatterplots</vt:lpstr>
      <vt:lpstr>Scatterplots</vt:lpstr>
      <vt:lpstr>Simple scatterplot</vt:lpstr>
      <vt:lpstr>Simple scatterplot</vt:lpstr>
      <vt:lpstr>Grouped scatterplot</vt:lpstr>
      <vt:lpstr>Grouped scatterplot</vt:lpstr>
      <vt:lpstr>Matrix scatterplot</vt:lpstr>
      <vt:lpstr>Matrix scatterplot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Akshay Narayanan</cp:lastModifiedBy>
  <cp:revision>125</cp:revision>
  <cp:lastPrinted>2018-07-09T15:27:01Z</cp:lastPrinted>
  <dcterms:created xsi:type="dcterms:W3CDTF">2002-10-07T19:43:58Z</dcterms:created>
  <dcterms:modified xsi:type="dcterms:W3CDTF">2026-03-03T21:44:31Z</dcterms:modified>
</cp:coreProperties>
</file>