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26"/>
  </p:notesMasterIdLst>
  <p:sldIdLst>
    <p:sldId id="722" r:id="rId2"/>
    <p:sldId id="721" r:id="rId3"/>
    <p:sldId id="609" r:id="rId4"/>
    <p:sldId id="294" r:id="rId5"/>
    <p:sldId id="258" r:id="rId6"/>
    <p:sldId id="730" r:id="rId7"/>
    <p:sldId id="286" r:id="rId8"/>
    <p:sldId id="287" r:id="rId9"/>
    <p:sldId id="263" r:id="rId10"/>
    <p:sldId id="262" r:id="rId11"/>
    <p:sldId id="264" r:id="rId12"/>
    <p:sldId id="731" r:id="rId13"/>
    <p:sldId id="265" r:id="rId14"/>
    <p:sldId id="266" r:id="rId15"/>
    <p:sldId id="267" r:id="rId16"/>
    <p:sldId id="270" r:id="rId17"/>
    <p:sldId id="733" r:id="rId18"/>
    <p:sldId id="732" r:id="rId19"/>
    <p:sldId id="277" r:id="rId20"/>
    <p:sldId id="278" r:id="rId21"/>
    <p:sldId id="279" r:id="rId22"/>
    <p:sldId id="276" r:id="rId23"/>
    <p:sldId id="273" r:id="rId24"/>
    <p:sldId id="28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k Bell-Davies" initials="MB" lastIdx="1" clrIdx="0">
    <p:extLst>
      <p:ext uri="{19B8F6BF-5375-455C-9EA6-DF929625EA0E}">
        <p15:presenceInfo xmlns:p15="http://schemas.microsoft.com/office/powerpoint/2012/main" userId="S::m.bell-davies@uwtsd.ac.uk::cf4517c8-733c-4d00-a9de-ac3b52b5471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160"/>
    <p:restoredTop sz="50179"/>
  </p:normalViewPr>
  <p:slideViewPr>
    <p:cSldViewPr snapToGrid="0" snapToObjects="1">
      <p:cViewPr varScale="1">
        <p:scale>
          <a:sx n="44" d="100"/>
          <a:sy n="44" d="100"/>
        </p:scale>
        <p:origin x="168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26A2C-5479-944A-8225-4D3982AB50B4}" type="datetimeFigureOut">
              <a:rPr lang="en-US" smtClean="0"/>
              <a:t>10/15/20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6B352B-CE58-8244-A246-7FE01DB8FC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36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385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8062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198475-F946-4690-B0A7-23E9E97C770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678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198475-F946-4690-B0A7-23E9E97C770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0655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198475-F946-4690-B0A7-23E9E97C770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3058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198475-F946-4690-B0A7-23E9E97C770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6746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4364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6603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313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324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15/10/2020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27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15/10/2020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618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15/10/2020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666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15/10/2020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954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15/10/2020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282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15/10/2020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83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15/10/2020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58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15/10/2020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93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15/10/2020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271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15/10/2020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826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BA Management Skills for the Workplace</a:t>
            </a:r>
            <a:br>
              <a:rPr lang="en-US" dirty="0"/>
            </a:br>
            <a:r>
              <a:rPr lang="en-US" dirty="0"/>
              <a:t>BMSK5002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17288" y="3945337"/>
            <a:ext cx="9557336" cy="1627485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Developing Relationships and Workplace Achievement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b="1" dirty="0">
                <a:solidFill>
                  <a:schemeClr val="bg1"/>
                </a:solidFill>
              </a:rPr>
              <a:t>Online Session 8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69521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D3D77029-BA99-844B-8886-BD49F3013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9429" y="0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en-GB" altLang="en-US" sz="3600" b="1" dirty="0"/>
              <a:t>Introduction to the module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5BA57BB-BB08-014B-82E5-A106B6A159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214" y="1143000"/>
            <a:ext cx="11413671" cy="4114800"/>
          </a:xfrm>
        </p:spPr>
        <p:txBody>
          <a:bodyPr/>
          <a:lstStyle/>
          <a:p>
            <a:pPr marL="0" indent="0">
              <a:buFontTx/>
              <a:buNone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</a:t>
            </a:r>
          </a:p>
          <a:p>
            <a:pPr marL="0" indent="0">
              <a:buFontTx/>
              <a:buNone/>
              <a:defRPr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1" indent="-342900">
              <a:buFont typeface="Arial" pitchFamily="34" charset="0"/>
              <a:buChar char="•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develop strategies for the personal and career development of individuals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708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03CD4F3-BEB3-4547-BACA-629A7C093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995" y="306002"/>
            <a:ext cx="11562189" cy="757688"/>
          </a:xfrm>
        </p:spPr>
        <p:txBody>
          <a:bodyPr>
            <a:normAutofit fontScale="90000"/>
          </a:bodyPr>
          <a:lstStyle/>
          <a:p>
            <a:r>
              <a:rPr lang="en-US" sz="3200" b="1" dirty="0"/>
              <a:t>BMSK5002 – </a:t>
            </a:r>
            <a:r>
              <a:rPr lang="en-GB" sz="3200" b="1" dirty="0"/>
              <a:t>Developing Relationships and Workplace Achievement</a:t>
            </a:r>
            <a:r>
              <a:rPr lang="en-GB" sz="3200" dirty="0"/>
              <a:t> </a:t>
            </a:r>
            <a:br>
              <a:rPr lang="en-GB" sz="3200" dirty="0"/>
            </a:br>
            <a:endParaRPr lang="en-US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973A9-78E8-E747-AF51-3035BE26A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449001"/>
            <a:ext cx="5473691" cy="4082003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000" dirty="0"/>
              <a:t>Critically assess the potential benefits to the </a:t>
            </a:r>
            <a:r>
              <a:rPr lang="en-US" sz="2000" dirty="0" err="1"/>
              <a:t>organisation</a:t>
            </a:r>
            <a:r>
              <a:rPr lang="en-US" sz="2000" dirty="0"/>
              <a:t> and the individual of personally developing individuals in the workplace                                                 </a:t>
            </a:r>
            <a:endParaRPr lang="en-GB" altLang="en-US" sz="2000" b="1" dirty="0"/>
          </a:p>
          <a:p>
            <a:pPr marL="457200" indent="-457200">
              <a:buFont typeface="+mj-lt"/>
              <a:buAutoNum type="arabicPeriod"/>
            </a:pPr>
            <a:endParaRPr lang="en-GB" sz="2000" dirty="0"/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Manage the individual's expectations in respect of personal development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/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Critically evaluate  development vehicles available to an organisation appropriate to the development needs of the individual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/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Generate a detailed plan to meet the development  needs of the individual in the workplace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5975D5-DCBF-9948-AB5D-E5910FA66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3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9B092D-2163-6043-AB71-488A8A713124}"/>
              </a:ext>
            </a:extLst>
          </p:cNvPr>
          <p:cNvSpPr txBox="1"/>
          <p:nvPr/>
        </p:nvSpPr>
        <p:spPr>
          <a:xfrm>
            <a:off x="5994400" y="1588703"/>
            <a:ext cx="6446440" cy="31685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GB" sz="2000" b="1" dirty="0"/>
              <a:t>Common Assessment Criteria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Engagement with Literature Skills.			20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Knowledge and Understanding Skills 		30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Cognitive and Intellectual Skills			30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Practical Application Skills 			        	10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Transferable Skills for Life and Professional Practice  	10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D2D0976-E7FE-B244-AB03-0247B2252541}"/>
              </a:ext>
            </a:extLst>
          </p:cNvPr>
          <p:cNvCxnSpPr/>
          <p:nvPr/>
        </p:nvCxnSpPr>
        <p:spPr>
          <a:xfrm>
            <a:off x="5854700" y="1449002"/>
            <a:ext cx="0" cy="3948498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3479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EC9E1AB-77C6-AD4E-9722-2095CBBCD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184" y="119743"/>
            <a:ext cx="9761874" cy="1143000"/>
          </a:xfrm>
        </p:spPr>
        <p:txBody>
          <a:bodyPr/>
          <a:lstStyle/>
          <a:p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Session 8 – Conflict &amp; Skills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A1FA51-585C-7E41-B375-9319551BA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5172"/>
            <a:ext cx="10896600" cy="36755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Session Focus </a:t>
            </a:r>
            <a:br>
              <a:rPr lang="en-GB" sz="2000" b="1" dirty="0"/>
            </a:br>
            <a:r>
              <a:rPr lang="en-US" altLang="en-US" sz="3600" dirty="0"/>
              <a:t> </a:t>
            </a:r>
          </a:p>
          <a:p>
            <a:pPr marL="0" indent="0">
              <a:buNone/>
            </a:pPr>
            <a:r>
              <a:rPr lang="en-US" altLang="en-US" sz="3600" dirty="0"/>
              <a:t>Conflict</a:t>
            </a:r>
          </a:p>
          <a:p>
            <a:pPr marL="0" indent="0">
              <a:buNone/>
            </a:pPr>
            <a:r>
              <a:rPr lang="en-US" altLang="en-US" sz="3600" dirty="0"/>
              <a:t>Skills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928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555"/>
            <a:ext cx="10515600" cy="1325563"/>
          </a:xfrm>
        </p:spPr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Bef>
                <a:spcPts val="150"/>
              </a:spcBef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Definition of Conflict</a:t>
            </a:r>
            <a:b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8016" y="1064060"/>
            <a:ext cx="10515600" cy="2549997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Conflict</a:t>
            </a:r>
            <a:r>
              <a:rPr lang="en-GB" sz="3200" b="0" dirty="0"/>
              <a:t> is serious disagreement and argument about something important.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b="0" dirty="0"/>
              <a:t>If two people or groups are in </a:t>
            </a:r>
            <a:r>
              <a:rPr lang="en-GB" sz="3200" dirty="0"/>
              <a:t>conflict</a:t>
            </a:r>
            <a:r>
              <a:rPr lang="en-GB" sz="3200" b="0" dirty="0"/>
              <a:t>, they have had a serious disagreement or argument and have not yet reached agreement.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76957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555"/>
            <a:ext cx="10515600" cy="1325563"/>
          </a:xfrm>
        </p:spPr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Bef>
                <a:spcPts val="150"/>
              </a:spcBef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Causes of Conflict</a:t>
            </a:r>
            <a:b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4191" y="1013732"/>
            <a:ext cx="6094018" cy="36845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Structural Factors </a:t>
            </a:r>
            <a:r>
              <a:rPr lang="en-GB" sz="2600" i="1" dirty="0"/>
              <a:t>(How the conflict is set up)</a:t>
            </a:r>
          </a:p>
          <a:p>
            <a:endParaRPr lang="en-GB" b="1" dirty="0"/>
          </a:p>
          <a:p>
            <a:r>
              <a:rPr lang="en-GB" b="1" dirty="0"/>
              <a:t>Specialization</a:t>
            </a:r>
            <a:r>
              <a:rPr lang="en-GB" dirty="0"/>
              <a:t> </a:t>
            </a:r>
            <a:r>
              <a:rPr lang="en-GB" sz="1425" dirty="0"/>
              <a:t>(The experts in fields) </a:t>
            </a:r>
          </a:p>
          <a:p>
            <a:r>
              <a:rPr lang="en-GB" b="1" dirty="0"/>
              <a:t>Interdependence</a:t>
            </a:r>
            <a:r>
              <a:rPr lang="en-GB" dirty="0"/>
              <a:t> </a:t>
            </a:r>
            <a:r>
              <a:rPr lang="en-GB" sz="1425" dirty="0"/>
              <a:t>(A company as a whole can't operate without other departments</a:t>
            </a:r>
            <a:r>
              <a:rPr lang="en-GB" sz="1575" dirty="0"/>
              <a:t>) </a:t>
            </a:r>
          </a:p>
          <a:p>
            <a:r>
              <a:rPr lang="en-GB" b="1" dirty="0"/>
              <a:t>Common Resources </a:t>
            </a:r>
            <a:r>
              <a:rPr lang="en-GB" sz="1425" dirty="0"/>
              <a:t>(Sharing the same secretary) </a:t>
            </a:r>
          </a:p>
          <a:p>
            <a:r>
              <a:rPr lang="en-GB" b="1" dirty="0"/>
              <a:t>Goal Differences </a:t>
            </a:r>
            <a:r>
              <a:rPr lang="en-GB" sz="1425" dirty="0"/>
              <a:t>(One person wants production to rise and others want communication to rise) </a:t>
            </a:r>
          </a:p>
          <a:p>
            <a:r>
              <a:rPr lang="en-GB" b="1" dirty="0"/>
              <a:t>Authority Relationships </a:t>
            </a:r>
            <a:r>
              <a:rPr lang="en-GB" sz="1275" dirty="0"/>
              <a:t>(The boss and employees beneath him/her</a:t>
            </a:r>
            <a:r>
              <a:rPr lang="en-GB" dirty="0"/>
              <a:t>) </a:t>
            </a:r>
          </a:p>
          <a:p>
            <a:r>
              <a:rPr lang="en-GB" b="1" dirty="0"/>
              <a:t>Jurisdictional Ambiguities </a:t>
            </a:r>
            <a:r>
              <a:rPr lang="en-GB" sz="1275" dirty="0"/>
              <a:t>(Who can discipline who)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20069" y="898469"/>
            <a:ext cx="3887391" cy="391511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100" b="1" dirty="0"/>
              <a:t>Personal Factors</a:t>
            </a:r>
          </a:p>
          <a:p>
            <a:endParaRPr lang="en-GB" dirty="0"/>
          </a:p>
          <a:p>
            <a:r>
              <a:rPr lang="en-GB" dirty="0"/>
              <a:t>Skills and Abilities </a:t>
            </a:r>
          </a:p>
          <a:p>
            <a:r>
              <a:rPr lang="en-GB" dirty="0"/>
              <a:t>Conflict management style </a:t>
            </a:r>
          </a:p>
          <a:p>
            <a:r>
              <a:rPr lang="en-GB" dirty="0"/>
              <a:t>Personalities </a:t>
            </a:r>
          </a:p>
          <a:p>
            <a:r>
              <a:rPr lang="en-GB" dirty="0"/>
              <a:t>Perception </a:t>
            </a:r>
          </a:p>
          <a:p>
            <a:r>
              <a:rPr lang="en-GB" dirty="0"/>
              <a:t>Values and Ethics </a:t>
            </a:r>
          </a:p>
          <a:p>
            <a:r>
              <a:rPr lang="en-GB" dirty="0"/>
              <a:t>Emotions </a:t>
            </a:r>
          </a:p>
          <a:p>
            <a:r>
              <a:rPr lang="en-GB" dirty="0"/>
              <a:t>Communication barriers </a:t>
            </a:r>
          </a:p>
          <a:p>
            <a:r>
              <a:rPr lang="en-GB" dirty="0"/>
              <a:t>Cultural Differences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880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32657"/>
            <a:ext cx="10515600" cy="1325563"/>
          </a:xfrm>
        </p:spPr>
        <p:txBody>
          <a:bodyPr>
            <a:norm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Conflict &amp; Components of Emotions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7813" y="818924"/>
            <a:ext cx="10515599" cy="617934"/>
          </a:xfrm>
        </p:spPr>
        <p:txBody>
          <a:bodyPr>
            <a:normAutofit fontScale="85000" lnSpcReduction="10000"/>
          </a:bodyPr>
          <a:lstStyle/>
          <a:p>
            <a:r>
              <a:rPr lang="en-GB" i="1" dirty="0"/>
              <a:t>"Conflict is an emotionally defined and driven," and "does not exist in the absence of emotion."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17812" y="1628734"/>
            <a:ext cx="10515599" cy="3389580"/>
          </a:xfrm>
        </p:spPr>
        <p:txBody>
          <a:bodyPr>
            <a:normAutofit/>
          </a:bodyPr>
          <a:lstStyle/>
          <a:p>
            <a:pPr lvl="0"/>
            <a:r>
              <a:rPr lang="en-GB" b="1" dirty="0"/>
              <a:t>Behavioural</a:t>
            </a:r>
            <a:r>
              <a:rPr lang="en-GB" dirty="0"/>
              <a:t>- The way emotional experience gets expressed which can be verbal or non-verbal and intentional or un-intentional. </a:t>
            </a:r>
          </a:p>
          <a:p>
            <a:pPr lvl="0"/>
            <a:r>
              <a:rPr lang="en-GB" b="1" dirty="0"/>
              <a:t>Physiological</a:t>
            </a:r>
            <a:r>
              <a:rPr lang="en-GB" dirty="0"/>
              <a:t>- The bodily experience of emotion. The way emotions make us feel in comparison to our identity. </a:t>
            </a:r>
          </a:p>
          <a:p>
            <a:pPr lvl="0"/>
            <a:r>
              <a:rPr lang="en-GB" b="1" dirty="0"/>
              <a:t>Cognitive</a:t>
            </a:r>
            <a:r>
              <a:rPr lang="en-GB" dirty="0"/>
              <a:t>- The idea that we “assess or appraise” an event to reveal its relevancy to ourselves.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8841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221" y="136526"/>
            <a:ext cx="10515600" cy="1325563"/>
          </a:xfrm>
        </p:spPr>
        <p:txBody>
          <a:bodyPr>
            <a:norm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Determinants of Emotional Experience and Expressions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8861" y="1095500"/>
            <a:ext cx="7886700" cy="3079457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b="1" dirty="0"/>
              <a:t>Cultural values</a:t>
            </a:r>
          </a:p>
          <a:p>
            <a:pPr lvl="0">
              <a:lnSpc>
                <a:spcPct val="150000"/>
              </a:lnSpc>
            </a:pPr>
            <a:r>
              <a:rPr lang="en-GB" b="1" dirty="0"/>
              <a:t>Physical</a:t>
            </a:r>
          </a:p>
          <a:p>
            <a:pPr lvl="0">
              <a:lnSpc>
                <a:spcPct val="150000"/>
              </a:lnSpc>
            </a:pPr>
            <a:r>
              <a:rPr lang="en-GB" b="1" dirty="0"/>
              <a:t>Verbal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0896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504" y="162950"/>
            <a:ext cx="10515600" cy="1325563"/>
          </a:xfrm>
        </p:spPr>
        <p:txBody>
          <a:bodyPr/>
          <a:lstStyle/>
          <a:p>
            <a:r>
              <a:rPr lang="en-GB" sz="3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Stages of Conflict Development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653" y="1629243"/>
            <a:ext cx="9506451" cy="3740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067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Stages of Conflict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 	No conflict  </a:t>
            </a:r>
          </a:p>
          <a:p>
            <a:r>
              <a:rPr lang="en-GB" dirty="0"/>
              <a:t> 	Latent conflict </a:t>
            </a:r>
          </a:p>
          <a:p>
            <a:r>
              <a:rPr lang="en-GB" dirty="0"/>
              <a:t> 	Emergence </a:t>
            </a:r>
          </a:p>
          <a:p>
            <a:r>
              <a:rPr lang="en-GB" dirty="0"/>
              <a:t> 	Escalation </a:t>
            </a:r>
          </a:p>
          <a:p>
            <a:r>
              <a:rPr lang="en-GB" dirty="0"/>
              <a:t> 	(Hurting) Stalemate </a:t>
            </a:r>
          </a:p>
          <a:p>
            <a:r>
              <a:rPr lang="en-GB" dirty="0"/>
              <a:t> 	De-Escalation </a:t>
            </a:r>
          </a:p>
          <a:p>
            <a:r>
              <a:rPr lang="en-GB" dirty="0"/>
              <a:t> 	Settlement/Resolution </a:t>
            </a:r>
          </a:p>
          <a:p>
            <a:r>
              <a:rPr lang="en-GB" dirty="0"/>
              <a:t> 	Post-Conflict Peacebuilding and Reconciliation </a:t>
            </a:r>
          </a:p>
        </p:txBody>
      </p:sp>
    </p:spTree>
    <p:extLst>
      <p:ext uri="{BB962C8B-B14F-4D97-AF65-F5344CB8AC3E}">
        <p14:creationId xmlns:p14="http://schemas.microsoft.com/office/powerpoint/2010/main" val="133243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Stages of Conflict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060827"/>
            <a:ext cx="11097126" cy="4351338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Latent Conflict –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 exists whenever individuals, groups, organizations, or nations have differences that bother one or the other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Emergence –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conflict has remained latent for some time, but now the underlying grievances or frustrations are strong enough, a "triggering event"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Escalation 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refers to an increase in the intensity of a conflict and in the severity of tactics used in pursuing it.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Stalemate 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situation in which neither side can win, but neither side wants to back down</a:t>
            </a:r>
          </a:p>
        </p:txBody>
      </p:sp>
    </p:spTree>
    <p:extLst>
      <p:ext uri="{BB962C8B-B14F-4D97-AF65-F5344CB8AC3E}">
        <p14:creationId xmlns:p14="http://schemas.microsoft.com/office/powerpoint/2010/main" val="783043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Stages of Conflict Development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838199" y="1027907"/>
            <a:ext cx="10399295" cy="4351338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De-Escalation 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de-escalation and transformation are often also associated with reduced grievances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Settlement 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 intractable conflict comes to an end, the components of the conflict start to change.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Peace building 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peace agreement is put in place, this is by no means the end of the conflict.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030682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 b="1" dirty="0">
                <a:latin typeface="Arial" panose="020B0604020202020204" pitchFamily="34" charset="0"/>
                <a:ea typeface="Times New Roman" panose="02020603050405020304" pitchFamily="18" charset="0"/>
              </a:rPr>
              <a:t>Negative Effects of Conflict</a:t>
            </a:r>
            <a:endParaRPr lang="en-GB" sz="3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/>
          </a:bodyPr>
          <a:lstStyle/>
          <a:p>
            <a:pPr marL="0">
              <a:lnSpc>
                <a:spcPct val="115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Negative emotions 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>
              <a:lnSpc>
                <a:spcPct val="115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Stress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>
              <a:lnSpc>
                <a:spcPct val="115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 Poor communications</a:t>
            </a:r>
          </a:p>
          <a:p>
            <a:pPr marL="0">
              <a:lnSpc>
                <a:spcPct val="115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Poor co-ordination 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>
              <a:lnSpc>
                <a:spcPct val="115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Lack of commitment to the team’s goals 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>
              <a:lnSpc>
                <a:spcPct val="115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Poor decision-making: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50775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Knock-on Effects of Conflict</a:t>
            </a:r>
            <a:endParaRPr lang="en-GB" sz="3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/>
          <a:lstStyle/>
          <a:p>
            <a:r>
              <a:rPr lang="en-GB" dirty="0"/>
              <a:t>increased depression </a:t>
            </a:r>
          </a:p>
          <a:p>
            <a:r>
              <a:rPr lang="en-GB" dirty="0"/>
              <a:t>decreased productivity </a:t>
            </a:r>
          </a:p>
          <a:p>
            <a:r>
              <a:rPr lang="en-GB" dirty="0"/>
              <a:t>reduced quality of work </a:t>
            </a:r>
          </a:p>
          <a:p>
            <a:r>
              <a:rPr lang="en-GB" dirty="0"/>
              <a:t>lateness for work </a:t>
            </a:r>
          </a:p>
          <a:p>
            <a:r>
              <a:rPr lang="en-GB" dirty="0"/>
              <a:t>inappropriate sick leave </a:t>
            </a:r>
          </a:p>
          <a:p>
            <a:r>
              <a:rPr lang="en-GB" dirty="0"/>
              <a:t>absenteeism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02247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Positive aspects of conflict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4061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Demonstrates commitment </a:t>
            </a:r>
          </a:p>
          <a:p>
            <a:r>
              <a:rPr lang="en-GB" dirty="0"/>
              <a:t>Allows ideas to emerge</a:t>
            </a:r>
          </a:p>
          <a:p>
            <a:r>
              <a:rPr lang="en-GB" dirty="0"/>
              <a:t>Tells us about problems</a:t>
            </a:r>
          </a:p>
          <a:p>
            <a:r>
              <a:rPr lang="en-GB" dirty="0"/>
              <a:t>Allows feelings to be heard</a:t>
            </a:r>
          </a:p>
          <a:p>
            <a:r>
              <a:rPr lang="en-GB" dirty="0"/>
              <a:t>Provides different perspectives</a:t>
            </a:r>
          </a:p>
          <a:p>
            <a:r>
              <a:rPr lang="en-GB" dirty="0"/>
              <a:t>Offers chances to learn about differences</a:t>
            </a:r>
          </a:p>
          <a:p>
            <a:r>
              <a:rPr lang="en-GB" dirty="0"/>
              <a:t>Contains energy which, if harnessed, could motivate and give people and organisations a positive charge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3643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>
          <a:xfrm>
            <a:off x="92242" y="88345"/>
            <a:ext cx="8229600" cy="511175"/>
          </a:xfrm>
        </p:spPr>
        <p:txBody>
          <a:bodyPr>
            <a:noAutofit/>
          </a:bodyPr>
          <a:lstStyle/>
          <a:p>
            <a:r>
              <a:rPr lang="en-GB" altLang="en-US" sz="4000" b="1" dirty="0"/>
              <a:t>Competence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E87FA-D65C-8041-99D0-070969821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937" y="923256"/>
            <a:ext cx="10515600" cy="4351338"/>
          </a:xfrm>
        </p:spPr>
        <p:txBody>
          <a:bodyPr/>
          <a:lstStyle/>
          <a:p>
            <a:r>
              <a:rPr lang="en-GB" dirty="0"/>
              <a:t>An easy </a:t>
            </a:r>
            <a:r>
              <a:rPr lang="en-GB" b="1" dirty="0"/>
              <a:t>definition of competency</a:t>
            </a:r>
            <a:r>
              <a:rPr lang="en-GB" dirty="0"/>
              <a:t> is that it is something you need to be able to do well in a specific job role. ...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6320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>
          <a:xfrm>
            <a:off x="489284" y="208661"/>
            <a:ext cx="8229600" cy="511175"/>
          </a:xfrm>
        </p:spPr>
        <p:txBody>
          <a:bodyPr>
            <a:noAutofit/>
          </a:bodyPr>
          <a:lstStyle/>
          <a:p>
            <a:r>
              <a:rPr lang="en-GB" altLang="en-US" sz="4000" b="1" dirty="0"/>
              <a:t>Skills vs Competence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E87FA-D65C-8041-99D0-070969821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937" y="923256"/>
            <a:ext cx="10515600" cy="4351338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b="1" dirty="0"/>
              <a:t>Skill</a:t>
            </a:r>
            <a:r>
              <a:rPr lang="en-GB" dirty="0"/>
              <a:t> → The WHAT → A specific ability that can be applied </a:t>
            </a:r>
            <a:r>
              <a:rPr lang="en-GB" b="1" dirty="0"/>
              <a:t>in a</a:t>
            </a:r>
            <a:r>
              <a:rPr lang="en-GB" dirty="0"/>
              <a:t> specific setting in order to accomplish a predefined desired result.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 dirty="0"/>
              <a:t>Competency</a:t>
            </a:r>
            <a:r>
              <a:rPr lang="en-GB" dirty="0"/>
              <a:t> → The HOW → The combination of </a:t>
            </a:r>
            <a:r>
              <a:rPr lang="en-GB" b="1" dirty="0"/>
              <a:t>skills</a:t>
            </a:r>
            <a:r>
              <a:rPr lang="en-GB" dirty="0"/>
              <a:t>, knowledge and behaviour that is exercised in order to effectively perform the duties of a job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8838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>
          <a:xfrm>
            <a:off x="647115" y="280851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Types of Skills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idx="1"/>
          </p:nvPr>
        </p:nvSpPr>
        <p:spPr>
          <a:xfrm>
            <a:off x="647115" y="1016732"/>
            <a:ext cx="10746790" cy="4824536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altLang="en-US" b="1" dirty="0"/>
              <a:t>Skill:  </a:t>
            </a:r>
            <a:r>
              <a:rPr lang="en-GB" altLang="en-US" dirty="0"/>
              <a:t>The ability to do something well</a:t>
            </a:r>
          </a:p>
          <a:p>
            <a:pPr>
              <a:buFontTx/>
              <a:buNone/>
            </a:pPr>
            <a:endParaRPr lang="en-GB" altLang="en-US" sz="5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Adaptive skills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600" dirty="0"/>
              <a:t>	</a:t>
            </a:r>
            <a:r>
              <a:rPr lang="en-GB" altLang="en-US" sz="2200" dirty="0"/>
              <a:t>Help us to cope, shape attitudes, govern our interpersonal interactions and determine how we manage ourselves.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6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Transferable skills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600" dirty="0"/>
              <a:t>	</a:t>
            </a:r>
            <a:r>
              <a:rPr lang="en-GB" altLang="en-US" sz="2200" dirty="0"/>
              <a:t>Skills that can be moved between different situations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6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Job-related skills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600" dirty="0"/>
              <a:t>	</a:t>
            </a:r>
            <a:r>
              <a:rPr lang="en-GB" altLang="en-US" sz="2200" dirty="0"/>
              <a:t>Situation specific, acquired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3948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13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13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13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13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13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13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13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13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13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13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188495" y="189004"/>
            <a:ext cx="8229600" cy="511175"/>
          </a:xfrm>
        </p:spPr>
        <p:txBody>
          <a:bodyPr>
            <a:noAutofit/>
          </a:bodyPr>
          <a:lstStyle/>
          <a:p>
            <a:r>
              <a:rPr lang="en-GB" altLang="en-US" sz="3600" b="1" dirty="0">
                <a:latin typeface="+mn-lt"/>
              </a:rPr>
              <a:t>Adaptive Skills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idx="1"/>
          </p:nvPr>
        </p:nvSpPr>
        <p:spPr>
          <a:xfrm>
            <a:off x="463715" y="1005153"/>
            <a:ext cx="8229600" cy="4240615"/>
          </a:xfrm>
        </p:spPr>
        <p:txBody>
          <a:bodyPr>
            <a:normAutofit fontScale="77500" lnSpcReduction="20000"/>
          </a:bodyPr>
          <a:lstStyle/>
          <a:p>
            <a:r>
              <a:rPr lang="en-GB" sz="3300" dirty="0"/>
              <a:t>Ambition </a:t>
            </a:r>
          </a:p>
          <a:p>
            <a:r>
              <a:rPr lang="en-GB" sz="3300" dirty="0"/>
              <a:t>Patience </a:t>
            </a:r>
          </a:p>
          <a:p>
            <a:r>
              <a:rPr lang="en-GB" sz="3300" dirty="0"/>
              <a:t>Creativity </a:t>
            </a:r>
          </a:p>
          <a:p>
            <a:r>
              <a:rPr lang="en-GB" sz="3300" dirty="0"/>
              <a:t>Assertiveness </a:t>
            </a:r>
          </a:p>
          <a:p>
            <a:r>
              <a:rPr lang="en-GB" sz="3300" dirty="0"/>
              <a:t>Enthusiasm </a:t>
            </a:r>
          </a:p>
          <a:p>
            <a:r>
              <a:rPr lang="en-GB" sz="3300" dirty="0"/>
              <a:t>Flexibility </a:t>
            </a:r>
          </a:p>
          <a:p>
            <a:r>
              <a:rPr lang="en-GB" sz="3300" dirty="0"/>
              <a:t>Persistence </a:t>
            </a:r>
          </a:p>
          <a:p>
            <a:r>
              <a:rPr lang="en-GB" sz="3300" dirty="0"/>
              <a:t>Dependability </a:t>
            </a:r>
          </a:p>
          <a:p>
            <a:r>
              <a:rPr lang="en-GB" sz="3300" dirty="0"/>
              <a:t>Pride in doing a good job </a:t>
            </a:r>
          </a:p>
          <a:p>
            <a:r>
              <a:rPr lang="en-GB" sz="3300" dirty="0"/>
              <a:t>Sincerity 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46379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9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9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>
          <a:xfrm>
            <a:off x="272716" y="253530"/>
            <a:ext cx="8229600" cy="511175"/>
          </a:xfrm>
        </p:spPr>
        <p:txBody>
          <a:bodyPr>
            <a:noAutofit/>
          </a:bodyPr>
          <a:lstStyle/>
          <a:p>
            <a:r>
              <a:rPr lang="en-GB" altLang="en-US" sz="3600" b="1" dirty="0">
                <a:latin typeface="+mn-lt"/>
              </a:rPr>
              <a:t>Transferable Skills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>
          <a:xfrm>
            <a:off x="374265" y="1166018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Leadership Skills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Communication Skills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People Skills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Data/Information Skills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Creative Skills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Manual &amp; Mechanical Skills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Intellectual Skills</a:t>
            </a:r>
          </a:p>
        </p:txBody>
      </p:sp>
    </p:spTree>
    <p:extLst>
      <p:ext uri="{BB962C8B-B14F-4D97-AF65-F5344CB8AC3E}">
        <p14:creationId xmlns:p14="http://schemas.microsoft.com/office/powerpoint/2010/main" val="3511409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05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05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05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05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8811" y="229103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>
                <a:latin typeface="+mn-lt"/>
              </a:rPr>
              <a:t>Job specific skills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idx="1"/>
          </p:nvPr>
        </p:nvSpPr>
        <p:spPr>
          <a:xfrm>
            <a:off x="403557" y="944815"/>
            <a:ext cx="8229600" cy="391703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altLang="en-US" dirty="0"/>
              <a:t>Operate specific equipment</a:t>
            </a:r>
          </a:p>
          <a:p>
            <a:pPr>
              <a:lnSpc>
                <a:spcPct val="150000"/>
              </a:lnSpc>
            </a:pPr>
            <a:r>
              <a:rPr lang="en-GB" altLang="en-US" dirty="0"/>
              <a:t>Use certain software packages</a:t>
            </a:r>
          </a:p>
          <a:p>
            <a:pPr>
              <a:lnSpc>
                <a:spcPct val="150000"/>
              </a:lnSpc>
            </a:pPr>
            <a:r>
              <a:rPr lang="en-GB" altLang="en-US" dirty="0"/>
              <a:t>Trade skills </a:t>
            </a:r>
            <a:r>
              <a:rPr lang="en-GB" altLang="en-US" dirty="0" err="1"/>
              <a:t>eg</a:t>
            </a:r>
            <a:r>
              <a:rPr lang="en-GB" altLang="en-US" dirty="0"/>
              <a:t> Electrical, Plasterer</a:t>
            </a:r>
          </a:p>
          <a:p>
            <a:pPr>
              <a:lnSpc>
                <a:spcPct val="150000"/>
              </a:lnSpc>
            </a:pPr>
            <a:r>
              <a:rPr lang="en-GB" altLang="en-US" dirty="0"/>
              <a:t>Manufacturing skills  </a:t>
            </a:r>
            <a:r>
              <a:rPr lang="en-GB" altLang="en-US" dirty="0" err="1"/>
              <a:t>eg</a:t>
            </a:r>
            <a:r>
              <a:rPr lang="en-GB" altLang="en-US" dirty="0"/>
              <a:t> Assembly, soldering</a:t>
            </a:r>
          </a:p>
          <a:p>
            <a:pPr>
              <a:lnSpc>
                <a:spcPct val="150000"/>
              </a:lnSpc>
            </a:pPr>
            <a:r>
              <a:rPr lang="en-GB" altLang="en-US" dirty="0"/>
              <a:t>Warehouse skills </a:t>
            </a:r>
            <a:r>
              <a:rPr lang="en-GB" altLang="en-US" dirty="0" err="1"/>
              <a:t>eg</a:t>
            </a:r>
            <a:r>
              <a:rPr lang="en-GB" altLang="en-US" dirty="0"/>
              <a:t> Stock storage, despatch</a:t>
            </a:r>
          </a:p>
          <a:p>
            <a:endParaRPr lang="en-GB" altLang="en-US" b="1" dirty="0"/>
          </a:p>
          <a:p>
            <a:pPr>
              <a:buFontTx/>
              <a:buNone/>
            </a:pPr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143412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136592" y="303209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Competence/Training Matrix </a:t>
            </a:r>
          </a:p>
        </p:txBody>
      </p:sp>
      <p:pic>
        <p:nvPicPr>
          <p:cNvPr id="10" name="Picture 9" descr="Table&#10;&#10;Description automatically generated">
            <a:extLst>
              <a:ext uri="{FF2B5EF4-FFF2-40B4-BE49-F238E27FC236}">
                <a16:creationId xmlns:a16="http://schemas.microsoft.com/office/drawing/2014/main" id="{AC58CC30-C540-794A-A9E9-D32AC4B793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4673" y="837936"/>
            <a:ext cx="7093808" cy="4610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1529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ACA9DEA4-5ADD-C24D-9A5C-D00B7152D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35" y="119743"/>
            <a:ext cx="9958323" cy="1143000"/>
          </a:xfrm>
        </p:spPr>
        <p:txBody>
          <a:bodyPr/>
          <a:lstStyle/>
          <a:p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7814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>
          <a:xfrm>
            <a:off x="1544464" y="2788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References</a:t>
            </a:r>
          </a:p>
        </p:txBody>
      </p:sp>
      <p:sp>
        <p:nvSpPr>
          <p:cNvPr id="116739" name="Rectangle 3"/>
          <p:cNvSpPr>
            <a:spLocks noGrp="1" noChangeArrowheads="1"/>
          </p:cNvSpPr>
          <p:nvPr>
            <p:ph idx="1"/>
          </p:nvPr>
        </p:nvSpPr>
        <p:spPr>
          <a:xfrm>
            <a:off x="1727690" y="980728"/>
            <a:ext cx="8688790" cy="3917032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400" dirty="0"/>
              <a:t>Cameron S (2002)  Business Students Handbook.  FT Prentice Hall.</a:t>
            </a:r>
          </a:p>
          <a:p>
            <a:pPr>
              <a:buFontTx/>
              <a:buNone/>
            </a:pPr>
            <a:r>
              <a:rPr lang="en-GB" altLang="en-US" sz="2400" dirty="0"/>
              <a:t>Johnstone J (1999)  Building Life Skills.  Pathways.</a:t>
            </a:r>
          </a:p>
          <a:p>
            <a:pPr>
              <a:buFontTx/>
              <a:buNone/>
            </a:pPr>
            <a:r>
              <a:rPr lang="en-GB" altLang="en-US" sz="2400" dirty="0"/>
              <a:t>Lancaster G (1987)  The 20% Factor.  Kogan Page.  (Try out the tests in Chapter 1)</a:t>
            </a:r>
          </a:p>
          <a:p>
            <a:pPr>
              <a:buFontTx/>
              <a:buNone/>
            </a:pPr>
            <a:r>
              <a:rPr lang="en-GB" altLang="en-US" sz="2400" dirty="0"/>
              <a:t>O’Reilly (1993)  The Skills Development Handbook for Busy Managers.  McGraw Hill.</a:t>
            </a:r>
          </a:p>
          <a:p>
            <a:pPr>
              <a:buFontTx/>
              <a:buNone/>
            </a:pPr>
            <a:r>
              <a:rPr lang="en-GB" altLang="en-US" sz="2400" dirty="0" err="1"/>
              <a:t>Pedler</a:t>
            </a:r>
            <a:r>
              <a:rPr lang="en-GB" altLang="en-US" sz="2400" dirty="0"/>
              <a:t> M, Burgoyne J &amp; Boydell J (1994)  A Managers Guide to Self Development.    McGraw Hill.</a:t>
            </a:r>
          </a:p>
        </p:txBody>
      </p:sp>
    </p:spTree>
    <p:extLst>
      <p:ext uri="{BB962C8B-B14F-4D97-AF65-F5344CB8AC3E}">
        <p14:creationId xmlns:p14="http://schemas.microsoft.com/office/powerpoint/2010/main" val="8731477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F0835F6A-5680-114F-BFBE-3CDA6CAE3715}" vid="{89D54862-BCFF-594F-B14E-A9C3DC1AAF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31697</TotalTime>
  <Words>970</Words>
  <Application>Microsoft Macintosh PowerPoint</Application>
  <PresentationFormat>Widescreen</PresentationFormat>
  <Paragraphs>163</Paragraphs>
  <Slides>24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MS Mincho</vt:lpstr>
      <vt:lpstr>Arial</vt:lpstr>
      <vt:lpstr>Calibri</vt:lpstr>
      <vt:lpstr>Myriad Pro</vt:lpstr>
      <vt:lpstr>Times New Roman</vt:lpstr>
      <vt:lpstr>Wingdings</vt:lpstr>
      <vt:lpstr>20140311PresentationUWTSDTemplate</vt:lpstr>
      <vt:lpstr>BA Management Skills for the Workplace BMSK5002</vt:lpstr>
      <vt:lpstr>Introduction to the module</vt:lpstr>
      <vt:lpstr>BMSK5002 – Developing Relationships and Workplace Achievement  </vt:lpstr>
      <vt:lpstr>Session 8 – Conflict &amp; Skills</vt:lpstr>
      <vt:lpstr> Definition of Conflict </vt:lpstr>
      <vt:lpstr>Causes of Conflict </vt:lpstr>
      <vt:lpstr>Conflict &amp; Components of Emotions </vt:lpstr>
      <vt:lpstr>Determinants of Emotional Experience and Expressions</vt:lpstr>
      <vt:lpstr>Stages of Conflict Development</vt:lpstr>
      <vt:lpstr>Stages of Conflict Development</vt:lpstr>
      <vt:lpstr>Stages of Conflict Development</vt:lpstr>
      <vt:lpstr>Stages of Conflict Development</vt:lpstr>
      <vt:lpstr>Negative Effects of Conflict</vt:lpstr>
      <vt:lpstr>Knock-on Effects of Conflict</vt:lpstr>
      <vt:lpstr>Positive aspects of conflict</vt:lpstr>
      <vt:lpstr>Competence</vt:lpstr>
      <vt:lpstr>Skills vs Competence</vt:lpstr>
      <vt:lpstr>Types of Skills</vt:lpstr>
      <vt:lpstr>Adaptive Skills</vt:lpstr>
      <vt:lpstr>Transferable Skills</vt:lpstr>
      <vt:lpstr>Job specific skills</vt:lpstr>
      <vt:lpstr>Competence/Training Matrix </vt:lpstr>
      <vt:lpstr>Questions</vt:lpstr>
      <vt:lpstr>References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Bell-Davies</dc:creator>
  <cp:lastModifiedBy>Mark Bell-Davies</cp:lastModifiedBy>
  <cp:revision>189</cp:revision>
  <dcterms:created xsi:type="dcterms:W3CDTF">2020-06-08T16:11:31Z</dcterms:created>
  <dcterms:modified xsi:type="dcterms:W3CDTF">2020-10-15T13:54:32Z</dcterms:modified>
</cp:coreProperties>
</file>