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257" r:id="rId5"/>
    <p:sldId id="258" r:id="rId6"/>
    <p:sldId id="262" r:id="rId7"/>
    <p:sldId id="263" r:id="rId8"/>
    <p:sldId id="267" r:id="rId9"/>
    <p:sldId id="265" r:id="rId10"/>
    <p:sldId id="270" r:id="rId11"/>
    <p:sldId id="273" r:id="rId12"/>
    <p:sldId id="275" r:id="rId13"/>
    <p:sldId id="274" r:id="rId14"/>
    <p:sldId id="277" r:id="rId15"/>
    <p:sldId id="299" r:id="rId16"/>
    <p:sldId id="301" r:id="rId17"/>
    <p:sldId id="279" r:id="rId18"/>
    <p:sldId id="302" r:id="rId19"/>
    <p:sldId id="306" r:id="rId20"/>
    <p:sldId id="283" r:id="rId21"/>
    <p:sldId id="304" r:id="rId22"/>
    <p:sldId id="285" r:id="rId23"/>
    <p:sldId id="282" r:id="rId24"/>
    <p:sldId id="286" r:id="rId25"/>
    <p:sldId id="287" r:id="rId26"/>
    <p:sldId id="296" r:id="rId27"/>
    <p:sldId id="288" r:id="rId28"/>
    <p:sldId id="290" r:id="rId29"/>
    <p:sldId id="293" r:id="rId30"/>
    <p:sldId id="289" r:id="rId31"/>
    <p:sldId id="291" r:id="rId32"/>
    <p:sldId id="292" r:id="rId33"/>
    <p:sldId id="294" r:id="rId34"/>
    <p:sldId id="295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68" autoAdjust="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Reference: http://shortiedesigns.com/2014/03/10-top-principles-effective-web-design/ [accessed: 08-Oct-2017]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814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https://openclipart.org/detail/265885/web-standards [accessed: 05-Oct-2017]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61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an empty tag, the tag</a:t>
            </a:r>
            <a:r>
              <a:rPr lang="en-GB" baseline="0" dirty="0"/>
              <a:t> represents the actual content itself – it will become clearer shortly </a:t>
            </a:r>
            <a:r>
              <a:rPr lang="en-GB" baseline="0" dirty="0">
                <a:sym typeface="Wingdings" panose="05000000000000000000" pitchFamily="2" charset="2"/>
              </a:rPr>
              <a:t></a:t>
            </a:r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9771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Tags and the</a:t>
            </a:r>
            <a:r>
              <a:rPr lang="en-GB" baseline="0" dirty="0"/>
              <a:t> content between the tags are called HTML elements.</a:t>
            </a:r>
            <a:endParaRPr lang="en-GB" dirty="0"/>
          </a:p>
          <a:p>
            <a:r>
              <a:rPr lang="en-GB" dirty="0"/>
              <a:t>Tag</a:t>
            </a:r>
            <a:r>
              <a:rPr lang="en-GB" baseline="0" dirty="0"/>
              <a:t> with content:</a:t>
            </a:r>
          </a:p>
          <a:p>
            <a:r>
              <a:rPr lang="en-GB" baseline="0" dirty="0"/>
              <a:t>	&lt;</a:t>
            </a:r>
            <a:r>
              <a:rPr lang="en-GB" baseline="0" dirty="0" err="1"/>
              <a:t>taglabel</a:t>
            </a:r>
            <a:r>
              <a:rPr lang="en-GB" baseline="0" dirty="0"/>
              <a:t>&gt;content&lt;/</a:t>
            </a:r>
            <a:r>
              <a:rPr lang="en-GB" baseline="0" dirty="0" err="1"/>
              <a:t>taglabel</a:t>
            </a:r>
            <a:r>
              <a:rPr lang="en-GB" baseline="0" dirty="0"/>
              <a:t>&gt;, for example: </a:t>
            </a:r>
          </a:p>
          <a:p>
            <a:r>
              <a:rPr lang="en-GB" baseline="0" dirty="0"/>
              <a:t>	&lt;p&gt;This is a paragraph.&lt;/p&gt; a tag representing a paragraph of text.</a:t>
            </a:r>
          </a:p>
          <a:p>
            <a:endParaRPr lang="en-GB" baseline="0" dirty="0"/>
          </a:p>
          <a:p>
            <a:r>
              <a:rPr lang="en-GB" baseline="0" dirty="0"/>
              <a:t>Tag with no content:</a:t>
            </a:r>
          </a:p>
          <a:p>
            <a:r>
              <a:rPr lang="en-GB" dirty="0"/>
              <a:t>	&lt;</a:t>
            </a:r>
            <a:r>
              <a:rPr lang="en-GB" dirty="0" err="1"/>
              <a:t>emptyTagLabel</a:t>
            </a:r>
            <a:r>
              <a:rPr lang="en-GB" dirty="0"/>
              <a:t> /&gt;, for example:</a:t>
            </a:r>
          </a:p>
          <a:p>
            <a:r>
              <a:rPr lang="en-GB" dirty="0"/>
              <a:t>	&lt;</a:t>
            </a:r>
            <a:r>
              <a:rPr lang="en-GB" dirty="0" err="1"/>
              <a:t>br</a:t>
            </a:r>
            <a:r>
              <a:rPr lang="en-GB" baseline="0" dirty="0"/>
              <a:t> /&gt; - an empty tag represent a line break</a:t>
            </a:r>
          </a:p>
          <a:p>
            <a:r>
              <a:rPr lang="en-GB" baseline="0" dirty="0"/>
              <a:t>Note: you may also see some empty tags written without the closing /, i.e. &lt;</a:t>
            </a:r>
            <a:r>
              <a:rPr lang="en-GB" baseline="0" dirty="0" err="1"/>
              <a:t>tagLabel</a:t>
            </a:r>
            <a:r>
              <a:rPr lang="en-GB" baseline="0" dirty="0"/>
              <a:t>&gt; - this is acceptable in HTML 5 but it is advised that you avoid this format.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3927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extract from http://www.bbc.co.uk/news [accessed: 08-Oct-2017 16:00</a:t>
            </a:r>
            <a:r>
              <a:rPr lang="en-GB" dirty="0" smtClean="0"/>
              <a:t>]</a:t>
            </a:r>
          </a:p>
          <a:p>
            <a:endParaRPr lang="en-GB" dirty="0" smtClean="0"/>
          </a:p>
          <a:p>
            <a:r>
              <a:rPr lang="en-GB" dirty="0" smtClean="0"/>
              <a:t>Would you say the</a:t>
            </a:r>
            <a:r>
              <a:rPr lang="en-GB" baseline="0" dirty="0" smtClean="0"/>
              <a:t> image element is an HTML element with content or no content (empty element) 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606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Does an &lt;</a:t>
            </a:r>
            <a:r>
              <a:rPr lang="en-GB" dirty="0" err="1"/>
              <a:t>img</a:t>
            </a:r>
            <a:r>
              <a:rPr lang="en-GB" dirty="0"/>
              <a:t>&gt; element contain </a:t>
            </a:r>
            <a:r>
              <a:rPr lang="en-GB" baseline="0" dirty="0"/>
              <a:t>content or is it an </a:t>
            </a:r>
            <a:r>
              <a:rPr lang="en-GB" dirty="0"/>
              <a:t>empty</a:t>
            </a:r>
            <a:r>
              <a:rPr lang="en-GB" baseline="0" dirty="0"/>
              <a:t> element?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0232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must make sure elements</a:t>
            </a:r>
            <a:r>
              <a:rPr lang="en-GB" baseline="0" dirty="0"/>
              <a:t> are properly nested (contained) within each other.</a:t>
            </a:r>
          </a:p>
          <a:p>
            <a:r>
              <a:rPr lang="en-GB" baseline="0" dirty="0"/>
              <a:t>In the following example, the &lt;a&gt;…/a&gt; element is not properly nested within the &lt;p&gt;…&lt;/p&gt; element as its closing &lt;/a&gt; tag is outside its parent &lt;p&gt;…&lt;p&gt; element</a:t>
            </a:r>
          </a:p>
          <a:p>
            <a:r>
              <a:rPr lang="en-GB" baseline="0" dirty="0"/>
              <a:t>Bad Nesting:	&lt;p&gt;This is a paragraph that has a link that is &lt;a </a:t>
            </a:r>
            <a:r>
              <a:rPr lang="en-GB" baseline="0" dirty="0" err="1"/>
              <a:t>href</a:t>
            </a:r>
            <a:r>
              <a:rPr lang="en-GB" baseline="0" dirty="0"/>
              <a:t>="http://facebook.com"&gt;badly nested&lt;/p&gt;&lt;/a&gt;.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9602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arrows</a:t>
            </a:r>
            <a:r>
              <a:rPr lang="en-GB" baseline="0" dirty="0"/>
              <a:t> indicate the tabs.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711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HTML Comment Tags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&lt;!-- and</a:t>
            </a:r>
            <a:r>
              <a:rPr lang="en-GB" baseline="0" dirty="0"/>
              <a:t> --&gt;are used to insert comments into a HTML document.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comments are not displayed in the browser when you view the page, but they can help you to document your HTML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For example, comments can be used to explain the content or to add notifications to your HTML.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006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 more HTML formatting</a:t>
            </a:r>
            <a:r>
              <a:rPr lang="en-GB" baseline="0" dirty="0"/>
              <a:t> elements here: http://www.w3schools.com/html/html_formatting.asp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4449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Examples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Write element</a:t>
            </a:r>
            <a:r>
              <a:rPr lang="en-GB" baseline="0" dirty="0"/>
              <a:t> names in lower case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&lt;p&gt;…&lt;/p&gt; 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&lt;P&gt;…&lt;/P&gt;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Write attribute names in lower case too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 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&lt;table</a:t>
            </a:r>
            <a:r>
              <a:rPr lang="en-GB" baseline="0" dirty="0"/>
              <a:t> class="table striped"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Bad:	&lt;table</a:t>
            </a:r>
            <a:r>
              <a:rPr lang="en-GB" baseline="0" dirty="0"/>
              <a:t> class=table striped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Remember to close all HTML elements, including empty elements (using the self-closing tag) too.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&lt;p&gt;This paragraph contains a line break &lt;</a:t>
            </a:r>
            <a:r>
              <a:rPr lang="en-GB" dirty="0" err="1"/>
              <a:t>br</a:t>
            </a:r>
            <a:r>
              <a:rPr lang="en-GB" dirty="0"/>
              <a:t> /&gt;&lt;/p&gt;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Bad:	&lt;p&gt;This</a:t>
            </a:r>
            <a:r>
              <a:rPr lang="en-GB" baseline="0" dirty="0"/>
              <a:t> paragraph contains a line break &lt;</a:t>
            </a:r>
            <a:r>
              <a:rPr lang="en-GB" baseline="0" dirty="0" err="1"/>
              <a:t>br</a:t>
            </a:r>
            <a:r>
              <a:rPr lang="en-GB" baseline="0" dirty="0"/>
              <a:t>&gt;</a:t>
            </a:r>
            <a:endParaRPr lang="en-GB" dirty="0"/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When specifying attribute name-value pairs, do not use spaces to separate the equals sign.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</a:t>
            </a:r>
            <a:r>
              <a:rPr lang="en-GB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="logo.jpg" /&gt;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 = "logo.jpg“ /&gt;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19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.org/" TargetMode="External"/><Relationship Id="rId2" Type="http://schemas.openxmlformats.org/officeDocument/2006/relationships/hyperlink" Target="http://moodle.uwtsd.ac.uk/course/view.php?id=2051#section-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3schools.com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kemi_ademoye_uwtsd_ac_uk/_layouts/OneNote.aspx?id=/personal/kemi_ademoye_uwtsd_ac_uk/Documents/Class%20Notebooks/Introduction%20to%20Web%20Development%202017-18&amp;wd=target(_Collaboration%20Space/Thursday's%20Class/Lecture%201.one|42BB50AC-451A-4B98-8DC1-10EC3730491B/)" TargetMode="External"/><Relationship Id="rId2" Type="http://schemas.openxmlformats.org/officeDocument/2006/relationships/hyperlink" Target="https://uowtsd-my.sharepoint.com/personal/kemi_ademoye_uwtsd_ac_uk/_layouts/OneNote.aspx?id=/personal/kemi_ademoye_uwtsd_ac_uk/Documents/Class%20Notebooks/Introduction%20to%20Web%20Development%202017-18&amp;wd=target(_Collaboration%20Space/Monday's%20Class/Lecture%201.one|53EF8C04-6351-4F47-B85D-DAD1BE4FFBA3/)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hortiedesigns.com/2014/03/10-top-principles-effective-web-design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.org/standard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://www.ecma-international.org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yntax.asp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09-Oct-2017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HTML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an understanding of the underlying concepts and principles necessary for the design and implementation of websites.</a:t>
            </a:r>
          </a:p>
          <a:p>
            <a:pPr marL="0" indent="0">
              <a:buNone/>
            </a:pPr>
            <a:r>
              <a:rPr lang="en-GB" dirty="0"/>
              <a:t>Put simply, you will be learning about: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137" y="4149080"/>
            <a:ext cx="3619047" cy="209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Hand out:	Today</a:t>
            </a:r>
          </a:p>
          <a:p>
            <a:pPr lvl="1"/>
            <a:r>
              <a:rPr lang="en-GB" dirty="0"/>
              <a:t>Hand in:	January 2018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en-GB" dirty="0"/>
              <a:t>Books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pPr>
              <a:spcBef>
                <a:spcPts val="1200"/>
              </a:spcBef>
            </a:pPr>
            <a:r>
              <a:rPr lang="en-GB" dirty="0"/>
              <a:t>Online Resources – links also available on Moodle in the sidebar.</a:t>
            </a:r>
          </a:p>
          <a:p>
            <a:pPr lvl="1"/>
            <a:r>
              <a:rPr lang="en-GB" dirty="0">
                <a:hlinkClick r:id="rId3"/>
              </a:rPr>
              <a:t>W3C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W3 Schools.com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30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 to Web Development - HTML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Monday’s Class</a:t>
            </a:r>
            <a:endParaRPr lang="en-GB" dirty="0"/>
          </a:p>
          <a:p>
            <a:r>
              <a:rPr lang="en-GB" dirty="0">
                <a:hlinkClick r:id="rId3"/>
              </a:rPr>
              <a:t>Thursday’s Class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03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A Good Website?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5762600" cy="45720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From a User’s Perspective</a:t>
            </a:r>
          </a:p>
          <a:p>
            <a:pPr lvl="1"/>
            <a:r>
              <a:rPr lang="en-GB" dirty="0"/>
              <a:t>Visually Appealing</a:t>
            </a:r>
          </a:p>
          <a:p>
            <a:pPr lvl="1"/>
            <a:r>
              <a:rPr lang="en-GB" dirty="0"/>
              <a:t>Intuitive and Easy to Use</a:t>
            </a:r>
          </a:p>
          <a:p>
            <a:pPr lvl="1"/>
            <a:r>
              <a:rPr lang="en-GB" dirty="0"/>
              <a:t>Interesting - Attention Grabbing!</a:t>
            </a:r>
          </a:p>
          <a:p>
            <a:pPr lvl="1"/>
            <a:r>
              <a:rPr lang="en-GB" dirty="0"/>
              <a:t>Interactive – Responsive Feedback, Real-time Updated Information, User Engagement</a:t>
            </a:r>
          </a:p>
          <a:p>
            <a:pPr lvl="1"/>
            <a:r>
              <a:rPr lang="en-GB" dirty="0"/>
              <a:t>Useful – Provides Relevant/Required Information</a:t>
            </a:r>
          </a:p>
          <a:p>
            <a:pPr lvl="1"/>
            <a:r>
              <a:rPr lang="en-GB" dirty="0"/>
              <a:t>Accessible – Involving Everyone!</a:t>
            </a:r>
          </a:p>
          <a:p>
            <a:r>
              <a:rPr lang="en-GB" dirty="0"/>
              <a:t>Technically</a:t>
            </a:r>
          </a:p>
          <a:p>
            <a:pPr lvl="1"/>
            <a:r>
              <a:rPr lang="en-GB" dirty="0"/>
              <a:t>It adheres to standards (W3C)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372200" y="1589567"/>
            <a:ext cx="2358900" cy="4572000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001">
            <a:schemeClr val="lt2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b="1" dirty="0"/>
              <a:t>Good Website Design Principles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Purpose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Communication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Typefaces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Colours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Images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Navigation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Grid Layouts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"F" Pattern Design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Load Time</a:t>
            </a:r>
          </a:p>
          <a:p>
            <a:pPr marL="108000" indent="-108000" algn="ctr">
              <a:buFont typeface="Wingdings" panose="05000000000000000000" pitchFamily="2" charset="2"/>
              <a:buChar char="§"/>
            </a:pPr>
            <a:r>
              <a:rPr lang="en-GB" sz="2200" dirty="0"/>
              <a:t>Mobile Friendly</a:t>
            </a:r>
          </a:p>
          <a:p>
            <a:pPr marL="0" indent="0" algn="ctr">
              <a:buNone/>
            </a:pPr>
            <a:r>
              <a:rPr lang="en-GB" sz="1200" dirty="0"/>
              <a:t>[</a:t>
            </a:r>
            <a:r>
              <a:rPr lang="en-GB" sz="1200" dirty="0">
                <a:hlinkClick r:id="rId3"/>
              </a:rPr>
              <a:t>Read more …</a:t>
            </a:r>
            <a:r>
              <a:rPr lang="en-GB" sz="1200" dirty="0"/>
              <a:t>]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50456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Standards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Two fundamental standards (defined by the </a:t>
            </a:r>
            <a:r>
              <a:rPr lang="en-GB" dirty="0">
                <a:hlinkClick r:id="rId3"/>
              </a:rPr>
              <a:t>W3C</a:t>
            </a:r>
            <a:r>
              <a:rPr lang="en-GB" dirty="0"/>
              <a:t>) for authoring web pages:</a:t>
            </a:r>
          </a:p>
          <a:p>
            <a:pPr lvl="1"/>
            <a:r>
              <a:rPr lang="en-GB" b="1" dirty="0"/>
              <a:t>HTML</a:t>
            </a:r>
          </a:p>
          <a:p>
            <a:pPr lvl="1"/>
            <a:r>
              <a:rPr lang="en-GB" b="1" dirty="0"/>
              <a:t>CSS</a:t>
            </a:r>
          </a:p>
          <a:p>
            <a:r>
              <a:rPr lang="en-GB" dirty="0"/>
              <a:t>To add interactivity and functionality to a web page, you will most likely need </a:t>
            </a:r>
            <a:r>
              <a:rPr lang="en-GB" b="1" dirty="0"/>
              <a:t>JavaScript</a:t>
            </a:r>
            <a:r>
              <a:rPr lang="en-GB" dirty="0"/>
              <a:t> (defined by </a:t>
            </a:r>
            <a:r>
              <a:rPr lang="en-GB" dirty="0">
                <a:hlinkClick r:id="rId4"/>
              </a:rPr>
              <a:t>ECMA</a:t>
            </a:r>
            <a:r>
              <a:rPr lang="en-GB" dirty="0"/>
              <a:t>).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143" y="4797152"/>
            <a:ext cx="4761905" cy="198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29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 Web Page</a:t>
            </a:r>
          </a:p>
        </p:txBody>
      </p:sp>
      <p:sp>
        <p:nvSpPr>
          <p:cNvPr id="4" name="Block Arc 3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5" name="Block Arc 4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6" name="Block Arc 5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7" name="Block Arc 6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accent1">
              <a:tint val="6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8" name="Freeform 7"/>
          <p:cNvSpPr/>
          <p:nvPr/>
        </p:nvSpPr>
        <p:spPr>
          <a:xfrm>
            <a:off x="3893244" y="3051869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spcFirstLastPara="0" vert="horz" wrap="square" lIns="263690" tIns="263690" rIns="263690" bIns="263690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0" kern="12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Content</a:t>
            </a:r>
          </a:p>
        </p:txBody>
      </p:sp>
      <p:sp>
        <p:nvSpPr>
          <p:cNvPr id="15" name="Freeform 14"/>
          <p:cNvSpPr/>
          <p:nvPr/>
        </p:nvSpPr>
        <p:spPr>
          <a:xfrm>
            <a:off x="4132113" y="1601421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spcFirstLastPara="0" vert="horz" wrap="square" lIns="179757" tIns="179757" rIns="179757" bIns="179757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b="0" kern="12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HTML</a:t>
            </a:r>
          </a:p>
        </p:txBody>
      </p:sp>
      <p:sp>
        <p:nvSpPr>
          <p:cNvPr id="16" name="Freeform 15"/>
          <p:cNvSpPr/>
          <p:nvPr/>
        </p:nvSpPr>
        <p:spPr>
          <a:xfrm>
            <a:off x="5821430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spcFirstLastPara="0" vert="horz" wrap="square" lIns="179757" tIns="179757" rIns="179757" bIns="179757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JavaScript</a:t>
            </a:r>
          </a:p>
        </p:txBody>
      </p:sp>
      <p:sp>
        <p:nvSpPr>
          <p:cNvPr id="17" name="Freeform 16"/>
          <p:cNvSpPr/>
          <p:nvPr/>
        </p:nvSpPr>
        <p:spPr>
          <a:xfrm>
            <a:off x="4132113" y="4980055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spcFirstLastPara="0" vert="horz" wrap="square" lIns="179757" tIns="179757" rIns="179757" bIns="179757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Other 3</a:t>
            </a:r>
            <a:r>
              <a:rPr lang="en-GB" sz="1300" kern="1200" baseline="30000" dirty="0"/>
              <a:t>rd </a:t>
            </a:r>
            <a:r>
              <a:rPr lang="en-GB" sz="1300" kern="1200" dirty="0"/>
              <a:t>Party Content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442796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spcFirstLastPara="0" vert="horz" wrap="square" lIns="179757" tIns="179757" rIns="179757" bIns="179757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CSS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419872" y="4077072"/>
            <a:ext cx="28122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Required</a:t>
            </a:r>
          </a:p>
          <a:p>
            <a:r>
              <a:rPr lang="en-GB" sz="1600" dirty="0"/>
              <a:t>Text, Media Content, Forms, etc. that you want to display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92080" y="1703320"/>
            <a:ext cx="25298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/>
            </a:lvl1pPr>
          </a:lstStyle>
          <a:p>
            <a:r>
              <a:rPr lang="en-GB" b="1" dirty="0"/>
              <a:t>Required</a:t>
            </a:r>
            <a:r>
              <a:rPr lang="en-GB" dirty="0"/>
              <a:t> to describe what content is on the page.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7544" y="3356992"/>
            <a:ext cx="21389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/>
            </a:lvl1pPr>
          </a:lstStyle>
          <a:p>
            <a:r>
              <a:rPr lang="en-GB" b="1" dirty="0"/>
              <a:t>Optional</a:t>
            </a:r>
            <a:r>
              <a:rPr lang="en-GB" dirty="0"/>
              <a:t>, but you better add some if you want your site to be visually appealing!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13512" y="3356992"/>
            <a:ext cx="2138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/>
            </a:lvl1pPr>
          </a:lstStyle>
          <a:p>
            <a:r>
              <a:rPr lang="en-GB" b="1" dirty="0"/>
              <a:t>Optional</a:t>
            </a:r>
            <a:endParaRPr lang="en-GB" dirty="0"/>
          </a:p>
          <a:p>
            <a:r>
              <a:rPr lang="en-GB" dirty="0"/>
              <a:t>Adds interactivity and functionality.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92079" y="5443049"/>
            <a:ext cx="36193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/>
            </a:lvl1pPr>
          </a:lstStyle>
          <a:p>
            <a:r>
              <a:rPr lang="en-GB" b="1" dirty="0"/>
              <a:t>Optional</a:t>
            </a:r>
            <a:endParaRPr lang="en-GB" dirty="0"/>
          </a:p>
          <a:p>
            <a:r>
              <a:rPr lang="en-GB" dirty="0"/>
              <a:t>There is no need to reinvent the wheel.</a:t>
            </a:r>
          </a:p>
          <a:p>
            <a:r>
              <a:rPr lang="en-GB" dirty="0"/>
              <a:t>Useful stuff created by others to enhance your site e.g. scripts, widgets, APIs, etc.</a:t>
            </a:r>
          </a:p>
        </p:txBody>
      </p:sp>
    </p:spTree>
    <p:extLst>
      <p:ext uri="{BB962C8B-B14F-4D97-AF65-F5344CB8AC3E}">
        <p14:creationId xmlns:p14="http://schemas.microsoft.com/office/powerpoint/2010/main" val="327428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  <p:bldP spid="16" grpId="0" animBg="1"/>
      <p:bldP spid="17" grpId="0" animBg="1"/>
      <p:bldP spid="18" grpId="0" animBg="1"/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HyperText</a:t>
            </a:r>
            <a:r>
              <a:rPr lang="en-GB" dirty="0"/>
              <a:t> </a:t>
            </a:r>
            <a:r>
              <a:rPr lang="en-GB" dirty="0" err="1"/>
              <a:t>Markup</a:t>
            </a:r>
            <a:r>
              <a:rPr lang="en-GB" dirty="0"/>
              <a:t>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HTML stands for </a:t>
            </a:r>
            <a:r>
              <a:rPr lang="en-GB" b="1" dirty="0" err="1"/>
              <a:t>H</a:t>
            </a:r>
            <a:r>
              <a:rPr lang="en-GB" dirty="0" err="1"/>
              <a:t>yper</a:t>
            </a:r>
            <a:r>
              <a:rPr lang="en-GB" b="1" dirty="0" err="1"/>
              <a:t>T</a:t>
            </a:r>
            <a:r>
              <a:rPr lang="en-GB" dirty="0" err="1"/>
              <a:t>ext</a:t>
            </a:r>
            <a:r>
              <a:rPr lang="en-GB" dirty="0"/>
              <a:t> </a:t>
            </a:r>
            <a:r>
              <a:rPr lang="en-GB" b="1" dirty="0" err="1"/>
              <a:t>M</a:t>
            </a:r>
            <a:r>
              <a:rPr lang="en-GB" dirty="0" err="1"/>
              <a:t>arkup</a:t>
            </a:r>
            <a:r>
              <a:rPr lang="en-GB" dirty="0"/>
              <a:t> </a:t>
            </a:r>
            <a:r>
              <a:rPr lang="en-GB" b="1" dirty="0"/>
              <a:t>L</a:t>
            </a:r>
            <a:r>
              <a:rPr lang="en-GB" dirty="0"/>
              <a:t>anguage.</a:t>
            </a:r>
          </a:p>
          <a:p>
            <a:r>
              <a:rPr lang="en-GB" dirty="0"/>
              <a:t>It is not a programming language, it is a </a:t>
            </a:r>
            <a:r>
              <a:rPr lang="en-GB" i="1" dirty="0"/>
              <a:t>text encoded </a:t>
            </a:r>
            <a:r>
              <a:rPr lang="en-GB" i="1" u="sng" dirty="0" err="1"/>
              <a:t>markup</a:t>
            </a:r>
            <a:r>
              <a:rPr lang="en-GB" i="1" dirty="0"/>
              <a:t> language</a:t>
            </a:r>
            <a:r>
              <a:rPr lang="en-GB" dirty="0"/>
              <a:t>.</a:t>
            </a:r>
          </a:p>
          <a:p>
            <a:r>
              <a:rPr lang="en-GB" dirty="0"/>
              <a:t>Text encoding is a method of representing complex information in a simple and short way.</a:t>
            </a:r>
          </a:p>
          <a:p>
            <a:pPr lvl="1"/>
            <a:r>
              <a:rPr lang="en-GB" dirty="0"/>
              <a:t>It is written in plain text.</a:t>
            </a:r>
          </a:p>
          <a:p>
            <a:pPr lvl="1"/>
            <a:r>
              <a:rPr lang="en-GB" dirty="0"/>
              <a:t>Special </a:t>
            </a:r>
            <a:r>
              <a:rPr lang="en-GB" b="1" dirty="0"/>
              <a:t>tags</a:t>
            </a:r>
            <a:r>
              <a:rPr lang="en-GB" dirty="0"/>
              <a:t> are used to add meaning to the text by encoding, i.e. marking out and describing its structure and content e.g. paragraphs, headings, images, etc..</a:t>
            </a:r>
          </a:p>
          <a:p>
            <a:pPr lvl="1"/>
            <a:r>
              <a:rPr lang="en-GB" dirty="0"/>
              <a:t>And, </a:t>
            </a:r>
            <a:r>
              <a:rPr lang="en-GB" b="1" i="1" dirty="0"/>
              <a:t>both humans and computers can understand it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999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Markup</a:t>
            </a:r>
            <a:r>
              <a:rPr lang="en-GB" dirty="0"/>
              <a:t> in Word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If you use Word, or similar, and you format your documents, you are already using </a:t>
            </a:r>
            <a:r>
              <a:rPr lang="en-GB" dirty="0" err="1"/>
              <a:t>markup</a:t>
            </a:r>
            <a:r>
              <a:rPr lang="en-GB" dirty="0"/>
              <a:t>!</a:t>
            </a:r>
          </a:p>
          <a:p>
            <a:r>
              <a:rPr lang="en-GB" dirty="0"/>
              <a:t>Some examples:</a:t>
            </a:r>
          </a:p>
          <a:p>
            <a:pPr lvl="1"/>
            <a:r>
              <a:rPr lang="en-GB" dirty="0"/>
              <a:t>You highlight some text as headings.</a:t>
            </a:r>
          </a:p>
          <a:p>
            <a:pPr lvl="1"/>
            <a:r>
              <a:rPr lang="en-GB" dirty="0"/>
              <a:t>You create paragraphs in lengthy blocks of text .</a:t>
            </a:r>
          </a:p>
          <a:p>
            <a:pPr lvl="1"/>
            <a:r>
              <a:rPr lang="en-GB" dirty="0"/>
              <a:t>You highlight some text in bold/italics, etc.</a:t>
            </a:r>
          </a:p>
          <a:p>
            <a:pPr lvl="1"/>
            <a:r>
              <a:rPr lang="en-GB" dirty="0"/>
              <a:t>You add page numbers and text to footers / headers.</a:t>
            </a:r>
          </a:p>
          <a:p>
            <a:r>
              <a:rPr lang="en-GB" dirty="0"/>
              <a:t>You are using the visual tools/menu options to format and style (</a:t>
            </a:r>
            <a:r>
              <a:rPr lang="en-GB" b="1" dirty="0" err="1"/>
              <a:t>markup</a:t>
            </a:r>
            <a:r>
              <a:rPr lang="en-GB" dirty="0"/>
              <a:t>) selected text in your document.</a:t>
            </a:r>
          </a:p>
        </p:txBody>
      </p:sp>
    </p:spTree>
    <p:extLst>
      <p:ext uri="{BB962C8B-B14F-4D97-AF65-F5344CB8AC3E}">
        <p14:creationId xmlns:p14="http://schemas.microsoft.com/office/powerpoint/2010/main" val="3878270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HTML uses text tags known as </a:t>
            </a:r>
            <a:r>
              <a:rPr lang="en-GB" b="1" dirty="0" err="1"/>
              <a:t>markup</a:t>
            </a:r>
            <a:r>
              <a:rPr lang="en-GB" b="1" dirty="0"/>
              <a:t> tags</a:t>
            </a:r>
            <a:r>
              <a:rPr lang="en-GB" dirty="0"/>
              <a:t> to describe the structure and content of a web page.</a:t>
            </a:r>
          </a:p>
          <a:p>
            <a:r>
              <a:rPr lang="en-GB" dirty="0"/>
              <a:t>The </a:t>
            </a:r>
            <a:r>
              <a:rPr lang="en-GB" dirty="0" err="1"/>
              <a:t>markup</a:t>
            </a:r>
            <a:r>
              <a:rPr lang="en-GB" dirty="0"/>
              <a:t> tags are written as </a:t>
            </a:r>
            <a:r>
              <a:rPr lang="en-GB" b="1" i="1" dirty="0"/>
              <a:t>text tag labels enclosed in angle brackets</a:t>
            </a:r>
            <a:r>
              <a:rPr lang="en-GB" dirty="0"/>
              <a:t>:	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tag labels are a </a:t>
            </a:r>
            <a:r>
              <a:rPr lang="en-GB" i="1" dirty="0" err="1"/>
              <a:t>markup</a:t>
            </a:r>
            <a:r>
              <a:rPr lang="en-GB" i="1" dirty="0"/>
              <a:t> code for the type of content they represent</a:t>
            </a:r>
            <a:r>
              <a:rPr lang="en-GB" dirty="0"/>
              <a:t>, so for example “p” stands for paragraph.</a:t>
            </a:r>
          </a:p>
          <a:p>
            <a:pPr lvl="1"/>
            <a:r>
              <a:rPr lang="en-GB" dirty="0"/>
              <a:t>The tags mark the start and end of the content and the actual content is written between the tags.</a:t>
            </a:r>
          </a:p>
          <a:p>
            <a:pPr marL="365760" lvl="1" indent="0" algn="ctr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highlight>
                  <a:srgbClr val="FFFFFF"/>
                </a:highlight>
                <a:latin typeface="Consolas" panose="020B0609020204030204" pitchFamily="49" charset="0"/>
              </a:rPr>
              <a:t>Content…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For example: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highlight>
                  <a:srgbClr val="FFFFFF"/>
                </a:highlight>
                <a:latin typeface="Consolas" panose="020B0609020204030204" pitchFamily="49" charset="0"/>
              </a:rPr>
              <a:t>This is a paragraph. The </a:t>
            </a:r>
            <a:r>
              <a:rPr lang="en-GB" sz="2000" dirty="0" err="1">
                <a:highlight>
                  <a:srgbClr val="FFFFFF"/>
                </a:highlight>
                <a:latin typeface="Consolas" panose="020B0609020204030204" pitchFamily="49" charset="0"/>
              </a:rPr>
              <a:t>markup</a:t>
            </a:r>
            <a:r>
              <a:rPr lang="en-GB" sz="2000" dirty="0">
                <a:highlight>
                  <a:srgbClr val="FFFFFF"/>
                </a:highlight>
                <a:latin typeface="Consolas" panose="020B0609020204030204" pitchFamily="49" charset="0"/>
              </a:rPr>
              <a:t> tag label “</a:t>
            </a:r>
            <a:r>
              <a:rPr lang="en-GB" sz="2000" b="1" dirty="0"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highlight>
                  <a:srgbClr val="FFFFFF"/>
                </a:highlight>
                <a:latin typeface="Consolas" panose="020B0609020204030204" pitchFamily="49" charset="0"/>
              </a:rPr>
              <a:t>” represents a paragraph in HTML.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49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Types of 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Start (or Opening)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End (or Closing)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Empty (or Self-closing) Tag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/>
          </a:p>
          <a:p>
            <a:pPr lvl="1"/>
            <a:r>
              <a:rPr lang="en-GB" dirty="0"/>
              <a:t>The self-closing tag is used when a tag has no content.</a:t>
            </a:r>
          </a:p>
          <a:p>
            <a:pPr lvl="1"/>
            <a:r>
              <a:rPr lang="en-GB" dirty="0"/>
              <a:t>It represents an abbreviated format of the start and end tags merged together as a single tag.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1610" y="2060848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07423" y="2060848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6" name="Rectangle 5"/>
          <p:cNvSpPr/>
          <p:nvPr/>
        </p:nvSpPr>
        <p:spPr>
          <a:xfrm>
            <a:off x="6313006" y="2060848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1610" y="3429000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&lt;/</a:t>
            </a:r>
            <a:r>
              <a:rPr lang="en-GB" dirty="0"/>
              <a:t>“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07423" y="342900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9" name="Rectangle 8"/>
          <p:cNvSpPr/>
          <p:nvPr/>
        </p:nvSpPr>
        <p:spPr>
          <a:xfrm>
            <a:off x="6313006" y="3429000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1610" y="4787860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07423" y="478786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13006" y="4787860"/>
            <a:ext cx="790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/&gt;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793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elements are the </a:t>
            </a:r>
            <a:r>
              <a:rPr lang="en-GB" b="1" i="1" dirty="0"/>
              <a:t>basic building blocks of a HTML document</a:t>
            </a:r>
            <a:r>
              <a:rPr lang="en-GB" dirty="0"/>
              <a:t>.</a:t>
            </a:r>
          </a:p>
          <a:p>
            <a:r>
              <a:rPr lang="en-GB" dirty="0"/>
              <a:t>They are added to describe what content has been included on the web page.</a:t>
            </a:r>
          </a:p>
          <a:p>
            <a:r>
              <a:rPr lang="en-GB" dirty="0"/>
              <a:t>Each HTML tag describes a different document content type e.g. a paragraph, an image, etc.</a:t>
            </a:r>
          </a:p>
          <a:p>
            <a:r>
              <a:rPr lang="en-GB" dirty="0"/>
              <a:t>Each tag is called a </a:t>
            </a:r>
            <a:r>
              <a:rPr lang="en-GB" b="1" dirty="0"/>
              <a:t>HTML element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7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Types of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element </a:t>
            </a:r>
            <a:r>
              <a:rPr lang="en-GB" b="1" dirty="0"/>
              <a:t>with content</a:t>
            </a:r>
            <a:r>
              <a:rPr lang="en-GB" dirty="0"/>
              <a:t>:</a:t>
            </a:r>
          </a:p>
          <a:p>
            <a:pPr lvl="1"/>
            <a:r>
              <a:rPr lang="en-GB" i="1" dirty="0"/>
              <a:t>use start tag + content + end tag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HTML element </a:t>
            </a:r>
            <a:r>
              <a:rPr lang="en-GB" b="1" dirty="0"/>
              <a:t>with no content</a:t>
            </a:r>
            <a:r>
              <a:rPr lang="en-GB" dirty="0"/>
              <a:t>:</a:t>
            </a:r>
          </a:p>
          <a:p>
            <a:pPr lvl="1"/>
            <a:r>
              <a:rPr lang="en-GB" i="1" dirty="0"/>
              <a:t>use empty tag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403648" y="2852936"/>
            <a:ext cx="4134465" cy="910581"/>
            <a:chOff x="612648" y="5326732"/>
            <a:chExt cx="4134465" cy="910581"/>
          </a:xfrm>
        </p:grpSpPr>
        <p:sp>
          <p:nvSpPr>
            <p:cNvPr id="5" name="TextBox 4"/>
            <p:cNvSpPr txBox="1"/>
            <p:nvPr/>
          </p:nvSpPr>
          <p:spPr>
            <a:xfrm>
              <a:off x="612648" y="5445224"/>
              <a:ext cx="413446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highlight>
                    <a:srgbClr val="FFFFFF"/>
                  </a:highlight>
                  <a:latin typeface="Consolas" panose="020B0609020204030204" pitchFamily="49" charset="0"/>
                </a:rPr>
                <a:t>content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/>
            </a:p>
          </p:txBody>
        </p:sp>
        <p:sp>
          <p:nvSpPr>
            <p:cNvPr id="6" name="Left Brace 5"/>
            <p:cNvSpPr/>
            <p:nvPr/>
          </p:nvSpPr>
          <p:spPr>
            <a:xfrm rot="5400000">
              <a:off x="1249152" y="4761148"/>
              <a:ext cx="236984" cy="136815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Start Tag</a:t>
              </a:r>
            </a:p>
          </p:txBody>
        </p:sp>
        <p:sp>
          <p:nvSpPr>
            <p:cNvPr id="7" name="Left Brace 6"/>
            <p:cNvSpPr/>
            <p:nvPr/>
          </p:nvSpPr>
          <p:spPr>
            <a:xfrm rot="5400000">
              <a:off x="3760682" y="4679302"/>
              <a:ext cx="236984" cy="1531844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 err="1"/>
                <a:t>EndTag</a:t>
              </a:r>
              <a:endParaRPr lang="en-GB" dirty="0"/>
            </a:p>
          </p:txBody>
        </p:sp>
        <p:sp>
          <p:nvSpPr>
            <p:cNvPr id="8" name="Left Brace 7"/>
            <p:cNvSpPr/>
            <p:nvPr/>
          </p:nvSpPr>
          <p:spPr>
            <a:xfrm rot="16200000">
              <a:off x="2520318" y="4112533"/>
              <a:ext cx="288032" cy="3961528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756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3800522" y="5445224"/>
            <a:ext cx="1736373" cy="910077"/>
            <a:chOff x="6156176" y="5326732"/>
            <a:chExt cx="1736373" cy="910077"/>
          </a:xfrm>
        </p:grpSpPr>
        <p:sp>
          <p:nvSpPr>
            <p:cNvPr id="10" name="Rectangle 9"/>
            <p:cNvSpPr/>
            <p:nvPr/>
          </p:nvSpPr>
          <p:spPr>
            <a:xfrm>
              <a:off x="6156176" y="5445224"/>
              <a:ext cx="173637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/&gt;</a:t>
              </a:r>
              <a:endParaRPr lang="en-GB" sz="2000" dirty="0"/>
            </a:p>
          </p:txBody>
        </p:sp>
        <p:sp>
          <p:nvSpPr>
            <p:cNvPr id="11" name="Left Brace 10"/>
            <p:cNvSpPr/>
            <p:nvPr/>
          </p:nvSpPr>
          <p:spPr>
            <a:xfrm rot="5400000">
              <a:off x="6890219" y="4713583"/>
              <a:ext cx="236984" cy="1463281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Empty Tag</a:t>
              </a:r>
            </a:p>
          </p:txBody>
        </p:sp>
        <p:sp>
          <p:nvSpPr>
            <p:cNvPr id="12" name="Left Brace 11"/>
            <p:cNvSpPr/>
            <p:nvPr/>
          </p:nvSpPr>
          <p:spPr>
            <a:xfrm rot="16200000">
              <a:off x="6864695" y="5361152"/>
              <a:ext cx="288032" cy="146328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1044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5392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sz="2700" dirty="0"/>
              <a:t>What elements can you identify on this page?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28" y="1484784"/>
            <a:ext cx="8276952" cy="5319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597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Attributes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elements can have attributes.</a:t>
            </a:r>
          </a:p>
          <a:p>
            <a:r>
              <a:rPr lang="en-GB" dirty="0"/>
              <a:t>They are used to provide </a:t>
            </a:r>
            <a:r>
              <a:rPr lang="en-GB" b="1" i="1" dirty="0"/>
              <a:t>additional information about an element</a:t>
            </a:r>
            <a:r>
              <a:rPr lang="en-GB" dirty="0"/>
              <a:t>.</a:t>
            </a:r>
          </a:p>
          <a:p>
            <a:r>
              <a:rPr lang="en-GB" dirty="0"/>
              <a:t>Attributes are included in the start or self-closing (empty) tag as name-value pairs made up of:</a:t>
            </a:r>
          </a:p>
          <a:p>
            <a:pPr marL="594360" lvl="2" indent="0">
              <a:buNone/>
            </a:pPr>
            <a:endParaRPr lang="en-GB" dirty="0"/>
          </a:p>
          <a:p>
            <a:pPr marL="594360" lvl="2" indent="0" algn="ctr">
              <a:buNone/>
            </a:pPr>
            <a:r>
              <a:rPr lang="en-GB" sz="2400" dirty="0" err="1">
                <a:solidFill>
                  <a:srgbClr val="FF0000"/>
                </a:solidFill>
                <a:latin typeface="Consolas" panose="020B0609020204030204" pitchFamily="49" charset="0"/>
              </a:rPr>
              <a:t>attributeName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 "attribute value"</a:t>
            </a:r>
            <a:endParaRPr lang="en-GB" dirty="0"/>
          </a:p>
          <a:p>
            <a:r>
              <a:rPr lang="en-GB" b="1" u="sng" dirty="0"/>
              <a:t>Important Notes:</a:t>
            </a:r>
          </a:p>
          <a:p>
            <a:pPr lvl="1"/>
            <a:r>
              <a:rPr lang="en-GB" dirty="0"/>
              <a:t>The attribute name must </a:t>
            </a:r>
            <a:r>
              <a:rPr lang="en-GB" u="sng" dirty="0"/>
              <a:t>not</a:t>
            </a:r>
            <a:r>
              <a:rPr lang="en-GB" dirty="0"/>
              <a:t> contain spaces!</a:t>
            </a:r>
          </a:p>
          <a:p>
            <a:pPr lvl="1"/>
            <a:r>
              <a:rPr lang="en-GB" dirty="0"/>
              <a:t>But the value can have spaces.</a:t>
            </a:r>
          </a:p>
          <a:p>
            <a:pPr lvl="1"/>
            <a:r>
              <a:rPr lang="en-GB" dirty="0"/>
              <a:t>The attribute value should be surrounded by a </a:t>
            </a:r>
            <a:r>
              <a:rPr lang="en-GB" u="sng" dirty="0"/>
              <a:t>matching pair</a:t>
            </a:r>
            <a:r>
              <a:rPr lang="en-GB" dirty="0"/>
              <a:t> of single quotes (') or double quotes (")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57043" y="3643401"/>
            <a:ext cx="16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attribute </a:t>
            </a:r>
            <a:r>
              <a:rPr lang="en-GB" b="1" dirty="0"/>
              <a:t>name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056098" y="3643401"/>
            <a:ext cx="10919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  </a:t>
            </a:r>
            <a:r>
              <a:rPr lang="en-GB" b="1" dirty="0"/>
              <a:t>= </a:t>
            </a:r>
            <a:r>
              <a:rPr lang="en-GB" dirty="0"/>
              <a:t>sign</a:t>
            </a:r>
          </a:p>
        </p:txBody>
      </p:sp>
      <p:sp>
        <p:nvSpPr>
          <p:cNvPr id="9" name="Rectangle 8"/>
          <p:cNvSpPr/>
          <p:nvPr/>
        </p:nvSpPr>
        <p:spPr>
          <a:xfrm>
            <a:off x="5148064" y="3645024"/>
            <a:ext cx="21445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  "attribute </a:t>
            </a:r>
            <a:r>
              <a:rPr lang="en-GB" b="1" dirty="0"/>
              <a:t>value</a:t>
            </a:r>
            <a:r>
              <a:rPr lang="en-GB" dirty="0"/>
              <a:t>"</a:t>
            </a:r>
          </a:p>
        </p:txBody>
      </p:sp>
    </p:spTree>
    <p:extLst>
      <p:ext uri="{BB962C8B-B14F-4D97-AF65-F5344CB8AC3E}">
        <p14:creationId xmlns:p14="http://schemas.microsoft.com/office/powerpoint/2010/main" val="14930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HTML Attributes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In the </a:t>
            </a:r>
            <a:r>
              <a:rPr lang="en-GB" b="1" dirty="0"/>
              <a:t>start tag of a non-empty element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="http://facebook.com"&gt;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/>
          </a:p>
          <a:p>
            <a:pPr lvl="1"/>
            <a:r>
              <a:rPr lang="en-GB" dirty="0"/>
              <a:t>The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&gt;…&lt;/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represents a HTML link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href</a:t>
            </a:r>
            <a:r>
              <a:rPr lang="en-GB" dirty="0"/>
              <a:t> attribute provides the link’s address.</a:t>
            </a:r>
          </a:p>
          <a:p>
            <a:r>
              <a:rPr lang="en-GB" dirty="0"/>
              <a:t>In the </a:t>
            </a:r>
            <a:r>
              <a:rPr lang="en-GB" b="1" dirty="0"/>
              <a:t>self-closing tag of an empty element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="mypicture.jpg"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 Picture"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100" dirty="0"/>
          </a:p>
          <a:p>
            <a:pPr lvl="1"/>
            <a:r>
              <a:rPr lang="en-GB" dirty="0"/>
              <a:t>An element can have multiple attributes.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src</a:t>
            </a:r>
            <a:r>
              <a:rPr lang="en-GB" dirty="0"/>
              <a:t> attribute provides the source location for the image element.</a:t>
            </a:r>
          </a:p>
          <a:p>
            <a:pPr lvl="1"/>
            <a:r>
              <a:rPr lang="en-GB" dirty="0"/>
              <a:t>the alt attribute provides an alternate description if the image is missing.</a:t>
            </a:r>
          </a:p>
        </p:txBody>
      </p:sp>
      <p:sp>
        <p:nvSpPr>
          <p:cNvPr id="10" name="Rectangle 9"/>
          <p:cNvSpPr/>
          <p:nvPr/>
        </p:nvSpPr>
        <p:spPr>
          <a:xfrm>
            <a:off x="1763688" y="2132856"/>
            <a:ext cx="3816424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979712" y="4005064"/>
            <a:ext cx="288032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4932040" y="4005064"/>
            <a:ext cx="2376264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05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elements can contain other elements forming nested elements.</a:t>
            </a:r>
          </a:p>
          <a:p>
            <a:pPr marL="36576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  <a:b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r>
              <a:rPr lang="en-GB" dirty="0"/>
              <a:t>Nested elements consist of </a:t>
            </a:r>
            <a:r>
              <a:rPr lang="en-GB" b="1" i="1" dirty="0"/>
              <a:t>child elements contained within parent elements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child elements can also have their own child elements and so on…</a:t>
            </a:r>
          </a:p>
          <a:p>
            <a:pPr lvl="1"/>
            <a:r>
              <a:rPr lang="en-GB" dirty="0"/>
              <a:t>The elements must be properly nested (contained) within each other.</a:t>
            </a:r>
          </a:p>
          <a:p>
            <a:pPr lvl="1"/>
            <a:r>
              <a:rPr lang="en-GB" dirty="0"/>
              <a:t>The nested elements form a Document Tree.</a:t>
            </a:r>
          </a:p>
          <a:p>
            <a:r>
              <a:rPr lang="en-GB" dirty="0"/>
              <a:t>The next slide shows you the better way to write nested elements to ensure proper nesting.</a:t>
            </a:r>
          </a:p>
        </p:txBody>
      </p:sp>
      <p:sp>
        <p:nvSpPr>
          <p:cNvPr id="4" name="Rectangle 3"/>
          <p:cNvSpPr/>
          <p:nvPr/>
        </p:nvSpPr>
        <p:spPr>
          <a:xfrm>
            <a:off x="1043608" y="2708920"/>
            <a:ext cx="2664296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380312" y="2702064"/>
            <a:ext cx="504056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707904" y="2708920"/>
            <a:ext cx="3672408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20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This is an example of well-nested HTML content.</a:t>
            </a:r>
          </a:p>
          <a:p>
            <a:r>
              <a:rPr lang="en-GB" dirty="0"/>
              <a:t>Use indentation (tabs) to indicate that an element is a nested within a parent element.</a:t>
            </a:r>
          </a:p>
          <a:p>
            <a:r>
              <a:rPr lang="en-GB" dirty="0"/>
              <a:t>That way, it is easier to see where an element starts and ends.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115616" y="4581128"/>
            <a:ext cx="504056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691680" y="5301208"/>
            <a:ext cx="79208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Left Bracket 3"/>
          <p:cNvSpPr/>
          <p:nvPr/>
        </p:nvSpPr>
        <p:spPr>
          <a:xfrm>
            <a:off x="467544" y="4221088"/>
            <a:ext cx="504056" cy="1800200"/>
          </a:xfrm>
          <a:prstGeom prst="leftBracket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Left Bracket 5"/>
          <p:cNvSpPr/>
          <p:nvPr/>
        </p:nvSpPr>
        <p:spPr>
          <a:xfrm>
            <a:off x="1116704" y="4905164"/>
            <a:ext cx="430960" cy="792088"/>
          </a:xfrm>
          <a:prstGeom prst="leftBracket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3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HTML Document Tree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 documents form a Document Tree made up of a collection of nested elements.</a:t>
            </a:r>
          </a:p>
          <a:p>
            <a:r>
              <a:rPr lang="en-GB" dirty="0"/>
              <a:t>If we look at the nested content on the last slide: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This paragraph contains a link that contains an image 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27432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600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093640" y="4379100"/>
            <a:ext cx="124104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Element:</a:t>
            </a:r>
          </a:p>
          <a:p>
            <a:r>
              <a:rPr lang="en-GB" dirty="0"/>
              <a:t>&lt;p&gt;…&lt;/p&gt;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08791" y="5315205"/>
            <a:ext cx="1208985" cy="646331"/>
          </a:xfrm>
          <a:prstGeom prst="rect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Element:</a:t>
            </a:r>
          </a:p>
          <a:p>
            <a:r>
              <a:rPr lang="en-GB" dirty="0"/>
              <a:t>&lt;a&gt;…&lt;/a&gt;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81053" y="6181041"/>
            <a:ext cx="1064715" cy="646331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Element:</a:t>
            </a:r>
          </a:p>
          <a:p>
            <a:r>
              <a:rPr lang="en-GB" dirty="0"/>
              <a:t>&lt;</a:t>
            </a:r>
            <a:r>
              <a:rPr lang="en-GB" dirty="0" err="1"/>
              <a:t>img</a:t>
            </a:r>
            <a:r>
              <a:rPr lang="en-GB" dirty="0"/>
              <a:t> /&gt;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41312" y="5315204"/>
            <a:ext cx="1853456" cy="646331"/>
          </a:xfrm>
          <a:prstGeom prst="rect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Text:</a:t>
            </a:r>
          </a:p>
          <a:p>
            <a:r>
              <a:rPr lang="en-GB" dirty="0"/>
              <a:t>This paragraph…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04612" y="5315204"/>
            <a:ext cx="1261436" cy="646331"/>
          </a:xfrm>
          <a:prstGeom prst="rect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Text:</a:t>
            </a:r>
          </a:p>
          <a:p>
            <a:r>
              <a:rPr lang="en-GB" dirty="0"/>
              <a:t>. (full stop)</a:t>
            </a:r>
          </a:p>
        </p:txBody>
      </p:sp>
      <p:cxnSp>
        <p:nvCxnSpPr>
          <p:cNvPr id="10" name="Elbow Connector 9"/>
          <p:cNvCxnSpPr>
            <a:stCxn id="5" idx="2"/>
            <a:endCxn id="8" idx="0"/>
          </p:cNvCxnSpPr>
          <p:nvPr/>
        </p:nvCxnSpPr>
        <p:spPr>
          <a:xfrm rot="5400000">
            <a:off x="4246216" y="3847256"/>
            <a:ext cx="289773" cy="2646123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Elbow Connector 10"/>
          <p:cNvCxnSpPr>
            <a:stCxn id="5" idx="2"/>
            <a:endCxn id="9" idx="0"/>
          </p:cNvCxnSpPr>
          <p:nvPr/>
        </p:nvCxnSpPr>
        <p:spPr>
          <a:xfrm rot="16200000" flipH="1">
            <a:off x="6779860" y="3959733"/>
            <a:ext cx="289773" cy="2421167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5" idx="2"/>
            <a:endCxn id="6" idx="0"/>
          </p:cNvCxnSpPr>
          <p:nvPr/>
        </p:nvCxnSpPr>
        <p:spPr>
          <a:xfrm flipH="1">
            <a:off x="5713284" y="5025431"/>
            <a:ext cx="879" cy="2897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6" idx="2"/>
            <a:endCxn id="7" idx="0"/>
          </p:cNvCxnSpPr>
          <p:nvPr/>
        </p:nvCxnSpPr>
        <p:spPr>
          <a:xfrm>
            <a:off x="5713284" y="5961536"/>
            <a:ext cx="127" cy="2195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Left Bracket 13"/>
          <p:cNvSpPr/>
          <p:nvPr/>
        </p:nvSpPr>
        <p:spPr>
          <a:xfrm>
            <a:off x="395536" y="3225229"/>
            <a:ext cx="504056" cy="1715939"/>
          </a:xfrm>
          <a:prstGeom prst="leftBracket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Left Bracket 14"/>
          <p:cNvSpPr/>
          <p:nvPr/>
        </p:nvSpPr>
        <p:spPr>
          <a:xfrm>
            <a:off x="807099" y="3909305"/>
            <a:ext cx="430960" cy="743831"/>
          </a:xfrm>
          <a:prstGeom prst="leftBracket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Left Bracket 15"/>
          <p:cNvSpPr/>
          <p:nvPr/>
        </p:nvSpPr>
        <p:spPr>
          <a:xfrm>
            <a:off x="828672" y="3501009"/>
            <a:ext cx="430960" cy="216024"/>
          </a:xfrm>
          <a:prstGeom prst="leftBracket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Left Bracket 16"/>
          <p:cNvSpPr/>
          <p:nvPr/>
        </p:nvSpPr>
        <p:spPr>
          <a:xfrm>
            <a:off x="1149345" y="4173208"/>
            <a:ext cx="430960" cy="216024"/>
          </a:xfrm>
          <a:prstGeom prst="leftBracket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79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animBg="1"/>
      <p:bldP spid="8" grpId="0" animBg="1"/>
      <p:bldP spid="9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Badly Nested 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Rewritten so it is easier to read: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5941" y="1568986"/>
            <a:ext cx="817010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is badly nested.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15047" y="3228652"/>
            <a:ext cx="8170107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is badly nested.</a:t>
            </a:r>
          </a:p>
          <a:p>
            <a:pPr marL="0" lvl="1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6" name="Left Bracket 5"/>
          <p:cNvSpPr/>
          <p:nvPr/>
        </p:nvSpPr>
        <p:spPr>
          <a:xfrm>
            <a:off x="395537" y="3419708"/>
            <a:ext cx="288032" cy="936104"/>
          </a:xfrm>
          <a:prstGeom prst="leftBracket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/>
          <a:lstStyle/>
          <a:p>
            <a:pPr algn="ctr"/>
            <a:endParaRPr lang="en-GB" dirty="0"/>
          </a:p>
        </p:txBody>
      </p:sp>
      <p:sp>
        <p:nvSpPr>
          <p:cNvPr id="7" name="Left Bracket 6"/>
          <p:cNvSpPr/>
          <p:nvPr/>
        </p:nvSpPr>
        <p:spPr>
          <a:xfrm rot="16200000">
            <a:off x="4191672" y="1162595"/>
            <a:ext cx="76584" cy="6156685"/>
          </a:xfrm>
          <a:prstGeom prst="leftBracket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971600" y="4279230"/>
            <a:ext cx="8085873" cy="1310010"/>
            <a:chOff x="971600" y="3856474"/>
            <a:chExt cx="8085873" cy="1310010"/>
          </a:xfrm>
        </p:grpSpPr>
        <p:sp>
          <p:nvSpPr>
            <p:cNvPr id="9" name="TextBox 8"/>
            <p:cNvSpPr txBox="1"/>
            <p:nvPr/>
          </p:nvSpPr>
          <p:spPr>
            <a:xfrm>
              <a:off x="1331640" y="4797152"/>
              <a:ext cx="77258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You can see that the closing tags do not match the corresponding opening tags!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 flipV="1">
              <a:off x="971600" y="4014356"/>
              <a:ext cx="360041" cy="96746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9" idx="1"/>
            </p:cNvCxnSpPr>
            <p:nvPr/>
          </p:nvCxnSpPr>
          <p:spPr>
            <a:xfrm flipV="1">
              <a:off x="1331640" y="3856474"/>
              <a:ext cx="5832648" cy="112534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8069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structure of a basic HTML document.</a:t>
            </a:r>
          </a:p>
        </p:txBody>
      </p:sp>
    </p:spTree>
    <p:extLst>
      <p:ext uri="{BB962C8B-B14F-4D97-AF65-F5344CB8AC3E}">
        <p14:creationId xmlns:p14="http://schemas.microsoft.com/office/powerpoint/2010/main" val="169063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 HTML document is made up of:</a:t>
            </a:r>
          </a:p>
          <a:p>
            <a:r>
              <a:rPr lang="en-GB" dirty="0"/>
              <a:t>The </a:t>
            </a:r>
            <a:r>
              <a:rPr lang="en-GB" b="1" dirty="0"/>
              <a:t>document type declaration</a:t>
            </a:r>
            <a:r>
              <a:rPr lang="en-GB" dirty="0"/>
              <a:t> which identifies the document as a HTML document: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root </a:t>
            </a:r>
            <a:r>
              <a:rPr lang="en-GB" dirty="0"/>
              <a:t>(outermost parent) </a:t>
            </a:r>
            <a:r>
              <a:rPr lang="en-GB" b="1" dirty="0"/>
              <a:t>HTML element</a:t>
            </a:r>
          </a:p>
          <a:p>
            <a:pPr lvl="1"/>
            <a:r>
              <a:rPr lang="en-GB" dirty="0"/>
              <a:t>Marks the start of the HTML content:</a:t>
            </a:r>
          </a:p>
          <a:p>
            <a:pPr marL="411480" lvl="1" indent="0">
              <a:buNone/>
            </a:pP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&lt;html&gt; element contains </a:t>
            </a:r>
            <a:r>
              <a:rPr lang="en-GB" u="sng" dirty="0"/>
              <a:t>all</a:t>
            </a:r>
            <a:r>
              <a:rPr lang="en-GB" dirty="0"/>
              <a:t> other elements in the document defined within either: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&lt;head&gt;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&lt;body&gt;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47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Basic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1600200"/>
            <a:ext cx="8153400" cy="7486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Comment: the document type declaration --&gt;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2648" y="2464296"/>
            <a:ext cx="8153400" cy="4133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head contains information about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user does not see this information on the page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 of Document goes here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charset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="utf-8"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visible part of the document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Nested document elements defining the page content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Page content goes here …</a:t>
            </a: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59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and Block-Level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HTML elements are usually displayed in one of two ways:</a:t>
            </a:r>
          </a:p>
          <a:p>
            <a:pPr lvl="1"/>
            <a:r>
              <a:rPr lang="en-GB" b="1" dirty="0"/>
              <a:t>Inline</a:t>
            </a:r>
            <a:r>
              <a:rPr lang="en-GB" dirty="0"/>
              <a:t>: displayed on the same line where the previous element stopped.</a:t>
            </a:r>
          </a:p>
          <a:p>
            <a:pPr marL="640080" lvl="2" indent="0">
              <a:buNone/>
            </a:pPr>
            <a:r>
              <a:rPr lang="en-GB" dirty="0"/>
              <a:t>Examples: &lt;a&gt;, &lt;</a:t>
            </a:r>
            <a:r>
              <a:rPr lang="en-GB" dirty="0" err="1"/>
              <a:t>img</a:t>
            </a:r>
            <a:r>
              <a:rPr lang="en-GB" dirty="0"/>
              <a:t>&gt;, etc.</a:t>
            </a:r>
          </a:p>
          <a:p>
            <a:pPr lvl="1"/>
            <a:r>
              <a:rPr lang="en-GB" b="1" dirty="0"/>
              <a:t>Block-Level</a:t>
            </a:r>
            <a:r>
              <a:rPr lang="en-GB" dirty="0"/>
              <a:t>: displayed on a new line. A new line will be inserted before and after it.</a:t>
            </a:r>
          </a:p>
          <a:p>
            <a:pPr marL="640080" lvl="2" indent="0">
              <a:buNone/>
            </a:pPr>
            <a:r>
              <a:rPr lang="en-GB" dirty="0"/>
              <a:t>Examples: &lt;div&gt;, &lt;p&gt;, &lt;</a:t>
            </a:r>
            <a:r>
              <a:rPr lang="en-GB" dirty="0" err="1"/>
              <a:t>ul</a:t>
            </a:r>
            <a:r>
              <a:rPr lang="en-GB" dirty="0"/>
              <a:t>&gt;, &lt;</a:t>
            </a:r>
            <a:r>
              <a:rPr lang="en-GB" dirty="0" err="1"/>
              <a:t>ol</a:t>
            </a:r>
            <a:r>
              <a:rPr lang="en-GB" dirty="0"/>
              <a:t>&gt;, &lt;li&gt;, etc.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are, however, ways to change if an element should be displayed as a block or inline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6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Headings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tags.</a:t>
            </a:r>
          </a:p>
          <a:p>
            <a:r>
              <a:rPr lang="en-GB" b="1" dirty="0"/>
              <a:t>Paragraphs</a:t>
            </a:r>
            <a:r>
              <a:rPr lang="en-GB" dirty="0"/>
              <a:t>: are defined using the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Hyperlinks</a:t>
            </a:r>
            <a:r>
              <a:rPr lang="en-GB" dirty="0"/>
              <a:t>: are used to specify links to other content and are defined using an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Images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r>
              <a:rPr lang="en-GB" dirty="0"/>
              <a:t> element. It is an empty element with only attributes and no content.</a:t>
            </a:r>
          </a:p>
        </p:txBody>
      </p:sp>
    </p:spTree>
    <p:extLst>
      <p:ext uri="{BB962C8B-B14F-4D97-AF65-F5344CB8AC3E}">
        <p14:creationId xmlns:p14="http://schemas.microsoft.com/office/powerpoint/2010/main" val="419069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Lists</a:t>
            </a:r>
            <a:r>
              <a:rPr lang="en-GB" dirty="0"/>
              <a:t>: a list in HTML defines a container element that contains list items.</a:t>
            </a:r>
          </a:p>
          <a:p>
            <a:r>
              <a:rPr lang="en-GB" dirty="0"/>
              <a:t>There are two type of lists in HTML: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o</a:t>
            </a:r>
            <a:r>
              <a:rPr lang="en-GB" i="1" dirty="0"/>
              <a:t>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numbered list and it is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u</a:t>
            </a:r>
            <a:r>
              <a:rPr lang="en-GB" i="1" dirty="0"/>
              <a:t>nordered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bulleted list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L</a:t>
            </a:r>
            <a:r>
              <a:rPr lang="en-GB" dirty="0"/>
              <a:t>ist </a:t>
            </a:r>
            <a:r>
              <a:rPr lang="en-GB" b="1" dirty="0"/>
              <a:t>I</a:t>
            </a:r>
            <a:r>
              <a:rPr lang="en-GB" dirty="0"/>
              <a:t>tems: are specified as child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elements nested within the parent list container (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or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) depending on the type of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8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Today’s HTML Elements: Formatting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also has a number of formatting elements. Some of the common ones are:</a:t>
            </a:r>
          </a:p>
          <a:p>
            <a:pPr lvl="1"/>
            <a:r>
              <a:rPr lang="en-GB" b="1" dirty="0"/>
              <a:t>Bold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Strong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strong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 with added </a:t>
            </a:r>
            <a:r>
              <a:rPr lang="en-GB" u="sng" dirty="0"/>
              <a:t>strong importance of its meaning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Italic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Emphasised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 with important meaning.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is a better way to specify formatting for your HTML</a:t>
            </a:r>
            <a:r>
              <a:rPr lang="en-GB" dirty="0"/>
              <a:t> – next lecture!</a:t>
            </a:r>
          </a:p>
        </p:txBody>
      </p:sp>
    </p:spTree>
    <p:extLst>
      <p:ext uri="{BB962C8B-B14F-4D97-AF65-F5344CB8AC3E}">
        <p14:creationId xmlns:p14="http://schemas.microsoft.com/office/powerpoint/2010/main" val="274319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Good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These are some best practices for writing HTML:</a:t>
            </a:r>
          </a:p>
          <a:p>
            <a:r>
              <a:rPr lang="en-GB" dirty="0"/>
              <a:t>Write element names in lower case.</a:t>
            </a:r>
          </a:p>
          <a:p>
            <a:r>
              <a:rPr lang="en-GB" dirty="0"/>
              <a:t>Write attribute names in lower case too.</a:t>
            </a:r>
          </a:p>
          <a:p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r>
              <a:rPr lang="en-GB" dirty="0"/>
              <a:t>Remember to close all HTML elements, including empty elements too (using the self-closing tag).</a:t>
            </a:r>
          </a:p>
          <a:p>
            <a:r>
              <a:rPr lang="en-GB" dirty="0"/>
              <a:t>When specifying attribute name-value pairs, do not use spaces to separate the equals sign.</a:t>
            </a:r>
          </a:p>
          <a:p>
            <a:r>
              <a:rPr lang="en-GB" dirty="0"/>
              <a:t>For more best practices, see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29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9072</TotalTime>
  <Words>2105</Words>
  <Application>Microsoft Office PowerPoint</Application>
  <PresentationFormat>On-screen Show (4:3)</PresentationFormat>
  <Paragraphs>323</Paragraphs>
  <Slides>32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Introduction</vt:lpstr>
      <vt:lpstr>Class Activities</vt:lpstr>
      <vt:lpstr>What Makes A Good Website?</vt:lpstr>
      <vt:lpstr>The Web Standards</vt:lpstr>
      <vt:lpstr>Building a Web Page</vt:lpstr>
      <vt:lpstr>HyperText Markup Language (HTML)</vt:lpstr>
      <vt:lpstr>Markup in Word</vt:lpstr>
      <vt:lpstr>HTML Tags</vt:lpstr>
      <vt:lpstr>Three Types of HTML Tags</vt:lpstr>
      <vt:lpstr>HTML Elements</vt:lpstr>
      <vt:lpstr>Two Types of HTML Elements</vt:lpstr>
      <vt:lpstr>Exercise What elements can you identify on this page?</vt:lpstr>
      <vt:lpstr>HTML Attributes</vt:lpstr>
      <vt:lpstr>Adding HTML Attributes</vt:lpstr>
      <vt:lpstr>Nested HTML Elements</vt:lpstr>
      <vt:lpstr>Nested HTML Elements</vt:lpstr>
      <vt:lpstr>The HTML Document Tree</vt:lpstr>
      <vt:lpstr>Badly Nested HTML</vt:lpstr>
      <vt:lpstr>Demonstration</vt:lpstr>
      <vt:lpstr>The Structure of a HTML Document</vt:lpstr>
      <vt:lpstr>Basic Structure of a HTML Document</vt:lpstr>
      <vt:lpstr>Inline and Block-Level Elements</vt:lpstr>
      <vt:lpstr>Today’s HTML Elements</vt:lpstr>
      <vt:lpstr>Today’s HTML Elements</vt:lpstr>
      <vt:lpstr>Today’s HTML Elements: Formatting</vt:lpstr>
      <vt:lpstr>HTML Good Practice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1240</cp:revision>
  <cp:lastPrinted>2014-09-29T16:21:25Z</cp:lastPrinted>
  <dcterms:created xsi:type="dcterms:W3CDTF">2013-09-18T07:00:31Z</dcterms:created>
  <dcterms:modified xsi:type="dcterms:W3CDTF">2017-10-09T07:49:37Z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