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48"/>
  </p:notesMasterIdLst>
  <p:sldIdLst>
    <p:sldId id="266" r:id="rId26"/>
    <p:sldId id="305" r:id="rId27"/>
    <p:sldId id="328" r:id="rId28"/>
    <p:sldId id="345" r:id="rId29"/>
    <p:sldId id="341" r:id="rId30"/>
    <p:sldId id="342" r:id="rId31"/>
    <p:sldId id="343" r:id="rId32"/>
    <p:sldId id="330" r:id="rId33"/>
    <p:sldId id="331" r:id="rId34"/>
    <p:sldId id="332" r:id="rId35"/>
    <p:sldId id="313" r:id="rId36"/>
    <p:sldId id="329" r:id="rId37"/>
    <p:sldId id="302" r:id="rId38"/>
    <p:sldId id="334" r:id="rId39"/>
    <p:sldId id="335" r:id="rId40"/>
    <p:sldId id="336" r:id="rId41"/>
    <p:sldId id="337" r:id="rId42"/>
    <p:sldId id="338" r:id="rId43"/>
    <p:sldId id="339" r:id="rId44"/>
    <p:sldId id="340" r:id="rId45"/>
    <p:sldId id="344" r:id="rId46"/>
    <p:sldId id="333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2760" autoAdjust="0"/>
  </p:normalViewPr>
  <p:slideViewPr>
    <p:cSldViewPr snapToGrid="0">
      <p:cViewPr varScale="1">
        <p:scale>
          <a:sx n="80" d="100"/>
          <a:sy n="80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4783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0171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5B38EA-C722-4D0E-7F77-7BF7CE3404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C681F7-C4FF-AD81-E4B5-534639F3E0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51B6F7-93C4-071F-BD5B-DF7F6DF90F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53B267-86DD-5192-5292-C80852C0C4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6869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7243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630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6844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426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1419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0120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93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7759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3809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8681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4953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0502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2795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397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cloud.google.com/discover/what-is-unsupervised-learning" TargetMode="Externa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/>
              <a:t>Supervised</a:t>
            </a: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Machine Learning –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Supervised Classification</a:t>
            </a: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Unsupervised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AI Techniques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AI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2297060" y="2928172"/>
            <a:ext cx="1941095" cy="914401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Knowledge Based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ML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4362582" y="1194753"/>
            <a:ext cx="638445" cy="2828392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919C9AF-3823-C1F8-2884-C846CE36403E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99D5CFCE-8800-6129-5753-761574768EDA}"/>
              </a:ext>
            </a:extLst>
          </p:cNvPr>
          <p:cNvCxnSpPr>
            <a:cxnSpLocks/>
            <a:stCxn id="31" idx="2"/>
            <a:endCxn id="12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84B98C-1D0C-EE20-F6A1-99D7C5526131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Supervised Learning</a:t>
            </a:r>
            <a:endParaRPr lang="en-GB" sz="2400" b="1" dirty="0"/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0CE98B3E-D943-2132-F4E4-3350C49591B1}"/>
              </a:ext>
            </a:extLst>
          </p:cNvPr>
          <p:cNvCxnSpPr>
            <a:cxnSpLocks/>
            <a:endCxn id="6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D00547-9545-BF92-C3D5-BD24279288BB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5F1A6031-59D5-CCEC-24F2-F702F6F8E7C4}"/>
              </a:ext>
            </a:extLst>
          </p:cNvPr>
          <p:cNvCxnSpPr>
            <a:cxnSpLocks/>
            <a:endCxn id="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8C587A-74FC-86CF-5A16-FAA673B7B453}"/>
              </a:ext>
            </a:extLst>
          </p:cNvPr>
          <p:cNvSpPr/>
          <p:nvPr/>
        </p:nvSpPr>
        <p:spPr>
          <a:xfrm>
            <a:off x="796382" y="4293054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Expert Systems</a:t>
            </a:r>
            <a:endParaRPr lang="en-GB" sz="24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E493DF3-3B89-0765-7859-AC09F7056524}"/>
              </a:ext>
            </a:extLst>
          </p:cNvPr>
          <p:cNvCxnSpPr>
            <a:cxnSpLocks/>
            <a:endCxn id="3" idx="0"/>
          </p:cNvCxnSpPr>
          <p:nvPr/>
        </p:nvCxnSpPr>
        <p:spPr>
          <a:xfrm rot="5400000">
            <a:off x="2218823" y="3386913"/>
            <a:ext cx="454248" cy="135803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4873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AI Techniques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AI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2297060" y="2928172"/>
            <a:ext cx="1941095" cy="914401"/>
          </a:xfrm>
          <a:prstGeom prst="roundRect">
            <a:avLst/>
          </a:prstGeom>
          <a:solidFill>
            <a:srgbClr val="FF000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Knowledge Based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solidFill>
            <a:srgbClr val="00B05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ML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4362582" y="1194753"/>
            <a:ext cx="638445" cy="2828392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919C9AF-3823-C1F8-2884-C846CE36403E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  <a:solidFill>
            <a:srgbClr val="00B05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99D5CFCE-8800-6129-5753-761574768EDA}"/>
              </a:ext>
            </a:extLst>
          </p:cNvPr>
          <p:cNvCxnSpPr>
            <a:cxnSpLocks/>
            <a:stCxn id="31" idx="2"/>
            <a:endCxn id="12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84B98C-1D0C-EE20-F6A1-99D7C5526131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solidFill>
            <a:srgbClr val="00B05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Supervised Learning</a:t>
            </a:r>
            <a:endParaRPr lang="en-GB" sz="2400" b="1" dirty="0"/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0CE98B3E-D943-2132-F4E4-3350C49591B1}"/>
              </a:ext>
            </a:extLst>
          </p:cNvPr>
          <p:cNvCxnSpPr>
            <a:cxnSpLocks/>
            <a:endCxn id="6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D00547-9545-BF92-C3D5-BD24279288BB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  <a:solidFill>
            <a:srgbClr val="00B05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5F1A6031-59D5-CCEC-24F2-F702F6F8E7C4}"/>
              </a:ext>
            </a:extLst>
          </p:cNvPr>
          <p:cNvCxnSpPr>
            <a:cxnSpLocks/>
            <a:endCxn id="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8C587A-74FC-86CF-5A16-FAA673B7B453}"/>
              </a:ext>
            </a:extLst>
          </p:cNvPr>
          <p:cNvSpPr/>
          <p:nvPr/>
        </p:nvSpPr>
        <p:spPr>
          <a:xfrm>
            <a:off x="796382" y="4293054"/>
            <a:ext cx="1941095" cy="914400"/>
          </a:xfrm>
          <a:prstGeom prst="roundRect">
            <a:avLst/>
          </a:prstGeom>
          <a:solidFill>
            <a:srgbClr val="FF000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Expert Systems</a:t>
            </a:r>
            <a:endParaRPr lang="en-GB" sz="24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E493DF3-3B89-0765-7859-AC09F7056524}"/>
              </a:ext>
            </a:extLst>
          </p:cNvPr>
          <p:cNvCxnSpPr>
            <a:cxnSpLocks/>
            <a:endCxn id="3" idx="0"/>
          </p:cNvCxnSpPr>
          <p:nvPr/>
        </p:nvCxnSpPr>
        <p:spPr>
          <a:xfrm rot="5400000">
            <a:off x="2218823" y="3386913"/>
            <a:ext cx="454248" cy="135803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9063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1DD85-1954-3A6A-A8FE-3BE2F4F58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Machine Learning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902E1-B3FB-C1B3-784F-26CE25FEA1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/>
              <a:t>The Science of getting computers to learn, without being explicitly programmed. (Ng, Andrew).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Machine learning is the subfield of computer science that "gives computers the ability to learn without being explicitly programmed" (Arthur Samuel, 1959).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3735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9C2CB6-94F4-31AA-99A1-4E322D98B7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25157AD-6780-49C1-9D98-96BB7BCEE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ML Techniques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F5FB4CE6-3C40-303B-BBE6-068FFCE1C481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6F226F78-A2D7-F3F9-0882-555210A33716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00CBA8FE-E39D-B241-3939-983CE9B4DCB3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solidFill>
            <a:srgbClr val="00B05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4F36D9A2-1943-53FF-9AD2-04F7F4AD4127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7D3C46FB-AEFC-E361-AEE3-A07E644D3472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39B40F6-219F-71F8-40FF-9DCDA2DFBD7F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7D1B6AFF-BC06-7DAF-3F2F-FC89B4D918EE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7211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653E6-5AFB-4331-FB9A-C95E3F0E8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Unsupervised Learning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8333B-8719-B614-E382-B19CA7CDB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technique in ML where a model learns patterns and relationships within data (Usually unlabeled).</a:t>
            </a:r>
          </a:p>
          <a:p>
            <a:r>
              <a:rPr lang="en-GB" dirty="0"/>
              <a:t>There are no pre-defined categories.</a:t>
            </a:r>
          </a:p>
          <a:p>
            <a:r>
              <a:rPr lang="en-GB" dirty="0"/>
              <a:t>The algorithm / model discovers its own insights without explicit guidance.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sz="3200" b="1" dirty="0"/>
              <a:t>A type of ML that learns from data without human supervision.*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007DE6-6D28-961A-7CDF-A751A4A31BCB}"/>
              </a:ext>
            </a:extLst>
          </p:cNvPr>
          <p:cNvSpPr txBox="1"/>
          <p:nvPr/>
        </p:nvSpPr>
        <p:spPr>
          <a:xfrm>
            <a:off x="3605463" y="5702968"/>
            <a:ext cx="49810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4"/>
                </a:solidFill>
              </a:rPr>
              <a:t>* As defined by Google cloud - </a:t>
            </a:r>
            <a:r>
              <a:rPr lang="en-US" sz="1400" dirty="0">
                <a:solidFill>
                  <a:schemeClr val="accent4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https://cloud.google.com/discover/what-is-unsupervised-learning</a:t>
            </a:r>
            <a:r>
              <a:rPr lang="en-US" sz="1400" dirty="0">
                <a:solidFill>
                  <a:schemeClr val="accent4"/>
                </a:solidFill>
              </a:rPr>
              <a:t> </a:t>
            </a:r>
            <a:endParaRPr lang="en-GB" sz="14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11131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DE20F2-9BBA-0A85-06A4-460D34B837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EBE34-331D-B8FA-C759-C13005B4A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Unsupervised Learning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EC4CD-5446-DB36-4793-2257023295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/>
              <a:t>Types of algorithms used:</a:t>
            </a:r>
          </a:p>
          <a:p>
            <a:pPr lvl="1"/>
            <a:r>
              <a:rPr lang="en-GB" sz="2800" dirty="0"/>
              <a:t>Clustering;</a:t>
            </a:r>
          </a:p>
          <a:p>
            <a:pPr lvl="2"/>
            <a:r>
              <a:rPr lang="en-GB" sz="2400" dirty="0"/>
              <a:t>K-Means</a:t>
            </a:r>
          </a:p>
          <a:p>
            <a:pPr lvl="2"/>
            <a:r>
              <a:rPr lang="en-GB" sz="2400" dirty="0"/>
              <a:t>Hierarchical</a:t>
            </a:r>
          </a:p>
          <a:p>
            <a:pPr lvl="2"/>
            <a:r>
              <a:rPr lang="en-GB" sz="2400" dirty="0"/>
              <a:t>Density Based </a:t>
            </a:r>
            <a:r>
              <a:rPr lang="en-GB" sz="2400" dirty="0" err="1"/>
              <a:t>Spacial</a:t>
            </a:r>
            <a:r>
              <a:rPr lang="en-GB" sz="2400" dirty="0"/>
              <a:t> Clustering of Applications </a:t>
            </a:r>
            <a:r>
              <a:rPr lang="en-GB" sz="2400" dirty="0" err="1"/>
              <a:t>wth</a:t>
            </a:r>
            <a:r>
              <a:rPr lang="en-GB" sz="2400" dirty="0"/>
              <a:t> Noise (DBSCAN)</a:t>
            </a:r>
          </a:p>
          <a:p>
            <a:pPr lvl="1"/>
            <a:r>
              <a:rPr lang="en-GB" sz="2800" dirty="0"/>
              <a:t>Gaussian Mixture Models (GMM)</a:t>
            </a:r>
          </a:p>
          <a:p>
            <a:pPr lvl="1"/>
            <a:r>
              <a:rPr lang="en-GB" sz="2800" dirty="0"/>
              <a:t>Autoencoders (More to follow when we look at ANNs)</a:t>
            </a:r>
          </a:p>
          <a:p>
            <a:pPr lvl="1"/>
            <a:r>
              <a:rPr lang="en-GB" sz="2800" dirty="0"/>
              <a:t>Principle Component Analysis (PCA)</a:t>
            </a:r>
          </a:p>
        </p:txBody>
      </p:sp>
    </p:spTree>
    <p:extLst>
      <p:ext uri="{BB962C8B-B14F-4D97-AF65-F5344CB8AC3E}">
        <p14:creationId xmlns:p14="http://schemas.microsoft.com/office/powerpoint/2010/main" val="3085742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ML Techniques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07BEE30-8772-D42E-8290-E107D452D081}"/>
              </a:ext>
            </a:extLst>
          </p:cNvPr>
          <p:cNvSpPr/>
          <p:nvPr/>
        </p:nvSpPr>
        <p:spPr>
          <a:xfrm>
            <a:off x="1301395" y="4392301"/>
            <a:ext cx="1941095" cy="914400"/>
          </a:xfrm>
          <a:prstGeom prst="roundRect">
            <a:avLst/>
          </a:prstGeom>
          <a:solidFill>
            <a:srgbClr val="00B05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5F543477-8097-F50B-3BF0-92B04BD01A08}"/>
              </a:ext>
            </a:extLst>
          </p:cNvPr>
          <p:cNvCxnSpPr>
            <a:cxnSpLocks/>
            <a:stCxn id="30" idx="2"/>
            <a:endCxn id="2" idx="0"/>
          </p:cNvCxnSpPr>
          <p:nvPr/>
        </p:nvCxnSpPr>
        <p:spPr>
          <a:xfrm rot="5400000">
            <a:off x="2617338" y="3500945"/>
            <a:ext cx="545961" cy="1236750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8387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solidFill>
            <a:schemeClr val="accent4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solidFill>
            <a:srgbClr val="00B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07BEE30-8772-D42E-8290-E107D452D081}"/>
              </a:ext>
            </a:extLst>
          </p:cNvPr>
          <p:cNvSpPr/>
          <p:nvPr/>
        </p:nvSpPr>
        <p:spPr>
          <a:xfrm>
            <a:off x="1301395" y="4392301"/>
            <a:ext cx="1941095" cy="914400"/>
          </a:xfrm>
          <a:prstGeom prst="roundRect">
            <a:avLst/>
          </a:prstGeom>
          <a:solidFill>
            <a:schemeClr val="accent4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5F543477-8097-F50B-3BF0-92B04BD01A08}"/>
              </a:ext>
            </a:extLst>
          </p:cNvPr>
          <p:cNvCxnSpPr>
            <a:cxnSpLocks/>
            <a:stCxn id="30" idx="2"/>
            <a:endCxn id="2" idx="0"/>
          </p:cNvCxnSpPr>
          <p:nvPr/>
        </p:nvCxnSpPr>
        <p:spPr>
          <a:xfrm rot="5400000">
            <a:off x="2617338" y="3500945"/>
            <a:ext cx="545961" cy="1236750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6442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solidFill>
            <a:srgbClr val="FFC000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solidFill>
            <a:srgbClr val="00B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0B1F919-25C1-4EF2-4F7E-355BB17CADC1}"/>
              </a:ext>
            </a:extLst>
          </p:cNvPr>
          <p:cNvSpPr/>
          <p:nvPr/>
        </p:nvSpPr>
        <p:spPr>
          <a:xfrm>
            <a:off x="9920057" y="2934537"/>
            <a:ext cx="1941095" cy="914400"/>
          </a:xfrm>
          <a:prstGeom prst="roundRect">
            <a:avLst/>
          </a:prstGeom>
          <a:solidFill>
            <a:srgbClr val="0070C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Logistic Regression</a:t>
            </a:r>
            <a:endParaRPr lang="en-GB" sz="2000" b="1" dirty="0"/>
          </a:p>
        </p:txBody>
      </p:sp>
      <p:cxnSp>
        <p:nvCxnSpPr>
          <p:cNvPr id="7" name="Connector: Elbow 6">
            <a:extLst>
              <a:ext uri="{FF2B5EF4-FFF2-40B4-BE49-F238E27FC236}">
                <a16:creationId xmlns:a16="http://schemas.microsoft.com/office/drawing/2014/main" id="{0FCC61AC-132C-979E-1371-EFF407D13032}"/>
              </a:ext>
            </a:extLst>
          </p:cNvPr>
          <p:cNvCxnSpPr>
            <a:cxnSpLocks/>
            <a:stCxn id="31" idx="3"/>
            <a:endCxn id="4" idx="1"/>
          </p:cNvCxnSpPr>
          <p:nvPr/>
        </p:nvCxnSpPr>
        <p:spPr>
          <a:xfrm>
            <a:off x="9392168" y="3389139"/>
            <a:ext cx="527889" cy="2598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1F87F0E-0629-3BE9-96B0-01682083DA20}"/>
              </a:ext>
            </a:extLst>
          </p:cNvPr>
          <p:cNvSpPr txBox="1"/>
          <p:nvPr/>
        </p:nvSpPr>
        <p:spPr>
          <a:xfrm>
            <a:off x="9920057" y="2562607"/>
            <a:ext cx="194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Continuous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07BEE30-8772-D42E-8290-E107D452D081}"/>
              </a:ext>
            </a:extLst>
          </p:cNvPr>
          <p:cNvSpPr/>
          <p:nvPr/>
        </p:nvSpPr>
        <p:spPr>
          <a:xfrm>
            <a:off x="1301395" y="4392301"/>
            <a:ext cx="1941095" cy="914400"/>
          </a:xfrm>
          <a:prstGeom prst="roundRect">
            <a:avLst/>
          </a:prstGeom>
          <a:solidFill>
            <a:srgbClr val="FFC000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5F543477-8097-F50B-3BF0-92B04BD01A08}"/>
              </a:ext>
            </a:extLst>
          </p:cNvPr>
          <p:cNvCxnSpPr>
            <a:cxnSpLocks/>
            <a:stCxn id="30" idx="2"/>
            <a:endCxn id="2" idx="0"/>
          </p:cNvCxnSpPr>
          <p:nvPr/>
        </p:nvCxnSpPr>
        <p:spPr>
          <a:xfrm rot="5400000">
            <a:off x="2617338" y="3500945"/>
            <a:ext cx="545961" cy="1236750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11642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81847" cy="4235116"/>
          </a:xfrm>
        </p:spPr>
        <p:txBody>
          <a:bodyPr>
            <a:normAutofit fontScale="92500" lnSpcReduction="10000"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dataset is divided into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Training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and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Testing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sets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Often </a:t>
            </a:r>
            <a:r>
              <a:rPr lang="en-US" sz="28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Train / Test / Validate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(Remember also the K-Fold Cross Validation)</a:t>
            </a:r>
          </a:p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The training set is </a:t>
            </a:r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fitted 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to an </a:t>
            </a:r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algorithm 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to train a </a:t>
            </a:r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model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model’s performance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is evaluated 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on the </a:t>
            </a:r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test set</a:t>
            </a:r>
          </a:p>
          <a:p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The data consists of:</a:t>
            </a:r>
          </a:p>
          <a:p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Features 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(independent variables or Input),</a:t>
            </a:r>
          </a:p>
          <a:p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Class Labels 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(Target, Ground truth or Output)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58234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0B1F919-25C1-4EF2-4F7E-355BB17CADC1}"/>
              </a:ext>
            </a:extLst>
          </p:cNvPr>
          <p:cNvSpPr/>
          <p:nvPr/>
        </p:nvSpPr>
        <p:spPr>
          <a:xfrm>
            <a:off x="9920057" y="2934537"/>
            <a:ext cx="1941095" cy="914400"/>
          </a:xfrm>
          <a:prstGeom prst="roundRect">
            <a:avLst/>
          </a:prstGeom>
          <a:solidFill>
            <a:srgbClr val="0070C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Logistic Regression</a:t>
            </a:r>
            <a:endParaRPr lang="en-GB" sz="2000" b="1" dirty="0"/>
          </a:p>
        </p:txBody>
      </p:sp>
      <p:cxnSp>
        <p:nvCxnSpPr>
          <p:cNvPr id="7" name="Connector: Elbow 6">
            <a:extLst>
              <a:ext uri="{FF2B5EF4-FFF2-40B4-BE49-F238E27FC236}">
                <a16:creationId xmlns:a16="http://schemas.microsoft.com/office/drawing/2014/main" id="{0FCC61AC-132C-979E-1371-EFF407D13032}"/>
              </a:ext>
            </a:extLst>
          </p:cNvPr>
          <p:cNvCxnSpPr>
            <a:cxnSpLocks/>
            <a:stCxn id="31" idx="3"/>
            <a:endCxn id="4" idx="1"/>
          </p:cNvCxnSpPr>
          <p:nvPr/>
        </p:nvCxnSpPr>
        <p:spPr>
          <a:xfrm>
            <a:off x="9392168" y="3389139"/>
            <a:ext cx="527889" cy="2598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919C9AF-3823-C1F8-2884-C846CE36403E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SVM</a:t>
            </a:r>
            <a:endParaRPr lang="en-GB" sz="24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99D5CFCE-8800-6129-5753-761574768EDA}"/>
              </a:ext>
            </a:extLst>
          </p:cNvPr>
          <p:cNvCxnSpPr>
            <a:cxnSpLocks/>
            <a:stCxn id="31" idx="2"/>
            <a:endCxn id="12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1F87F0E-0629-3BE9-96B0-01682083DA20}"/>
              </a:ext>
            </a:extLst>
          </p:cNvPr>
          <p:cNvSpPr txBox="1"/>
          <p:nvPr/>
        </p:nvSpPr>
        <p:spPr>
          <a:xfrm>
            <a:off x="9920057" y="2562607"/>
            <a:ext cx="194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Continuous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DDF441A-1ADB-479E-5B2C-BEA20C9E4337}"/>
              </a:ext>
            </a:extLst>
          </p:cNvPr>
          <p:cNvSpPr txBox="1"/>
          <p:nvPr/>
        </p:nvSpPr>
        <p:spPr>
          <a:xfrm>
            <a:off x="7595958" y="5268543"/>
            <a:ext cx="1651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Discreet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84B98C-1D0C-EE20-F6A1-99D7C5526131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KNN</a:t>
            </a:r>
            <a:endParaRPr lang="en-GB" sz="2400" b="1" dirty="0"/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0CE98B3E-D943-2132-F4E4-3350C49591B1}"/>
              </a:ext>
            </a:extLst>
          </p:cNvPr>
          <p:cNvCxnSpPr>
            <a:cxnSpLocks/>
            <a:endCxn id="6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D00547-9545-BF92-C3D5-BD24279288BB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Naïve Bayes</a:t>
            </a:r>
            <a:endParaRPr lang="en-GB" sz="2400" b="1" dirty="0"/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5F1A6031-59D5-CCEC-24F2-F702F6F8E7C4}"/>
              </a:ext>
            </a:extLst>
          </p:cNvPr>
          <p:cNvCxnSpPr>
            <a:cxnSpLocks/>
            <a:endCxn id="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8C587A-74FC-86CF-5A16-FAA673B7B453}"/>
              </a:ext>
            </a:extLst>
          </p:cNvPr>
          <p:cNvSpPr/>
          <p:nvPr/>
        </p:nvSpPr>
        <p:spPr>
          <a:xfrm>
            <a:off x="1300350" y="4351088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E493DF3-3B89-0765-7859-AC09F7056524}"/>
              </a:ext>
            </a:extLst>
          </p:cNvPr>
          <p:cNvCxnSpPr>
            <a:cxnSpLocks/>
            <a:stCxn id="30" idx="2"/>
            <a:endCxn id="3" idx="0"/>
          </p:cNvCxnSpPr>
          <p:nvPr/>
        </p:nvCxnSpPr>
        <p:spPr>
          <a:xfrm rot="5400000">
            <a:off x="2637422" y="3479817"/>
            <a:ext cx="504748" cy="1237795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6DF5F773-F628-9108-BFC0-AE2AA79E7B79}"/>
              </a:ext>
            </a:extLst>
          </p:cNvPr>
          <p:cNvSpPr/>
          <p:nvPr/>
        </p:nvSpPr>
        <p:spPr>
          <a:xfrm>
            <a:off x="3644017" y="4351088"/>
            <a:ext cx="194458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Decision Trees</a:t>
            </a:r>
            <a:endParaRPr lang="en-GB" sz="2400" b="1" dirty="0"/>
          </a:p>
        </p:txBody>
      </p:sp>
      <p:cxnSp>
        <p:nvCxnSpPr>
          <p:cNvPr id="36" name="Connector: Elbow 35">
            <a:extLst>
              <a:ext uri="{FF2B5EF4-FFF2-40B4-BE49-F238E27FC236}">
                <a16:creationId xmlns:a16="http://schemas.microsoft.com/office/drawing/2014/main" id="{4AB8A2C5-F047-E804-EC7C-895929FD5816}"/>
              </a:ext>
            </a:extLst>
          </p:cNvPr>
          <p:cNvCxnSpPr>
            <a:cxnSpLocks/>
            <a:endCxn id="34" idx="0"/>
          </p:cNvCxnSpPr>
          <p:nvPr/>
        </p:nvCxnSpPr>
        <p:spPr>
          <a:xfrm rot="10800000" flipV="1">
            <a:off x="4616308" y="4129052"/>
            <a:ext cx="2100722" cy="222035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50525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07FFE40-93DB-FAE5-6114-2C2910F55E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06777" y="1064018"/>
            <a:ext cx="9578445" cy="4729964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96683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Types of Supervised ML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9474142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Supervised ML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9AF151C-52D3-071D-84D0-25D7225D9F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03872" y="1765760"/>
            <a:ext cx="10584256" cy="3326480"/>
          </a:xfrm>
        </p:spPr>
      </p:pic>
    </p:spTree>
    <p:extLst>
      <p:ext uri="{BB962C8B-B14F-4D97-AF65-F5344CB8AC3E}">
        <p14:creationId xmlns:p14="http://schemas.microsoft.com/office/powerpoint/2010/main" val="41938472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ML Recognition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E2D2EF5-65EE-8907-3A57-6E6B7B7439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1934" y="1292941"/>
            <a:ext cx="3540135" cy="4272118"/>
          </a:xfr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DADCDDA7-C8A9-F2F6-C6F0-FEF48E0893C1}"/>
              </a:ext>
            </a:extLst>
          </p:cNvPr>
          <p:cNvSpPr/>
          <p:nvPr/>
        </p:nvSpPr>
        <p:spPr>
          <a:xfrm>
            <a:off x="3892069" y="3092116"/>
            <a:ext cx="806116" cy="67376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063802A-1F5F-83D4-A4CB-13A9B8649E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8185" y="1765054"/>
            <a:ext cx="7141881" cy="3327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4928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ML Recognition – Input Vectors</a:t>
            </a:r>
            <a:endParaRPr lang="en-GB" sz="6000" b="1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F31B490A-D09F-47C2-E09B-80D0E78B8D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07894" y="1593347"/>
            <a:ext cx="5523740" cy="4033975"/>
          </a:xfrm>
        </p:spPr>
      </p:pic>
    </p:spTree>
    <p:extLst>
      <p:ext uri="{BB962C8B-B14F-4D97-AF65-F5344CB8AC3E}">
        <p14:creationId xmlns:p14="http://schemas.microsoft.com/office/powerpoint/2010/main" val="28910369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ML Classifier Evaluation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B57C9D-9839-C062-3F62-E688C355A3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59927" y="1360807"/>
            <a:ext cx="10472145" cy="4136386"/>
          </a:xfrm>
        </p:spPr>
      </p:pic>
    </p:spTree>
    <p:extLst>
      <p:ext uri="{BB962C8B-B14F-4D97-AF65-F5344CB8AC3E}">
        <p14:creationId xmlns:p14="http://schemas.microsoft.com/office/powerpoint/2010/main" val="29024649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ML Classifier Evaluation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B57C9D-9839-C062-3F62-E688C355A3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59927" y="1360807"/>
            <a:ext cx="10472145" cy="4136386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3EBE891-E48E-5B21-F814-1AA5D34995FE}"/>
              </a:ext>
            </a:extLst>
          </p:cNvPr>
          <p:cNvSpPr txBox="1"/>
          <p:nvPr/>
        </p:nvSpPr>
        <p:spPr>
          <a:xfrm>
            <a:off x="591551" y="5053711"/>
            <a:ext cx="110088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terms “Positive” and “Negative” refer to the classifier’s prediction.</a:t>
            </a:r>
          </a:p>
          <a:p>
            <a:r>
              <a:rPr lang="en-GB" dirty="0"/>
              <a:t>The terms “true” and “false” refer to whether the prediction corresponds to the actual observation- what it really is.</a:t>
            </a:r>
          </a:p>
        </p:txBody>
      </p:sp>
    </p:spTree>
    <p:extLst>
      <p:ext uri="{BB962C8B-B14F-4D97-AF65-F5344CB8AC3E}">
        <p14:creationId xmlns:p14="http://schemas.microsoft.com/office/powerpoint/2010/main" val="41341574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ML Classifier Evaluation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890EBB6-775E-A586-2449-F318D5B510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87297" y="1584993"/>
            <a:ext cx="7417405" cy="412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2597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ML Classifier Evaluation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B58697F-2DB0-E897-983C-C1A9399E33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1934" y="1771777"/>
            <a:ext cx="7664222" cy="3314446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14A96FF-62E8-CF33-300D-84313AA20B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2375" y="1405017"/>
            <a:ext cx="3621406" cy="4047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632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048BA-0EBA-A3B2-A521-E3C020F58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834FC-3338-C1DF-C398-5FFD8F39FB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Machine Learning 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3353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0B1F919-25C1-4EF2-4F7E-355BB17CADC1}"/>
              </a:ext>
            </a:extLst>
          </p:cNvPr>
          <p:cNvSpPr/>
          <p:nvPr/>
        </p:nvSpPr>
        <p:spPr>
          <a:xfrm>
            <a:off x="9920057" y="2934537"/>
            <a:ext cx="1941095" cy="914400"/>
          </a:xfrm>
          <a:prstGeom prst="roundRect">
            <a:avLst/>
          </a:prstGeom>
          <a:solidFill>
            <a:srgbClr val="00B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Logistic Regression</a:t>
            </a:r>
            <a:endParaRPr lang="en-GB" sz="2000" b="1" dirty="0"/>
          </a:p>
        </p:txBody>
      </p:sp>
      <p:cxnSp>
        <p:nvCxnSpPr>
          <p:cNvPr id="7" name="Connector: Elbow 6">
            <a:extLst>
              <a:ext uri="{FF2B5EF4-FFF2-40B4-BE49-F238E27FC236}">
                <a16:creationId xmlns:a16="http://schemas.microsoft.com/office/drawing/2014/main" id="{0FCC61AC-132C-979E-1371-EFF407D13032}"/>
              </a:ext>
            </a:extLst>
          </p:cNvPr>
          <p:cNvCxnSpPr>
            <a:cxnSpLocks/>
            <a:stCxn id="31" idx="3"/>
            <a:endCxn id="4" idx="1"/>
          </p:cNvCxnSpPr>
          <p:nvPr/>
        </p:nvCxnSpPr>
        <p:spPr>
          <a:xfrm>
            <a:off x="9392168" y="3389139"/>
            <a:ext cx="527889" cy="2598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919C9AF-3823-C1F8-2884-C846CE36403E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  <a:solidFill>
            <a:srgbClr val="FF00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SVM</a:t>
            </a:r>
            <a:endParaRPr lang="en-GB" sz="24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99D5CFCE-8800-6129-5753-761574768EDA}"/>
              </a:ext>
            </a:extLst>
          </p:cNvPr>
          <p:cNvCxnSpPr>
            <a:cxnSpLocks/>
            <a:stCxn id="31" idx="2"/>
            <a:endCxn id="12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1F87F0E-0629-3BE9-96B0-01682083DA20}"/>
              </a:ext>
            </a:extLst>
          </p:cNvPr>
          <p:cNvSpPr txBox="1"/>
          <p:nvPr/>
        </p:nvSpPr>
        <p:spPr>
          <a:xfrm>
            <a:off x="9920057" y="2562607"/>
            <a:ext cx="194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Continuous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DDF441A-1ADB-479E-5B2C-BEA20C9E4337}"/>
              </a:ext>
            </a:extLst>
          </p:cNvPr>
          <p:cNvSpPr txBox="1"/>
          <p:nvPr/>
        </p:nvSpPr>
        <p:spPr>
          <a:xfrm>
            <a:off x="7595958" y="5268543"/>
            <a:ext cx="1651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Discreet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84B98C-1D0C-EE20-F6A1-99D7C5526131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solidFill>
            <a:srgbClr val="FF00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KNN</a:t>
            </a:r>
            <a:endParaRPr lang="en-GB" sz="2400" b="1" dirty="0"/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0CE98B3E-D943-2132-F4E4-3350C49591B1}"/>
              </a:ext>
            </a:extLst>
          </p:cNvPr>
          <p:cNvCxnSpPr>
            <a:cxnSpLocks/>
            <a:endCxn id="6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D00547-9545-BF92-C3D5-BD24279288BB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  <a:solidFill>
            <a:srgbClr val="FF00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Naïve Bayes</a:t>
            </a:r>
            <a:endParaRPr lang="en-GB" sz="2400" b="1" dirty="0"/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5F1A6031-59D5-CCEC-24F2-F702F6F8E7C4}"/>
              </a:ext>
            </a:extLst>
          </p:cNvPr>
          <p:cNvCxnSpPr>
            <a:cxnSpLocks/>
            <a:endCxn id="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8C587A-74FC-86CF-5A16-FAA673B7B453}"/>
              </a:ext>
            </a:extLst>
          </p:cNvPr>
          <p:cNvSpPr/>
          <p:nvPr/>
        </p:nvSpPr>
        <p:spPr>
          <a:xfrm>
            <a:off x="1300350" y="4351088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E493DF3-3B89-0765-7859-AC09F7056524}"/>
              </a:ext>
            </a:extLst>
          </p:cNvPr>
          <p:cNvCxnSpPr>
            <a:cxnSpLocks/>
            <a:stCxn id="30" idx="2"/>
            <a:endCxn id="3" idx="0"/>
          </p:cNvCxnSpPr>
          <p:nvPr/>
        </p:nvCxnSpPr>
        <p:spPr>
          <a:xfrm rot="5400000">
            <a:off x="2637422" y="3479817"/>
            <a:ext cx="504748" cy="1237795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6DF5F773-F628-9108-BFC0-AE2AA79E7B79}"/>
              </a:ext>
            </a:extLst>
          </p:cNvPr>
          <p:cNvSpPr/>
          <p:nvPr/>
        </p:nvSpPr>
        <p:spPr>
          <a:xfrm>
            <a:off x="3644017" y="4351088"/>
            <a:ext cx="1944582" cy="914400"/>
          </a:xfrm>
          <a:prstGeom prst="roundRect">
            <a:avLst/>
          </a:prstGeom>
          <a:solidFill>
            <a:srgbClr val="FF00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Decision Trees</a:t>
            </a:r>
            <a:endParaRPr lang="en-GB" sz="2400" b="1" dirty="0"/>
          </a:p>
        </p:txBody>
      </p:sp>
      <p:cxnSp>
        <p:nvCxnSpPr>
          <p:cNvPr id="36" name="Connector: Elbow 35">
            <a:extLst>
              <a:ext uri="{FF2B5EF4-FFF2-40B4-BE49-F238E27FC236}">
                <a16:creationId xmlns:a16="http://schemas.microsoft.com/office/drawing/2014/main" id="{4AB8A2C5-F047-E804-EC7C-895929FD5816}"/>
              </a:ext>
            </a:extLst>
          </p:cNvPr>
          <p:cNvCxnSpPr>
            <a:cxnSpLocks/>
            <a:endCxn id="34" idx="0"/>
          </p:cNvCxnSpPr>
          <p:nvPr/>
        </p:nvCxnSpPr>
        <p:spPr>
          <a:xfrm rot="10800000" flipV="1">
            <a:off x="4616308" y="4129052"/>
            <a:ext cx="2100722" cy="222035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68766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451</Words>
  <Application>Microsoft Office PowerPoint</Application>
  <PresentationFormat>Widescreen</PresentationFormat>
  <Paragraphs>136</Paragraphs>
  <Slides>22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22</vt:i4>
      </vt:variant>
    </vt:vector>
  </HeadingPairs>
  <TitlesOfParts>
    <vt:vector size="47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AI Techniques</vt:lpstr>
      <vt:lpstr>AI Techniques</vt:lpstr>
      <vt:lpstr>Machine Learning</vt:lpstr>
      <vt:lpstr>ML Techniques</vt:lpstr>
      <vt:lpstr>Unsupervised Learning</vt:lpstr>
      <vt:lpstr>Unsupervised Learning</vt:lpstr>
      <vt:lpstr>ML Techniques</vt:lpstr>
      <vt:lpstr>Supervised ML</vt:lpstr>
      <vt:lpstr>Supervised ML</vt:lpstr>
      <vt:lpstr>Supervised ML</vt:lpstr>
      <vt:lpstr>Supervised ML</vt:lpstr>
      <vt:lpstr>Types of Supervised ML</vt:lpstr>
      <vt:lpstr>Supervised ML</vt:lpstr>
      <vt:lpstr>ML Recognition</vt:lpstr>
      <vt:lpstr>ML Recognition – Input Vectors</vt:lpstr>
      <vt:lpstr>ML Classifier Evaluation</vt:lpstr>
      <vt:lpstr>ML Classifier Evaluation</vt:lpstr>
      <vt:lpstr>ML Classifier Evaluation</vt:lpstr>
      <vt:lpstr>ML Classifier Evaluation</vt:lpstr>
      <vt:lpstr>Summary</vt:lpstr>
      <vt:lpstr>Supervised ML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76</cp:revision>
  <dcterms:created xsi:type="dcterms:W3CDTF">2021-03-09T15:35:42Z</dcterms:created>
  <dcterms:modified xsi:type="dcterms:W3CDTF">2024-12-19T15:12:41Z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