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305" r:id="rId5"/>
    <p:sldId id="306" r:id="rId6"/>
    <p:sldId id="296" r:id="rId7"/>
    <p:sldId id="259" r:id="rId8"/>
    <p:sldId id="307" r:id="rId9"/>
    <p:sldId id="294" r:id="rId10"/>
    <p:sldId id="316" r:id="rId11"/>
    <p:sldId id="31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79"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11/11/2022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11/11/2022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2428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8.png"/><Relationship Id="rId1" Type="http://schemas.openxmlformats.org/officeDocument/2006/relationships/slideLayout" Target="../slideLayouts/slideLayout1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432048" y="1798320"/>
            <a:ext cx="5327904" cy="2204720"/>
          </a:xfrm>
        </p:spPr>
        <p:txBody>
          <a:bodyPr/>
          <a:lstStyle/>
          <a:p>
            <a:r>
              <a:rPr lang="en-GB" dirty="0"/>
              <a:t>‘</a:t>
            </a:r>
            <a:r>
              <a:rPr lang="en-GB" sz="2400" dirty="0"/>
              <a:t>The question is not, can they reason? nor, Can they talk? but, Can they suffer?’ (Bentham). Discuss in relation to the principle of equality and animals.</a:t>
            </a:r>
            <a:endParaRPr lang="en-US" dirty="0"/>
          </a:p>
        </p:txBody>
      </p:sp>
    </p:spTree>
    <p:extLst>
      <p:ext uri="{BB962C8B-B14F-4D97-AF65-F5344CB8AC3E}">
        <p14:creationId xmlns:p14="http://schemas.microsoft.com/office/powerpoint/2010/main" val="3177180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a:lstStyle/>
          <a:p>
            <a:r>
              <a:rPr lang="en-US" dirty="0"/>
              <a:t>Bentham</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2223516" y="2509520"/>
            <a:ext cx="7744968" cy="2697480"/>
          </a:xfrm>
        </p:spPr>
        <p:txBody>
          <a:bodyPr>
            <a:normAutofit lnSpcReduction="10000"/>
          </a:bodyPr>
          <a:lstStyle/>
          <a:p>
            <a:r>
              <a:rPr lang="en-GB" dirty="0"/>
              <a:t>The quote in question coming from Bentham comes from his An Introduction to the Principles of Morals and Legislation, has “become a virtual slogan for the whole liberation movement” that is to say, the go-to phrase for those advocating for the rights of animals. This is despite the fact Bentham did not say this in regard to promoting animal rights, but rather that they are not there for us to inflict suffering and our cruelty upon – in Bentham’s words: “But is there any reason why we should be allowed to torment them? None that I can see.”– that they should have rights to protection, not necessarily rights themselves as we know them.</a:t>
            </a:r>
            <a:endParaRPr lang="en-US"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7329994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172960" y="426720"/>
            <a:ext cx="4759960" cy="6074664"/>
          </a:xfrm>
        </p:spPr>
        <p:txBody>
          <a:bodyPr vert="horz" lIns="91440" tIns="45720" rIns="91440" bIns="45720" rtlCol="0" anchor="t">
            <a:normAutofit fontScale="92500" lnSpcReduction="10000"/>
          </a:bodyPr>
          <a:lstStyle/>
          <a:p>
            <a:r>
              <a:rPr lang="en-GB" sz="1200" dirty="0">
                <a:solidFill>
                  <a:schemeClr val="accent3"/>
                </a:solidFill>
                <a:latin typeface="Gill Sans Nova Light" panose="020B0302020104020203" pitchFamily="34" charset="0"/>
                <a:cs typeface="Calibri"/>
              </a:rPr>
              <a:t>However, what would equality for animals in the total sense even be and look like? Peter Singer argues that equality is such a matter to be viewed subjectively with a case by case basis – “if the demand for equality were based on the actual equality of all human beings, we would have to stop demanding equality”, an exhaustive undertaking that would surely be worth it, one we should strive for and I hope that we are, for those of our own species – but for those of another? Such extensive morality is exclusively human – another of the many concepts and social structures we have made up to make sense of the world, not one the other living beings we share the planet with worry themselves with. We humans too, are animals, if we gave such equality to the other animal species would that not in itself be an unequal measure? They give consideration and fairness within their own communities and species working together oftentimes to ensure mutual survival (one such example could be the fire ants with their water rafts), as do we, but they do not go beyond these parameters. If we see such an action as a moral requirement to be decent, does that not mean that we do indeed think ourselves above them, negating the equality that was sought to be given. That they might need to be considered equal by human terms and rights when what we should consider is that with our increased intelligence comes the increased ability to inflict injustice and cruelty – especially as we believe ourselves to be capable of truly perceiving it – and as we protect our own against ourselves with laws of protection against that cruelty, should that not be the height of the equality those other animals should receive – protection from unnecessary suffering at our own hands. For all that our moral codes and constructs demand we have a self-imposed duty in a way that prevents equality in the way Singer demands, non-human species can and do suffer, have the ability to feel pain, and so we do have an obligation to do our best to diminish this. </a:t>
            </a:r>
            <a:endParaRPr lang="en-US" sz="1200"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3</a:t>
            </a:fld>
            <a:endParaRPr lang="en-US" dirty="0"/>
          </a:p>
        </p:txBody>
      </p:sp>
      <p:pic>
        <p:nvPicPr>
          <p:cNvPr id="9" name="Picture 8">
            <a:extLst>
              <a:ext uri="{FF2B5EF4-FFF2-40B4-BE49-F238E27FC236}">
                <a16:creationId xmlns:a16="http://schemas.microsoft.com/office/drawing/2014/main" id="{3E77DA80-73F1-828E-774D-B2AFEF16636E}"/>
              </a:ext>
            </a:extLst>
          </p:cNvPr>
          <p:cNvPicPr>
            <a:picLocks noChangeAspect="1"/>
          </p:cNvPicPr>
          <p:nvPr/>
        </p:nvPicPr>
        <p:blipFill>
          <a:blip r:embed="rId3"/>
          <a:stretch>
            <a:fillRect/>
          </a:stretch>
        </p:blipFill>
        <p:spPr>
          <a:xfrm>
            <a:off x="160543" y="1002434"/>
            <a:ext cx="5730737" cy="438669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62661" y="3700432"/>
            <a:ext cx="1791038" cy="2033695"/>
          </a:xfrm>
          <a:prstGeom prst="rect">
            <a:avLst/>
          </a:prstGeom>
        </p:spPr>
      </p:pic>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5585991" y="2630444"/>
            <a:ext cx="1243661" cy="790090"/>
          </a:xfrm>
          <a:prstGeom prst="rect">
            <a:avLst/>
          </a:prstGeom>
        </p:spPr>
      </p:pic>
    </p:spTree>
    <p:extLst>
      <p:ext uri="{BB962C8B-B14F-4D97-AF65-F5344CB8AC3E}">
        <p14:creationId xmlns:p14="http://schemas.microsoft.com/office/powerpoint/2010/main" val="18595278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558800" y="3749040"/>
            <a:ext cx="11033760" cy="1201928"/>
          </a:xfrm>
        </p:spPr>
        <p:txBody>
          <a:bodyPr>
            <a:noAutofit/>
          </a:bodyPr>
          <a:lstStyle/>
          <a:p>
            <a:r>
              <a:rPr lang="en-GB" sz="2400" dirty="0"/>
              <a:t>“In the case of human beings and animals alike, the only relevant criterion for </a:t>
            </a:r>
            <a:br>
              <a:rPr lang="en-GB" sz="2400" dirty="0"/>
            </a:br>
            <a:r>
              <a:rPr lang="en-GB" sz="2400" dirty="0"/>
              <a:t>establishing legal rights against cruel treatment is the capacity to experience suffering.</a:t>
            </a:r>
            <a:br>
              <a:rPr lang="en-GB" sz="2400" dirty="0"/>
            </a:br>
            <a:r>
              <a:rPr lang="en-GB" sz="2400" dirty="0"/>
              <a:t>The ability to reason or converse is as irrelevant as skin colour.”</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body" idx="1"/>
          </p:nvPr>
        </p:nvSpPr>
        <p:spPr>
          <a:xfrm>
            <a:off x="1153668" y="4950968"/>
            <a:ext cx="9884664" cy="457200"/>
          </a:xfrm>
        </p:spPr>
        <p:txBody>
          <a:bodyPr/>
          <a:lstStyle/>
          <a:p>
            <a:r>
              <a:rPr lang="en-US" dirty="0"/>
              <a:t>- D. Cooper</a:t>
            </a:r>
          </a:p>
        </p:txBody>
      </p:sp>
    </p:spTree>
    <p:extLst>
      <p:ext uri="{BB962C8B-B14F-4D97-AF65-F5344CB8AC3E}">
        <p14:creationId xmlns:p14="http://schemas.microsoft.com/office/powerpoint/2010/main" val="34467973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8A775F3-D483-728E-181B-869ED9CBDF2F}"/>
              </a:ext>
            </a:extLst>
          </p:cNvPr>
          <p:cNvSpPr>
            <a:spLocks noGrp="1"/>
          </p:cNvSpPr>
          <p:nvPr>
            <p:ph type="body" sz="quarter" idx="14"/>
          </p:nvPr>
        </p:nvSpPr>
        <p:spPr>
          <a:xfrm>
            <a:off x="1910080" y="396240"/>
            <a:ext cx="8361680" cy="4998720"/>
          </a:xfrm>
        </p:spPr>
        <p:txBody>
          <a:bodyPr/>
          <a:lstStyle/>
          <a:p>
            <a:r>
              <a:rPr lang="en-GB" sz="2000" dirty="0"/>
              <a:t>All that said and aside though, can we truly say that non-human species are incapable of talk when they have their own methods of communication, their own language we are sometimes able to parse – we humans have our own language barriers often with each other, even when technically speaking the same language but that doesn’t hinder the right to equality. Some of us even struggle to reason, to play out logic and make informed decisions – many animals can be argued to perform such tasks well with regards to their own interests. Even if not at the level of equivalency to human functioning, “a full grown horse of dog is incomparably more rational and conversable than an infant of a day, or a week, or even a month old.” (Bentham J., 1789, An Introduction to the Principles of Morals and Legislation, pp. 144). Then, if we are to compare animals to children in terms of ability to converse and cognition, consider the practise of animal testing. Animals being used in scientific testing is an old practise – both human and non-human. When the subject in question is non-human, however, treatment of them has oftentimes been significantly cruel.</a:t>
            </a:r>
            <a:endParaRPr lang="en-US" sz="2000" dirty="0"/>
          </a:p>
        </p:txBody>
      </p:sp>
      <p:sp>
        <p:nvSpPr>
          <p:cNvPr id="5" name="Slide Number Placeholder 4">
            <a:extLst>
              <a:ext uri="{FF2B5EF4-FFF2-40B4-BE49-F238E27FC236}">
                <a16:creationId xmlns:a16="http://schemas.microsoft.com/office/drawing/2014/main" id="{CC753343-82B8-838D-9717-1489C689634C}"/>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22768399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5770880" y="1652210"/>
            <a:ext cx="5585968" cy="3153470"/>
          </a:xfrm>
        </p:spPr>
        <p:txBody>
          <a:bodyPr>
            <a:normAutofit fontScale="92500"/>
          </a:bodyPr>
          <a:lstStyle/>
          <a:p>
            <a:pPr algn="ctr"/>
            <a:r>
              <a:rPr lang="en-GB" sz="2400" dirty="0"/>
              <a:t>“We remember Laika, the Russian space dog, and perhaps Abel and Baker, the US monkeys,</a:t>
            </a:r>
          </a:p>
          <a:p>
            <a:pPr algn="ctr"/>
            <a:r>
              <a:rPr lang="en-GB" sz="2400" dirty="0"/>
              <a:t>but many other animals have contributed to the space program, including the hogs use for</a:t>
            </a:r>
          </a:p>
          <a:p>
            <a:pPr algn="ctr"/>
            <a:r>
              <a:rPr lang="en-GB" sz="2400" dirty="0"/>
              <a:t>crash-test simulations that were later barbequed and enjoyed by researchers (Burgess and</a:t>
            </a:r>
          </a:p>
          <a:p>
            <a:pPr algn="ctr"/>
            <a:r>
              <a:rPr lang="en-GB" sz="2400" dirty="0" err="1"/>
              <a:t>Dubbs</a:t>
            </a:r>
            <a:r>
              <a:rPr lang="en-GB" sz="2400" dirty="0"/>
              <a:t> 105).”</a:t>
            </a:r>
          </a:p>
        </p:txBody>
      </p:sp>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a:lstStyle/>
          <a:p>
            <a:fld id="{294A09A9-5501-47C1-A89A-A340965A2BE2}" type="slidenum">
              <a:rPr lang="en-US" smtClean="0"/>
              <a:pPr/>
              <a:t>6</a:t>
            </a:fld>
            <a:endParaRPr lang="en-US" dirty="0"/>
          </a:p>
        </p:txBody>
      </p:sp>
      <p:sp>
        <p:nvSpPr>
          <p:cNvPr id="18" name="TextBox 17">
            <a:extLst>
              <a:ext uri="{FF2B5EF4-FFF2-40B4-BE49-F238E27FC236}">
                <a16:creationId xmlns:a16="http://schemas.microsoft.com/office/drawing/2014/main" id="{1B97C959-2807-C6CA-5429-3952E88DAC14}"/>
              </a:ext>
            </a:extLst>
          </p:cNvPr>
          <p:cNvSpPr txBox="1"/>
          <p:nvPr/>
        </p:nvSpPr>
        <p:spPr>
          <a:xfrm>
            <a:off x="10354056" y="4805680"/>
            <a:ext cx="2743200" cy="400110"/>
          </a:xfrm>
          <a:prstGeom prst="rect">
            <a:avLst/>
          </a:prstGeom>
          <a:noFill/>
        </p:spPr>
        <p:txBody>
          <a:bodyPr wrap="square" rtlCol="0">
            <a:spAutoFit/>
          </a:bodyPr>
          <a:lstStyle/>
          <a:p>
            <a:r>
              <a:rPr lang="en-GB" sz="2000" dirty="0">
                <a:solidFill>
                  <a:schemeClr val="accent1">
                    <a:lumMod val="50000"/>
                  </a:schemeClr>
                </a:solidFill>
              </a:rPr>
              <a:t>- S. </a:t>
            </a:r>
            <a:r>
              <a:rPr lang="en-GB" sz="2000" dirty="0" err="1">
                <a:solidFill>
                  <a:schemeClr val="accent1">
                    <a:lumMod val="50000"/>
                  </a:schemeClr>
                </a:solidFill>
              </a:rPr>
              <a:t>Vint</a:t>
            </a:r>
            <a:endParaRPr lang="en-GB" sz="2000" dirty="0">
              <a:solidFill>
                <a:schemeClr val="accent1">
                  <a:lumMod val="50000"/>
                </a:schemeClr>
              </a:solidFill>
            </a:endParaRPr>
          </a:p>
        </p:txBody>
      </p:sp>
      <p:pic>
        <p:nvPicPr>
          <p:cNvPr id="21" name="Picture 20">
            <a:extLst>
              <a:ext uri="{FF2B5EF4-FFF2-40B4-BE49-F238E27FC236}">
                <a16:creationId xmlns:a16="http://schemas.microsoft.com/office/drawing/2014/main" id="{439E3FDC-94EC-EFBF-559D-95E5F058174F}"/>
              </a:ext>
            </a:extLst>
          </p:cNvPr>
          <p:cNvPicPr>
            <a:picLocks noChangeAspect="1"/>
          </p:cNvPicPr>
          <p:nvPr/>
        </p:nvPicPr>
        <p:blipFill>
          <a:blip r:embed="rId2"/>
          <a:stretch>
            <a:fillRect/>
          </a:stretch>
        </p:blipFill>
        <p:spPr>
          <a:xfrm>
            <a:off x="218440" y="1400463"/>
            <a:ext cx="4489473" cy="405707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873679" flipH="1">
            <a:off x="4011382" y="4808469"/>
            <a:ext cx="1250823" cy="794641"/>
          </a:xfrm>
          <a:prstGeom prst="rect">
            <a:avLst/>
          </a:prstGeom>
        </p:spPr>
      </p:pic>
      <p:pic>
        <p:nvPicPr>
          <p:cNvPr id="22" name="Picture 21">
            <a:extLst>
              <a:ext uri="{FF2B5EF4-FFF2-40B4-BE49-F238E27FC236}">
                <a16:creationId xmlns:a16="http://schemas.microsoft.com/office/drawing/2014/main" id="{B954FC5D-5638-71A1-E53B-59962892A008}"/>
              </a:ext>
            </a:extLst>
          </p:cNvPr>
          <p:cNvPicPr>
            <a:picLocks noChangeAspect="1"/>
          </p:cNvPicPr>
          <p:nvPr/>
        </p:nvPicPr>
        <p:blipFill>
          <a:blip r:embed="rId4"/>
          <a:stretch>
            <a:fillRect/>
          </a:stretch>
        </p:blipFill>
        <p:spPr>
          <a:xfrm rot="2913305">
            <a:off x="4187473" y="4512351"/>
            <a:ext cx="1396105" cy="1048603"/>
          </a:xfrm>
          <a:prstGeom prst="rect">
            <a:avLst/>
          </a:prstGeom>
        </p:spPr>
      </p:pic>
    </p:spTree>
    <p:extLst>
      <p:ext uri="{BB962C8B-B14F-4D97-AF65-F5344CB8AC3E}">
        <p14:creationId xmlns:p14="http://schemas.microsoft.com/office/powerpoint/2010/main" val="29856100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a:xfrm>
            <a:off x="7030720" y="182880"/>
            <a:ext cx="4927600" cy="6482080"/>
          </a:xfrm>
        </p:spPr>
        <p:txBody>
          <a:bodyPr>
            <a:normAutofit fontScale="92500"/>
          </a:bodyPr>
          <a:lstStyle/>
          <a:p>
            <a:r>
              <a:rPr lang="en-GB" sz="1200" dirty="0"/>
              <a:t>Had a child been used in testing, they of course would not have been eaten, but also, a parent or guardian – someone noted to have the child’s best interests at heart, looking to ensure they befell no harm, would have had to give consent for the child to participate. Since we have previously compared non-human animals to children and used such a measure to say that said animals should not be </a:t>
            </a:r>
            <a:r>
              <a:rPr lang="en-GB" sz="1200" dirty="0" err="1"/>
              <a:t>discluded</a:t>
            </a:r>
            <a:r>
              <a:rPr lang="en-GB" sz="1200" dirty="0"/>
              <a:t> from any form of equality or right to legal protection based on apparent intelligence in various stereotypical measures, why not go a step further and determine their treatment should be more aligned with that of a child’s? Animal testing, such as that performed on mice, is using another species to the advantage of our own – in a somewhat warped manner this is simply a natural occurrence, but as stated previously, we do have some kind of moral obligation towards these animals, self-given or not, so surely with regards to animal testing, gaining consent is the only natural conclusion. Of course, the animals themselves cannot aptly give informed consent, but a clear and stable-minded adult deemed to be looking out for their best interests surely could, also holding the right to withdraw the animal from the testing in accordance with ethical guidelines, which also provide the animal with the right to reasonable protection from harm. Such a measure, standardised, legalised and universalised to prevent unnecessary cruelty and suffering is only logical. Animal testing need not and should not be abolished in its entirety, it’s a safety measure to look out for those of our own species – ensuring survival in a way that merges somewhat natural life and modern day. We are still animals ourselves, we still depend on other species to ensure our own survival one way or another. It is not a matter of preventing the cause – we can no sooner truly do that than kill all the cockroaches in the world – but controlling the outcome and removing as much of the suffering and all the unnecessary cruelties of the in between. </a:t>
            </a:r>
            <a:endParaRPr lang="en-US" sz="1200" dirty="0"/>
          </a:p>
        </p:txBody>
      </p:sp>
      <p:pic>
        <p:nvPicPr>
          <p:cNvPr id="6" name="Picture 5">
            <a:extLst>
              <a:ext uri="{FF2B5EF4-FFF2-40B4-BE49-F238E27FC236}">
                <a16:creationId xmlns:a16="http://schemas.microsoft.com/office/drawing/2014/main" id="{61700352-45A1-F8E1-0288-E46E9D66440E}"/>
              </a:ext>
            </a:extLst>
          </p:cNvPr>
          <p:cNvPicPr>
            <a:picLocks noChangeAspect="1"/>
          </p:cNvPicPr>
          <p:nvPr/>
        </p:nvPicPr>
        <p:blipFill>
          <a:blip r:embed="rId2"/>
          <a:stretch>
            <a:fillRect/>
          </a:stretch>
        </p:blipFill>
        <p:spPr>
          <a:xfrm>
            <a:off x="111760" y="1392863"/>
            <a:ext cx="5730737" cy="406211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C7E57C8F-F318-CC04-85CD-94CB7032B66A}"/>
              </a:ext>
            </a:extLst>
          </p:cNvPr>
          <p:cNvPicPr>
            <a:picLocks noChangeAspect="1"/>
          </p:cNvPicPr>
          <p:nvPr/>
        </p:nvPicPr>
        <p:blipFill>
          <a:blip r:embed="rId3"/>
          <a:stretch>
            <a:fillRect/>
          </a:stretch>
        </p:blipFill>
        <p:spPr>
          <a:xfrm>
            <a:off x="4877738" y="3802800"/>
            <a:ext cx="1786283" cy="2036240"/>
          </a:xfrm>
          <a:prstGeom prst="rect">
            <a:avLst/>
          </a:prstGeom>
        </p:spPr>
      </p:pic>
    </p:spTree>
    <p:extLst>
      <p:ext uri="{BB962C8B-B14F-4D97-AF65-F5344CB8AC3E}">
        <p14:creationId xmlns:p14="http://schemas.microsoft.com/office/powerpoint/2010/main" val="27902518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E564-4283-8AE2-ADD2-7B3FFCFA26C7}"/>
              </a:ext>
            </a:extLst>
          </p:cNvPr>
          <p:cNvSpPr>
            <a:spLocks noGrp="1"/>
          </p:cNvSpPr>
          <p:nvPr>
            <p:ph type="title"/>
          </p:nvPr>
        </p:nvSpPr>
        <p:spPr>
          <a:xfrm>
            <a:off x="782320" y="2062480"/>
            <a:ext cx="10698479" cy="2865119"/>
          </a:xfrm>
        </p:spPr>
        <p:txBody>
          <a:bodyPr>
            <a:noAutofit/>
          </a:bodyPr>
          <a:lstStyle/>
          <a:p>
            <a:r>
              <a:rPr lang="en-GB" sz="2000" dirty="0"/>
              <a:t>BIBLIOGRAPHY:</a:t>
            </a:r>
            <a:br>
              <a:rPr lang="en-GB" sz="2000" dirty="0"/>
            </a:br>
            <a:br>
              <a:rPr lang="en-GB" sz="2000" dirty="0"/>
            </a:br>
            <a:r>
              <a:rPr lang="en-GB" sz="2000" dirty="0">
                <a:solidFill>
                  <a:schemeClr val="accent1">
                    <a:lumMod val="50000"/>
                  </a:schemeClr>
                </a:solidFill>
                <a:latin typeface="+mn-lt"/>
              </a:rPr>
              <a:t>•	Bentham J., 1789, An Introduction to the Principles of Morals and Legislation</a:t>
            </a:r>
            <a:br>
              <a:rPr lang="en-GB" sz="2000" dirty="0">
                <a:solidFill>
                  <a:schemeClr val="accent1">
                    <a:lumMod val="50000"/>
                  </a:schemeClr>
                </a:solidFill>
                <a:latin typeface="+mn-lt"/>
              </a:rPr>
            </a:br>
            <a:r>
              <a:rPr lang="en-GB" sz="2000" dirty="0">
                <a:solidFill>
                  <a:schemeClr val="accent1">
                    <a:lumMod val="50000"/>
                  </a:schemeClr>
                </a:solidFill>
                <a:latin typeface="+mn-lt"/>
              </a:rPr>
              <a:t>•	Cooper D., 2022, Jeremy Bentham on Animal Ethics, Daily Philosophy, viewed 6 November 2022, &lt;https://daily-philosophy.com/cooper-quotes-bentham-animal-suffering/&gt;</a:t>
            </a:r>
            <a:br>
              <a:rPr lang="en-GB" sz="2000" dirty="0">
                <a:solidFill>
                  <a:schemeClr val="accent1">
                    <a:lumMod val="50000"/>
                  </a:schemeClr>
                </a:solidFill>
                <a:latin typeface="+mn-lt"/>
              </a:rPr>
            </a:br>
            <a:r>
              <a:rPr lang="en-GB" sz="2000" dirty="0">
                <a:solidFill>
                  <a:schemeClr val="accent1">
                    <a:lumMod val="50000"/>
                  </a:schemeClr>
                </a:solidFill>
                <a:latin typeface="+mn-lt"/>
              </a:rPr>
              <a:t>•	Singer P., 1975, All Animals Are Equal… or why the ethical principle on which human equality rests requires us to extend equal consideration to animals too, Animal Liberation</a:t>
            </a:r>
            <a:br>
              <a:rPr lang="en-GB" sz="2000" dirty="0">
                <a:solidFill>
                  <a:schemeClr val="accent1">
                    <a:lumMod val="50000"/>
                  </a:schemeClr>
                </a:solidFill>
                <a:latin typeface="+mn-lt"/>
              </a:rPr>
            </a:br>
            <a:r>
              <a:rPr lang="en-GB" sz="2000" dirty="0">
                <a:solidFill>
                  <a:schemeClr val="accent1">
                    <a:lumMod val="50000"/>
                  </a:schemeClr>
                </a:solidFill>
                <a:latin typeface="+mn-lt"/>
              </a:rPr>
              <a:t>•	</a:t>
            </a:r>
            <a:r>
              <a:rPr lang="en-GB" sz="2000" dirty="0" err="1">
                <a:solidFill>
                  <a:schemeClr val="accent1">
                    <a:lumMod val="50000"/>
                  </a:schemeClr>
                </a:solidFill>
                <a:latin typeface="+mn-lt"/>
              </a:rPr>
              <a:t>Vint</a:t>
            </a:r>
            <a:r>
              <a:rPr lang="en-GB" sz="2000" dirty="0">
                <a:solidFill>
                  <a:schemeClr val="accent1">
                    <a:lumMod val="50000"/>
                  </a:schemeClr>
                </a:solidFill>
                <a:latin typeface="+mn-lt"/>
              </a:rPr>
              <a:t> S., 2008, ‘”The Animals in That Country”: Science Fiction and Animal </a:t>
            </a:r>
            <a:br>
              <a:rPr lang="en-GB" sz="2000" dirty="0">
                <a:solidFill>
                  <a:schemeClr val="accent1">
                    <a:lumMod val="50000"/>
                  </a:schemeClr>
                </a:solidFill>
                <a:latin typeface="+mn-lt"/>
              </a:rPr>
            </a:br>
            <a:r>
              <a:rPr lang="en-GB" sz="2000" dirty="0">
                <a:solidFill>
                  <a:schemeClr val="accent1">
                    <a:lumMod val="50000"/>
                  </a:schemeClr>
                </a:solidFill>
                <a:latin typeface="+mn-lt"/>
              </a:rPr>
              <a:t>•	Studies’, Science Fiction Studies, vol. 35, No.2</a:t>
            </a:r>
          </a:p>
        </p:txBody>
      </p:sp>
    </p:spTree>
    <p:extLst>
      <p:ext uri="{BB962C8B-B14F-4D97-AF65-F5344CB8AC3E}">
        <p14:creationId xmlns:p14="http://schemas.microsoft.com/office/powerpoint/2010/main" val="15639806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{619302F6-F7DC-42A5-B3DF-430703AE2684}tf56410444_win32</Template>
  <TotalTime>31</TotalTime>
  <Words>1382</Words>
  <Application>Microsoft Office PowerPoint</Application>
  <PresentationFormat>Widescreen</PresentationFormat>
  <Paragraphs>20</Paragraphs>
  <Slides>8</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Baskerville</vt:lpstr>
      <vt:lpstr>Baskerville Old Face</vt:lpstr>
      <vt:lpstr>Calibri</vt:lpstr>
      <vt:lpstr>Gill Sans Light</vt:lpstr>
      <vt:lpstr>Gill Sans Nova</vt:lpstr>
      <vt:lpstr>Gill Sans Nova Light</vt:lpstr>
      <vt:lpstr>Office Theme</vt:lpstr>
      <vt:lpstr>‘The question is not, can they reason? nor, Can they talk? but, Can they suffer?’ (Bentham). Discuss in relation to the principle of equality and animals.</vt:lpstr>
      <vt:lpstr>Bentham</vt:lpstr>
      <vt:lpstr>PowerPoint Presentation</vt:lpstr>
      <vt:lpstr>“In the case of human beings and animals alike, the only relevant criterion for  establishing legal rights against cruel treatment is the capacity to experience suffering. The ability to reason or converse is as irrelevant as skin colour.”</vt:lpstr>
      <vt:lpstr>PowerPoint Presentation</vt:lpstr>
      <vt:lpstr>PowerPoint Presentation</vt:lpstr>
      <vt:lpstr>PowerPoint Presentation</vt:lpstr>
      <vt:lpstr>BIBLIOGRAPHY:  • Bentham J., 1789, An Introduction to the Principles of Morals and Legislation • Cooper D., 2022, Jeremy Bentham on Animal Ethics, Daily Philosophy, viewed 6 November 2022, &lt;https://daily-philosophy.com/cooper-quotes-bentham-animal-suffering/&gt; • Singer P., 1975, All Animals Are Equal… or why the ethical principle on which human equality rests requires us to extend equal consideration to animals too, Animal Liberation • Vint S., 2008, ‘”The Animals in That Country”: Science Fiction and Animal  • Studies’, Science Fiction Studies, vol. 35, No.2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question is not, can they reason? nor, Can they talk? but, Can they suffer?’ (Bentham). Discuss in relation to the principle of equality and animals.</dc:title>
  <dc:creator>Sirius Bowen</dc:creator>
  <cp:lastModifiedBy>Sirius Bowen</cp:lastModifiedBy>
  <cp:revision>1</cp:revision>
  <dcterms:created xsi:type="dcterms:W3CDTF">2022-11-11T16:21:00Z</dcterms:created>
  <dcterms:modified xsi:type="dcterms:W3CDTF">2022-11-11T16:52:50Z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