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fntdata" ContentType="application/x-fontdata"/>
  <Default Extension="xlsx" ContentType="application/vnd.openxmlformats-officedocument.spreadsheetml.sheet"/>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embedTrueTypeFonts="1" saveSubsetFonts="1">
  <p:sldMasterIdLst>
    <p:sldMasterId id="2147483648" r:id="rId1"/>
  </p:sldMasterIdLst>
  <p:sldIdLst>
    <p:sldId id="256" r:id="rId2"/>
  </p:sldIdLst>
  <p:sldSz cx="15113000" cy="21374100"/>
  <p:notesSz cx="6858000" cy="9144000"/>
  <p:embeddedFontLst>
    <p:embeddedFont>
      <p:font typeface="Calibri" panose="020F0502020204030204" pitchFamily="34" charset="0"/>
      <p:regular r:id="rId3"/>
      <p:bold r:id="rId4"/>
      <p:italic r:id="rId5"/>
      <p:boldItalic r:id="rId6"/>
    </p:embeddedFont>
    <p:embeddedFont>
      <p:font typeface="Public Sans Bold" panose="020B0604020202020204" charset="0"/>
      <p:regular r:id="rId7"/>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p:scale>
          <a:sx n="40" d="100"/>
          <a:sy n="40" d="100"/>
        </p:scale>
        <p:origin x="1512" y="-151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font" Target="fonts/font1.fntdata"/><Relationship Id="rId7" Type="http://schemas.openxmlformats.org/officeDocument/2006/relationships/font" Target="fonts/font5.fntdata"/><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font" Target="fonts/font4.fntdata"/><Relationship Id="rId11" Type="http://schemas.openxmlformats.org/officeDocument/2006/relationships/tableStyles" Target="tableStyles.xml"/><Relationship Id="rId5" Type="http://schemas.openxmlformats.org/officeDocument/2006/relationships/font" Target="fonts/font3.fntdata"/><Relationship Id="rId10" Type="http://schemas.openxmlformats.org/officeDocument/2006/relationships/theme" Target="theme/theme1.xml"/><Relationship Id="rId4" Type="http://schemas.openxmlformats.org/officeDocument/2006/relationships/font" Target="fonts/font2.fntdata"/><Relationship Id="rId9" Type="http://schemas.openxmlformats.org/officeDocument/2006/relationships/viewProps" Target="viewProps.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200" b="1" i="0" u="none" strike="noStrike" kern="1200" baseline="0">
                <a:solidFill>
                  <a:schemeClr val="dk1">
                    <a:lumMod val="75000"/>
                    <a:lumOff val="25000"/>
                  </a:schemeClr>
                </a:solidFill>
                <a:latin typeface="+mn-lt"/>
                <a:ea typeface="+mn-ea"/>
                <a:cs typeface="+mn-cs"/>
              </a:defRPr>
            </a:pPr>
            <a:r>
              <a:rPr lang="en-US" sz="2500" b="1" dirty="0"/>
              <a:t>Hypertension Prevalence by Ethnic Group in England</a:t>
            </a:r>
          </a:p>
        </c:rich>
      </c:tx>
      <c:layout/>
      <c:overlay val="0"/>
      <c:spPr>
        <a:noFill/>
        <a:ln>
          <a:noFill/>
        </a:ln>
        <a:effectLst/>
      </c:spPr>
      <c:txPr>
        <a:bodyPr rot="0" spcFirstLastPara="1" vertOverflow="ellipsis" vert="horz" wrap="square" anchor="ctr" anchorCtr="1"/>
        <a:lstStyle/>
        <a:p>
          <a:pPr>
            <a:defRPr sz="2200" b="1" i="0" u="none" strike="noStrike" kern="1200" baseline="0">
              <a:solidFill>
                <a:schemeClr val="dk1">
                  <a:lumMod val="75000"/>
                  <a:lumOff val="25000"/>
                </a:schemeClr>
              </a:solidFill>
              <a:latin typeface="+mn-lt"/>
              <a:ea typeface="+mn-ea"/>
              <a:cs typeface="+mn-cs"/>
            </a:defRPr>
          </a:pPr>
          <a:endParaRPr lang="en-US"/>
        </a:p>
      </c:txPr>
    </c:title>
    <c:autoTitleDeleted val="0"/>
    <c:view3D>
      <c:rotX val="50"/>
      <c:rotY val="0"/>
      <c:depthPercent val="100"/>
      <c:rAngAx val="0"/>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pie3DChart>
        <c:varyColors val="1"/>
        <c:ser>
          <c:idx val="0"/>
          <c:order val="0"/>
          <c:tx>
            <c:strRef>
              <c:f>Sheet1!$B$1</c:f>
              <c:strCache>
                <c:ptCount val="1"/>
                <c:pt idx="0">
                  <c:v>Percentage</c:v>
                </c:pt>
              </c:strCache>
            </c:strRef>
          </c:tx>
          <c:dPt>
            <c:idx val="0"/>
            <c:bubble3D val="0"/>
            <c:spPr>
              <a:solidFill>
                <a:schemeClr val="accent1"/>
              </a:solidFill>
              <a:ln>
                <a:noFill/>
              </a:ln>
              <a:effectLst>
                <a:outerShdw blurRad="254000" sx="102000" sy="102000" algn="ctr" rotWithShape="0">
                  <a:prstClr val="black">
                    <a:alpha val="20000"/>
                  </a:prstClr>
                </a:outerShdw>
              </a:effectLst>
              <a:sp3d/>
            </c:spPr>
            <c:extLst>
              <c:ext xmlns:c16="http://schemas.microsoft.com/office/drawing/2014/chart" uri="{C3380CC4-5D6E-409C-BE32-E72D297353CC}">
                <c16:uniqueId val="{00000001-89B4-4699-897E-429C8048A842}"/>
              </c:ext>
            </c:extLst>
          </c:dPt>
          <c:dPt>
            <c:idx val="1"/>
            <c:bubble3D val="0"/>
            <c:spPr>
              <a:solidFill>
                <a:schemeClr val="accent2"/>
              </a:solidFill>
              <a:ln>
                <a:noFill/>
              </a:ln>
              <a:effectLst>
                <a:outerShdw blurRad="254000" sx="102000" sy="102000" algn="ctr" rotWithShape="0">
                  <a:prstClr val="black">
                    <a:alpha val="20000"/>
                  </a:prstClr>
                </a:outerShdw>
              </a:effectLst>
              <a:sp3d/>
            </c:spPr>
            <c:extLst>
              <c:ext xmlns:c16="http://schemas.microsoft.com/office/drawing/2014/chart" uri="{C3380CC4-5D6E-409C-BE32-E72D297353CC}">
                <c16:uniqueId val="{00000003-89B4-4699-897E-429C8048A842}"/>
              </c:ext>
            </c:extLst>
          </c:dPt>
          <c:dPt>
            <c:idx val="2"/>
            <c:bubble3D val="0"/>
            <c:spPr>
              <a:solidFill>
                <a:schemeClr val="accent3"/>
              </a:solidFill>
              <a:ln>
                <a:noFill/>
              </a:ln>
              <a:effectLst>
                <a:outerShdw blurRad="254000" sx="102000" sy="102000" algn="ctr" rotWithShape="0">
                  <a:prstClr val="black">
                    <a:alpha val="20000"/>
                  </a:prstClr>
                </a:outerShdw>
              </a:effectLst>
              <a:sp3d/>
            </c:spPr>
            <c:extLst>
              <c:ext xmlns:c16="http://schemas.microsoft.com/office/drawing/2014/chart" uri="{C3380CC4-5D6E-409C-BE32-E72D297353CC}">
                <c16:uniqueId val="{00000005-89B4-4699-897E-429C8048A842}"/>
              </c:ext>
            </c:extLst>
          </c:dPt>
          <c:dPt>
            <c:idx val="3"/>
            <c:bubble3D val="0"/>
            <c:spPr>
              <a:solidFill>
                <a:schemeClr val="accent4"/>
              </a:solidFill>
              <a:ln>
                <a:noFill/>
              </a:ln>
              <a:effectLst>
                <a:outerShdw blurRad="254000" sx="102000" sy="102000" algn="ctr" rotWithShape="0">
                  <a:prstClr val="black">
                    <a:alpha val="20000"/>
                  </a:prstClr>
                </a:outerShdw>
              </a:effectLst>
              <a:sp3d/>
            </c:spPr>
            <c:extLst>
              <c:ext xmlns:c16="http://schemas.microsoft.com/office/drawing/2014/chart" uri="{C3380CC4-5D6E-409C-BE32-E72D297353CC}">
                <c16:uniqueId val="{00000007-89B4-4699-897E-429C8048A842}"/>
              </c:ext>
            </c:extLst>
          </c:dPt>
          <c:dLbls>
            <c:spPr>
              <a:pattFill prst="pct75">
                <a:fgClr>
                  <a:schemeClr val="dk1">
                    <a:lumMod val="75000"/>
                    <a:lumOff val="25000"/>
                  </a:schemeClr>
                </a:fgClr>
                <a:bgClr>
                  <a:schemeClr val="dk1">
                    <a:lumMod val="65000"/>
                    <a:lumOff val="35000"/>
                  </a:schemeClr>
                </a:bgClr>
              </a:pattFill>
              <a:ln>
                <a:noFill/>
              </a:ln>
              <a:effectLst>
                <a:outerShdw blurRad="50800" dist="38100" dir="2700000" algn="tl" rotWithShape="0">
                  <a:prstClr val="black">
                    <a:alpha val="40000"/>
                  </a:prstClr>
                </a:outerShdw>
              </a:effectLst>
            </c:spPr>
            <c:txPr>
              <a:bodyPr rot="0" spcFirstLastPara="1" vertOverflow="ellipsis" vert="horz" wrap="square" lIns="38100" tIns="19050" rIns="38100" bIns="19050" anchor="ctr" anchorCtr="1">
                <a:spAutoFit/>
              </a:bodyPr>
              <a:lstStyle/>
              <a:p>
                <a:pPr>
                  <a:defRPr sz="1330" b="1" i="0" u="none" strike="noStrike" kern="1200" baseline="0">
                    <a:solidFill>
                      <a:schemeClr val="lt1"/>
                    </a:solidFill>
                    <a:latin typeface="+mn-lt"/>
                    <a:ea typeface="+mn-ea"/>
                    <a:cs typeface="+mn-cs"/>
                  </a:defRPr>
                </a:pPr>
                <a:endParaRPr lang="en-US"/>
              </a:p>
            </c:txPr>
            <c:dLblPos val="ctr"/>
            <c:showLegendKey val="0"/>
            <c:showVal val="0"/>
            <c:showCatName val="0"/>
            <c:showSerName val="0"/>
            <c:showPercent val="1"/>
            <c:showBubbleSize val="0"/>
            <c:showLeaderLines val="1"/>
            <c:leaderLines>
              <c:spPr>
                <a:ln w="9525">
                  <a:solidFill>
                    <a:schemeClr val="dk1">
                      <a:lumMod val="50000"/>
                      <a:lumOff val="50000"/>
                    </a:schemeClr>
                  </a:solidFill>
                </a:ln>
                <a:effectLst/>
              </c:spPr>
            </c:leaderLines>
            <c:extLst>
              <c:ext xmlns:c15="http://schemas.microsoft.com/office/drawing/2012/chart" uri="{CE6537A1-D6FC-4f65-9D91-7224C49458BB}">
                <c15:layout/>
              </c:ext>
            </c:extLst>
          </c:dLbls>
          <c:cat>
            <c:strRef>
              <c:f>Sheet1!$A$2:$A$5</c:f>
              <c:strCache>
                <c:ptCount val="4"/>
                <c:pt idx="0">
                  <c:v>White</c:v>
                </c:pt>
                <c:pt idx="1">
                  <c:v>Black</c:v>
                </c:pt>
                <c:pt idx="2">
                  <c:v>South Asian</c:v>
                </c:pt>
                <c:pt idx="3">
                  <c:v>Mixed / Other</c:v>
                </c:pt>
              </c:strCache>
            </c:strRef>
          </c:cat>
          <c:val>
            <c:numRef>
              <c:f>Sheet1!$B$2:$B$5</c:f>
              <c:numCache>
                <c:formatCode>0%</c:formatCode>
                <c:ptCount val="4"/>
                <c:pt idx="0">
                  <c:v>0.35</c:v>
                </c:pt>
                <c:pt idx="1">
                  <c:v>0.4</c:v>
                </c:pt>
                <c:pt idx="2">
                  <c:v>0.3</c:v>
                </c:pt>
                <c:pt idx="3">
                  <c:v>0.28000000000000003</c:v>
                </c:pt>
              </c:numCache>
            </c:numRef>
          </c:val>
          <c:extLst>
            <c:ext xmlns:c16="http://schemas.microsoft.com/office/drawing/2014/chart" uri="{C3380CC4-5D6E-409C-BE32-E72D297353CC}">
              <c16:uniqueId val="{00000000-A76A-4D49-889A-383FAEEB4140}"/>
            </c:ext>
          </c:extLst>
        </c:ser>
        <c:dLbls>
          <c:dLblPos val="ctr"/>
          <c:showLegendKey val="0"/>
          <c:showVal val="0"/>
          <c:showCatName val="0"/>
          <c:showSerName val="0"/>
          <c:showPercent val="1"/>
          <c:showBubbleSize val="0"/>
          <c:showLeaderLines val="1"/>
        </c:dLbls>
      </c:pie3DChart>
      <c:spPr>
        <a:noFill/>
        <a:ln>
          <a:noFill/>
        </a:ln>
        <a:effectLst/>
      </c:spPr>
    </c:plotArea>
    <c:legend>
      <c:legendPos val="r"/>
      <c:layout/>
      <c:overlay val="0"/>
      <c:spPr>
        <a:solidFill>
          <a:schemeClr val="lt1">
            <a:lumMod val="95000"/>
            <a:alpha val="39000"/>
          </a:schemeClr>
        </a:solidFill>
        <a:ln>
          <a:noFill/>
        </a:ln>
        <a:effectLst/>
      </c:spPr>
      <c:txPr>
        <a:bodyPr rot="0" spcFirstLastPara="1" vertOverflow="ellipsis" vert="horz" wrap="square" anchor="ctr" anchorCtr="1"/>
        <a:lstStyle/>
        <a:p>
          <a:pPr>
            <a:defRPr sz="1197" b="0" i="0" u="none" strike="noStrike" kern="1200" baseline="0">
              <a:solidFill>
                <a:schemeClr val="dk1">
                  <a:lumMod val="75000"/>
                  <a:lumOff val="2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64">
  <cs:axisTitle>
    <cs:lnRef idx="0"/>
    <cs:fillRef idx="0"/>
    <cs:effectRef idx="0"/>
    <cs:fontRef idx="minor">
      <a:schemeClr val="dk1">
        <a:lumMod val="75000"/>
        <a:lumOff val="25000"/>
      </a:schemeClr>
    </cs:fontRef>
    <cs:defRPr sz="1197" b="1" kern="1200"/>
  </cs:axisTitle>
  <cs:categoryAxis>
    <cs:lnRef idx="0"/>
    <cs:fillRef idx="0"/>
    <cs:effectRef idx="0"/>
    <cs:fontRef idx="minor">
      <a:schemeClr val="dk1">
        <a:lumMod val="75000"/>
        <a:lumOff val="25000"/>
      </a:schemeClr>
    </cs:fontRef>
    <cs:spPr>
      <a:ln w="19050" cap="flat" cmpd="sng" algn="ctr">
        <a:solidFill>
          <a:schemeClr val="dk1">
            <a:lumMod val="75000"/>
            <a:lumOff val="25000"/>
          </a:schemeClr>
        </a:solidFill>
        <a:round/>
      </a:ln>
    </cs:spPr>
    <cs:defRPr sz="1197" kern="1200" cap="all" baseline="0"/>
  </cs:categoryAxis>
  <cs:chartArea>
    <cs:lnRef idx="0"/>
    <cs:fillRef idx="0"/>
    <cs:effectRef idx="0"/>
    <cs:fontRef idx="minor">
      <a:schemeClr val="dk1"/>
    </cs:fontRef>
    <cs: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cs:spPr>
    <cs:defRPr sz="1197" kern="1200"/>
  </cs:chartArea>
  <cs:dataLabel>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330" b="1" i="0" u="none" strike="noStrike" kern="1200" baseline="0"/>
  </cs:dataLabel>
  <cs:dataLabelCallout>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330" b="1" i="0" u="none" strike="noStrike" kern="1200" baseline="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
  <cs:dataPoint3D>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3D>
  <cs:dataPointLine>
    <cs:lnRef idx="0">
      <cs:styleClr val="auto"/>
    </cs:lnRef>
    <cs:fillRef idx="0"/>
    <cs:effectRef idx="0"/>
    <cs:fontRef idx="minor">
      <a:schemeClr val="dk1"/>
    </cs:fontRef>
    <cs:spPr>
      <a:ln w="31750" cap="rnd">
        <a:solidFill>
          <a:schemeClr val="phClr">
            <a:alpha val="85000"/>
          </a:schemeClr>
        </a:solidFill>
        <a:round/>
      </a:ln>
    </cs:spPr>
  </cs:dataPointLine>
  <cs:dataPointMarker>
    <cs:lnRef idx="0"/>
    <cs:fillRef idx="0">
      <cs:styleClr val="auto"/>
    </cs:fillRef>
    <cs:effectRef idx="0"/>
    <cs:fontRef idx="minor">
      <a:schemeClr val="dk1"/>
    </cs:fontRef>
    <cs:spPr>
      <a:solidFill>
        <a:schemeClr val="phClr">
          <a:alpha val="85000"/>
        </a:scheme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75000"/>
        <a:lumOff val="25000"/>
      </a:schemeClr>
    </cs:fontRef>
    <cs:spPr>
      <a:ln w="9525">
        <a:solidFill>
          <a:schemeClr val="dk1">
            <a:lumMod val="35000"/>
            <a:lumOff val="65000"/>
          </a:schemeClr>
        </a:solidFill>
      </a:ln>
    </cs:spPr>
    <cs:defRPr sz="1197" kern="1200"/>
  </cs:dataTable>
  <cs:downBar>
    <cs:lnRef idx="0"/>
    <cs:fillRef idx="0"/>
    <cs:effectRef idx="0"/>
    <cs:fontRef idx="minor">
      <a:schemeClr val="dk1"/>
    </cs:fontRef>
    <cs:spPr>
      <a:solidFill>
        <a:schemeClr val="dk1">
          <a:lumMod val="50000"/>
          <a:lumOff val="50000"/>
        </a:schemeClr>
      </a:solidFill>
      <a:ln w="9525">
        <a:solidFill>
          <a:schemeClr val="dk1">
            <a:lumMod val="65000"/>
            <a:lumOff val="35000"/>
          </a:schemeClr>
        </a:solidFill>
      </a:ln>
    </cs:spPr>
  </cs:downBar>
  <cs:dropLine>
    <cs:lnRef idx="0"/>
    <cs:fillRef idx="0"/>
    <cs:effectRef idx="0"/>
    <cs:fontRef idx="minor">
      <a:schemeClr val="dk1"/>
    </cs:fontRef>
    <cs:spPr>
      <a:ln w="9525">
        <a:solidFill>
          <a:schemeClr val="dk1">
            <a:lumMod val="35000"/>
            <a:lumOff val="65000"/>
          </a:schemeClr>
        </a:solidFill>
        <a:prstDash val="dash"/>
      </a:ln>
    </cs:spPr>
  </cs:dropLine>
  <cs:errorBar>
    <cs:lnRef idx="0"/>
    <cs:fillRef idx="0"/>
    <cs:effectRef idx="0"/>
    <cs:fontRef idx="minor">
      <a:schemeClr val="dk1"/>
    </cs:fontRef>
    <cs:spPr>
      <a:ln w="9525">
        <a:solidFill>
          <a:schemeClr val="dk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gradFill>
          <a:gsLst>
            <a:gs pos="100000">
              <a:schemeClr val="dk1">
                <a:lumMod val="95000"/>
                <a:lumOff val="5000"/>
                <a:alpha val="42000"/>
              </a:schemeClr>
            </a:gs>
            <a:gs pos="0">
              <a:schemeClr val="lt1">
                <a:lumMod val="75000"/>
                <a:alpha val="36000"/>
              </a:schemeClr>
            </a:gs>
          </a:gsLst>
          <a:lin ang="5400000" scaled="0"/>
        </a:gradFill>
        <a:round/>
      </a:ln>
    </cs:spPr>
  </cs:gridlineMajor>
  <cs:gridlineMinor>
    <cs:lnRef idx="0"/>
    <cs:fillRef idx="0"/>
    <cs:effectRef idx="0"/>
    <cs:fontRef idx="minor">
      <a:schemeClr val="dk1"/>
    </cs:fontRef>
    <cs:spPr>
      <a:ln>
        <a:gradFill>
          <a:gsLst>
            <a:gs pos="100000">
              <a:schemeClr val="dk1">
                <a:lumMod val="95000"/>
                <a:lumOff val="5000"/>
                <a:alpha val="42000"/>
              </a:schemeClr>
            </a:gs>
            <a:gs pos="0">
              <a:schemeClr val="lt1">
                <a:lumMod val="75000"/>
                <a:alpha val="36000"/>
              </a:schemeClr>
            </a:gs>
          </a:gsLst>
          <a:lin ang="5400000" scaled="0"/>
        </a:gradFill>
      </a:ln>
    </cs:spPr>
  </cs:gridlineMinor>
  <cs:hiLoLine>
    <cs:lnRef idx="0"/>
    <cs:fillRef idx="0"/>
    <cs:effectRef idx="0"/>
    <cs:fontRef idx="minor">
      <a:schemeClr val="dk1"/>
    </cs:fontRef>
    <cs:spPr>
      <a:ln w="9525">
        <a:solidFill>
          <a:schemeClr val="dk1">
            <a:lumMod val="35000"/>
            <a:lumOff val="65000"/>
          </a:schemeClr>
        </a:solidFill>
        <a:prstDash val="dash"/>
      </a:ln>
    </cs:spPr>
  </cs:hiLoLine>
  <cs:leaderLine>
    <cs:lnRef idx="0"/>
    <cs:fillRef idx="0"/>
    <cs:effectRef idx="0"/>
    <cs:fontRef idx="minor">
      <a:schemeClr val="dk1"/>
    </cs:fontRef>
    <cs:spPr>
      <a:ln w="9525">
        <a:solidFill>
          <a:schemeClr val="dk1">
            <a:lumMod val="50000"/>
            <a:lumOff val="50000"/>
          </a:schemeClr>
        </a:solidFill>
      </a:ln>
    </cs:spPr>
  </cs:leaderLine>
  <cs:legend>
    <cs:lnRef idx="0"/>
    <cs:fillRef idx="0"/>
    <cs:effectRef idx="0"/>
    <cs:fontRef idx="minor">
      <a:schemeClr val="dk1">
        <a:lumMod val="75000"/>
        <a:lumOff val="25000"/>
      </a:schemeClr>
    </cs:fontRef>
    <cs:spPr>
      <a:solidFill>
        <a:schemeClr val="lt1">
          <a:lumMod val="95000"/>
          <a:alpha val="39000"/>
        </a:schemeClr>
      </a:solidFill>
    </cs:spPr>
    <cs:defRPr sz="1197"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75000"/>
        <a:lumOff val="25000"/>
      </a:schemeClr>
    </cs:fontRef>
    <cs:spPr>
      <a:ln w="31750" cap="flat" cmpd="sng" algn="ctr">
        <a:solidFill>
          <a:schemeClr val="dk1">
            <a:lumMod val="75000"/>
            <a:lumOff val="25000"/>
          </a:schemeClr>
        </a:solidFill>
        <a:round/>
      </a:ln>
    </cs:spPr>
    <cs:defRPr sz="1197" kern="1200"/>
  </cs:seriesAxis>
  <cs:seriesLine>
    <cs:lnRef idx="0"/>
    <cs:fillRef idx="0"/>
    <cs:effectRef idx="0"/>
    <cs:fontRef idx="minor">
      <a:schemeClr val="dk1"/>
    </cs:fontRef>
    <cs:spPr>
      <a:ln w="9525">
        <a:solidFill>
          <a:schemeClr val="dk1">
            <a:lumMod val="50000"/>
            <a:lumOff val="50000"/>
          </a:schemeClr>
        </a:solidFill>
        <a:round/>
      </a:ln>
    </cs:spPr>
  </cs:seriesLine>
  <cs:title>
    <cs:lnRef idx="0"/>
    <cs:fillRef idx="0"/>
    <cs:effectRef idx="0"/>
    <cs:fontRef idx="minor">
      <a:schemeClr val="dk1">
        <a:lumMod val="75000"/>
        <a:lumOff val="25000"/>
      </a:schemeClr>
    </cs:fontRef>
    <cs:defRPr sz="2200" b="1" kern="120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75000"/>
        <a:lumOff val="25000"/>
      </a:schemeClr>
    </cs:fontRef>
    <cs:defRPr sz="1197"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75000"/>
        <a:lumOff val="25000"/>
      </a:schemeClr>
    </cs:fontRef>
    <cs:spPr>
      <a:ln>
        <a:noFill/>
      </a:ln>
    </cs:spPr>
    <cs:defRPr sz="1197" kern="1200"/>
  </cs:valueAxis>
  <cs:wall>
    <cs:lnRef idx="0"/>
    <cs:fillRef idx="0"/>
    <cs:effectRef idx="0"/>
    <cs:fontRef idx="minor">
      <a:schemeClr val="dk1"/>
    </cs:fontRef>
  </cs:wall>
</cs:chartStyle>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3/7/2026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3/7/2026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3/7/2026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3/7/2026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3/7/2026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3/7/2026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www.nice.org.uk/guidance/ng136?utm_source=chatgpt.com" TargetMode="External"/><Relationship Id="rId13" Type="http://schemas.openxmlformats.org/officeDocument/2006/relationships/hyperlink" Target="https://openheart.bmj.com/content/8/1/e001461?utm_source=chatgpt.com" TargetMode="External"/><Relationship Id="rId3" Type="http://schemas.openxmlformats.org/officeDocument/2006/relationships/hyperlink" Target="https://www.bhf.org.uk/what-we-do/our-research/heart-statistics" TargetMode="External"/><Relationship Id="rId7" Type="http://schemas.openxmlformats.org/officeDocument/2006/relationships/hyperlink" Target="https://doi.org/10.1016/j.lanepe.2022.100557" TargetMode="External"/><Relationship Id="rId12" Type="http://schemas.openxmlformats.org/officeDocument/2006/relationships/hyperlink" Target="https://openheart.bmj.com/content/openhrt/8/1/e001461.full.pdf?utm_source=chatgpt.com" TargetMode="External"/><Relationship Id="rId2" Type="http://schemas.openxmlformats.org/officeDocument/2006/relationships/hyperlink" Target="https://pubmed.ncbi.nlm.nih.gov/40876881/?utm_source=chatgpt.com" TargetMode="External"/><Relationship Id="rId16" Type="http://schemas.openxmlformats.org/officeDocument/2006/relationships/chart" Target="../charts/chart1.xml"/><Relationship Id="rId1" Type="http://schemas.openxmlformats.org/officeDocument/2006/relationships/slideLayout" Target="../slideLayouts/slideLayout7.xml"/><Relationship Id="rId6" Type="http://schemas.openxmlformats.org/officeDocument/2006/relationships/hyperlink" Target="https://www.england.nhs.uk/london/wp-content/uploads/sites/8/2019/08/2.1.1-The-Impact-of-Interventions-by-Pharmacists-in-Community-Pharmacies-on-Control-of-Hypertension-Study.pdf?utm_source=chatgpt.com" TargetMode="External"/><Relationship Id="rId11" Type="http://schemas.openxmlformats.org/officeDocument/2006/relationships/hyperlink" Target="https://pmc.ncbi.nlm.nih.gov/articles/PMC10523336/?utm_source=chatgpt.com" TargetMode="External"/><Relationship Id="rId5" Type="http://schemas.openxmlformats.org/officeDocument/2006/relationships/hyperlink" Target="https://www.jacc.org/doi/10.1016/j.jacc.2018.07.008" TargetMode="External"/><Relationship Id="rId15" Type="http://schemas.openxmlformats.org/officeDocument/2006/relationships/hyperlink" Target="mailto:hwb@uwtsd.ac.uk" TargetMode="External"/><Relationship Id="rId10" Type="http://schemas.openxmlformats.org/officeDocument/2006/relationships/hyperlink" Target="https://www.nice.org.uk/guidance/ng136/resources/hypertension-in-adults-diagnosis-and-management-pdf-66141722710213?utm_source=chatgpt.com" TargetMode="External"/><Relationship Id="rId4" Type="http://schemas.openxmlformats.org/officeDocument/2006/relationships/hyperlink" Target="https://www.bhf.org.uk/-/media/files/for-professionals/research/heart-statistics/bhf-statistics-compendium-2021.pdf?hash=B4067E06C2B04C363C4B531D726697AE&amp;rev=5637cf33173a4beeaf8f776b22562e44&amp;utm_source=chatgpt.com" TargetMode="External"/><Relationship Id="rId9" Type="http://schemas.openxmlformats.org/officeDocument/2006/relationships/hyperlink" Target="https://digital.nhs.uk/data-and-information/publications/statistical/quality-and-outcomes-framework-achievement-prevalence-and-exceptions-data/2022-23?utm_source=chatgpt.com" TargetMode="External"/><Relationship Id="rId14" Type="http://schemas.openxmlformats.org/officeDocument/2006/relationships/hyperlink" Target="https://academic.oup.com/eurheartj/article/39/33/3021/5079119"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5FDF1"/>
        </a:solidFill>
        <a:effectLst/>
      </p:bgPr>
    </p:bg>
    <p:spTree>
      <p:nvGrpSpPr>
        <p:cNvPr id="1" name=""/>
        <p:cNvGrpSpPr/>
        <p:nvPr/>
      </p:nvGrpSpPr>
      <p:grpSpPr>
        <a:xfrm>
          <a:off x="0" y="0"/>
          <a:ext cx="0" cy="0"/>
          <a:chOff x="0" y="0"/>
          <a:chExt cx="0" cy="0"/>
        </a:xfrm>
      </p:grpSpPr>
      <p:grpSp>
        <p:nvGrpSpPr>
          <p:cNvPr id="2" name="Group 2"/>
          <p:cNvGrpSpPr/>
          <p:nvPr/>
        </p:nvGrpSpPr>
        <p:grpSpPr>
          <a:xfrm>
            <a:off x="269878" y="1538644"/>
            <a:ext cx="7204225" cy="5841962"/>
            <a:chOff x="0" y="0"/>
            <a:chExt cx="1384931" cy="1078083"/>
          </a:xfrm>
        </p:grpSpPr>
        <p:sp>
          <p:nvSpPr>
            <p:cNvPr id="3" name="Freeform 3"/>
            <p:cNvSpPr/>
            <p:nvPr/>
          </p:nvSpPr>
          <p:spPr>
            <a:xfrm>
              <a:off x="0" y="0"/>
              <a:ext cx="1384931" cy="1078083"/>
            </a:xfrm>
            <a:custGeom>
              <a:avLst/>
              <a:gdLst/>
              <a:ahLst/>
              <a:cxnLst/>
              <a:rect l="l" t="t" r="r" b="b"/>
              <a:pathLst>
                <a:path w="1384931" h="1078083">
                  <a:moveTo>
                    <a:pt x="37612" y="0"/>
                  </a:moveTo>
                  <a:lnTo>
                    <a:pt x="1347319" y="0"/>
                  </a:lnTo>
                  <a:cubicBezTo>
                    <a:pt x="1357294" y="0"/>
                    <a:pt x="1366861" y="3963"/>
                    <a:pt x="1373915" y="11016"/>
                  </a:cubicBezTo>
                  <a:cubicBezTo>
                    <a:pt x="1380968" y="18070"/>
                    <a:pt x="1384931" y="27637"/>
                    <a:pt x="1384931" y="37612"/>
                  </a:cubicBezTo>
                  <a:lnTo>
                    <a:pt x="1384931" y="1040471"/>
                  </a:lnTo>
                  <a:cubicBezTo>
                    <a:pt x="1384931" y="1050446"/>
                    <a:pt x="1380968" y="1060013"/>
                    <a:pt x="1373915" y="1067067"/>
                  </a:cubicBezTo>
                  <a:cubicBezTo>
                    <a:pt x="1366861" y="1074120"/>
                    <a:pt x="1357294" y="1078083"/>
                    <a:pt x="1347319" y="1078083"/>
                  </a:cubicBezTo>
                  <a:lnTo>
                    <a:pt x="37612" y="1078083"/>
                  </a:lnTo>
                  <a:cubicBezTo>
                    <a:pt x="27637" y="1078083"/>
                    <a:pt x="18070" y="1074120"/>
                    <a:pt x="11016" y="1067067"/>
                  </a:cubicBezTo>
                  <a:cubicBezTo>
                    <a:pt x="3963" y="1060013"/>
                    <a:pt x="0" y="1050446"/>
                    <a:pt x="0" y="1040471"/>
                  </a:cubicBezTo>
                  <a:lnTo>
                    <a:pt x="0" y="37612"/>
                  </a:lnTo>
                  <a:cubicBezTo>
                    <a:pt x="0" y="27637"/>
                    <a:pt x="3963" y="18070"/>
                    <a:pt x="11016" y="11016"/>
                  </a:cubicBezTo>
                  <a:cubicBezTo>
                    <a:pt x="18070" y="3963"/>
                    <a:pt x="27637" y="0"/>
                    <a:pt x="37612" y="0"/>
                  </a:cubicBezTo>
                  <a:close/>
                </a:path>
              </a:pathLst>
            </a:custGeom>
            <a:ln w="38100" cap="rnd">
              <a:solidFill>
                <a:srgbClr val="000000"/>
              </a:solidFill>
              <a:prstDash val="solid"/>
              <a:round/>
            </a:ln>
          </p:spPr>
          <p:txBody>
            <a:bodyPr/>
            <a:lstStyle/>
            <a:p>
              <a:endParaRPr lang="en-IN"/>
            </a:p>
          </p:txBody>
        </p:sp>
        <p:sp>
          <p:nvSpPr>
            <p:cNvPr id="4" name="TextBox 4"/>
            <p:cNvSpPr txBox="1"/>
            <p:nvPr/>
          </p:nvSpPr>
          <p:spPr>
            <a:xfrm>
              <a:off x="0" y="-47625"/>
              <a:ext cx="1384931" cy="1125708"/>
            </a:xfrm>
            <a:prstGeom prst="rect">
              <a:avLst/>
            </a:prstGeom>
          </p:spPr>
          <p:txBody>
            <a:bodyPr lIns="66962" tIns="66962" rIns="66962" bIns="66962" rtlCol="0" anchor="ctr"/>
            <a:lstStyle/>
            <a:p>
              <a:pPr algn="ctr">
                <a:lnSpc>
                  <a:spcPts val="3959"/>
                </a:lnSpc>
              </a:pPr>
              <a:endParaRPr dirty="0"/>
            </a:p>
          </p:txBody>
        </p:sp>
      </p:grpSp>
      <p:grpSp>
        <p:nvGrpSpPr>
          <p:cNvPr id="9" name="Group 9"/>
          <p:cNvGrpSpPr/>
          <p:nvPr/>
        </p:nvGrpSpPr>
        <p:grpSpPr>
          <a:xfrm>
            <a:off x="1187651" y="1543050"/>
            <a:ext cx="5368679" cy="484445"/>
            <a:chOff x="0" y="0"/>
            <a:chExt cx="1032068" cy="143248"/>
          </a:xfrm>
        </p:grpSpPr>
        <p:sp>
          <p:nvSpPr>
            <p:cNvPr id="10" name="Freeform 10"/>
            <p:cNvSpPr/>
            <p:nvPr/>
          </p:nvSpPr>
          <p:spPr>
            <a:xfrm>
              <a:off x="0" y="0"/>
              <a:ext cx="1032068" cy="143248"/>
            </a:xfrm>
            <a:custGeom>
              <a:avLst/>
              <a:gdLst/>
              <a:ahLst/>
              <a:cxnLst/>
              <a:rect l="l" t="t" r="r" b="b"/>
              <a:pathLst>
                <a:path w="1032068" h="143248">
                  <a:moveTo>
                    <a:pt x="33167" y="0"/>
                  </a:moveTo>
                  <a:lnTo>
                    <a:pt x="998901" y="0"/>
                  </a:lnTo>
                  <a:cubicBezTo>
                    <a:pt x="1007697" y="0"/>
                    <a:pt x="1016134" y="3494"/>
                    <a:pt x="1022354" y="9714"/>
                  </a:cubicBezTo>
                  <a:cubicBezTo>
                    <a:pt x="1028574" y="15935"/>
                    <a:pt x="1032068" y="24371"/>
                    <a:pt x="1032068" y="33167"/>
                  </a:cubicBezTo>
                  <a:lnTo>
                    <a:pt x="1032068" y="110081"/>
                  </a:lnTo>
                  <a:cubicBezTo>
                    <a:pt x="1032068" y="118878"/>
                    <a:pt x="1028574" y="127314"/>
                    <a:pt x="1022354" y="133534"/>
                  </a:cubicBezTo>
                  <a:cubicBezTo>
                    <a:pt x="1016134" y="139754"/>
                    <a:pt x="1007697" y="143248"/>
                    <a:pt x="998901" y="143248"/>
                  </a:cubicBezTo>
                  <a:lnTo>
                    <a:pt x="33167" y="143248"/>
                  </a:lnTo>
                  <a:cubicBezTo>
                    <a:pt x="24371" y="143248"/>
                    <a:pt x="15935" y="139754"/>
                    <a:pt x="9714" y="133534"/>
                  </a:cubicBezTo>
                  <a:cubicBezTo>
                    <a:pt x="3494" y="127314"/>
                    <a:pt x="0" y="118878"/>
                    <a:pt x="0" y="110081"/>
                  </a:cubicBezTo>
                  <a:lnTo>
                    <a:pt x="0" y="33167"/>
                  </a:lnTo>
                  <a:cubicBezTo>
                    <a:pt x="0" y="24371"/>
                    <a:pt x="3494" y="15935"/>
                    <a:pt x="9714" y="9714"/>
                  </a:cubicBezTo>
                  <a:cubicBezTo>
                    <a:pt x="15935" y="3494"/>
                    <a:pt x="24371" y="0"/>
                    <a:pt x="33167" y="0"/>
                  </a:cubicBezTo>
                  <a:close/>
                </a:path>
              </a:pathLst>
            </a:custGeom>
            <a:solidFill>
              <a:srgbClr val="87C061"/>
            </a:solidFill>
            <a:ln w="38100" cap="rnd">
              <a:solidFill>
                <a:srgbClr val="000000"/>
              </a:solidFill>
              <a:prstDash val="solid"/>
              <a:round/>
            </a:ln>
          </p:spPr>
          <p:txBody>
            <a:bodyPr/>
            <a:lstStyle/>
            <a:p>
              <a:endParaRPr lang="en-IN"/>
            </a:p>
          </p:txBody>
        </p:sp>
        <p:sp>
          <p:nvSpPr>
            <p:cNvPr id="11" name="TextBox 11"/>
            <p:cNvSpPr txBox="1"/>
            <p:nvPr/>
          </p:nvSpPr>
          <p:spPr>
            <a:xfrm>
              <a:off x="0" y="-47625"/>
              <a:ext cx="1032068" cy="190873"/>
            </a:xfrm>
            <a:prstGeom prst="rect">
              <a:avLst/>
            </a:prstGeom>
          </p:spPr>
          <p:txBody>
            <a:bodyPr lIns="66962" tIns="66962" rIns="66962" bIns="66962" rtlCol="0" anchor="ctr"/>
            <a:lstStyle/>
            <a:p>
              <a:pPr algn="ctr">
                <a:lnSpc>
                  <a:spcPts val="3959"/>
                </a:lnSpc>
              </a:pPr>
              <a:endParaRPr/>
            </a:p>
          </p:txBody>
        </p:sp>
      </p:grpSp>
      <p:sp>
        <p:nvSpPr>
          <p:cNvPr id="12" name="TextBox 12"/>
          <p:cNvSpPr txBox="1"/>
          <p:nvPr/>
        </p:nvSpPr>
        <p:spPr>
          <a:xfrm>
            <a:off x="247302" y="95250"/>
            <a:ext cx="14697395" cy="338554"/>
          </a:xfrm>
          <a:prstGeom prst="rect">
            <a:avLst/>
          </a:prstGeom>
        </p:spPr>
        <p:txBody>
          <a:bodyPr lIns="0" tIns="0" rIns="0" bIns="0" rtlCol="0" anchor="t">
            <a:spAutoFit/>
          </a:bodyPr>
          <a:lstStyle/>
          <a:p>
            <a:pPr algn="ctr"/>
            <a:r>
              <a:rPr lang="en-US" sz="2200" b="1" dirty="0">
                <a:highlight>
                  <a:srgbClr val="FFFF00"/>
                </a:highlight>
              </a:rPr>
              <a:t>Tackling Health Inequalities in Hypertension Management Among Diverse Londoners (40+ Years) in Primary Care Settings</a:t>
            </a:r>
          </a:p>
        </p:txBody>
      </p:sp>
      <p:sp>
        <p:nvSpPr>
          <p:cNvPr id="13" name="TextBox 13"/>
          <p:cNvSpPr txBox="1"/>
          <p:nvPr/>
        </p:nvSpPr>
        <p:spPr>
          <a:xfrm>
            <a:off x="1485884" y="1551655"/>
            <a:ext cx="4772212" cy="524795"/>
          </a:xfrm>
          <a:prstGeom prst="rect">
            <a:avLst/>
          </a:prstGeom>
        </p:spPr>
        <p:txBody>
          <a:bodyPr lIns="0" tIns="0" rIns="0" bIns="0" rtlCol="0" anchor="t">
            <a:spAutoFit/>
          </a:bodyPr>
          <a:lstStyle/>
          <a:p>
            <a:pPr algn="ctr">
              <a:lnSpc>
                <a:spcPts val="4009"/>
              </a:lnSpc>
            </a:pPr>
            <a:r>
              <a:rPr lang="en-US" sz="3427" b="1" spc="-99" dirty="0">
                <a:solidFill>
                  <a:srgbClr val="000000"/>
                </a:solidFill>
                <a:latin typeface="Public Sans Bold"/>
                <a:ea typeface="Public Sans Bold"/>
                <a:cs typeface="Public Sans Bold"/>
                <a:sym typeface="Public Sans Bold"/>
              </a:rPr>
              <a:t>PREVALENCE</a:t>
            </a:r>
          </a:p>
        </p:txBody>
      </p:sp>
      <p:sp>
        <p:nvSpPr>
          <p:cNvPr id="14" name="TextBox 14"/>
          <p:cNvSpPr txBox="1"/>
          <p:nvPr/>
        </p:nvSpPr>
        <p:spPr>
          <a:xfrm>
            <a:off x="356674" y="2267294"/>
            <a:ext cx="6852020" cy="5232202"/>
          </a:xfrm>
          <a:prstGeom prst="rect">
            <a:avLst/>
          </a:prstGeom>
        </p:spPr>
        <p:txBody>
          <a:bodyPr wrap="square" lIns="0" tIns="0" rIns="0" bIns="0" rtlCol="0" anchor="t">
            <a:spAutoFit/>
          </a:bodyPr>
          <a:lstStyle/>
          <a:p>
            <a:pPr marL="342900" indent="-342900" algn="just">
              <a:lnSpc>
                <a:spcPts val="2380"/>
              </a:lnSpc>
              <a:buFont typeface="Arial" panose="020B0604020202020204" pitchFamily="34" charset="0"/>
              <a:buChar char="•"/>
            </a:pPr>
            <a:r>
              <a:rPr lang="en-US" sz="2000" b="1" spc="-58" dirty="0">
                <a:solidFill>
                  <a:srgbClr val="000000"/>
                </a:solidFill>
                <a:latin typeface="Public Sans Bold"/>
                <a:ea typeface="Public Sans Bold"/>
                <a:cs typeface="Public Sans Bold"/>
                <a:sym typeface="Public Sans Bold"/>
              </a:rPr>
              <a:t>Hypertension is one of the major modifiable risk factors of cardiovascular morbidity and mortality around the world (World Health Organization, 2023; Zhou et al., 2021). In England, hypertension is present in one-third of all adults, but registries of primary care under-diagnose the condition, implying an under-report (NHS Digital, 2023).</a:t>
            </a:r>
          </a:p>
          <a:p>
            <a:pPr marL="342900" indent="-342900" algn="just">
              <a:lnSpc>
                <a:spcPts val="2380"/>
              </a:lnSpc>
              <a:buFont typeface="Arial" panose="020B0604020202020204" pitchFamily="34" charset="0"/>
              <a:buChar char="•"/>
            </a:pPr>
            <a:r>
              <a:rPr lang="en-US" sz="2000" b="1" spc="-58" dirty="0">
                <a:solidFill>
                  <a:srgbClr val="000000"/>
                </a:solidFill>
                <a:latin typeface="Public Sans Bold"/>
                <a:ea typeface="Public Sans Bold"/>
                <a:cs typeface="Public Sans Bold"/>
                <a:sym typeface="Public Sans Bold"/>
              </a:rPr>
              <a:t>There are still significant disparities. Black ethnic backgrounds are more common and have worse control of blood pressure (Eastwood et al., 2022). The deprivation is highly linked to the reduced detection and control rates (</a:t>
            </a:r>
            <a:r>
              <a:rPr lang="en-US" sz="2000" b="1" spc="-58" dirty="0" err="1">
                <a:solidFill>
                  <a:srgbClr val="000000"/>
                </a:solidFill>
                <a:latin typeface="Public Sans Bold"/>
                <a:ea typeface="Public Sans Bold"/>
                <a:cs typeface="Public Sans Bold"/>
                <a:sym typeface="Public Sans Bold"/>
              </a:rPr>
              <a:t>Tapela</a:t>
            </a:r>
            <a:r>
              <a:rPr lang="en-US" sz="2000" b="1" spc="-58" dirty="0">
                <a:solidFill>
                  <a:srgbClr val="000000"/>
                </a:solidFill>
                <a:latin typeface="Public Sans Bold"/>
                <a:ea typeface="Public Sans Bold"/>
                <a:cs typeface="Public Sans Bold"/>
                <a:sym typeface="Public Sans Bold"/>
              </a:rPr>
              <a:t> et al., 2021).</a:t>
            </a:r>
          </a:p>
          <a:p>
            <a:pPr marL="342900" indent="-342900" algn="just">
              <a:lnSpc>
                <a:spcPts val="2380"/>
              </a:lnSpc>
              <a:buFont typeface="Arial" panose="020B0604020202020204" pitchFamily="34" charset="0"/>
              <a:buChar char="•"/>
            </a:pPr>
            <a:r>
              <a:rPr lang="en-US" sz="2000" b="1" spc="-58" dirty="0">
                <a:solidFill>
                  <a:srgbClr val="000000"/>
                </a:solidFill>
                <a:latin typeface="Public Sans Bold"/>
                <a:ea typeface="Public Sans Bold"/>
                <a:cs typeface="Public Sans Bold"/>
                <a:sym typeface="Public Sans Bold"/>
              </a:rPr>
              <a:t>Although there is NICE guidance (NICE, 2019), there is disparity in London boroughs which implies inequitable delivery of hypertension management strategies (Office for Health Improvement and Disparities, 2023).</a:t>
            </a:r>
          </a:p>
          <a:p>
            <a:pPr algn="just">
              <a:lnSpc>
                <a:spcPts val="2380"/>
              </a:lnSpc>
            </a:pPr>
            <a:endParaRPr lang="en-US" sz="2000" b="1" spc="-58" dirty="0">
              <a:solidFill>
                <a:srgbClr val="000000"/>
              </a:solidFill>
              <a:latin typeface="Public Sans Bold"/>
              <a:ea typeface="Public Sans Bold"/>
              <a:cs typeface="Public Sans Bold"/>
              <a:sym typeface="Public Sans Bold"/>
            </a:endParaRPr>
          </a:p>
        </p:txBody>
      </p:sp>
      <p:grpSp>
        <p:nvGrpSpPr>
          <p:cNvPr id="15" name="Group 15"/>
          <p:cNvGrpSpPr/>
          <p:nvPr/>
        </p:nvGrpSpPr>
        <p:grpSpPr>
          <a:xfrm>
            <a:off x="7596000" y="1538644"/>
            <a:ext cx="7204225" cy="6784936"/>
            <a:chOff x="0" y="0"/>
            <a:chExt cx="1384931" cy="1304328"/>
          </a:xfrm>
        </p:grpSpPr>
        <p:sp>
          <p:nvSpPr>
            <p:cNvPr id="16" name="Freeform 16"/>
            <p:cNvSpPr/>
            <p:nvPr/>
          </p:nvSpPr>
          <p:spPr>
            <a:xfrm>
              <a:off x="0" y="0"/>
              <a:ext cx="1384931" cy="1304328"/>
            </a:xfrm>
            <a:custGeom>
              <a:avLst/>
              <a:gdLst/>
              <a:ahLst/>
              <a:cxnLst/>
              <a:rect l="l" t="t" r="r" b="b"/>
              <a:pathLst>
                <a:path w="1384931" h="1304328">
                  <a:moveTo>
                    <a:pt x="37612" y="0"/>
                  </a:moveTo>
                  <a:lnTo>
                    <a:pt x="1347319" y="0"/>
                  </a:lnTo>
                  <a:cubicBezTo>
                    <a:pt x="1357294" y="0"/>
                    <a:pt x="1366861" y="3963"/>
                    <a:pt x="1373915" y="11016"/>
                  </a:cubicBezTo>
                  <a:cubicBezTo>
                    <a:pt x="1380968" y="18070"/>
                    <a:pt x="1384931" y="27637"/>
                    <a:pt x="1384931" y="37612"/>
                  </a:cubicBezTo>
                  <a:lnTo>
                    <a:pt x="1384931" y="1266715"/>
                  </a:lnTo>
                  <a:cubicBezTo>
                    <a:pt x="1384931" y="1276691"/>
                    <a:pt x="1380968" y="1286258"/>
                    <a:pt x="1373915" y="1293311"/>
                  </a:cubicBezTo>
                  <a:cubicBezTo>
                    <a:pt x="1366861" y="1300365"/>
                    <a:pt x="1357294" y="1304328"/>
                    <a:pt x="1347319" y="1304328"/>
                  </a:cubicBezTo>
                  <a:lnTo>
                    <a:pt x="37612" y="1304328"/>
                  </a:lnTo>
                  <a:cubicBezTo>
                    <a:pt x="27637" y="1304328"/>
                    <a:pt x="18070" y="1300365"/>
                    <a:pt x="11016" y="1293311"/>
                  </a:cubicBezTo>
                  <a:cubicBezTo>
                    <a:pt x="3963" y="1286258"/>
                    <a:pt x="0" y="1276691"/>
                    <a:pt x="0" y="1266715"/>
                  </a:cubicBezTo>
                  <a:lnTo>
                    <a:pt x="0" y="37612"/>
                  </a:lnTo>
                  <a:cubicBezTo>
                    <a:pt x="0" y="27637"/>
                    <a:pt x="3963" y="18070"/>
                    <a:pt x="11016" y="11016"/>
                  </a:cubicBezTo>
                  <a:cubicBezTo>
                    <a:pt x="18070" y="3963"/>
                    <a:pt x="27637" y="0"/>
                    <a:pt x="37612" y="0"/>
                  </a:cubicBezTo>
                  <a:close/>
                </a:path>
              </a:pathLst>
            </a:custGeom>
            <a:ln w="38100" cap="rnd">
              <a:solidFill>
                <a:srgbClr val="000000"/>
              </a:solidFill>
              <a:prstDash val="solid"/>
              <a:round/>
            </a:ln>
          </p:spPr>
          <p:txBody>
            <a:bodyPr/>
            <a:lstStyle/>
            <a:p>
              <a:endParaRPr lang="en-IN"/>
            </a:p>
          </p:txBody>
        </p:sp>
        <p:sp>
          <p:nvSpPr>
            <p:cNvPr id="17" name="TextBox 17"/>
            <p:cNvSpPr txBox="1"/>
            <p:nvPr/>
          </p:nvSpPr>
          <p:spPr>
            <a:xfrm>
              <a:off x="0" y="-47625"/>
              <a:ext cx="1384931" cy="1351953"/>
            </a:xfrm>
            <a:prstGeom prst="rect">
              <a:avLst/>
            </a:prstGeom>
          </p:spPr>
          <p:txBody>
            <a:bodyPr lIns="66962" tIns="66962" rIns="66962" bIns="66962" rtlCol="0" anchor="ctr"/>
            <a:lstStyle/>
            <a:p>
              <a:pPr algn="ctr">
                <a:lnSpc>
                  <a:spcPts val="3959"/>
                </a:lnSpc>
              </a:pPr>
              <a:endParaRPr/>
            </a:p>
          </p:txBody>
        </p:sp>
      </p:grpSp>
      <p:grpSp>
        <p:nvGrpSpPr>
          <p:cNvPr id="18" name="Group 18"/>
          <p:cNvGrpSpPr/>
          <p:nvPr/>
        </p:nvGrpSpPr>
        <p:grpSpPr>
          <a:xfrm>
            <a:off x="8513773" y="1543050"/>
            <a:ext cx="5368679" cy="463878"/>
            <a:chOff x="0" y="0"/>
            <a:chExt cx="1032068" cy="143248"/>
          </a:xfrm>
        </p:grpSpPr>
        <p:sp>
          <p:nvSpPr>
            <p:cNvPr id="19" name="Freeform 19"/>
            <p:cNvSpPr/>
            <p:nvPr/>
          </p:nvSpPr>
          <p:spPr>
            <a:xfrm>
              <a:off x="0" y="0"/>
              <a:ext cx="1032068" cy="143248"/>
            </a:xfrm>
            <a:custGeom>
              <a:avLst/>
              <a:gdLst/>
              <a:ahLst/>
              <a:cxnLst/>
              <a:rect l="l" t="t" r="r" b="b"/>
              <a:pathLst>
                <a:path w="1032068" h="143248">
                  <a:moveTo>
                    <a:pt x="33167" y="0"/>
                  </a:moveTo>
                  <a:lnTo>
                    <a:pt x="998901" y="0"/>
                  </a:lnTo>
                  <a:cubicBezTo>
                    <a:pt x="1007697" y="0"/>
                    <a:pt x="1016134" y="3494"/>
                    <a:pt x="1022354" y="9714"/>
                  </a:cubicBezTo>
                  <a:cubicBezTo>
                    <a:pt x="1028574" y="15935"/>
                    <a:pt x="1032068" y="24371"/>
                    <a:pt x="1032068" y="33167"/>
                  </a:cubicBezTo>
                  <a:lnTo>
                    <a:pt x="1032068" y="110081"/>
                  </a:lnTo>
                  <a:cubicBezTo>
                    <a:pt x="1032068" y="118878"/>
                    <a:pt x="1028574" y="127314"/>
                    <a:pt x="1022354" y="133534"/>
                  </a:cubicBezTo>
                  <a:cubicBezTo>
                    <a:pt x="1016134" y="139754"/>
                    <a:pt x="1007697" y="143248"/>
                    <a:pt x="998901" y="143248"/>
                  </a:cubicBezTo>
                  <a:lnTo>
                    <a:pt x="33167" y="143248"/>
                  </a:lnTo>
                  <a:cubicBezTo>
                    <a:pt x="24371" y="143248"/>
                    <a:pt x="15935" y="139754"/>
                    <a:pt x="9714" y="133534"/>
                  </a:cubicBezTo>
                  <a:cubicBezTo>
                    <a:pt x="3494" y="127314"/>
                    <a:pt x="0" y="118878"/>
                    <a:pt x="0" y="110081"/>
                  </a:cubicBezTo>
                  <a:lnTo>
                    <a:pt x="0" y="33167"/>
                  </a:lnTo>
                  <a:cubicBezTo>
                    <a:pt x="0" y="24371"/>
                    <a:pt x="3494" y="15935"/>
                    <a:pt x="9714" y="9714"/>
                  </a:cubicBezTo>
                  <a:cubicBezTo>
                    <a:pt x="15935" y="3494"/>
                    <a:pt x="24371" y="0"/>
                    <a:pt x="33167" y="0"/>
                  </a:cubicBezTo>
                  <a:close/>
                </a:path>
              </a:pathLst>
            </a:custGeom>
            <a:solidFill>
              <a:srgbClr val="87C061"/>
            </a:solidFill>
            <a:ln w="38100" cap="rnd">
              <a:solidFill>
                <a:srgbClr val="000000"/>
              </a:solidFill>
              <a:prstDash val="solid"/>
              <a:round/>
            </a:ln>
          </p:spPr>
          <p:txBody>
            <a:bodyPr/>
            <a:lstStyle/>
            <a:p>
              <a:endParaRPr lang="en-IN"/>
            </a:p>
          </p:txBody>
        </p:sp>
        <p:sp>
          <p:nvSpPr>
            <p:cNvPr id="20" name="TextBox 20"/>
            <p:cNvSpPr txBox="1"/>
            <p:nvPr/>
          </p:nvSpPr>
          <p:spPr>
            <a:xfrm>
              <a:off x="0" y="-47625"/>
              <a:ext cx="1032068" cy="190873"/>
            </a:xfrm>
            <a:prstGeom prst="rect">
              <a:avLst/>
            </a:prstGeom>
          </p:spPr>
          <p:txBody>
            <a:bodyPr lIns="66962" tIns="66962" rIns="66962" bIns="66962" rtlCol="0" anchor="ctr"/>
            <a:lstStyle/>
            <a:p>
              <a:pPr algn="ctr">
                <a:lnSpc>
                  <a:spcPts val="3959"/>
                </a:lnSpc>
              </a:pPr>
              <a:endParaRPr/>
            </a:p>
          </p:txBody>
        </p:sp>
      </p:grpSp>
      <p:sp>
        <p:nvSpPr>
          <p:cNvPr id="21" name="TextBox 21"/>
          <p:cNvSpPr txBox="1"/>
          <p:nvPr/>
        </p:nvSpPr>
        <p:spPr>
          <a:xfrm>
            <a:off x="8812007" y="1543050"/>
            <a:ext cx="4772212" cy="524795"/>
          </a:xfrm>
          <a:prstGeom prst="rect">
            <a:avLst/>
          </a:prstGeom>
        </p:spPr>
        <p:txBody>
          <a:bodyPr lIns="0" tIns="0" rIns="0" bIns="0" rtlCol="0" anchor="t">
            <a:spAutoFit/>
          </a:bodyPr>
          <a:lstStyle/>
          <a:p>
            <a:pPr algn="ctr">
              <a:lnSpc>
                <a:spcPts val="4009"/>
              </a:lnSpc>
            </a:pPr>
            <a:r>
              <a:rPr lang="en-US" sz="3427" b="1" spc="-99" dirty="0">
                <a:solidFill>
                  <a:srgbClr val="000000"/>
                </a:solidFill>
                <a:latin typeface="Public Sans Bold"/>
                <a:ea typeface="Public Sans Bold"/>
                <a:cs typeface="Public Sans Bold"/>
                <a:sym typeface="Public Sans Bold"/>
              </a:rPr>
              <a:t>RATIONALE</a:t>
            </a:r>
          </a:p>
        </p:txBody>
      </p:sp>
      <p:sp>
        <p:nvSpPr>
          <p:cNvPr id="22" name="TextBox 22"/>
          <p:cNvSpPr txBox="1"/>
          <p:nvPr/>
        </p:nvSpPr>
        <p:spPr>
          <a:xfrm>
            <a:off x="7909390" y="2324695"/>
            <a:ext cx="6625426" cy="5847755"/>
          </a:xfrm>
          <a:prstGeom prst="rect">
            <a:avLst/>
          </a:prstGeom>
        </p:spPr>
        <p:txBody>
          <a:bodyPr lIns="0" tIns="0" rIns="0" bIns="0" rtlCol="0" anchor="t">
            <a:spAutoFit/>
          </a:bodyPr>
          <a:lstStyle/>
          <a:p>
            <a:r>
              <a:rPr lang="en-US" sz="2000" b="1" dirty="0"/>
              <a:t>• Even though there are evidence-based guidelines (NICE, 2019; Williams et al., 2018) in place, the differences in hypertension outcomes are still witnessed among ethnic and socioeconomically deprived groups in London.</a:t>
            </a:r>
          </a:p>
          <a:p>
            <a:r>
              <a:rPr lang="en-US" sz="2000" b="1" dirty="0"/>
              <a:t>• The studies emphasize that biological risk is not the only factor that contributes to inequalities, as structural determinants such as access to care, cultural competence, continuity of care, and medication adherence also do (Eastwood et al., 2022; Rison et al., 2023).</a:t>
            </a:r>
          </a:p>
          <a:p>
            <a:r>
              <a:rPr lang="en-US" sz="2000" b="1" dirty="0"/>
              <a:t>• The core of detection, monitoring and long-term management is centered on primary care.</a:t>
            </a:r>
          </a:p>
          <a:p>
            <a:r>
              <a:rPr lang="en-US" sz="2000" b="1" dirty="0"/>
              <a:t>• Nevertheless, there can be disparity in the implementation of quality improvement, pharmacist integration and patient involvement and engagement because of variation in its application (Carey et al., 2018; Cheema et al., 2014).</a:t>
            </a:r>
          </a:p>
          <a:p>
            <a:r>
              <a:rPr lang="en-US" sz="2000" b="1" dirty="0"/>
              <a:t>• The present study is unique in the sense that it critically analyzes the way in which the strategies of the primary care in London deal with inequality as opposed to simply measuring prevalence.</a:t>
            </a:r>
          </a:p>
        </p:txBody>
      </p:sp>
      <p:grpSp>
        <p:nvGrpSpPr>
          <p:cNvPr id="23" name="Group 23"/>
          <p:cNvGrpSpPr/>
          <p:nvPr/>
        </p:nvGrpSpPr>
        <p:grpSpPr>
          <a:xfrm>
            <a:off x="269878" y="7488606"/>
            <a:ext cx="7204225" cy="6187521"/>
            <a:chOff x="0" y="0"/>
            <a:chExt cx="1384931" cy="1406868"/>
          </a:xfrm>
        </p:grpSpPr>
        <p:sp>
          <p:nvSpPr>
            <p:cNvPr id="24" name="Freeform 24"/>
            <p:cNvSpPr/>
            <p:nvPr/>
          </p:nvSpPr>
          <p:spPr>
            <a:xfrm>
              <a:off x="0" y="0"/>
              <a:ext cx="1384931" cy="1406868"/>
            </a:xfrm>
            <a:custGeom>
              <a:avLst/>
              <a:gdLst/>
              <a:ahLst/>
              <a:cxnLst/>
              <a:rect l="l" t="t" r="r" b="b"/>
              <a:pathLst>
                <a:path w="1384931" h="1406868">
                  <a:moveTo>
                    <a:pt x="37612" y="0"/>
                  </a:moveTo>
                  <a:lnTo>
                    <a:pt x="1347319" y="0"/>
                  </a:lnTo>
                  <a:cubicBezTo>
                    <a:pt x="1357294" y="0"/>
                    <a:pt x="1366861" y="3963"/>
                    <a:pt x="1373915" y="11016"/>
                  </a:cubicBezTo>
                  <a:cubicBezTo>
                    <a:pt x="1380968" y="18070"/>
                    <a:pt x="1384931" y="27637"/>
                    <a:pt x="1384931" y="37612"/>
                  </a:cubicBezTo>
                  <a:lnTo>
                    <a:pt x="1384931" y="1369255"/>
                  </a:lnTo>
                  <a:cubicBezTo>
                    <a:pt x="1384931" y="1379231"/>
                    <a:pt x="1380968" y="1388798"/>
                    <a:pt x="1373915" y="1395851"/>
                  </a:cubicBezTo>
                  <a:cubicBezTo>
                    <a:pt x="1366861" y="1402905"/>
                    <a:pt x="1357294" y="1406868"/>
                    <a:pt x="1347319" y="1406868"/>
                  </a:cubicBezTo>
                  <a:lnTo>
                    <a:pt x="37612" y="1406868"/>
                  </a:lnTo>
                  <a:cubicBezTo>
                    <a:pt x="27637" y="1406868"/>
                    <a:pt x="18070" y="1402905"/>
                    <a:pt x="11016" y="1395851"/>
                  </a:cubicBezTo>
                  <a:cubicBezTo>
                    <a:pt x="3963" y="1388798"/>
                    <a:pt x="0" y="1379231"/>
                    <a:pt x="0" y="1369255"/>
                  </a:cubicBezTo>
                  <a:lnTo>
                    <a:pt x="0" y="37612"/>
                  </a:lnTo>
                  <a:cubicBezTo>
                    <a:pt x="0" y="27637"/>
                    <a:pt x="3963" y="18070"/>
                    <a:pt x="11016" y="11016"/>
                  </a:cubicBezTo>
                  <a:cubicBezTo>
                    <a:pt x="18070" y="3963"/>
                    <a:pt x="27637" y="0"/>
                    <a:pt x="37612" y="0"/>
                  </a:cubicBezTo>
                  <a:close/>
                </a:path>
              </a:pathLst>
            </a:custGeom>
            <a:ln w="38100" cap="rnd">
              <a:solidFill>
                <a:srgbClr val="000000"/>
              </a:solidFill>
              <a:prstDash val="solid"/>
              <a:round/>
            </a:ln>
          </p:spPr>
          <p:txBody>
            <a:bodyPr/>
            <a:lstStyle/>
            <a:p>
              <a:endParaRPr lang="en-IN"/>
            </a:p>
          </p:txBody>
        </p:sp>
        <p:sp>
          <p:nvSpPr>
            <p:cNvPr id="25" name="TextBox 25"/>
            <p:cNvSpPr txBox="1"/>
            <p:nvPr/>
          </p:nvSpPr>
          <p:spPr>
            <a:xfrm>
              <a:off x="0" y="-47625"/>
              <a:ext cx="1384931" cy="1454493"/>
            </a:xfrm>
            <a:prstGeom prst="rect">
              <a:avLst/>
            </a:prstGeom>
          </p:spPr>
          <p:txBody>
            <a:bodyPr lIns="66962" tIns="66962" rIns="66962" bIns="66962" rtlCol="0" anchor="ctr"/>
            <a:lstStyle/>
            <a:p>
              <a:pPr algn="ctr">
                <a:lnSpc>
                  <a:spcPts val="3959"/>
                </a:lnSpc>
              </a:pPr>
              <a:endParaRPr/>
            </a:p>
          </p:txBody>
        </p:sp>
      </p:grpSp>
      <p:grpSp>
        <p:nvGrpSpPr>
          <p:cNvPr id="26" name="Group 26"/>
          <p:cNvGrpSpPr/>
          <p:nvPr/>
        </p:nvGrpSpPr>
        <p:grpSpPr>
          <a:xfrm>
            <a:off x="1187651" y="7715778"/>
            <a:ext cx="5368679" cy="897558"/>
            <a:chOff x="0" y="0"/>
            <a:chExt cx="1032068" cy="172545"/>
          </a:xfrm>
        </p:grpSpPr>
        <p:sp>
          <p:nvSpPr>
            <p:cNvPr id="27" name="Freeform 27"/>
            <p:cNvSpPr/>
            <p:nvPr/>
          </p:nvSpPr>
          <p:spPr>
            <a:xfrm>
              <a:off x="0" y="0"/>
              <a:ext cx="1032068" cy="172545"/>
            </a:xfrm>
            <a:custGeom>
              <a:avLst/>
              <a:gdLst/>
              <a:ahLst/>
              <a:cxnLst/>
              <a:rect l="l" t="t" r="r" b="b"/>
              <a:pathLst>
                <a:path w="1032068" h="172545">
                  <a:moveTo>
                    <a:pt x="33167" y="0"/>
                  </a:moveTo>
                  <a:lnTo>
                    <a:pt x="998901" y="0"/>
                  </a:lnTo>
                  <a:cubicBezTo>
                    <a:pt x="1007697" y="0"/>
                    <a:pt x="1016134" y="3494"/>
                    <a:pt x="1022354" y="9714"/>
                  </a:cubicBezTo>
                  <a:cubicBezTo>
                    <a:pt x="1028574" y="15935"/>
                    <a:pt x="1032068" y="24371"/>
                    <a:pt x="1032068" y="33167"/>
                  </a:cubicBezTo>
                  <a:lnTo>
                    <a:pt x="1032068" y="139378"/>
                  </a:lnTo>
                  <a:cubicBezTo>
                    <a:pt x="1032068" y="148175"/>
                    <a:pt x="1028574" y="156611"/>
                    <a:pt x="1022354" y="162831"/>
                  </a:cubicBezTo>
                  <a:cubicBezTo>
                    <a:pt x="1016134" y="169051"/>
                    <a:pt x="1007697" y="172545"/>
                    <a:pt x="998901" y="172545"/>
                  </a:cubicBezTo>
                  <a:lnTo>
                    <a:pt x="33167" y="172545"/>
                  </a:lnTo>
                  <a:cubicBezTo>
                    <a:pt x="24371" y="172545"/>
                    <a:pt x="15935" y="169051"/>
                    <a:pt x="9714" y="162831"/>
                  </a:cubicBezTo>
                  <a:cubicBezTo>
                    <a:pt x="3494" y="156611"/>
                    <a:pt x="0" y="148175"/>
                    <a:pt x="0" y="139378"/>
                  </a:cubicBezTo>
                  <a:lnTo>
                    <a:pt x="0" y="33167"/>
                  </a:lnTo>
                  <a:cubicBezTo>
                    <a:pt x="0" y="24371"/>
                    <a:pt x="3494" y="15935"/>
                    <a:pt x="9714" y="9714"/>
                  </a:cubicBezTo>
                  <a:cubicBezTo>
                    <a:pt x="15935" y="3494"/>
                    <a:pt x="24371" y="0"/>
                    <a:pt x="33167" y="0"/>
                  </a:cubicBezTo>
                  <a:close/>
                </a:path>
              </a:pathLst>
            </a:custGeom>
            <a:solidFill>
              <a:srgbClr val="87C061"/>
            </a:solidFill>
            <a:ln w="38100" cap="rnd">
              <a:solidFill>
                <a:srgbClr val="000000"/>
              </a:solidFill>
              <a:prstDash val="solid"/>
              <a:round/>
            </a:ln>
          </p:spPr>
          <p:txBody>
            <a:bodyPr/>
            <a:lstStyle/>
            <a:p>
              <a:endParaRPr lang="en-IN"/>
            </a:p>
          </p:txBody>
        </p:sp>
        <p:sp>
          <p:nvSpPr>
            <p:cNvPr id="28" name="TextBox 28"/>
            <p:cNvSpPr txBox="1"/>
            <p:nvPr/>
          </p:nvSpPr>
          <p:spPr>
            <a:xfrm>
              <a:off x="0" y="-47625"/>
              <a:ext cx="1032068" cy="220170"/>
            </a:xfrm>
            <a:prstGeom prst="rect">
              <a:avLst/>
            </a:prstGeom>
          </p:spPr>
          <p:txBody>
            <a:bodyPr lIns="66962" tIns="66962" rIns="66962" bIns="66962" rtlCol="0" anchor="ctr"/>
            <a:lstStyle/>
            <a:p>
              <a:pPr algn="ctr">
                <a:lnSpc>
                  <a:spcPts val="3959"/>
                </a:lnSpc>
              </a:pPr>
              <a:endParaRPr/>
            </a:p>
          </p:txBody>
        </p:sp>
      </p:grpSp>
      <p:sp>
        <p:nvSpPr>
          <p:cNvPr id="29" name="TextBox 29"/>
          <p:cNvSpPr txBox="1"/>
          <p:nvPr/>
        </p:nvSpPr>
        <p:spPr>
          <a:xfrm>
            <a:off x="583268" y="8594102"/>
            <a:ext cx="6625426" cy="4924425"/>
          </a:xfrm>
          <a:prstGeom prst="rect">
            <a:avLst/>
          </a:prstGeom>
        </p:spPr>
        <p:txBody>
          <a:bodyPr lIns="0" tIns="0" rIns="0" bIns="0" rtlCol="0" anchor="t">
            <a:spAutoFit/>
          </a:bodyPr>
          <a:lstStyle/>
          <a:p>
            <a:pPr algn="just">
              <a:lnSpc>
                <a:spcPts val="2380"/>
              </a:lnSpc>
            </a:pPr>
            <a:r>
              <a:rPr lang="en-US" sz="2000" b="1" spc="-58" dirty="0">
                <a:solidFill>
                  <a:srgbClr val="000000"/>
                </a:solidFill>
                <a:latin typeface="Public Sans Bold"/>
                <a:ea typeface="Public Sans Bold"/>
                <a:cs typeface="Public Sans Bold"/>
                <a:sym typeface="Public Sans Bold"/>
              </a:rPr>
              <a:t>Research Question</a:t>
            </a:r>
          </a:p>
          <a:p>
            <a:pPr algn="just">
              <a:lnSpc>
                <a:spcPts val="2380"/>
              </a:lnSpc>
            </a:pPr>
            <a:r>
              <a:rPr lang="en-US" sz="2000" b="1" spc="-58" dirty="0">
                <a:solidFill>
                  <a:srgbClr val="000000"/>
                </a:solidFill>
                <a:latin typeface="Public Sans Bold"/>
                <a:ea typeface="Public Sans Bold"/>
                <a:cs typeface="Public Sans Bold"/>
                <a:sym typeface="Public Sans Bold"/>
              </a:rPr>
              <a:t>What strategies and interventions are used in London primary care facilities to address hypertension and how effectively they are used to decrease health inequalities?</a:t>
            </a:r>
          </a:p>
          <a:p>
            <a:pPr algn="just">
              <a:lnSpc>
                <a:spcPts val="2380"/>
              </a:lnSpc>
            </a:pPr>
            <a:r>
              <a:rPr lang="en-US" sz="2000" b="1" spc="-58" dirty="0" smtClean="0">
                <a:solidFill>
                  <a:srgbClr val="000000"/>
                </a:solidFill>
                <a:latin typeface="Public Sans Bold"/>
                <a:ea typeface="Public Sans Bold"/>
                <a:cs typeface="Public Sans Bold"/>
                <a:sym typeface="Public Sans Bold"/>
              </a:rPr>
              <a:t>Aim :</a:t>
            </a:r>
            <a:endParaRPr lang="en-US" sz="2000" b="1" spc="-58" dirty="0">
              <a:solidFill>
                <a:srgbClr val="000000"/>
              </a:solidFill>
              <a:latin typeface="Public Sans Bold"/>
              <a:ea typeface="Public Sans Bold"/>
              <a:cs typeface="Public Sans Bold"/>
              <a:sym typeface="Public Sans Bold"/>
            </a:endParaRPr>
          </a:p>
          <a:p>
            <a:pPr algn="just">
              <a:lnSpc>
                <a:spcPts val="2380"/>
              </a:lnSpc>
            </a:pPr>
            <a:r>
              <a:rPr lang="en-US" sz="2000" b="1" spc="-58" dirty="0">
                <a:solidFill>
                  <a:srgbClr val="000000"/>
                </a:solidFill>
                <a:latin typeface="Public Sans Bold"/>
              </a:rPr>
              <a:t>To critically </a:t>
            </a:r>
            <a:r>
              <a:rPr lang="en-US" sz="2000" b="1" spc="-58" dirty="0" err="1">
                <a:solidFill>
                  <a:srgbClr val="000000"/>
                </a:solidFill>
                <a:latin typeface="Public Sans Bold"/>
              </a:rPr>
              <a:t>analyse</a:t>
            </a:r>
            <a:r>
              <a:rPr lang="en-US" sz="2000" b="1" spc="-58" dirty="0">
                <a:solidFill>
                  <a:srgbClr val="000000"/>
                </a:solidFill>
                <a:latin typeface="Public Sans Bold"/>
              </a:rPr>
              <a:t> hypertension management strategies in London primary care and evaluate their effectiveness in reducing health inequalities.</a:t>
            </a:r>
          </a:p>
          <a:p>
            <a:pPr algn="just">
              <a:lnSpc>
                <a:spcPts val="2380"/>
              </a:lnSpc>
            </a:pPr>
            <a:r>
              <a:rPr lang="en-US" sz="2000" b="1" spc="-58" dirty="0">
                <a:solidFill>
                  <a:srgbClr val="000000"/>
                </a:solidFill>
                <a:latin typeface="Public Sans Bold"/>
                <a:ea typeface="Public Sans Bold"/>
                <a:cs typeface="Public Sans Bold"/>
                <a:sym typeface="Public Sans Bold"/>
              </a:rPr>
              <a:t>Objectives</a:t>
            </a:r>
          </a:p>
          <a:p>
            <a:pPr marL="342900" lvl="0" indent="-342900" algn="just" fontAlgn="base">
              <a:lnSpc>
                <a:spcPts val="2380"/>
              </a:lnSpc>
              <a:spcBef>
                <a:spcPct val="0"/>
              </a:spcBef>
              <a:spcAft>
                <a:spcPct val="0"/>
              </a:spcAft>
              <a:buFont typeface="Arial" panose="020B0604020202020204" pitchFamily="34" charset="0"/>
              <a:buChar char="•"/>
            </a:pPr>
            <a:r>
              <a:rPr lang="en-US" altLang="en-US" sz="2000" b="1" spc="-58" dirty="0">
                <a:solidFill>
                  <a:srgbClr val="000000"/>
                </a:solidFill>
                <a:latin typeface="Public Sans Bold"/>
              </a:rPr>
              <a:t>To examine hypertension detection and management strategies in London primary care.</a:t>
            </a:r>
          </a:p>
          <a:p>
            <a:pPr marL="342900" lvl="0" indent="-342900" algn="just" fontAlgn="base">
              <a:lnSpc>
                <a:spcPts val="2380"/>
              </a:lnSpc>
              <a:spcBef>
                <a:spcPct val="0"/>
              </a:spcBef>
              <a:spcAft>
                <a:spcPct val="0"/>
              </a:spcAft>
              <a:buFont typeface="Arial" panose="020B0604020202020204" pitchFamily="34" charset="0"/>
              <a:buChar char="•"/>
            </a:pPr>
            <a:r>
              <a:rPr lang="en-US" altLang="en-US" sz="2000" b="1" spc="-58" dirty="0">
                <a:solidFill>
                  <a:srgbClr val="000000"/>
                </a:solidFill>
                <a:latin typeface="Public Sans Bold"/>
              </a:rPr>
              <a:t>To </a:t>
            </a:r>
            <a:r>
              <a:rPr lang="en-US" altLang="en-US" sz="2000" b="1" spc="-58" dirty="0" err="1">
                <a:solidFill>
                  <a:srgbClr val="000000"/>
                </a:solidFill>
                <a:latin typeface="Public Sans Bold"/>
              </a:rPr>
              <a:t>analyse</a:t>
            </a:r>
            <a:r>
              <a:rPr lang="en-US" altLang="en-US" sz="2000" b="1" spc="-58" dirty="0">
                <a:solidFill>
                  <a:srgbClr val="000000"/>
                </a:solidFill>
                <a:latin typeface="Public Sans Bold"/>
              </a:rPr>
              <a:t> inequalities in hypertension diagnosis and control among diverse London populations.</a:t>
            </a:r>
          </a:p>
          <a:p>
            <a:pPr marL="342900" lvl="0" indent="-342900" algn="just" fontAlgn="base">
              <a:lnSpc>
                <a:spcPts val="2380"/>
              </a:lnSpc>
              <a:spcBef>
                <a:spcPct val="0"/>
              </a:spcBef>
              <a:spcAft>
                <a:spcPct val="0"/>
              </a:spcAft>
              <a:buFont typeface="Arial" panose="020B0604020202020204" pitchFamily="34" charset="0"/>
              <a:buChar char="•"/>
            </a:pPr>
            <a:r>
              <a:rPr lang="en-US" altLang="en-US" sz="2000" b="1" spc="-58" dirty="0">
                <a:solidFill>
                  <a:srgbClr val="000000"/>
                </a:solidFill>
                <a:latin typeface="Public Sans Bold"/>
              </a:rPr>
              <a:t>To evaluate the effectiveness of current interventions in reducing hypertension health inequalities.</a:t>
            </a:r>
          </a:p>
          <a:p>
            <a:pPr algn="just">
              <a:lnSpc>
                <a:spcPts val="2380"/>
              </a:lnSpc>
            </a:pPr>
            <a:endParaRPr lang="en-US" sz="2000" b="1" spc="-58" dirty="0">
              <a:solidFill>
                <a:srgbClr val="000000"/>
              </a:solidFill>
              <a:latin typeface="Public Sans Bold"/>
              <a:ea typeface="Public Sans Bold"/>
              <a:cs typeface="Public Sans Bold"/>
              <a:sym typeface="Public Sans Bold"/>
            </a:endParaRPr>
          </a:p>
        </p:txBody>
      </p:sp>
      <p:sp>
        <p:nvSpPr>
          <p:cNvPr id="30" name="TextBox 30"/>
          <p:cNvSpPr txBox="1"/>
          <p:nvPr/>
        </p:nvSpPr>
        <p:spPr>
          <a:xfrm>
            <a:off x="1485884" y="7821197"/>
            <a:ext cx="4772212" cy="742950"/>
          </a:xfrm>
          <a:prstGeom prst="rect">
            <a:avLst/>
          </a:prstGeom>
        </p:spPr>
        <p:txBody>
          <a:bodyPr lIns="0" tIns="0" rIns="0" bIns="0" rtlCol="0" anchor="t">
            <a:spAutoFit/>
          </a:bodyPr>
          <a:lstStyle/>
          <a:p>
            <a:pPr algn="ctr">
              <a:lnSpc>
                <a:spcPts val="2924"/>
              </a:lnSpc>
            </a:pPr>
            <a:r>
              <a:rPr lang="en-US" sz="2499" b="1" spc="-72">
                <a:solidFill>
                  <a:srgbClr val="000000"/>
                </a:solidFill>
                <a:latin typeface="Public Sans Bold"/>
                <a:ea typeface="Public Sans Bold"/>
                <a:cs typeface="Public Sans Bold"/>
                <a:sym typeface="Public Sans Bold"/>
              </a:rPr>
              <a:t>RESEARCH QUESTION, AIMS AND OBJECTIVES </a:t>
            </a:r>
          </a:p>
        </p:txBody>
      </p:sp>
      <p:grpSp>
        <p:nvGrpSpPr>
          <p:cNvPr id="31" name="Group 31"/>
          <p:cNvGrpSpPr/>
          <p:nvPr/>
        </p:nvGrpSpPr>
        <p:grpSpPr>
          <a:xfrm>
            <a:off x="7596000" y="8466456"/>
            <a:ext cx="7204225" cy="5209671"/>
            <a:chOff x="0" y="0"/>
            <a:chExt cx="1384931" cy="1001500"/>
          </a:xfrm>
        </p:grpSpPr>
        <p:sp>
          <p:nvSpPr>
            <p:cNvPr id="32" name="Freeform 32"/>
            <p:cNvSpPr/>
            <p:nvPr/>
          </p:nvSpPr>
          <p:spPr>
            <a:xfrm>
              <a:off x="0" y="0"/>
              <a:ext cx="1384931" cy="1001500"/>
            </a:xfrm>
            <a:custGeom>
              <a:avLst/>
              <a:gdLst/>
              <a:ahLst/>
              <a:cxnLst/>
              <a:rect l="l" t="t" r="r" b="b"/>
              <a:pathLst>
                <a:path w="1384931" h="1001500">
                  <a:moveTo>
                    <a:pt x="37612" y="0"/>
                  </a:moveTo>
                  <a:lnTo>
                    <a:pt x="1347319" y="0"/>
                  </a:lnTo>
                  <a:cubicBezTo>
                    <a:pt x="1357294" y="0"/>
                    <a:pt x="1366861" y="3963"/>
                    <a:pt x="1373915" y="11016"/>
                  </a:cubicBezTo>
                  <a:cubicBezTo>
                    <a:pt x="1380968" y="18070"/>
                    <a:pt x="1384931" y="27637"/>
                    <a:pt x="1384931" y="37612"/>
                  </a:cubicBezTo>
                  <a:lnTo>
                    <a:pt x="1384931" y="963888"/>
                  </a:lnTo>
                  <a:cubicBezTo>
                    <a:pt x="1384931" y="973864"/>
                    <a:pt x="1380968" y="983430"/>
                    <a:pt x="1373915" y="990484"/>
                  </a:cubicBezTo>
                  <a:cubicBezTo>
                    <a:pt x="1366861" y="997538"/>
                    <a:pt x="1357294" y="1001500"/>
                    <a:pt x="1347319" y="1001500"/>
                  </a:cubicBezTo>
                  <a:lnTo>
                    <a:pt x="37612" y="1001500"/>
                  </a:lnTo>
                  <a:cubicBezTo>
                    <a:pt x="27637" y="1001500"/>
                    <a:pt x="18070" y="997538"/>
                    <a:pt x="11016" y="990484"/>
                  </a:cubicBezTo>
                  <a:cubicBezTo>
                    <a:pt x="3963" y="983430"/>
                    <a:pt x="0" y="973864"/>
                    <a:pt x="0" y="963888"/>
                  </a:cubicBezTo>
                  <a:lnTo>
                    <a:pt x="0" y="37612"/>
                  </a:lnTo>
                  <a:cubicBezTo>
                    <a:pt x="0" y="27637"/>
                    <a:pt x="3963" y="18070"/>
                    <a:pt x="11016" y="11016"/>
                  </a:cubicBezTo>
                  <a:cubicBezTo>
                    <a:pt x="18070" y="3963"/>
                    <a:pt x="27637" y="0"/>
                    <a:pt x="37612" y="0"/>
                  </a:cubicBezTo>
                  <a:close/>
                </a:path>
              </a:pathLst>
            </a:custGeom>
            <a:ln w="38100" cap="rnd">
              <a:solidFill>
                <a:srgbClr val="000000"/>
              </a:solidFill>
              <a:prstDash val="solid"/>
              <a:round/>
            </a:ln>
          </p:spPr>
          <p:txBody>
            <a:bodyPr/>
            <a:lstStyle/>
            <a:p>
              <a:endParaRPr lang="en-IN"/>
            </a:p>
          </p:txBody>
        </p:sp>
        <p:sp>
          <p:nvSpPr>
            <p:cNvPr id="33" name="TextBox 33"/>
            <p:cNvSpPr txBox="1"/>
            <p:nvPr/>
          </p:nvSpPr>
          <p:spPr>
            <a:xfrm>
              <a:off x="0" y="-47625"/>
              <a:ext cx="1384931" cy="1049125"/>
            </a:xfrm>
            <a:prstGeom prst="rect">
              <a:avLst/>
            </a:prstGeom>
          </p:spPr>
          <p:txBody>
            <a:bodyPr lIns="66962" tIns="66962" rIns="66962" bIns="66962" rtlCol="0" anchor="ctr"/>
            <a:lstStyle/>
            <a:p>
              <a:pPr algn="ctr">
                <a:lnSpc>
                  <a:spcPts val="3959"/>
                </a:lnSpc>
              </a:pPr>
              <a:endParaRPr/>
            </a:p>
          </p:txBody>
        </p:sp>
      </p:grpSp>
      <p:grpSp>
        <p:nvGrpSpPr>
          <p:cNvPr id="34" name="Group 34"/>
          <p:cNvGrpSpPr/>
          <p:nvPr/>
        </p:nvGrpSpPr>
        <p:grpSpPr>
          <a:xfrm>
            <a:off x="8513773" y="8693628"/>
            <a:ext cx="5368679" cy="745158"/>
            <a:chOff x="0" y="0"/>
            <a:chExt cx="1032068" cy="143248"/>
          </a:xfrm>
        </p:grpSpPr>
        <p:sp>
          <p:nvSpPr>
            <p:cNvPr id="35" name="Freeform 35"/>
            <p:cNvSpPr/>
            <p:nvPr/>
          </p:nvSpPr>
          <p:spPr>
            <a:xfrm>
              <a:off x="0" y="0"/>
              <a:ext cx="1032068" cy="143248"/>
            </a:xfrm>
            <a:custGeom>
              <a:avLst/>
              <a:gdLst/>
              <a:ahLst/>
              <a:cxnLst/>
              <a:rect l="l" t="t" r="r" b="b"/>
              <a:pathLst>
                <a:path w="1032068" h="143248">
                  <a:moveTo>
                    <a:pt x="33167" y="0"/>
                  </a:moveTo>
                  <a:lnTo>
                    <a:pt x="998901" y="0"/>
                  </a:lnTo>
                  <a:cubicBezTo>
                    <a:pt x="1007697" y="0"/>
                    <a:pt x="1016134" y="3494"/>
                    <a:pt x="1022354" y="9714"/>
                  </a:cubicBezTo>
                  <a:cubicBezTo>
                    <a:pt x="1028574" y="15935"/>
                    <a:pt x="1032068" y="24371"/>
                    <a:pt x="1032068" y="33167"/>
                  </a:cubicBezTo>
                  <a:lnTo>
                    <a:pt x="1032068" y="110081"/>
                  </a:lnTo>
                  <a:cubicBezTo>
                    <a:pt x="1032068" y="118878"/>
                    <a:pt x="1028574" y="127314"/>
                    <a:pt x="1022354" y="133534"/>
                  </a:cubicBezTo>
                  <a:cubicBezTo>
                    <a:pt x="1016134" y="139754"/>
                    <a:pt x="1007697" y="143248"/>
                    <a:pt x="998901" y="143248"/>
                  </a:cubicBezTo>
                  <a:lnTo>
                    <a:pt x="33167" y="143248"/>
                  </a:lnTo>
                  <a:cubicBezTo>
                    <a:pt x="24371" y="143248"/>
                    <a:pt x="15935" y="139754"/>
                    <a:pt x="9714" y="133534"/>
                  </a:cubicBezTo>
                  <a:cubicBezTo>
                    <a:pt x="3494" y="127314"/>
                    <a:pt x="0" y="118878"/>
                    <a:pt x="0" y="110081"/>
                  </a:cubicBezTo>
                  <a:lnTo>
                    <a:pt x="0" y="33167"/>
                  </a:lnTo>
                  <a:cubicBezTo>
                    <a:pt x="0" y="24371"/>
                    <a:pt x="3494" y="15935"/>
                    <a:pt x="9714" y="9714"/>
                  </a:cubicBezTo>
                  <a:cubicBezTo>
                    <a:pt x="15935" y="3494"/>
                    <a:pt x="24371" y="0"/>
                    <a:pt x="33167" y="0"/>
                  </a:cubicBezTo>
                  <a:close/>
                </a:path>
              </a:pathLst>
            </a:custGeom>
            <a:solidFill>
              <a:srgbClr val="87C061"/>
            </a:solidFill>
            <a:ln w="38100" cap="rnd">
              <a:solidFill>
                <a:srgbClr val="000000"/>
              </a:solidFill>
              <a:prstDash val="solid"/>
              <a:round/>
            </a:ln>
          </p:spPr>
          <p:txBody>
            <a:bodyPr/>
            <a:lstStyle/>
            <a:p>
              <a:endParaRPr lang="en-IN"/>
            </a:p>
          </p:txBody>
        </p:sp>
        <p:sp>
          <p:nvSpPr>
            <p:cNvPr id="36" name="TextBox 36"/>
            <p:cNvSpPr txBox="1"/>
            <p:nvPr/>
          </p:nvSpPr>
          <p:spPr>
            <a:xfrm>
              <a:off x="0" y="-47625"/>
              <a:ext cx="1032068" cy="190873"/>
            </a:xfrm>
            <a:prstGeom prst="rect">
              <a:avLst/>
            </a:prstGeom>
          </p:spPr>
          <p:txBody>
            <a:bodyPr lIns="66962" tIns="66962" rIns="66962" bIns="66962" rtlCol="0" anchor="ctr"/>
            <a:lstStyle/>
            <a:p>
              <a:pPr algn="ctr">
                <a:lnSpc>
                  <a:spcPts val="3959"/>
                </a:lnSpc>
              </a:pPr>
              <a:endParaRPr/>
            </a:p>
          </p:txBody>
        </p:sp>
      </p:grpSp>
      <p:sp>
        <p:nvSpPr>
          <p:cNvPr id="37" name="TextBox 37"/>
          <p:cNvSpPr txBox="1"/>
          <p:nvPr/>
        </p:nvSpPr>
        <p:spPr>
          <a:xfrm>
            <a:off x="7909390" y="9571952"/>
            <a:ext cx="6625426" cy="4001095"/>
          </a:xfrm>
          <a:prstGeom prst="rect">
            <a:avLst/>
          </a:prstGeom>
        </p:spPr>
        <p:txBody>
          <a:bodyPr lIns="0" tIns="0" rIns="0" bIns="0" rtlCol="0" anchor="t">
            <a:spAutoFit/>
          </a:bodyPr>
          <a:lstStyle/>
          <a:p>
            <a:pPr algn="just">
              <a:lnSpc>
                <a:spcPts val="2380"/>
              </a:lnSpc>
            </a:pPr>
            <a:r>
              <a:rPr lang="en-US" sz="2000" b="1" spc="-58" dirty="0">
                <a:solidFill>
                  <a:srgbClr val="000000"/>
                </a:solidFill>
                <a:latin typeface="Public Sans Bold"/>
                <a:ea typeface="Public Sans Bold"/>
                <a:cs typeface="Public Sans Bold"/>
                <a:sym typeface="Public Sans Bold"/>
              </a:rPr>
              <a:t>This study will:</a:t>
            </a:r>
          </a:p>
          <a:p>
            <a:pPr marL="342900" indent="-342900" algn="just">
              <a:lnSpc>
                <a:spcPts val="2380"/>
              </a:lnSpc>
              <a:buFont typeface="Arial" panose="020B0604020202020204" pitchFamily="34" charset="0"/>
              <a:buChar char="•"/>
            </a:pPr>
            <a:r>
              <a:rPr lang="en-US" sz="2000" b="1" spc="-58" dirty="0">
                <a:solidFill>
                  <a:srgbClr val="000000"/>
                </a:solidFill>
                <a:latin typeface="Public Sans Bold"/>
                <a:ea typeface="Public Sans Bold"/>
                <a:cs typeface="Public Sans Bold"/>
                <a:sym typeface="Public Sans Bold"/>
              </a:rPr>
              <a:t>Educate London Integrated Care Systems about the targeted measures to enhance blood pressure management.</a:t>
            </a:r>
          </a:p>
          <a:p>
            <a:pPr marL="342900" indent="-342900" algn="just">
              <a:lnSpc>
                <a:spcPts val="2380"/>
              </a:lnSpc>
              <a:buFont typeface="Arial" panose="020B0604020202020204" pitchFamily="34" charset="0"/>
              <a:buChar char="•"/>
            </a:pPr>
            <a:r>
              <a:rPr lang="en-US" sz="2000" b="1" spc="-58" dirty="0">
                <a:solidFill>
                  <a:srgbClr val="000000"/>
                </a:solidFill>
                <a:latin typeface="Public Sans Bold"/>
                <a:ea typeface="Public Sans Bold"/>
                <a:cs typeface="Public Sans Bold"/>
                <a:sym typeface="Public Sans Bold"/>
              </a:rPr>
              <a:t> Promote culturally sensitive primary care.</a:t>
            </a:r>
          </a:p>
          <a:p>
            <a:pPr marL="342900" indent="-342900" algn="just">
              <a:lnSpc>
                <a:spcPts val="2380"/>
              </a:lnSpc>
              <a:buFont typeface="Arial" panose="020B0604020202020204" pitchFamily="34" charset="0"/>
              <a:buChar char="•"/>
            </a:pPr>
            <a:r>
              <a:rPr lang="en-US" sz="2000" b="1" spc="-58" dirty="0">
                <a:solidFill>
                  <a:srgbClr val="000000"/>
                </a:solidFill>
                <a:latin typeface="Public Sans Bold"/>
                <a:ea typeface="Public Sans Bold"/>
                <a:cs typeface="Public Sans Bold"/>
                <a:sym typeface="Public Sans Bold"/>
              </a:rPr>
              <a:t> Enhance the deployment of the NICE guidelines in the poor boroughs.</a:t>
            </a:r>
          </a:p>
          <a:p>
            <a:pPr marL="342900" indent="-342900" algn="just">
              <a:lnSpc>
                <a:spcPts val="2380"/>
              </a:lnSpc>
              <a:buFont typeface="Arial" panose="020B0604020202020204" pitchFamily="34" charset="0"/>
              <a:buChar char="•"/>
            </a:pPr>
            <a:r>
              <a:rPr lang="en-US" sz="2000" b="1" spc="-58" dirty="0">
                <a:solidFill>
                  <a:srgbClr val="000000"/>
                </a:solidFill>
                <a:latin typeface="Public Sans Bold"/>
                <a:ea typeface="Public Sans Bold"/>
                <a:cs typeface="Public Sans Bold"/>
                <a:sym typeface="Public Sans Bold"/>
              </a:rPr>
              <a:t>Make my contribution towards the eradication of cardiovascular disparities in Londoners.</a:t>
            </a:r>
          </a:p>
          <a:p>
            <a:pPr marL="342900" indent="-342900" algn="just">
              <a:lnSpc>
                <a:spcPts val="2380"/>
              </a:lnSpc>
              <a:buFont typeface="Arial" panose="020B0604020202020204" pitchFamily="34" charset="0"/>
              <a:buChar char="•"/>
            </a:pPr>
            <a:r>
              <a:rPr lang="en-US" sz="2000" b="1" spc="-58" dirty="0">
                <a:solidFill>
                  <a:srgbClr val="000000"/>
                </a:solidFill>
                <a:latin typeface="Public Sans Bold"/>
                <a:ea typeface="Public Sans Bold"/>
                <a:cs typeface="Public Sans Bold"/>
                <a:sym typeface="Public Sans Bold"/>
              </a:rPr>
              <a:t>This study fits the prevention priorities and health equity agendas by minimizing the focus on outcomes and pinpointing strategies as a crucial evaluation criterion (British Heart Foundation, 2023).</a:t>
            </a:r>
          </a:p>
        </p:txBody>
      </p:sp>
      <p:sp>
        <p:nvSpPr>
          <p:cNvPr id="38" name="TextBox 38"/>
          <p:cNvSpPr txBox="1"/>
          <p:nvPr/>
        </p:nvSpPr>
        <p:spPr>
          <a:xfrm>
            <a:off x="8812007" y="8870945"/>
            <a:ext cx="4772212" cy="381000"/>
          </a:xfrm>
          <a:prstGeom prst="rect">
            <a:avLst/>
          </a:prstGeom>
        </p:spPr>
        <p:txBody>
          <a:bodyPr lIns="0" tIns="0" rIns="0" bIns="0" rtlCol="0" anchor="t">
            <a:spAutoFit/>
          </a:bodyPr>
          <a:lstStyle/>
          <a:p>
            <a:pPr algn="ctr">
              <a:lnSpc>
                <a:spcPts val="2924"/>
              </a:lnSpc>
            </a:pPr>
            <a:r>
              <a:rPr lang="en-US" sz="2499" b="1" spc="-72">
                <a:solidFill>
                  <a:srgbClr val="000000"/>
                </a:solidFill>
                <a:latin typeface="Public Sans Bold"/>
                <a:ea typeface="Public Sans Bold"/>
                <a:cs typeface="Public Sans Bold"/>
                <a:sym typeface="Public Sans Bold"/>
              </a:rPr>
              <a:t>RESEARCH IMPACT</a:t>
            </a:r>
          </a:p>
        </p:txBody>
      </p:sp>
      <p:grpSp>
        <p:nvGrpSpPr>
          <p:cNvPr id="39" name="Group 39"/>
          <p:cNvGrpSpPr/>
          <p:nvPr/>
        </p:nvGrpSpPr>
        <p:grpSpPr>
          <a:xfrm>
            <a:off x="7585079" y="13891761"/>
            <a:ext cx="7286621" cy="7387089"/>
            <a:chOff x="0" y="0"/>
            <a:chExt cx="2825409" cy="1238864"/>
          </a:xfrm>
        </p:grpSpPr>
        <p:sp>
          <p:nvSpPr>
            <p:cNvPr id="40" name="Freeform 40"/>
            <p:cNvSpPr/>
            <p:nvPr/>
          </p:nvSpPr>
          <p:spPr>
            <a:xfrm>
              <a:off x="0" y="0"/>
              <a:ext cx="2825409" cy="1238864"/>
            </a:xfrm>
            <a:custGeom>
              <a:avLst/>
              <a:gdLst/>
              <a:ahLst/>
              <a:cxnLst/>
              <a:rect l="l" t="t" r="r" b="b"/>
              <a:pathLst>
                <a:path w="2825409" h="1238864">
                  <a:moveTo>
                    <a:pt x="18436" y="0"/>
                  </a:moveTo>
                  <a:lnTo>
                    <a:pt x="2806972" y="0"/>
                  </a:lnTo>
                  <a:cubicBezTo>
                    <a:pt x="2811862" y="0"/>
                    <a:pt x="2816551" y="1942"/>
                    <a:pt x="2820009" y="5400"/>
                  </a:cubicBezTo>
                  <a:cubicBezTo>
                    <a:pt x="2823466" y="8857"/>
                    <a:pt x="2825409" y="13547"/>
                    <a:pt x="2825409" y="18436"/>
                  </a:cubicBezTo>
                  <a:lnTo>
                    <a:pt x="2825409" y="1220427"/>
                  </a:lnTo>
                  <a:cubicBezTo>
                    <a:pt x="2825409" y="1225317"/>
                    <a:pt x="2823466" y="1230006"/>
                    <a:pt x="2820009" y="1233464"/>
                  </a:cubicBezTo>
                  <a:cubicBezTo>
                    <a:pt x="2816551" y="1236921"/>
                    <a:pt x="2811862" y="1238864"/>
                    <a:pt x="2806972" y="1238864"/>
                  </a:cubicBezTo>
                  <a:lnTo>
                    <a:pt x="18436" y="1238864"/>
                  </a:lnTo>
                  <a:cubicBezTo>
                    <a:pt x="13547" y="1238864"/>
                    <a:pt x="8857" y="1236921"/>
                    <a:pt x="5400" y="1233464"/>
                  </a:cubicBezTo>
                  <a:cubicBezTo>
                    <a:pt x="1942" y="1230006"/>
                    <a:pt x="0" y="1225317"/>
                    <a:pt x="0" y="1220427"/>
                  </a:cubicBezTo>
                  <a:lnTo>
                    <a:pt x="0" y="18436"/>
                  </a:lnTo>
                  <a:cubicBezTo>
                    <a:pt x="0" y="13547"/>
                    <a:pt x="1942" y="8857"/>
                    <a:pt x="5400" y="5400"/>
                  </a:cubicBezTo>
                  <a:cubicBezTo>
                    <a:pt x="8857" y="1942"/>
                    <a:pt x="13547" y="0"/>
                    <a:pt x="18436" y="0"/>
                  </a:cubicBezTo>
                  <a:close/>
                </a:path>
              </a:pathLst>
            </a:custGeom>
            <a:ln w="38100" cap="rnd">
              <a:solidFill>
                <a:srgbClr val="000000"/>
              </a:solidFill>
              <a:prstDash val="solid"/>
              <a:round/>
            </a:ln>
          </p:spPr>
          <p:txBody>
            <a:bodyPr/>
            <a:lstStyle/>
            <a:p>
              <a:endParaRPr lang="en-IN"/>
            </a:p>
          </p:txBody>
        </p:sp>
        <p:sp>
          <p:nvSpPr>
            <p:cNvPr id="41" name="TextBox 41"/>
            <p:cNvSpPr txBox="1"/>
            <p:nvPr/>
          </p:nvSpPr>
          <p:spPr>
            <a:xfrm>
              <a:off x="0" y="-47625"/>
              <a:ext cx="2825409" cy="1286489"/>
            </a:xfrm>
            <a:prstGeom prst="rect">
              <a:avLst/>
            </a:prstGeom>
          </p:spPr>
          <p:txBody>
            <a:bodyPr lIns="66962" tIns="66962" rIns="66962" bIns="66962" rtlCol="0" anchor="ctr"/>
            <a:lstStyle/>
            <a:p>
              <a:pPr algn="ctr">
                <a:lnSpc>
                  <a:spcPts val="3959"/>
                </a:lnSpc>
              </a:pPr>
              <a:endParaRPr/>
            </a:p>
          </p:txBody>
        </p:sp>
      </p:grpSp>
      <p:grpSp>
        <p:nvGrpSpPr>
          <p:cNvPr id="42" name="Group 42"/>
          <p:cNvGrpSpPr/>
          <p:nvPr/>
        </p:nvGrpSpPr>
        <p:grpSpPr>
          <a:xfrm>
            <a:off x="8235824" y="13764846"/>
            <a:ext cx="5793208" cy="705734"/>
            <a:chOff x="0" y="-47625"/>
            <a:chExt cx="1183421" cy="190341"/>
          </a:xfrm>
        </p:grpSpPr>
        <p:sp>
          <p:nvSpPr>
            <p:cNvPr id="43" name="Freeform 43"/>
            <p:cNvSpPr/>
            <p:nvPr/>
          </p:nvSpPr>
          <p:spPr>
            <a:xfrm>
              <a:off x="32174" y="-3650"/>
              <a:ext cx="1151247" cy="142716"/>
            </a:xfrm>
            <a:custGeom>
              <a:avLst/>
              <a:gdLst/>
              <a:ahLst/>
              <a:cxnLst/>
              <a:rect l="l" t="t" r="r" b="b"/>
              <a:pathLst>
                <a:path w="1151247" h="142716">
                  <a:moveTo>
                    <a:pt x="29734" y="0"/>
                  </a:moveTo>
                  <a:lnTo>
                    <a:pt x="1121513" y="0"/>
                  </a:lnTo>
                  <a:cubicBezTo>
                    <a:pt x="1129399" y="0"/>
                    <a:pt x="1136962" y="3133"/>
                    <a:pt x="1142538" y="8709"/>
                  </a:cubicBezTo>
                  <a:cubicBezTo>
                    <a:pt x="1148114" y="14285"/>
                    <a:pt x="1151247" y="21848"/>
                    <a:pt x="1151247" y="29734"/>
                  </a:cubicBezTo>
                  <a:lnTo>
                    <a:pt x="1151247" y="112983"/>
                  </a:lnTo>
                  <a:cubicBezTo>
                    <a:pt x="1151247" y="120868"/>
                    <a:pt x="1148114" y="128431"/>
                    <a:pt x="1142538" y="134007"/>
                  </a:cubicBezTo>
                  <a:cubicBezTo>
                    <a:pt x="1136962" y="139584"/>
                    <a:pt x="1129399" y="142716"/>
                    <a:pt x="1121513" y="142716"/>
                  </a:cubicBezTo>
                  <a:lnTo>
                    <a:pt x="29734" y="142716"/>
                  </a:lnTo>
                  <a:cubicBezTo>
                    <a:pt x="21848" y="142716"/>
                    <a:pt x="14285" y="139584"/>
                    <a:pt x="8709" y="134007"/>
                  </a:cubicBezTo>
                  <a:cubicBezTo>
                    <a:pt x="3133" y="128431"/>
                    <a:pt x="0" y="120868"/>
                    <a:pt x="0" y="112983"/>
                  </a:cubicBezTo>
                  <a:lnTo>
                    <a:pt x="0" y="29734"/>
                  </a:lnTo>
                  <a:cubicBezTo>
                    <a:pt x="0" y="21848"/>
                    <a:pt x="3133" y="14285"/>
                    <a:pt x="8709" y="8709"/>
                  </a:cubicBezTo>
                  <a:cubicBezTo>
                    <a:pt x="14285" y="3133"/>
                    <a:pt x="21848" y="0"/>
                    <a:pt x="29734" y="0"/>
                  </a:cubicBezTo>
                  <a:close/>
                </a:path>
              </a:pathLst>
            </a:custGeom>
            <a:solidFill>
              <a:srgbClr val="87C061"/>
            </a:solidFill>
            <a:ln w="38100" cap="rnd">
              <a:solidFill>
                <a:srgbClr val="000000"/>
              </a:solidFill>
              <a:prstDash val="solid"/>
              <a:round/>
            </a:ln>
          </p:spPr>
          <p:txBody>
            <a:bodyPr/>
            <a:lstStyle/>
            <a:p>
              <a:endParaRPr lang="en-IN"/>
            </a:p>
          </p:txBody>
        </p:sp>
        <p:sp>
          <p:nvSpPr>
            <p:cNvPr id="44" name="TextBox 44"/>
            <p:cNvSpPr txBox="1"/>
            <p:nvPr/>
          </p:nvSpPr>
          <p:spPr>
            <a:xfrm>
              <a:off x="0" y="-47625"/>
              <a:ext cx="1151247" cy="190341"/>
            </a:xfrm>
            <a:prstGeom prst="rect">
              <a:avLst/>
            </a:prstGeom>
          </p:spPr>
          <p:txBody>
            <a:bodyPr lIns="66962" tIns="66962" rIns="66962" bIns="66962" rtlCol="0" anchor="ctr"/>
            <a:lstStyle/>
            <a:p>
              <a:pPr algn="ctr">
                <a:lnSpc>
                  <a:spcPts val="3959"/>
                </a:lnSpc>
              </a:pPr>
              <a:endParaRPr/>
            </a:p>
          </p:txBody>
        </p:sp>
      </p:grpSp>
      <p:sp>
        <p:nvSpPr>
          <p:cNvPr id="45" name="TextBox 45"/>
          <p:cNvSpPr txBox="1"/>
          <p:nvPr/>
        </p:nvSpPr>
        <p:spPr>
          <a:xfrm>
            <a:off x="7785100" y="14497050"/>
            <a:ext cx="6852919" cy="6509346"/>
          </a:xfrm>
          <a:prstGeom prst="rect">
            <a:avLst/>
          </a:prstGeom>
        </p:spPr>
        <p:txBody>
          <a:bodyPr wrap="square" lIns="0" tIns="0" rIns="0" bIns="0" rtlCol="0" anchor="t">
            <a:spAutoFit/>
          </a:bodyPr>
          <a:lstStyle/>
          <a:p>
            <a:pPr algn="just">
              <a:lnSpc>
                <a:spcPts val="1651"/>
              </a:lnSpc>
            </a:pPr>
            <a:r>
              <a:rPr lang="en-US" sz="800" b="1" spc="-40" dirty="0" err="1">
                <a:solidFill>
                  <a:srgbClr val="000000"/>
                </a:solidFill>
                <a:latin typeface="Public Sans Bold"/>
                <a:ea typeface="Public Sans Bold"/>
                <a:cs typeface="Public Sans Bold"/>
                <a:sym typeface="Public Sans Bold"/>
              </a:rPr>
              <a:t>Althuwaikh</a:t>
            </a:r>
            <a:r>
              <a:rPr lang="en-US" sz="800" b="1" spc="-40" dirty="0">
                <a:solidFill>
                  <a:srgbClr val="000000"/>
                </a:solidFill>
                <a:latin typeface="Public Sans Bold"/>
                <a:ea typeface="Public Sans Bold"/>
                <a:cs typeface="Public Sans Bold"/>
                <a:sym typeface="Public Sans Bold"/>
              </a:rPr>
              <a:t>, S., Alshammari, F., Alharbi, R., Almutairi, A. and Alotaibi, N., 2025. Primary care clinician education interventions for improving blood pressure control: systematic review. BMJ Open. Available at: </a:t>
            </a:r>
            <a:r>
              <a:rPr lang="en-US" sz="800" b="1" u="sng" spc="-40" dirty="0">
                <a:solidFill>
                  <a:srgbClr val="000000"/>
                </a:solidFill>
                <a:latin typeface="Public Sans Bold"/>
                <a:ea typeface="Public Sans Bold"/>
                <a:cs typeface="Public Sans Bold"/>
                <a:sym typeface="Public Sans Bold"/>
                <a:hlinkClick r:id="rId2" tooltip="https://pubmed.ncbi.nlm.nih.gov/40876881/?utm_source=chatgpt.com"/>
              </a:rPr>
              <a:t>https://pubmed.ncbi.nlm.nih.gov/40876881/</a:t>
            </a:r>
          </a:p>
          <a:p>
            <a:pPr algn="just">
              <a:lnSpc>
                <a:spcPts val="1651"/>
              </a:lnSpc>
            </a:pPr>
            <a:r>
              <a:rPr lang="en-US" sz="800" b="1" spc="-40" dirty="0">
                <a:solidFill>
                  <a:srgbClr val="000000"/>
                </a:solidFill>
                <a:latin typeface="Public Sans Bold"/>
                <a:ea typeface="Public Sans Bold"/>
                <a:cs typeface="Public Sans Bold"/>
                <a:sym typeface="Public Sans Bold"/>
              </a:rPr>
              <a:t>British Heart Foundation, 2023. UK factsheet: Hypertension statistics. London: British Heart Foundation. Available at: </a:t>
            </a:r>
            <a:r>
              <a:rPr lang="en-US" sz="800" b="1" u="sng" spc="-40" dirty="0">
                <a:solidFill>
                  <a:srgbClr val="000000"/>
                </a:solidFill>
                <a:latin typeface="Public Sans Bold"/>
                <a:ea typeface="Public Sans Bold"/>
                <a:cs typeface="Public Sans Bold"/>
                <a:sym typeface="Public Sans Bold"/>
                <a:hlinkClick r:id="rId3" tooltip="https://www.bhf.org.uk/what-we-do/our-research/heart-statistics"/>
              </a:rPr>
              <a:t>https://www.bhf.org.uk/what-we-do/our-research/heart-statistics</a:t>
            </a:r>
            <a:r>
              <a:rPr lang="en-US" sz="800" b="1" spc="-40" dirty="0">
                <a:solidFill>
                  <a:srgbClr val="000000"/>
                </a:solidFill>
                <a:latin typeface="Public Sans Bold"/>
                <a:ea typeface="Public Sans Bold"/>
                <a:cs typeface="Public Sans Bold"/>
                <a:sym typeface="Public Sans Bold"/>
              </a:rPr>
              <a:t> [Accessed 3 March 2026].</a:t>
            </a:r>
          </a:p>
          <a:p>
            <a:pPr algn="just">
              <a:lnSpc>
                <a:spcPts val="1651"/>
              </a:lnSpc>
            </a:pPr>
            <a:r>
              <a:rPr lang="en-US" sz="800" b="1" spc="-40" dirty="0">
                <a:solidFill>
                  <a:srgbClr val="000000"/>
                </a:solidFill>
                <a:latin typeface="Public Sans Bold"/>
                <a:ea typeface="Public Sans Bold"/>
                <a:cs typeface="Public Sans Bold"/>
                <a:sym typeface="Public Sans Bold"/>
              </a:rPr>
              <a:t>British Heart Foundation, 2021. Heart and Circulatory Disease Statistics 2021 (compendium). London: British Heart Foundation. Available at: </a:t>
            </a:r>
            <a:r>
              <a:rPr lang="en-US" sz="800" b="1" u="sng" spc="-40" dirty="0">
                <a:solidFill>
                  <a:srgbClr val="000000"/>
                </a:solidFill>
                <a:latin typeface="Public Sans Bold"/>
                <a:ea typeface="Public Sans Bold"/>
                <a:cs typeface="Public Sans Bold"/>
                <a:sym typeface="Public Sans Bold"/>
                <a:hlinkClick r:id="rId4" tooltip="https://www.bhf.org.uk/-/media/files/for-professionals/research/heart-statistics/bhf-statistics-compendium-2021.pdf?hash=B4067E06C2B04C363C4B531D726697AE&amp;rev=5637cf33173a4beeaf8f776b22562e44&amp;utm_source=chatgpt.com"/>
              </a:rPr>
              <a:t>https://www.bhf.org.uk/-/media/files/for-professionals/research/heart-statistics/bhf-statistics-compendium-2021.pdf?hash=B4067E06C2B04C363C4B531D726697AE&amp;rev=5637cf33173a4beeaf8f776b22562e44</a:t>
            </a:r>
          </a:p>
          <a:p>
            <a:pPr algn="just">
              <a:lnSpc>
                <a:spcPts val="1651"/>
              </a:lnSpc>
            </a:pPr>
            <a:r>
              <a:rPr lang="en-US" sz="800" b="1" spc="-40" dirty="0">
                <a:solidFill>
                  <a:srgbClr val="000000"/>
                </a:solidFill>
                <a:latin typeface="Public Sans Bold"/>
                <a:ea typeface="Public Sans Bold"/>
                <a:cs typeface="Public Sans Bold"/>
                <a:sym typeface="Public Sans Bold"/>
              </a:rPr>
              <a:t>Carey, R.M., Muntner, P., Bosworth, H.B. and Whelton, P.K., 2018. Prevention and control of hypertension: JACC Health Promotion Series. Journal of the American College of Cardiology, 72(11), pp.1278–1293. Available at: </a:t>
            </a:r>
            <a:r>
              <a:rPr lang="en-US" sz="800" b="1" u="sng" spc="-40" dirty="0">
                <a:solidFill>
                  <a:srgbClr val="000000"/>
                </a:solidFill>
                <a:latin typeface="Public Sans Bold"/>
                <a:ea typeface="Public Sans Bold"/>
                <a:cs typeface="Public Sans Bold"/>
                <a:sym typeface="Public Sans Bold"/>
                <a:hlinkClick r:id="rId5" tooltip="https://www.jacc.org/doi/10.1016/j.jacc.2018.07.008"/>
              </a:rPr>
              <a:t>https://www.jacc.org/doi/10.1016/j.jacc.2018.07.008</a:t>
            </a:r>
            <a:r>
              <a:rPr lang="en-US" sz="800" b="1" spc="-40" dirty="0">
                <a:solidFill>
                  <a:srgbClr val="000000"/>
                </a:solidFill>
                <a:latin typeface="Public Sans Bold"/>
                <a:ea typeface="Public Sans Bold"/>
                <a:cs typeface="Public Sans Bold"/>
                <a:sym typeface="Public Sans Bold"/>
              </a:rPr>
              <a:t> [Accessed 3 March 2026].</a:t>
            </a:r>
          </a:p>
          <a:p>
            <a:pPr algn="just">
              <a:lnSpc>
                <a:spcPts val="1651"/>
              </a:lnSpc>
            </a:pPr>
            <a:r>
              <a:rPr lang="en-US" sz="800" b="1" spc="-40" dirty="0">
                <a:solidFill>
                  <a:srgbClr val="000000"/>
                </a:solidFill>
                <a:latin typeface="Public Sans Bold"/>
                <a:ea typeface="Public Sans Bold"/>
                <a:cs typeface="Public Sans Bold"/>
                <a:sym typeface="Public Sans Bold"/>
              </a:rPr>
              <a:t>Cheema, M.E., Sutcliffe, P., Singer, D.R.J., and others, 2014. The impact of interventions by pharmacists in community pharmacies on control of hypertension. London: NHS England (London Region). Available at: </a:t>
            </a:r>
            <a:r>
              <a:rPr lang="en-US" sz="800" b="1" u="sng" spc="-40" dirty="0">
                <a:solidFill>
                  <a:srgbClr val="000000"/>
                </a:solidFill>
                <a:latin typeface="Public Sans Bold"/>
                <a:ea typeface="Public Sans Bold"/>
                <a:cs typeface="Public Sans Bold"/>
                <a:sym typeface="Public Sans Bold"/>
                <a:hlinkClick r:id="rId6" tooltip="https://www.england.nhs.uk/london/wp-content/uploads/sites/8/2019/08/2.1.1-The-Impact-of-Interventions-by-Pharmacists-in-Community-Pharmacies-on-Control-of-Hypertension-Study.pdf?utm_source=chatgpt.com"/>
              </a:rPr>
              <a:t>https://www.england.nhs.uk/london/wp-content/uploads/sites/8/2019/08/2.1.1-The-Impact-of-Interventions-by-Pharmacists-in-Community-Pharmacies-on-Control-of-Hypertension-Study.pdf</a:t>
            </a:r>
          </a:p>
          <a:p>
            <a:pPr algn="just">
              <a:lnSpc>
                <a:spcPts val="1651"/>
              </a:lnSpc>
            </a:pPr>
            <a:r>
              <a:rPr lang="en-US" sz="800" b="1" spc="-40" dirty="0">
                <a:solidFill>
                  <a:srgbClr val="000000"/>
                </a:solidFill>
                <a:latin typeface="Public Sans Bold"/>
                <a:ea typeface="Public Sans Bold"/>
                <a:cs typeface="Public Sans Bold"/>
                <a:sym typeface="Public Sans Bold"/>
              </a:rPr>
              <a:t>Eastwood, S.V., Hughes, A.D., Tomlinson, L., Mathur, R., Smeeth, L., Bhaskaran, K. and Chaturvedi, N., 2022. Ethnic differences in hypertension management, medication use and blood pressure control in UK primary care: a retrospective cohort study. The Lancet Regional Health – Europe, 19, 100557. Available at: </a:t>
            </a:r>
            <a:r>
              <a:rPr lang="en-US" sz="800" b="1" spc="-40" dirty="0">
                <a:solidFill>
                  <a:srgbClr val="000000"/>
                </a:solidFill>
                <a:latin typeface="Public Sans Bold"/>
                <a:ea typeface="Public Sans Bold"/>
                <a:cs typeface="Public Sans Bold"/>
                <a:sym typeface="Public Sans Bold"/>
                <a:hlinkClick r:id="rId7"/>
              </a:rPr>
              <a:t>https://doi.org/10.1016/j.lanepe.2022.100557</a:t>
            </a:r>
            <a:r>
              <a:rPr lang="en-US" sz="800" b="1" spc="-40" dirty="0">
                <a:solidFill>
                  <a:srgbClr val="000000"/>
                </a:solidFill>
                <a:latin typeface="Public Sans Bold"/>
                <a:ea typeface="Public Sans Bold"/>
                <a:cs typeface="Public Sans Bold"/>
                <a:sym typeface="Public Sans Bold"/>
              </a:rPr>
              <a:t> [Accessed 3 March 2026].</a:t>
            </a:r>
          </a:p>
          <a:p>
            <a:pPr algn="just">
              <a:lnSpc>
                <a:spcPts val="1651"/>
              </a:lnSpc>
            </a:pPr>
            <a:r>
              <a:rPr lang="en-US" sz="800" b="1" spc="-40" dirty="0">
                <a:solidFill>
                  <a:srgbClr val="000000"/>
                </a:solidFill>
                <a:latin typeface="Public Sans Bold"/>
                <a:ea typeface="Public Sans Bold"/>
                <a:cs typeface="Public Sans Bold"/>
                <a:sym typeface="Public Sans Bold"/>
              </a:rPr>
              <a:t>National Institute for Health and Care Excellence (NICE), 2019. Hypertension in adults: diagnosis and management (NG136). London: NICE. Available at: </a:t>
            </a:r>
            <a:r>
              <a:rPr lang="en-US" sz="800" b="1" u="sng" spc="-40" dirty="0">
                <a:solidFill>
                  <a:srgbClr val="000000"/>
                </a:solidFill>
                <a:latin typeface="Public Sans Bold"/>
                <a:ea typeface="Public Sans Bold"/>
                <a:cs typeface="Public Sans Bold"/>
                <a:sym typeface="Public Sans Bold"/>
                <a:hlinkClick r:id="rId8" tooltip="https://www.nice.org.uk/guidance/ng136?utm_source=chatgpt.com"/>
              </a:rPr>
              <a:t>https://www.nice.org.uk/guidance/ng136</a:t>
            </a:r>
            <a:r>
              <a:rPr lang="en-US" sz="800" b="1" spc="-40" dirty="0">
                <a:solidFill>
                  <a:srgbClr val="000000"/>
                </a:solidFill>
                <a:latin typeface="Public Sans Bold"/>
                <a:ea typeface="Public Sans Bold"/>
                <a:cs typeface="Public Sans Bold"/>
                <a:sym typeface="Public Sans Bold"/>
              </a:rPr>
              <a:t> [Accessed 3 March 2026].</a:t>
            </a:r>
          </a:p>
          <a:p>
            <a:pPr algn="just">
              <a:lnSpc>
                <a:spcPts val="1651"/>
              </a:lnSpc>
            </a:pPr>
            <a:r>
              <a:rPr lang="en-US" sz="800" b="1" spc="-40" dirty="0">
                <a:solidFill>
                  <a:srgbClr val="000000"/>
                </a:solidFill>
                <a:latin typeface="Public Sans Bold"/>
                <a:ea typeface="Public Sans Bold"/>
                <a:cs typeface="Public Sans Bold"/>
                <a:sym typeface="Public Sans Bold"/>
              </a:rPr>
              <a:t>NHS Digital, 2023. Quality and Outcomes Framework 2022–23. Leeds: NHS Digital. Available at: </a:t>
            </a:r>
            <a:r>
              <a:rPr lang="en-US" sz="800" b="1" u="sng" spc="-40" dirty="0">
                <a:solidFill>
                  <a:srgbClr val="000000"/>
                </a:solidFill>
                <a:latin typeface="Public Sans Bold"/>
                <a:ea typeface="Public Sans Bold"/>
                <a:cs typeface="Public Sans Bold"/>
                <a:sym typeface="Public Sans Bold"/>
                <a:hlinkClick r:id="rId9" tooltip="https://digital.nhs.uk/data-and-information/publications/statistical/quality-and-outcomes-framework-achievement-prevalence-and-exceptions-data/2022-23?utm_source=chatgpt.com"/>
              </a:rPr>
              <a:t>https://digital.nhs.uk/data-and-information/publications/statistical/quality-and-outcomes-framework-achievement-prevalence-and-exceptions-data/2022-23</a:t>
            </a:r>
            <a:r>
              <a:rPr lang="en-US" sz="800" b="1" spc="-40" dirty="0">
                <a:solidFill>
                  <a:srgbClr val="000000"/>
                </a:solidFill>
                <a:latin typeface="Public Sans Bold"/>
                <a:ea typeface="Public Sans Bold"/>
                <a:cs typeface="Public Sans Bold"/>
                <a:sym typeface="Public Sans Bold"/>
              </a:rPr>
              <a:t> [Accessed 3 March 2026].</a:t>
            </a:r>
          </a:p>
          <a:p>
            <a:pPr algn="just">
              <a:lnSpc>
                <a:spcPts val="1651"/>
              </a:lnSpc>
            </a:pPr>
            <a:r>
              <a:rPr lang="en-US" sz="800" b="1" spc="-40" dirty="0">
                <a:solidFill>
                  <a:srgbClr val="000000"/>
                </a:solidFill>
                <a:latin typeface="Public Sans Bold"/>
                <a:ea typeface="Public Sans Bold"/>
                <a:cs typeface="Public Sans Bold"/>
                <a:sym typeface="Public Sans Bold"/>
              </a:rPr>
              <a:t>NICE, 2019. Hypertension in adults: diagnosis and management (NG136). London: NICE. Available at: </a:t>
            </a:r>
            <a:r>
              <a:rPr lang="en-US" sz="800" b="1" u="sng" spc="-40" dirty="0">
                <a:solidFill>
                  <a:srgbClr val="000000"/>
                </a:solidFill>
                <a:latin typeface="Public Sans Bold"/>
                <a:ea typeface="Public Sans Bold"/>
                <a:cs typeface="Public Sans Bold"/>
                <a:sym typeface="Public Sans Bold"/>
                <a:hlinkClick r:id="rId10" tooltip="https://www.nice.org.uk/guidance/ng136/resources/hypertension-in-adults-diagnosis-and-management-pdf-66141722710213?utm_source=chatgpt.com"/>
              </a:rPr>
              <a:t>https://www.nice.org.uk/guidance/ng136/resources/hypertension-in-adults-diagnosis-and-management-pdf-66141722710213</a:t>
            </a:r>
          </a:p>
          <a:p>
            <a:pPr algn="just">
              <a:lnSpc>
                <a:spcPts val="1651"/>
              </a:lnSpc>
            </a:pPr>
            <a:r>
              <a:rPr lang="en-US" sz="800" b="1" spc="-40" dirty="0">
                <a:solidFill>
                  <a:srgbClr val="000000"/>
                </a:solidFill>
                <a:latin typeface="Public Sans Bold"/>
                <a:ea typeface="Public Sans Bold"/>
                <a:cs typeface="Public Sans Bold"/>
                <a:sym typeface="Public Sans Bold"/>
              </a:rPr>
              <a:t>Rison, S., Wong, K.L., Shun-Lee, N., Ashworth, M. and Millett, C., 2023. Inequities in hypertension management: observational cross-sectional study in North East London primary care. BMJ Open, 13(10), e79800. Available at: </a:t>
            </a:r>
            <a:r>
              <a:rPr lang="en-US" sz="800" b="1" u="sng" spc="-40" dirty="0">
                <a:solidFill>
                  <a:srgbClr val="000000"/>
                </a:solidFill>
                <a:latin typeface="Public Sans Bold"/>
                <a:ea typeface="Public Sans Bold"/>
                <a:cs typeface="Public Sans Bold"/>
                <a:sym typeface="Public Sans Bold"/>
                <a:hlinkClick r:id="rId11" tooltip="https://pmc.ncbi.nlm.nih.gov/articles/PMC10523336/?utm_source=chatgpt.com"/>
              </a:rPr>
              <a:t>https://pmc.ncbi.nlm.nih.gov/articles/PMC10523336/</a:t>
            </a:r>
          </a:p>
          <a:p>
            <a:pPr algn="just">
              <a:lnSpc>
                <a:spcPts val="1651"/>
              </a:lnSpc>
            </a:pPr>
            <a:r>
              <a:rPr lang="en-US" sz="800" b="1" spc="-40" dirty="0" err="1">
                <a:solidFill>
                  <a:srgbClr val="000000"/>
                </a:solidFill>
                <a:latin typeface="Public Sans Bold"/>
                <a:ea typeface="Public Sans Bold"/>
                <a:cs typeface="Public Sans Bold"/>
                <a:sym typeface="Public Sans Bold"/>
              </a:rPr>
              <a:t>Tapela</a:t>
            </a:r>
            <a:r>
              <a:rPr lang="en-US" sz="800" b="1" spc="-40" dirty="0">
                <a:solidFill>
                  <a:srgbClr val="000000"/>
                </a:solidFill>
                <a:latin typeface="Public Sans Bold"/>
                <a:ea typeface="Public Sans Bold"/>
                <a:cs typeface="Public Sans Bold"/>
                <a:sym typeface="Public Sans Bold"/>
              </a:rPr>
              <a:t>, N., Collister, J., Clifton, L., Turnbull, I., Rahimi, K. and Hunter, D.J., 2021. Prevalence and determinants of hypertension control among almost 100 000 treated adults in the UK. Open Heart, 8(1), e001461. Available at: </a:t>
            </a:r>
            <a:r>
              <a:rPr lang="en-US" sz="800" b="1" u="sng" spc="-40" dirty="0">
                <a:solidFill>
                  <a:srgbClr val="000000"/>
                </a:solidFill>
                <a:latin typeface="Public Sans Bold"/>
                <a:ea typeface="Public Sans Bold"/>
                <a:cs typeface="Public Sans Bold"/>
                <a:sym typeface="Public Sans Bold"/>
                <a:hlinkClick r:id="rId12" tooltip="https://openheart.bmj.com/content/openhrt/8/1/e001461.full.pdf?utm_source=chatgpt.com"/>
              </a:rPr>
              <a:t>https://openheart.bmj.com/content/openhrt/8/1/e001461.full.pdf</a:t>
            </a:r>
          </a:p>
          <a:p>
            <a:pPr algn="just">
              <a:lnSpc>
                <a:spcPts val="1651"/>
              </a:lnSpc>
            </a:pPr>
            <a:r>
              <a:rPr lang="en-US" sz="800" b="1" spc="-40" dirty="0" err="1">
                <a:solidFill>
                  <a:srgbClr val="000000"/>
                </a:solidFill>
                <a:latin typeface="Public Sans Bold"/>
                <a:ea typeface="Public Sans Bold"/>
                <a:cs typeface="Public Sans Bold"/>
                <a:sym typeface="Public Sans Bold"/>
              </a:rPr>
              <a:t>Tapela</a:t>
            </a:r>
            <a:r>
              <a:rPr lang="en-US" sz="800" b="1" spc="-40" dirty="0">
                <a:solidFill>
                  <a:srgbClr val="000000"/>
                </a:solidFill>
                <a:latin typeface="Public Sans Bold"/>
                <a:ea typeface="Public Sans Bold"/>
                <a:cs typeface="Public Sans Bold"/>
                <a:sym typeface="Public Sans Bold"/>
              </a:rPr>
              <a:t>, N., Collister, J., Clifton, L., Turnbull, I., Rahimi, K. and Hunter, D.J., 2021. Prevalence and determinants of hypertension control among almost 100 000 treated adults in the UK. Open Heart, 8(1), e001461. Available at: </a:t>
            </a:r>
            <a:r>
              <a:rPr lang="en-US" sz="800" b="1" u="sng" spc="-40" dirty="0">
                <a:solidFill>
                  <a:srgbClr val="000000"/>
                </a:solidFill>
                <a:latin typeface="Public Sans Bold"/>
                <a:ea typeface="Public Sans Bold"/>
                <a:cs typeface="Public Sans Bold"/>
                <a:sym typeface="Public Sans Bold"/>
                <a:hlinkClick r:id="rId13" tooltip="https://openheart.bmj.com/content/8/1/e001461?utm_source=chatgpt.com"/>
              </a:rPr>
              <a:t>https://openheart.bmj.com/content/8/1/e001461</a:t>
            </a:r>
            <a:r>
              <a:rPr lang="en-US" sz="800" b="1" spc="-40" dirty="0">
                <a:solidFill>
                  <a:srgbClr val="000000"/>
                </a:solidFill>
                <a:latin typeface="Public Sans Bold"/>
                <a:ea typeface="Public Sans Bold"/>
                <a:cs typeface="Public Sans Bold"/>
                <a:sym typeface="Public Sans Bold"/>
              </a:rPr>
              <a:t> [Accessed 3 March 2026].</a:t>
            </a:r>
          </a:p>
          <a:p>
            <a:pPr algn="just">
              <a:lnSpc>
                <a:spcPts val="1651"/>
              </a:lnSpc>
            </a:pPr>
            <a:r>
              <a:rPr lang="en-US" sz="800" b="1" spc="-40" dirty="0">
                <a:solidFill>
                  <a:srgbClr val="000000"/>
                </a:solidFill>
                <a:latin typeface="Public Sans Bold"/>
                <a:ea typeface="Public Sans Bold"/>
                <a:cs typeface="Public Sans Bold"/>
                <a:sym typeface="Public Sans Bold"/>
              </a:rPr>
              <a:t>Williams, B., Mancia, G., Spiering, W., </a:t>
            </a:r>
            <a:r>
              <a:rPr lang="en-US" sz="800" b="1" spc="-40" dirty="0" err="1">
                <a:solidFill>
                  <a:srgbClr val="000000"/>
                </a:solidFill>
                <a:latin typeface="Public Sans Bold"/>
                <a:ea typeface="Public Sans Bold"/>
                <a:cs typeface="Public Sans Bold"/>
                <a:sym typeface="Public Sans Bold"/>
              </a:rPr>
              <a:t>Agabiti</a:t>
            </a:r>
            <a:r>
              <a:rPr lang="en-US" sz="800" b="1" spc="-40" dirty="0">
                <a:solidFill>
                  <a:srgbClr val="000000"/>
                </a:solidFill>
                <a:latin typeface="Public Sans Bold"/>
                <a:ea typeface="Public Sans Bold"/>
                <a:cs typeface="Public Sans Bold"/>
                <a:sym typeface="Public Sans Bold"/>
              </a:rPr>
              <a:t> </a:t>
            </a:r>
            <a:r>
              <a:rPr lang="en-US" sz="800" b="1" spc="-40" dirty="0" err="1">
                <a:solidFill>
                  <a:srgbClr val="000000"/>
                </a:solidFill>
                <a:latin typeface="Public Sans Bold"/>
                <a:ea typeface="Public Sans Bold"/>
                <a:cs typeface="Public Sans Bold"/>
                <a:sym typeface="Public Sans Bold"/>
              </a:rPr>
              <a:t>Rosei</a:t>
            </a:r>
            <a:r>
              <a:rPr lang="en-US" sz="800" b="1" spc="-40" dirty="0">
                <a:solidFill>
                  <a:srgbClr val="000000"/>
                </a:solidFill>
                <a:latin typeface="Public Sans Bold"/>
                <a:ea typeface="Public Sans Bold"/>
                <a:cs typeface="Public Sans Bold"/>
                <a:sym typeface="Public Sans Bold"/>
              </a:rPr>
              <a:t>, E., Azizi, M., </a:t>
            </a:r>
            <a:r>
              <a:rPr lang="en-US" sz="800" b="1" spc="-40" dirty="0" err="1">
                <a:solidFill>
                  <a:srgbClr val="000000"/>
                </a:solidFill>
                <a:latin typeface="Public Sans Bold"/>
                <a:ea typeface="Public Sans Bold"/>
                <a:cs typeface="Public Sans Bold"/>
                <a:sym typeface="Public Sans Bold"/>
              </a:rPr>
              <a:t>Burnier</a:t>
            </a:r>
            <a:r>
              <a:rPr lang="en-US" sz="800" b="1" spc="-40" dirty="0">
                <a:solidFill>
                  <a:srgbClr val="000000"/>
                </a:solidFill>
                <a:latin typeface="Public Sans Bold"/>
                <a:ea typeface="Public Sans Bold"/>
                <a:cs typeface="Public Sans Bold"/>
                <a:sym typeface="Public Sans Bold"/>
              </a:rPr>
              <a:t>, M., Clement, D.L., Coca, A., de Simone, G., </a:t>
            </a:r>
            <a:r>
              <a:rPr lang="en-US" sz="800" b="1" spc="-40" dirty="0" err="1">
                <a:solidFill>
                  <a:srgbClr val="000000"/>
                </a:solidFill>
                <a:latin typeface="Public Sans Bold"/>
                <a:ea typeface="Public Sans Bold"/>
                <a:cs typeface="Public Sans Bold"/>
                <a:sym typeface="Public Sans Bold"/>
              </a:rPr>
              <a:t>Dominiczak</a:t>
            </a:r>
            <a:r>
              <a:rPr lang="en-US" sz="800" b="1" spc="-40" dirty="0">
                <a:solidFill>
                  <a:srgbClr val="000000"/>
                </a:solidFill>
                <a:latin typeface="Public Sans Bold"/>
                <a:ea typeface="Public Sans Bold"/>
                <a:cs typeface="Public Sans Bold"/>
                <a:sym typeface="Public Sans Bold"/>
              </a:rPr>
              <a:t>, A., Kahan, T., Mahfoud, F., Redon, J., </a:t>
            </a:r>
            <a:r>
              <a:rPr lang="en-US" sz="800" b="1" spc="-40" dirty="0" err="1">
                <a:solidFill>
                  <a:srgbClr val="000000"/>
                </a:solidFill>
                <a:latin typeface="Public Sans Bold"/>
                <a:ea typeface="Public Sans Bold"/>
                <a:cs typeface="Public Sans Bold"/>
                <a:sym typeface="Public Sans Bold"/>
              </a:rPr>
              <a:t>Ruilope</a:t>
            </a:r>
            <a:r>
              <a:rPr lang="en-US" sz="800" b="1" spc="-40" dirty="0">
                <a:solidFill>
                  <a:srgbClr val="000000"/>
                </a:solidFill>
                <a:latin typeface="Public Sans Bold"/>
                <a:ea typeface="Public Sans Bold"/>
                <a:cs typeface="Public Sans Bold"/>
                <a:sym typeface="Public Sans Bold"/>
              </a:rPr>
              <a:t>, L., </a:t>
            </a:r>
            <a:r>
              <a:rPr lang="en-US" sz="800" b="1" spc="-40" dirty="0" err="1">
                <a:solidFill>
                  <a:srgbClr val="000000"/>
                </a:solidFill>
                <a:latin typeface="Public Sans Bold"/>
                <a:ea typeface="Public Sans Bold"/>
                <a:cs typeface="Public Sans Bold"/>
                <a:sym typeface="Public Sans Bold"/>
              </a:rPr>
              <a:t>Zanchetti</a:t>
            </a:r>
            <a:r>
              <a:rPr lang="en-US" sz="800" b="1" spc="-40" dirty="0">
                <a:solidFill>
                  <a:srgbClr val="000000"/>
                </a:solidFill>
                <a:latin typeface="Public Sans Bold"/>
                <a:ea typeface="Public Sans Bold"/>
                <a:cs typeface="Public Sans Bold"/>
                <a:sym typeface="Public Sans Bold"/>
              </a:rPr>
              <a:t>, A. and Kerins, M., 2018. 2018 ESC/ESH guidelines for the management of arterial hypertension. European Heart Journal, 39(33), pp.3021–3104. Available at: </a:t>
            </a:r>
            <a:r>
              <a:rPr lang="en-US" sz="800" b="1" u="sng" spc="-40" dirty="0">
                <a:solidFill>
                  <a:srgbClr val="000000"/>
                </a:solidFill>
                <a:latin typeface="Public Sans Bold"/>
                <a:ea typeface="Public Sans Bold"/>
                <a:cs typeface="Public Sans Bold"/>
                <a:sym typeface="Public Sans Bold"/>
                <a:hlinkClick r:id="rId14" tooltip="https://academic.oup.com/eurheartj/article/39/33/3021/5079119"/>
              </a:rPr>
              <a:t>https://academic.oup.com/eurheartj/article/39/33/3021/5079119</a:t>
            </a:r>
            <a:r>
              <a:rPr lang="en-US" sz="800" b="1" spc="-40" dirty="0">
                <a:solidFill>
                  <a:srgbClr val="000000"/>
                </a:solidFill>
                <a:latin typeface="Public Sans Bold"/>
                <a:ea typeface="Public Sans Bold"/>
                <a:cs typeface="Public Sans Bold"/>
                <a:sym typeface="Public Sans Bold"/>
              </a:rPr>
              <a:t> [Accessed 3 March 2026].</a:t>
            </a:r>
          </a:p>
        </p:txBody>
      </p:sp>
      <p:sp>
        <p:nvSpPr>
          <p:cNvPr id="46" name="TextBox 46"/>
          <p:cNvSpPr txBox="1"/>
          <p:nvPr/>
        </p:nvSpPr>
        <p:spPr>
          <a:xfrm>
            <a:off x="9694939" y="14006524"/>
            <a:ext cx="2696375" cy="371897"/>
          </a:xfrm>
          <a:prstGeom prst="rect">
            <a:avLst/>
          </a:prstGeom>
        </p:spPr>
        <p:txBody>
          <a:bodyPr wrap="square" lIns="0" tIns="0" rIns="0" bIns="0" rtlCol="0" anchor="t">
            <a:spAutoFit/>
          </a:bodyPr>
          <a:lstStyle/>
          <a:p>
            <a:pPr algn="ctr">
              <a:lnSpc>
                <a:spcPts val="2924"/>
              </a:lnSpc>
            </a:pPr>
            <a:r>
              <a:rPr lang="en-US" sz="2499" b="1" spc="-72" dirty="0">
                <a:solidFill>
                  <a:srgbClr val="000000"/>
                </a:solidFill>
                <a:latin typeface="Public Sans Bold"/>
                <a:ea typeface="Public Sans Bold"/>
                <a:cs typeface="Public Sans Bold"/>
                <a:sym typeface="Public Sans Bold"/>
              </a:rPr>
              <a:t>REFERENCES</a:t>
            </a:r>
          </a:p>
        </p:txBody>
      </p:sp>
      <p:sp>
        <p:nvSpPr>
          <p:cNvPr id="48" name="TextBox 47">
            <a:extLst>
              <a:ext uri="{FF2B5EF4-FFF2-40B4-BE49-F238E27FC236}">
                <a16:creationId xmlns:a16="http://schemas.microsoft.com/office/drawing/2014/main" id="{F0BA5030-83D9-EA89-AF64-1F4D53D31D8E}"/>
              </a:ext>
            </a:extLst>
          </p:cNvPr>
          <p:cNvSpPr txBox="1"/>
          <p:nvPr/>
        </p:nvSpPr>
        <p:spPr>
          <a:xfrm>
            <a:off x="680358" y="678187"/>
            <a:ext cx="13200742" cy="769441"/>
          </a:xfrm>
          <a:prstGeom prst="rect">
            <a:avLst/>
          </a:prstGeom>
          <a:noFill/>
        </p:spPr>
        <p:txBody>
          <a:bodyPr wrap="square">
            <a:spAutoFit/>
          </a:bodyPr>
          <a:lstStyle/>
          <a:p>
            <a:r>
              <a:rPr lang="en-US" sz="2200" b="1" spc="-60" dirty="0">
                <a:solidFill>
                  <a:srgbClr val="567F3A"/>
                </a:solidFill>
                <a:latin typeface="Times New Roman" panose="02020603050405020304" pitchFamily="18" charset="0"/>
                <a:ea typeface="Futura Display"/>
                <a:cs typeface="Times New Roman" panose="02020603050405020304" pitchFamily="18" charset="0"/>
                <a:sym typeface="Futura Display"/>
              </a:rPr>
              <a:t>Student </a:t>
            </a:r>
            <a:r>
              <a:rPr lang="en-US" sz="2200" b="1" spc="-60" dirty="0" smtClean="0">
                <a:solidFill>
                  <a:srgbClr val="567F3A"/>
                </a:solidFill>
                <a:latin typeface="Times New Roman" panose="02020603050405020304" pitchFamily="18" charset="0"/>
                <a:ea typeface="Futura Display"/>
                <a:cs typeface="Times New Roman" panose="02020603050405020304" pitchFamily="18" charset="0"/>
                <a:sym typeface="Futura Display"/>
              </a:rPr>
              <a:t>Name : </a:t>
            </a:r>
            <a:r>
              <a:rPr lang="en-US" sz="2200" b="1" spc="-60" dirty="0" err="1" smtClean="0">
                <a:solidFill>
                  <a:srgbClr val="567F3A"/>
                </a:solidFill>
                <a:latin typeface="Times New Roman" panose="02020603050405020304" pitchFamily="18" charset="0"/>
                <a:ea typeface="Futura Display"/>
                <a:cs typeface="Times New Roman" panose="02020603050405020304" pitchFamily="18" charset="0"/>
                <a:sym typeface="Futura Display"/>
              </a:rPr>
              <a:t>Nirav</a:t>
            </a:r>
            <a:r>
              <a:rPr lang="en-US" sz="2200" b="1" spc="-60" dirty="0" smtClean="0">
                <a:solidFill>
                  <a:srgbClr val="567F3A"/>
                </a:solidFill>
                <a:latin typeface="Times New Roman" panose="02020603050405020304" pitchFamily="18" charset="0"/>
                <a:ea typeface="Futura Display"/>
                <a:cs typeface="Times New Roman" panose="02020603050405020304" pitchFamily="18" charset="0"/>
                <a:sym typeface="Futura Display"/>
              </a:rPr>
              <a:t> Mistry   </a:t>
            </a:r>
            <a:r>
              <a:rPr lang="en-US" sz="2200" b="1" spc="-60" dirty="0" smtClean="0">
                <a:solidFill>
                  <a:srgbClr val="567F3A"/>
                </a:solidFill>
                <a:latin typeface="Times New Roman" panose="02020603050405020304" pitchFamily="18" charset="0"/>
                <a:ea typeface="Futura Display"/>
                <a:cs typeface="Times New Roman" panose="02020603050405020304" pitchFamily="18" charset="0"/>
                <a:sym typeface="Futura Display"/>
              </a:rPr>
              <a:t>  </a:t>
            </a:r>
            <a:r>
              <a:rPr lang="en-US" sz="2200" b="1" spc="-60" dirty="0" smtClean="0">
                <a:solidFill>
                  <a:srgbClr val="567F3A"/>
                </a:solidFill>
                <a:latin typeface="Times New Roman" panose="02020603050405020304" pitchFamily="18" charset="0"/>
                <a:ea typeface="Futura Display"/>
                <a:cs typeface="Times New Roman" panose="02020603050405020304" pitchFamily="18" charset="0"/>
                <a:sym typeface="Futura Display"/>
              </a:rPr>
              <a:t>Id : 2436886    </a:t>
            </a:r>
            <a:r>
              <a:rPr lang="en-US" sz="2200" b="1" spc="-60" dirty="0" smtClean="0">
                <a:solidFill>
                  <a:srgbClr val="567F3A"/>
                </a:solidFill>
                <a:latin typeface="Times New Roman" panose="02020603050405020304" pitchFamily="18" charset="0"/>
                <a:ea typeface="Futura Display"/>
                <a:cs typeface="Times New Roman" panose="02020603050405020304" pitchFamily="18" charset="0"/>
                <a:sym typeface="Futura Display"/>
              </a:rPr>
              <a:t> </a:t>
            </a:r>
            <a:r>
              <a:rPr lang="en-US" sz="2200" b="1" spc="-60" dirty="0" smtClean="0">
                <a:solidFill>
                  <a:srgbClr val="567F3A"/>
                </a:solidFill>
                <a:latin typeface="Times New Roman" panose="02020603050405020304" pitchFamily="18" charset="0"/>
                <a:ea typeface="Futura Display"/>
                <a:cs typeface="Times New Roman" panose="02020603050405020304" pitchFamily="18" charset="0"/>
                <a:sym typeface="Futura Display"/>
              </a:rPr>
              <a:t>Department : </a:t>
            </a:r>
            <a:r>
              <a:rPr lang="en-US" sz="2200" b="1" spc="-60" dirty="0" err="1" smtClean="0">
                <a:solidFill>
                  <a:srgbClr val="567F3A"/>
                </a:solidFill>
                <a:latin typeface="Times New Roman" panose="02020603050405020304" pitchFamily="18" charset="0"/>
                <a:ea typeface="Futura Display"/>
                <a:cs typeface="Times New Roman" panose="02020603050405020304" pitchFamily="18" charset="0"/>
                <a:sym typeface="Futura Display"/>
              </a:rPr>
              <a:t>Msc</a:t>
            </a:r>
            <a:r>
              <a:rPr lang="en-US" sz="2200" b="1" spc="-60" dirty="0" smtClean="0">
                <a:solidFill>
                  <a:srgbClr val="567F3A"/>
                </a:solidFill>
                <a:latin typeface="Times New Roman" panose="02020603050405020304" pitchFamily="18" charset="0"/>
                <a:ea typeface="Futura Display"/>
                <a:cs typeface="Times New Roman" panose="02020603050405020304" pitchFamily="18" charset="0"/>
                <a:sym typeface="Futura Display"/>
              </a:rPr>
              <a:t> public health and social care in practice</a:t>
            </a:r>
          </a:p>
          <a:p>
            <a:r>
              <a:rPr lang="en-US" sz="2200" b="1" spc="-60" dirty="0" smtClean="0">
                <a:solidFill>
                  <a:srgbClr val="567F3A"/>
                </a:solidFill>
                <a:latin typeface="Times New Roman" panose="02020603050405020304" pitchFamily="18" charset="0"/>
                <a:ea typeface="Futura Display"/>
                <a:cs typeface="Times New Roman" panose="02020603050405020304" pitchFamily="18" charset="0"/>
                <a:sym typeface="Futura Display"/>
              </a:rPr>
              <a:t>University Email : </a:t>
            </a:r>
            <a:r>
              <a:rPr lang="en-US" sz="2200" b="1" spc="-60" dirty="0" smtClean="0">
                <a:solidFill>
                  <a:srgbClr val="567F3A"/>
                </a:solidFill>
                <a:latin typeface="Times New Roman" panose="02020603050405020304" pitchFamily="18" charset="0"/>
                <a:ea typeface="Futura Display"/>
                <a:cs typeface="Times New Roman" panose="02020603050405020304" pitchFamily="18" charset="0"/>
                <a:sym typeface="Futura Display"/>
                <a:hlinkClick r:id="rId15"/>
              </a:rPr>
              <a:t>hwb@uwtsd.ac.uk</a:t>
            </a:r>
            <a:r>
              <a:rPr lang="en-US" sz="2200" b="1" spc="-60" dirty="0" smtClean="0">
                <a:solidFill>
                  <a:srgbClr val="567F3A"/>
                </a:solidFill>
                <a:latin typeface="Times New Roman" panose="02020603050405020304" pitchFamily="18" charset="0"/>
                <a:ea typeface="Futura Display"/>
                <a:cs typeface="Times New Roman" panose="02020603050405020304" pitchFamily="18" charset="0"/>
                <a:sym typeface="Futura Display"/>
              </a:rPr>
              <a:t>                   Supervisor  Name : Tonia </a:t>
            </a:r>
            <a:r>
              <a:rPr lang="en-US" sz="2200" b="1" spc="-60" dirty="0" err="1" smtClean="0">
                <a:solidFill>
                  <a:srgbClr val="567F3A"/>
                </a:solidFill>
                <a:latin typeface="Times New Roman" panose="02020603050405020304" pitchFamily="18" charset="0"/>
                <a:ea typeface="Futura Display"/>
                <a:cs typeface="Times New Roman" panose="02020603050405020304" pitchFamily="18" charset="0"/>
                <a:sym typeface="Futura Display"/>
              </a:rPr>
              <a:t>Babalola</a:t>
            </a:r>
            <a:endParaRPr lang="en-US" sz="2200" b="1" spc="-60" dirty="0">
              <a:solidFill>
                <a:srgbClr val="567F3A"/>
              </a:solidFill>
              <a:latin typeface="Times New Roman" panose="02020603050405020304" pitchFamily="18" charset="0"/>
              <a:ea typeface="Futura Display"/>
              <a:cs typeface="Times New Roman" panose="02020603050405020304" pitchFamily="18" charset="0"/>
              <a:sym typeface="Futura Display"/>
            </a:endParaRPr>
          </a:p>
        </p:txBody>
      </p:sp>
      <p:graphicFrame>
        <p:nvGraphicFramePr>
          <p:cNvPr id="57" name="Chart 56">
            <a:extLst>
              <a:ext uri="{FF2B5EF4-FFF2-40B4-BE49-F238E27FC236}">
                <a16:creationId xmlns:a16="http://schemas.microsoft.com/office/drawing/2014/main" id="{F4514884-1CD1-E5DE-DA08-BED5076699A4}"/>
              </a:ext>
            </a:extLst>
          </p:cNvPr>
          <p:cNvGraphicFramePr/>
          <p:nvPr>
            <p:extLst>
              <p:ext uri="{D42A27DB-BD31-4B8C-83A1-F6EECF244321}">
                <p14:modId xmlns:p14="http://schemas.microsoft.com/office/powerpoint/2010/main" val="4257521523"/>
              </p:ext>
            </p:extLst>
          </p:nvPr>
        </p:nvGraphicFramePr>
        <p:xfrm>
          <a:off x="241300" y="13871844"/>
          <a:ext cx="7232803" cy="7407006"/>
        </p:xfrm>
        <a:graphic>
          <a:graphicData uri="http://schemas.openxmlformats.org/drawingml/2006/chart">
            <c:chart xmlns:c="http://schemas.openxmlformats.org/drawingml/2006/chart" xmlns:r="http://schemas.openxmlformats.org/officeDocument/2006/relationships" r:id="rId16"/>
          </a:graphicData>
        </a:graphic>
      </p:graphicFrame>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1191</Words>
  <Application>Microsoft Office PowerPoint</Application>
  <PresentationFormat>Custom</PresentationFormat>
  <Paragraphs>44</Paragraphs>
  <Slides>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Calibri</vt:lpstr>
      <vt:lpstr>Futura Display</vt:lpstr>
      <vt:lpstr>Arial</vt:lpstr>
      <vt:lpstr>Times New Roman</vt:lpstr>
      <vt:lpstr>Public Sans Bold</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2026-03-06T10:11:09Z</dcterms:created>
  <dcterms:modified xsi:type="dcterms:W3CDTF">2026-03-07T16:29:35Z</dcterms:modified>
  <dc:identifier/>
</cp:coreProperties>
</file>