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9A9014-0D73-4565-ADF7-774B5863701F}"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46F05185-0177-44A6-9B1B-E78DC53C699E}">
      <dgm:prSet/>
      <dgm:spPr/>
      <dgm:t>
        <a:bodyPr/>
        <a:lstStyle/>
        <a:p>
          <a:r>
            <a:rPr lang="en-GB" dirty="0"/>
            <a:t>Candidate selection</a:t>
          </a:r>
          <a:endParaRPr lang="en-US" dirty="0"/>
        </a:p>
      </dgm:t>
    </dgm:pt>
    <dgm:pt modelId="{0C29FC3B-7E70-44EB-86C3-1297735C330D}" type="parTrans" cxnId="{4FD4A238-C7C1-432E-96D7-916AF7DCE9B9}">
      <dgm:prSet/>
      <dgm:spPr/>
      <dgm:t>
        <a:bodyPr/>
        <a:lstStyle/>
        <a:p>
          <a:endParaRPr lang="en-US"/>
        </a:p>
      </dgm:t>
    </dgm:pt>
    <dgm:pt modelId="{A0771B27-CAB0-4712-8BE1-AAD77C54985B}" type="sibTrans" cxnId="{4FD4A238-C7C1-432E-96D7-916AF7DCE9B9}">
      <dgm:prSet/>
      <dgm:spPr/>
      <dgm:t>
        <a:bodyPr/>
        <a:lstStyle/>
        <a:p>
          <a:endParaRPr lang="en-US"/>
        </a:p>
      </dgm:t>
    </dgm:pt>
    <dgm:pt modelId="{E3742F99-DFC1-4757-936E-7E447D354E85}">
      <dgm:prSet/>
      <dgm:spPr/>
      <dgm:t>
        <a:bodyPr/>
        <a:lstStyle/>
        <a:p>
          <a:r>
            <a:rPr lang="en-US" dirty="0"/>
            <a:t>Gathering the evidence</a:t>
          </a:r>
        </a:p>
      </dgm:t>
    </dgm:pt>
    <dgm:pt modelId="{C27409B8-ACBB-41C9-B5DE-158D0A5F541F}" type="parTrans" cxnId="{D719F40C-7672-4300-9CF1-E061BC23476A}">
      <dgm:prSet/>
      <dgm:spPr/>
      <dgm:t>
        <a:bodyPr/>
        <a:lstStyle/>
        <a:p>
          <a:endParaRPr lang="en-US"/>
        </a:p>
      </dgm:t>
    </dgm:pt>
    <dgm:pt modelId="{7750FAA8-2D63-4F9F-80F7-2B4A93487645}" type="sibTrans" cxnId="{D719F40C-7672-4300-9CF1-E061BC23476A}">
      <dgm:prSet/>
      <dgm:spPr/>
      <dgm:t>
        <a:bodyPr/>
        <a:lstStyle/>
        <a:p>
          <a:endParaRPr lang="en-US"/>
        </a:p>
      </dgm:t>
    </dgm:pt>
    <dgm:pt modelId="{BD5CDF54-192D-4E8D-BE74-C7B22F47D4C2}">
      <dgm:prSet/>
      <dgm:spPr/>
      <dgm:t>
        <a:bodyPr/>
        <a:lstStyle/>
        <a:p>
          <a:r>
            <a:rPr lang="en-GB" dirty="0"/>
            <a:t>The Petition</a:t>
          </a:r>
          <a:endParaRPr lang="en-US" dirty="0"/>
        </a:p>
      </dgm:t>
    </dgm:pt>
    <dgm:pt modelId="{93B29888-A449-475C-B664-037E3EF556E8}" type="parTrans" cxnId="{72E343C7-0DD7-4B85-B08D-0163BEDD528D}">
      <dgm:prSet/>
      <dgm:spPr/>
      <dgm:t>
        <a:bodyPr/>
        <a:lstStyle/>
        <a:p>
          <a:endParaRPr lang="en-US"/>
        </a:p>
      </dgm:t>
    </dgm:pt>
    <dgm:pt modelId="{93A2DA9A-4637-4EE7-8FC5-2A0A95E8720B}" type="sibTrans" cxnId="{72E343C7-0DD7-4B85-B08D-0163BEDD528D}">
      <dgm:prSet/>
      <dgm:spPr/>
      <dgm:t>
        <a:bodyPr/>
        <a:lstStyle/>
        <a:p>
          <a:endParaRPr lang="en-US"/>
        </a:p>
      </dgm:t>
    </dgm:pt>
    <dgm:pt modelId="{E5510212-FE27-4AE6-8755-C51074F087C7}">
      <dgm:prSet/>
      <dgm:spPr/>
      <dgm:t>
        <a:bodyPr/>
        <a:lstStyle/>
        <a:p>
          <a:r>
            <a:rPr lang="en-GB" dirty="0"/>
            <a:t>The Inquiry (</a:t>
          </a:r>
          <a:r>
            <a:rPr lang="en-GB" i="1" dirty="0"/>
            <a:t>in </a:t>
          </a:r>
          <a:r>
            <a:rPr lang="en-GB" i="1" dirty="0" err="1"/>
            <a:t>partibus</a:t>
          </a:r>
          <a:r>
            <a:rPr lang="en-GB" dirty="0"/>
            <a:t>)</a:t>
          </a:r>
          <a:endParaRPr lang="en-US" dirty="0"/>
        </a:p>
      </dgm:t>
    </dgm:pt>
    <dgm:pt modelId="{91863DCF-DC1A-4FE5-9A0A-F35E85FB07FD}" type="parTrans" cxnId="{10B4BFC2-B7AE-4087-AB4A-C5D4EF5A1F22}">
      <dgm:prSet/>
      <dgm:spPr/>
      <dgm:t>
        <a:bodyPr/>
        <a:lstStyle/>
        <a:p>
          <a:endParaRPr lang="en-US"/>
        </a:p>
      </dgm:t>
    </dgm:pt>
    <dgm:pt modelId="{63D9E73E-5F37-401C-B593-2DA1F8CCB8B5}" type="sibTrans" cxnId="{10B4BFC2-B7AE-4087-AB4A-C5D4EF5A1F22}">
      <dgm:prSet/>
      <dgm:spPr/>
      <dgm:t>
        <a:bodyPr/>
        <a:lstStyle/>
        <a:p>
          <a:endParaRPr lang="en-US"/>
        </a:p>
      </dgm:t>
    </dgm:pt>
    <dgm:pt modelId="{63E5AEE5-9BFC-4EC1-9E47-8B1E65332793}">
      <dgm:prSet/>
      <dgm:spPr/>
      <dgm:t>
        <a:bodyPr/>
        <a:lstStyle/>
        <a:p>
          <a:r>
            <a:rPr lang="en-US" dirty="0"/>
            <a:t>Examining the evidence (curial phase)</a:t>
          </a:r>
        </a:p>
      </dgm:t>
    </dgm:pt>
    <dgm:pt modelId="{678AD483-E180-4E9B-8388-DD013CAAA862}" type="parTrans" cxnId="{3F24BF19-D9B7-46B9-A94C-6B1B9DAAB93F}">
      <dgm:prSet/>
      <dgm:spPr/>
      <dgm:t>
        <a:bodyPr/>
        <a:lstStyle/>
        <a:p>
          <a:endParaRPr lang="en-US"/>
        </a:p>
      </dgm:t>
    </dgm:pt>
    <dgm:pt modelId="{E91ACBFB-F613-4B55-B680-7BFE7754B87D}" type="sibTrans" cxnId="{3F24BF19-D9B7-46B9-A94C-6B1B9DAAB93F}">
      <dgm:prSet/>
      <dgm:spPr/>
      <dgm:t>
        <a:bodyPr/>
        <a:lstStyle/>
        <a:p>
          <a:endParaRPr lang="en-US"/>
        </a:p>
      </dgm:t>
    </dgm:pt>
    <dgm:pt modelId="{C8A84FDB-D925-4059-A4D0-3EB45A924272}">
      <dgm:prSet/>
      <dgm:spPr/>
      <dgm:t>
        <a:bodyPr/>
        <a:lstStyle/>
        <a:p>
          <a:r>
            <a:rPr lang="en-GB"/>
            <a:t>The Bull</a:t>
          </a:r>
          <a:endParaRPr lang="en-US"/>
        </a:p>
      </dgm:t>
    </dgm:pt>
    <dgm:pt modelId="{1D033863-C802-4FEC-98E5-8737829033B2}" type="parTrans" cxnId="{859B7ED1-93EE-4BDD-9F25-06ACEA28951C}">
      <dgm:prSet/>
      <dgm:spPr/>
      <dgm:t>
        <a:bodyPr/>
        <a:lstStyle/>
        <a:p>
          <a:endParaRPr lang="en-US"/>
        </a:p>
      </dgm:t>
    </dgm:pt>
    <dgm:pt modelId="{D1CF98DA-6DE7-4AC0-9B60-9B27053929ED}" type="sibTrans" cxnId="{859B7ED1-93EE-4BDD-9F25-06ACEA28951C}">
      <dgm:prSet/>
      <dgm:spPr/>
      <dgm:t>
        <a:bodyPr/>
        <a:lstStyle/>
        <a:p>
          <a:endParaRPr lang="en-US"/>
        </a:p>
      </dgm:t>
    </dgm:pt>
    <dgm:pt modelId="{54175853-477C-486F-9578-8B3E20EE4C51}" type="pres">
      <dgm:prSet presAssocID="{189A9014-0D73-4565-ADF7-774B5863701F}" presName="linear" presStyleCnt="0">
        <dgm:presLayoutVars>
          <dgm:animLvl val="lvl"/>
          <dgm:resizeHandles val="exact"/>
        </dgm:presLayoutVars>
      </dgm:prSet>
      <dgm:spPr/>
    </dgm:pt>
    <dgm:pt modelId="{12D7E8DF-987A-4368-8645-144A155E83E4}" type="pres">
      <dgm:prSet presAssocID="{46F05185-0177-44A6-9B1B-E78DC53C699E}" presName="parentText" presStyleLbl="node1" presStyleIdx="0" presStyleCnt="6">
        <dgm:presLayoutVars>
          <dgm:chMax val="0"/>
          <dgm:bulletEnabled val="1"/>
        </dgm:presLayoutVars>
      </dgm:prSet>
      <dgm:spPr/>
    </dgm:pt>
    <dgm:pt modelId="{1EDC5425-051F-4C89-A6E3-573163BBBF4C}" type="pres">
      <dgm:prSet presAssocID="{A0771B27-CAB0-4712-8BE1-AAD77C54985B}" presName="spacer" presStyleCnt="0"/>
      <dgm:spPr/>
    </dgm:pt>
    <dgm:pt modelId="{68BC48BA-B5F0-4BEC-93F4-6E6450A2F6BB}" type="pres">
      <dgm:prSet presAssocID="{E3742F99-DFC1-4757-936E-7E447D354E85}" presName="parentText" presStyleLbl="node1" presStyleIdx="1" presStyleCnt="6" custLinFactNeighborY="-35619">
        <dgm:presLayoutVars>
          <dgm:chMax val="0"/>
          <dgm:bulletEnabled val="1"/>
        </dgm:presLayoutVars>
      </dgm:prSet>
      <dgm:spPr/>
    </dgm:pt>
    <dgm:pt modelId="{7838A3B9-3EFA-4306-95C3-4AE63E54C6EE}" type="pres">
      <dgm:prSet presAssocID="{7750FAA8-2D63-4F9F-80F7-2B4A93487645}" presName="spacer" presStyleCnt="0"/>
      <dgm:spPr/>
    </dgm:pt>
    <dgm:pt modelId="{CBE812FE-B98E-461B-AE7A-89C396FD8894}" type="pres">
      <dgm:prSet presAssocID="{BD5CDF54-192D-4E8D-BE74-C7B22F47D4C2}" presName="parentText" presStyleLbl="node1" presStyleIdx="2" presStyleCnt="6">
        <dgm:presLayoutVars>
          <dgm:chMax val="0"/>
          <dgm:bulletEnabled val="1"/>
        </dgm:presLayoutVars>
      </dgm:prSet>
      <dgm:spPr/>
    </dgm:pt>
    <dgm:pt modelId="{0520ED7B-F8FD-45B5-A38E-C139EA3D32D2}" type="pres">
      <dgm:prSet presAssocID="{93A2DA9A-4637-4EE7-8FC5-2A0A95E8720B}" presName="spacer" presStyleCnt="0"/>
      <dgm:spPr/>
    </dgm:pt>
    <dgm:pt modelId="{10D7992C-64D2-4190-8011-2A19A35AB719}" type="pres">
      <dgm:prSet presAssocID="{E5510212-FE27-4AE6-8755-C51074F087C7}" presName="parentText" presStyleLbl="node1" presStyleIdx="3" presStyleCnt="6">
        <dgm:presLayoutVars>
          <dgm:chMax val="0"/>
          <dgm:bulletEnabled val="1"/>
        </dgm:presLayoutVars>
      </dgm:prSet>
      <dgm:spPr/>
    </dgm:pt>
    <dgm:pt modelId="{3FC9548A-EE48-4FFE-86A1-129BDC6736DF}" type="pres">
      <dgm:prSet presAssocID="{63D9E73E-5F37-401C-B593-2DA1F8CCB8B5}" presName="spacer" presStyleCnt="0"/>
      <dgm:spPr/>
    </dgm:pt>
    <dgm:pt modelId="{C1F30580-0108-45A8-8AE4-9F7C81A44711}" type="pres">
      <dgm:prSet presAssocID="{63E5AEE5-9BFC-4EC1-9E47-8B1E65332793}" presName="parentText" presStyleLbl="node1" presStyleIdx="4" presStyleCnt="6">
        <dgm:presLayoutVars>
          <dgm:chMax val="0"/>
          <dgm:bulletEnabled val="1"/>
        </dgm:presLayoutVars>
      </dgm:prSet>
      <dgm:spPr/>
    </dgm:pt>
    <dgm:pt modelId="{E82F8B00-7F99-4B53-BC87-DCFE5829A1D4}" type="pres">
      <dgm:prSet presAssocID="{E91ACBFB-F613-4B55-B680-7BFE7754B87D}" presName="spacer" presStyleCnt="0"/>
      <dgm:spPr/>
    </dgm:pt>
    <dgm:pt modelId="{AA8CB92D-93A7-42D1-9A16-66F528992C5B}" type="pres">
      <dgm:prSet presAssocID="{C8A84FDB-D925-4059-A4D0-3EB45A924272}" presName="parentText" presStyleLbl="node1" presStyleIdx="5" presStyleCnt="6">
        <dgm:presLayoutVars>
          <dgm:chMax val="0"/>
          <dgm:bulletEnabled val="1"/>
        </dgm:presLayoutVars>
      </dgm:prSet>
      <dgm:spPr/>
    </dgm:pt>
  </dgm:ptLst>
  <dgm:cxnLst>
    <dgm:cxn modelId="{D719F40C-7672-4300-9CF1-E061BC23476A}" srcId="{189A9014-0D73-4565-ADF7-774B5863701F}" destId="{E3742F99-DFC1-4757-936E-7E447D354E85}" srcOrd="1" destOrd="0" parTransId="{C27409B8-ACBB-41C9-B5DE-158D0A5F541F}" sibTransId="{7750FAA8-2D63-4F9F-80F7-2B4A93487645}"/>
    <dgm:cxn modelId="{3F24BF19-D9B7-46B9-A94C-6B1B9DAAB93F}" srcId="{189A9014-0D73-4565-ADF7-774B5863701F}" destId="{63E5AEE5-9BFC-4EC1-9E47-8B1E65332793}" srcOrd="4" destOrd="0" parTransId="{678AD483-E180-4E9B-8388-DD013CAAA862}" sibTransId="{E91ACBFB-F613-4B55-B680-7BFE7754B87D}"/>
    <dgm:cxn modelId="{CE6D7831-E8E1-42F9-B36C-800756331B7B}" type="presOf" srcId="{E5510212-FE27-4AE6-8755-C51074F087C7}" destId="{10D7992C-64D2-4190-8011-2A19A35AB719}" srcOrd="0" destOrd="0" presId="urn:microsoft.com/office/officeart/2005/8/layout/vList2"/>
    <dgm:cxn modelId="{4FD4A238-C7C1-432E-96D7-916AF7DCE9B9}" srcId="{189A9014-0D73-4565-ADF7-774B5863701F}" destId="{46F05185-0177-44A6-9B1B-E78DC53C699E}" srcOrd="0" destOrd="0" parTransId="{0C29FC3B-7E70-44EB-86C3-1297735C330D}" sibTransId="{A0771B27-CAB0-4712-8BE1-AAD77C54985B}"/>
    <dgm:cxn modelId="{2721B86B-49EC-4F82-A55B-0843A48DB089}" type="presOf" srcId="{BD5CDF54-192D-4E8D-BE74-C7B22F47D4C2}" destId="{CBE812FE-B98E-461B-AE7A-89C396FD8894}" srcOrd="0" destOrd="0" presId="urn:microsoft.com/office/officeart/2005/8/layout/vList2"/>
    <dgm:cxn modelId="{437AB37C-C3D6-4959-BC03-05F65D8F677C}" type="presOf" srcId="{C8A84FDB-D925-4059-A4D0-3EB45A924272}" destId="{AA8CB92D-93A7-42D1-9A16-66F528992C5B}" srcOrd="0" destOrd="0" presId="urn:microsoft.com/office/officeart/2005/8/layout/vList2"/>
    <dgm:cxn modelId="{09801798-9341-4FBB-9391-D511634D6997}" type="presOf" srcId="{46F05185-0177-44A6-9B1B-E78DC53C699E}" destId="{12D7E8DF-987A-4368-8645-144A155E83E4}" srcOrd="0" destOrd="0" presId="urn:microsoft.com/office/officeart/2005/8/layout/vList2"/>
    <dgm:cxn modelId="{10B4BFC2-B7AE-4087-AB4A-C5D4EF5A1F22}" srcId="{189A9014-0D73-4565-ADF7-774B5863701F}" destId="{E5510212-FE27-4AE6-8755-C51074F087C7}" srcOrd="3" destOrd="0" parTransId="{91863DCF-DC1A-4FE5-9A0A-F35E85FB07FD}" sibTransId="{63D9E73E-5F37-401C-B593-2DA1F8CCB8B5}"/>
    <dgm:cxn modelId="{72E343C7-0DD7-4B85-B08D-0163BEDD528D}" srcId="{189A9014-0D73-4565-ADF7-774B5863701F}" destId="{BD5CDF54-192D-4E8D-BE74-C7B22F47D4C2}" srcOrd="2" destOrd="0" parTransId="{93B29888-A449-475C-B664-037E3EF556E8}" sibTransId="{93A2DA9A-4637-4EE7-8FC5-2A0A95E8720B}"/>
    <dgm:cxn modelId="{1EB6D2CC-9CBA-433F-B980-A59DFF5BEE24}" type="presOf" srcId="{63E5AEE5-9BFC-4EC1-9E47-8B1E65332793}" destId="{C1F30580-0108-45A8-8AE4-9F7C81A44711}" srcOrd="0" destOrd="0" presId="urn:microsoft.com/office/officeart/2005/8/layout/vList2"/>
    <dgm:cxn modelId="{859B7ED1-93EE-4BDD-9F25-06ACEA28951C}" srcId="{189A9014-0D73-4565-ADF7-774B5863701F}" destId="{C8A84FDB-D925-4059-A4D0-3EB45A924272}" srcOrd="5" destOrd="0" parTransId="{1D033863-C802-4FEC-98E5-8737829033B2}" sibTransId="{D1CF98DA-6DE7-4AC0-9B60-9B27053929ED}"/>
    <dgm:cxn modelId="{979415E3-18FB-4E89-A3F4-3EEE8E24285A}" type="presOf" srcId="{E3742F99-DFC1-4757-936E-7E447D354E85}" destId="{68BC48BA-B5F0-4BEC-93F4-6E6450A2F6BB}" srcOrd="0" destOrd="0" presId="urn:microsoft.com/office/officeart/2005/8/layout/vList2"/>
    <dgm:cxn modelId="{53A177FC-B37D-425D-A3F4-05CE1C5533F8}" type="presOf" srcId="{189A9014-0D73-4565-ADF7-774B5863701F}" destId="{54175853-477C-486F-9578-8B3E20EE4C51}" srcOrd="0" destOrd="0" presId="urn:microsoft.com/office/officeart/2005/8/layout/vList2"/>
    <dgm:cxn modelId="{59908BE9-980E-41DA-8DAE-07B5B91D1B94}" type="presParOf" srcId="{54175853-477C-486F-9578-8B3E20EE4C51}" destId="{12D7E8DF-987A-4368-8645-144A155E83E4}" srcOrd="0" destOrd="0" presId="urn:microsoft.com/office/officeart/2005/8/layout/vList2"/>
    <dgm:cxn modelId="{1C5A81E8-DF1E-4922-A2D4-D6C9389E262D}" type="presParOf" srcId="{54175853-477C-486F-9578-8B3E20EE4C51}" destId="{1EDC5425-051F-4C89-A6E3-573163BBBF4C}" srcOrd="1" destOrd="0" presId="urn:microsoft.com/office/officeart/2005/8/layout/vList2"/>
    <dgm:cxn modelId="{0CBC07C4-8715-4E75-85D7-CB90EEA0F001}" type="presParOf" srcId="{54175853-477C-486F-9578-8B3E20EE4C51}" destId="{68BC48BA-B5F0-4BEC-93F4-6E6450A2F6BB}" srcOrd="2" destOrd="0" presId="urn:microsoft.com/office/officeart/2005/8/layout/vList2"/>
    <dgm:cxn modelId="{426138CA-6F4B-47D1-852B-3A920DA5476C}" type="presParOf" srcId="{54175853-477C-486F-9578-8B3E20EE4C51}" destId="{7838A3B9-3EFA-4306-95C3-4AE63E54C6EE}" srcOrd="3" destOrd="0" presId="urn:microsoft.com/office/officeart/2005/8/layout/vList2"/>
    <dgm:cxn modelId="{2177AB83-1443-47B8-A3AF-CD43DFEC0739}" type="presParOf" srcId="{54175853-477C-486F-9578-8B3E20EE4C51}" destId="{CBE812FE-B98E-461B-AE7A-89C396FD8894}" srcOrd="4" destOrd="0" presId="urn:microsoft.com/office/officeart/2005/8/layout/vList2"/>
    <dgm:cxn modelId="{D09649C7-97FB-4676-9F4F-37603D450CB6}" type="presParOf" srcId="{54175853-477C-486F-9578-8B3E20EE4C51}" destId="{0520ED7B-F8FD-45B5-A38E-C139EA3D32D2}" srcOrd="5" destOrd="0" presId="urn:microsoft.com/office/officeart/2005/8/layout/vList2"/>
    <dgm:cxn modelId="{A9895435-0B93-4102-8364-106251114CAD}" type="presParOf" srcId="{54175853-477C-486F-9578-8B3E20EE4C51}" destId="{10D7992C-64D2-4190-8011-2A19A35AB719}" srcOrd="6" destOrd="0" presId="urn:microsoft.com/office/officeart/2005/8/layout/vList2"/>
    <dgm:cxn modelId="{3E106CDD-5901-4469-A6A5-DC1688C876C6}" type="presParOf" srcId="{54175853-477C-486F-9578-8B3E20EE4C51}" destId="{3FC9548A-EE48-4FFE-86A1-129BDC6736DF}" srcOrd="7" destOrd="0" presId="urn:microsoft.com/office/officeart/2005/8/layout/vList2"/>
    <dgm:cxn modelId="{1ABDF4AF-931D-4380-ADE6-377A0AEC374D}" type="presParOf" srcId="{54175853-477C-486F-9578-8B3E20EE4C51}" destId="{C1F30580-0108-45A8-8AE4-9F7C81A44711}" srcOrd="8" destOrd="0" presId="urn:microsoft.com/office/officeart/2005/8/layout/vList2"/>
    <dgm:cxn modelId="{1E9DF4A8-11F3-4154-AD88-B221AB4A883F}" type="presParOf" srcId="{54175853-477C-486F-9578-8B3E20EE4C51}" destId="{E82F8B00-7F99-4B53-BC87-DCFE5829A1D4}" srcOrd="9" destOrd="0" presId="urn:microsoft.com/office/officeart/2005/8/layout/vList2"/>
    <dgm:cxn modelId="{7DFBB7C9-B0A6-4FA8-8138-564A1AFDBB56}" type="presParOf" srcId="{54175853-477C-486F-9578-8B3E20EE4C51}" destId="{AA8CB92D-93A7-42D1-9A16-66F528992C5B}"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D7E8DF-987A-4368-8645-144A155E83E4}">
      <dsp:nvSpPr>
        <dsp:cNvPr id="0" name=""/>
        <dsp:cNvSpPr/>
      </dsp:nvSpPr>
      <dsp:spPr>
        <a:xfrm>
          <a:off x="0" y="50864"/>
          <a:ext cx="9601200" cy="524745"/>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Candidate selection</a:t>
          </a:r>
          <a:endParaRPr lang="en-US" sz="2300" kern="1200" dirty="0"/>
        </a:p>
      </dsp:txBody>
      <dsp:txXfrm>
        <a:off x="25616" y="76480"/>
        <a:ext cx="9549968" cy="473513"/>
      </dsp:txXfrm>
    </dsp:sp>
    <dsp:sp modelId="{68BC48BA-B5F0-4BEC-93F4-6E6450A2F6BB}">
      <dsp:nvSpPr>
        <dsp:cNvPr id="0" name=""/>
        <dsp:cNvSpPr/>
      </dsp:nvSpPr>
      <dsp:spPr>
        <a:xfrm>
          <a:off x="0" y="618255"/>
          <a:ext cx="9601200" cy="524745"/>
        </a:xfrm>
        <a:prstGeom prst="roundRect">
          <a:avLst/>
        </a:prstGeom>
        <a:solidFill>
          <a:schemeClr val="accent2">
            <a:hueOff val="-33131"/>
            <a:satOff val="-10867"/>
            <a:lumOff val="-3961"/>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Gathering the evidence</a:t>
          </a:r>
        </a:p>
      </dsp:txBody>
      <dsp:txXfrm>
        <a:off x="25616" y="643871"/>
        <a:ext cx="9549968" cy="473513"/>
      </dsp:txXfrm>
    </dsp:sp>
    <dsp:sp modelId="{CBE812FE-B98E-461B-AE7A-89C396FD8894}">
      <dsp:nvSpPr>
        <dsp:cNvPr id="0" name=""/>
        <dsp:cNvSpPr/>
      </dsp:nvSpPr>
      <dsp:spPr>
        <a:xfrm>
          <a:off x="0" y="1232834"/>
          <a:ext cx="9601200" cy="524745"/>
        </a:xfrm>
        <a:prstGeom prst="roundRect">
          <a:avLst/>
        </a:prstGeom>
        <a:solidFill>
          <a:schemeClr val="accent2">
            <a:hueOff val="-66262"/>
            <a:satOff val="-21734"/>
            <a:lumOff val="-7921"/>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The Petition</a:t>
          </a:r>
          <a:endParaRPr lang="en-US" sz="2300" kern="1200" dirty="0"/>
        </a:p>
      </dsp:txBody>
      <dsp:txXfrm>
        <a:off x="25616" y="1258450"/>
        <a:ext cx="9549968" cy="473513"/>
      </dsp:txXfrm>
    </dsp:sp>
    <dsp:sp modelId="{10D7992C-64D2-4190-8011-2A19A35AB719}">
      <dsp:nvSpPr>
        <dsp:cNvPr id="0" name=""/>
        <dsp:cNvSpPr/>
      </dsp:nvSpPr>
      <dsp:spPr>
        <a:xfrm>
          <a:off x="0" y="1823820"/>
          <a:ext cx="9601200" cy="524745"/>
        </a:xfrm>
        <a:prstGeom prst="roundRect">
          <a:avLst/>
        </a:prstGeom>
        <a:solidFill>
          <a:schemeClr val="accent2">
            <a:hueOff val="-99392"/>
            <a:satOff val="-32601"/>
            <a:lumOff val="-11882"/>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The Inquiry (</a:t>
          </a:r>
          <a:r>
            <a:rPr lang="en-GB" sz="2300" i="1" kern="1200" dirty="0"/>
            <a:t>in </a:t>
          </a:r>
          <a:r>
            <a:rPr lang="en-GB" sz="2300" i="1" kern="1200" dirty="0" err="1"/>
            <a:t>partibus</a:t>
          </a:r>
          <a:r>
            <a:rPr lang="en-GB" sz="2300" kern="1200" dirty="0"/>
            <a:t>)</a:t>
          </a:r>
          <a:endParaRPr lang="en-US" sz="2300" kern="1200" dirty="0"/>
        </a:p>
      </dsp:txBody>
      <dsp:txXfrm>
        <a:off x="25616" y="1849436"/>
        <a:ext cx="9549968" cy="473513"/>
      </dsp:txXfrm>
    </dsp:sp>
    <dsp:sp modelId="{C1F30580-0108-45A8-8AE4-9F7C81A44711}">
      <dsp:nvSpPr>
        <dsp:cNvPr id="0" name=""/>
        <dsp:cNvSpPr/>
      </dsp:nvSpPr>
      <dsp:spPr>
        <a:xfrm>
          <a:off x="0" y="2414805"/>
          <a:ext cx="9601200" cy="524745"/>
        </a:xfrm>
        <a:prstGeom prst="roundRect">
          <a:avLst/>
        </a:prstGeom>
        <a:solidFill>
          <a:schemeClr val="accent2">
            <a:hueOff val="-132523"/>
            <a:satOff val="-43468"/>
            <a:lumOff val="-15842"/>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Examining the evidence (curial phase)</a:t>
          </a:r>
        </a:p>
      </dsp:txBody>
      <dsp:txXfrm>
        <a:off x="25616" y="2440421"/>
        <a:ext cx="9549968" cy="473513"/>
      </dsp:txXfrm>
    </dsp:sp>
    <dsp:sp modelId="{AA8CB92D-93A7-42D1-9A16-66F528992C5B}">
      <dsp:nvSpPr>
        <dsp:cNvPr id="0" name=""/>
        <dsp:cNvSpPr/>
      </dsp:nvSpPr>
      <dsp:spPr>
        <a:xfrm>
          <a:off x="0" y="3005790"/>
          <a:ext cx="9601200" cy="524745"/>
        </a:xfrm>
        <a:prstGeom prst="roundRect">
          <a:avLst/>
        </a:prstGeom>
        <a:solidFill>
          <a:schemeClr val="accent2">
            <a:hueOff val="-165654"/>
            <a:satOff val="-54335"/>
            <a:lumOff val="-19803"/>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 Bull</a:t>
          </a:r>
          <a:endParaRPr lang="en-US" sz="2300" kern="1200"/>
        </a:p>
      </dsp:txBody>
      <dsp:txXfrm>
        <a:off x="25616" y="3031406"/>
        <a:ext cx="9549968" cy="47351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6/4/2021</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6/4/2021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6/4/2021</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6/4/2021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6/4/2021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6/4/2021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6/4/2021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6/4/2021</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6/4/2021</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6/4/2021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6/4/2021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6/4/2021</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hyperlink" Target="https://digi.vatlib.it/view/MSS_Vat.lat.4015"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digi.vatlib.it/view/MSS_Ott.lat.2516"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gallica.bnf.fr/ark:/12148/btv1b9077960s.r=5373A?rk=21459;2"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22C32-690A-41B0-863E-CEA539FD80B3}"/>
              </a:ext>
            </a:extLst>
          </p:cNvPr>
          <p:cNvSpPr>
            <a:spLocks noGrp="1"/>
          </p:cNvSpPr>
          <p:nvPr>
            <p:ph type="ctrTitle"/>
          </p:nvPr>
        </p:nvSpPr>
        <p:spPr/>
        <p:txBody>
          <a:bodyPr/>
          <a:lstStyle/>
          <a:p>
            <a:r>
              <a:rPr lang="en-GB" dirty="0"/>
              <a:t>Testing and Proving miracles</a:t>
            </a:r>
          </a:p>
        </p:txBody>
      </p:sp>
      <p:sp>
        <p:nvSpPr>
          <p:cNvPr id="3" name="Subtitle 2">
            <a:extLst>
              <a:ext uri="{FF2B5EF4-FFF2-40B4-BE49-F238E27FC236}">
                <a16:creationId xmlns:a16="http://schemas.microsoft.com/office/drawing/2014/main" id="{29853F8D-DD34-4838-8E5A-02B7F2BB4CF1}"/>
              </a:ext>
            </a:extLst>
          </p:cNvPr>
          <p:cNvSpPr>
            <a:spLocks noGrp="1"/>
          </p:cNvSpPr>
          <p:nvPr>
            <p:ph type="subTitle" idx="1"/>
          </p:nvPr>
        </p:nvSpPr>
        <p:spPr/>
        <p:txBody>
          <a:bodyPr/>
          <a:lstStyle/>
          <a:p>
            <a:r>
              <a:rPr lang="en-GB" dirty="0"/>
              <a:t>The case of Thomas </a:t>
            </a:r>
            <a:r>
              <a:rPr lang="en-GB" dirty="0" err="1"/>
              <a:t>Cantilupe’s</a:t>
            </a:r>
            <a:r>
              <a:rPr lang="en-GB" dirty="0"/>
              <a:t> canonisation</a:t>
            </a:r>
          </a:p>
        </p:txBody>
      </p:sp>
    </p:spTree>
    <p:extLst>
      <p:ext uri="{BB962C8B-B14F-4D97-AF65-F5344CB8AC3E}">
        <p14:creationId xmlns:p14="http://schemas.microsoft.com/office/powerpoint/2010/main" val="10660243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DD5AF-6549-4918-8553-9DA74B188DA1}"/>
              </a:ext>
            </a:extLst>
          </p:cNvPr>
          <p:cNvSpPr>
            <a:spLocks noGrp="1"/>
          </p:cNvSpPr>
          <p:nvPr>
            <p:ph type="title"/>
          </p:nvPr>
        </p:nvSpPr>
        <p:spPr/>
        <p:txBody>
          <a:bodyPr/>
          <a:lstStyle/>
          <a:p>
            <a:r>
              <a:rPr lang="en-GB" dirty="0"/>
              <a:t>How to make a saint in 6 easy steps</a:t>
            </a:r>
          </a:p>
        </p:txBody>
      </p:sp>
      <p:graphicFrame>
        <p:nvGraphicFramePr>
          <p:cNvPr id="4" name="Content Placeholder 2">
            <a:extLst>
              <a:ext uri="{FF2B5EF4-FFF2-40B4-BE49-F238E27FC236}">
                <a16:creationId xmlns:a16="http://schemas.microsoft.com/office/drawing/2014/main" id="{7E1D9B29-185E-4147-B821-9EB6BE81E7F9}"/>
              </a:ext>
            </a:extLst>
          </p:cNvPr>
          <p:cNvGraphicFramePr>
            <a:graphicFrameLocks noGrp="1"/>
          </p:cNvGraphicFramePr>
          <p:nvPr>
            <p:ph idx="1"/>
            <p:extLst>
              <p:ext uri="{D42A27DB-BD31-4B8C-83A1-F6EECF244321}">
                <p14:modId xmlns:p14="http://schemas.microsoft.com/office/powerpoint/2010/main" val="4234463345"/>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57708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ACB4C-00D6-4C84-9D88-F6F54E7B23DE}"/>
              </a:ext>
            </a:extLst>
          </p:cNvPr>
          <p:cNvSpPr>
            <a:spLocks noGrp="1"/>
          </p:cNvSpPr>
          <p:nvPr>
            <p:ph type="title"/>
          </p:nvPr>
        </p:nvSpPr>
        <p:spPr/>
        <p:txBody>
          <a:bodyPr/>
          <a:lstStyle/>
          <a:p>
            <a:r>
              <a:rPr lang="en-GB" dirty="0"/>
              <a:t>Concluding the Inquiry</a:t>
            </a:r>
          </a:p>
        </p:txBody>
      </p:sp>
      <p:sp>
        <p:nvSpPr>
          <p:cNvPr id="3" name="Content Placeholder 2">
            <a:extLst>
              <a:ext uri="{FF2B5EF4-FFF2-40B4-BE49-F238E27FC236}">
                <a16:creationId xmlns:a16="http://schemas.microsoft.com/office/drawing/2014/main" id="{34F02A80-7AAB-4955-A497-C50C2413499A}"/>
              </a:ext>
            </a:extLst>
          </p:cNvPr>
          <p:cNvSpPr>
            <a:spLocks noGrp="1"/>
          </p:cNvSpPr>
          <p:nvPr>
            <p:ph idx="1"/>
          </p:nvPr>
        </p:nvSpPr>
        <p:spPr/>
        <p:txBody>
          <a:bodyPr/>
          <a:lstStyle/>
          <a:p>
            <a:r>
              <a:rPr lang="en-GB" dirty="0">
                <a:hlinkClick r:id="rId2"/>
              </a:rPr>
              <a:t>https://digi.vatlib.it/view/MSS_Vat.lat.4015</a:t>
            </a:r>
            <a:endParaRPr lang="en-GB" dirty="0"/>
          </a:p>
          <a:p>
            <a:r>
              <a:rPr lang="en-GB" dirty="0"/>
              <a:t>6 volumes of notes condensed into two volumes</a:t>
            </a:r>
          </a:p>
          <a:p>
            <a:r>
              <a:rPr lang="en-GB" dirty="0"/>
              <a:t>Note demanding payment for these 6 volumes in Hereford Cathedral Archive</a:t>
            </a:r>
          </a:p>
          <a:p>
            <a:r>
              <a:rPr lang="en-GB" dirty="0"/>
              <a:t>Evidence collated and sent by the donkey load for examination</a:t>
            </a:r>
          </a:p>
          <a:p>
            <a:r>
              <a:rPr lang="en-GB" dirty="0"/>
              <a:t>Looking for pre-existing cult, invocations, miracles, and </a:t>
            </a:r>
            <a:r>
              <a:rPr lang="en-GB" i="1" dirty="0"/>
              <a:t>publica </a:t>
            </a:r>
            <a:r>
              <a:rPr lang="en-GB" i="1" dirty="0" err="1"/>
              <a:t>fama</a:t>
            </a:r>
            <a:endParaRPr lang="en-GB" dirty="0"/>
          </a:p>
        </p:txBody>
      </p:sp>
    </p:spTree>
    <p:extLst>
      <p:ext uri="{BB962C8B-B14F-4D97-AF65-F5344CB8AC3E}">
        <p14:creationId xmlns:p14="http://schemas.microsoft.com/office/powerpoint/2010/main" val="34088604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36207-04F4-43F6-82FE-4902907878D1}"/>
              </a:ext>
            </a:extLst>
          </p:cNvPr>
          <p:cNvSpPr>
            <a:spLocks noGrp="1"/>
          </p:cNvSpPr>
          <p:nvPr>
            <p:ph type="title"/>
          </p:nvPr>
        </p:nvSpPr>
        <p:spPr/>
        <p:txBody>
          <a:bodyPr/>
          <a:lstStyle/>
          <a:p>
            <a:r>
              <a:rPr lang="en-GB" dirty="0"/>
              <a:t>Vatican City (Rome) Otto. Lat. MS 2516 </a:t>
            </a:r>
          </a:p>
        </p:txBody>
      </p:sp>
      <p:sp>
        <p:nvSpPr>
          <p:cNvPr id="3" name="Content Placeholder 2">
            <a:extLst>
              <a:ext uri="{FF2B5EF4-FFF2-40B4-BE49-F238E27FC236}">
                <a16:creationId xmlns:a16="http://schemas.microsoft.com/office/drawing/2014/main" id="{8EFDE53A-5E54-45FC-A0B7-7FD1DA2125AD}"/>
              </a:ext>
            </a:extLst>
          </p:cNvPr>
          <p:cNvSpPr>
            <a:spLocks noGrp="1"/>
          </p:cNvSpPr>
          <p:nvPr>
            <p:ph idx="1"/>
          </p:nvPr>
        </p:nvSpPr>
        <p:spPr/>
        <p:txBody>
          <a:bodyPr/>
          <a:lstStyle/>
          <a:p>
            <a:r>
              <a:rPr lang="en-GB" dirty="0">
                <a:hlinkClick r:id="rId2"/>
              </a:rPr>
              <a:t>https://digi.vatlib.it/view/MSS_Ott.lat.2516</a:t>
            </a:r>
            <a:endParaRPr lang="en-GB" dirty="0"/>
          </a:p>
          <a:p>
            <a:r>
              <a:rPr lang="en-GB" dirty="0"/>
              <a:t>All these documents had to be sifted, sorted and analysed </a:t>
            </a:r>
          </a:p>
          <a:p>
            <a:r>
              <a:rPr lang="en-GB" dirty="0"/>
              <a:t>Paper</a:t>
            </a:r>
          </a:p>
          <a:p>
            <a:r>
              <a:rPr lang="en-GB" dirty="0"/>
              <a:t>Very detailed descriptions of the documentation</a:t>
            </a:r>
          </a:p>
        </p:txBody>
      </p:sp>
    </p:spTree>
    <p:extLst>
      <p:ext uri="{BB962C8B-B14F-4D97-AF65-F5344CB8AC3E}">
        <p14:creationId xmlns:p14="http://schemas.microsoft.com/office/powerpoint/2010/main" val="41242848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52583-2991-4525-A375-7DC308828854}"/>
              </a:ext>
            </a:extLst>
          </p:cNvPr>
          <p:cNvSpPr>
            <a:spLocks noGrp="1"/>
          </p:cNvSpPr>
          <p:nvPr>
            <p:ph type="title"/>
          </p:nvPr>
        </p:nvSpPr>
        <p:spPr/>
        <p:txBody>
          <a:bodyPr/>
          <a:lstStyle/>
          <a:p>
            <a:r>
              <a:rPr lang="en-GB" dirty="0"/>
              <a:t>The review: </a:t>
            </a:r>
            <a:r>
              <a:rPr lang="en-GB" dirty="0" err="1"/>
              <a:t>BnF</a:t>
            </a:r>
            <a:r>
              <a:rPr lang="en-GB" dirty="0"/>
              <a:t> Lat. MS 5373A</a:t>
            </a:r>
          </a:p>
        </p:txBody>
      </p:sp>
      <p:sp>
        <p:nvSpPr>
          <p:cNvPr id="3" name="Content Placeholder 2">
            <a:extLst>
              <a:ext uri="{FF2B5EF4-FFF2-40B4-BE49-F238E27FC236}">
                <a16:creationId xmlns:a16="http://schemas.microsoft.com/office/drawing/2014/main" id="{F8309E0F-B6BD-49FA-B6BF-EB93D84269C6}"/>
              </a:ext>
            </a:extLst>
          </p:cNvPr>
          <p:cNvSpPr>
            <a:spLocks noGrp="1"/>
          </p:cNvSpPr>
          <p:nvPr>
            <p:ph idx="1"/>
          </p:nvPr>
        </p:nvSpPr>
        <p:spPr/>
        <p:txBody>
          <a:bodyPr/>
          <a:lstStyle/>
          <a:p>
            <a:r>
              <a:rPr lang="en-GB" dirty="0">
                <a:hlinkClick r:id="rId2"/>
              </a:rPr>
              <a:t>https://gallica.bnf.fr/ark:/12148/btv1b9077960s.r=5373A?rk=21459;2</a:t>
            </a:r>
            <a:endParaRPr lang="en-GB" dirty="0"/>
          </a:p>
          <a:p>
            <a:r>
              <a:rPr lang="en-GB" dirty="0" err="1"/>
              <a:t>Spohisticated</a:t>
            </a:r>
            <a:r>
              <a:rPr lang="en-GB" dirty="0"/>
              <a:t> analysis of the miracles</a:t>
            </a:r>
          </a:p>
          <a:p>
            <a:r>
              <a:rPr lang="en-GB" dirty="0"/>
              <a:t>Knowledge of university level debate on the nature of miracles</a:t>
            </a:r>
          </a:p>
          <a:p>
            <a:r>
              <a:rPr lang="en-GB" dirty="0"/>
              <a:t>Use of all 4 levels of ‘authority’</a:t>
            </a:r>
          </a:p>
          <a:p>
            <a:r>
              <a:rPr lang="en-GB" dirty="0"/>
              <a:t>Understanding of illness and cure</a:t>
            </a:r>
          </a:p>
          <a:p>
            <a:r>
              <a:rPr lang="en-GB" dirty="0"/>
              <a:t>Boniface VIII (pope 1294-1303)</a:t>
            </a:r>
          </a:p>
        </p:txBody>
      </p:sp>
      <p:sp>
        <p:nvSpPr>
          <p:cNvPr id="4" name="TextBox 3">
            <a:extLst>
              <a:ext uri="{FF2B5EF4-FFF2-40B4-BE49-F238E27FC236}">
                <a16:creationId xmlns:a16="http://schemas.microsoft.com/office/drawing/2014/main" id="{F8A4A2A7-F91E-42EE-9293-71A71AA6FD6F}"/>
              </a:ext>
            </a:extLst>
          </p:cNvPr>
          <p:cNvSpPr txBox="1"/>
          <p:nvPr/>
        </p:nvSpPr>
        <p:spPr>
          <a:xfrm>
            <a:off x="6962274" y="3673376"/>
            <a:ext cx="2983832" cy="2308324"/>
          </a:xfrm>
          <a:prstGeom prst="rect">
            <a:avLst/>
          </a:prstGeom>
          <a:noFill/>
        </p:spPr>
        <p:txBody>
          <a:bodyPr wrap="square" rtlCol="0">
            <a:spAutoFit/>
          </a:bodyPr>
          <a:lstStyle/>
          <a:p>
            <a:r>
              <a:rPr lang="en-GB"/>
              <a:t>‘If the merits of the Holy Fathers of old had been boiled down by an examination or purgation in this way, scarcely one of them would have come to the high dignity of canonisation’</a:t>
            </a:r>
            <a:endParaRPr lang="en-GB" dirty="0"/>
          </a:p>
        </p:txBody>
      </p:sp>
    </p:spTree>
    <p:extLst>
      <p:ext uri="{BB962C8B-B14F-4D97-AF65-F5344CB8AC3E}">
        <p14:creationId xmlns:p14="http://schemas.microsoft.com/office/powerpoint/2010/main" val="8012222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1D8B1-39D7-4E64-97B3-34E6DEB1D820}"/>
              </a:ext>
            </a:extLst>
          </p:cNvPr>
          <p:cNvSpPr>
            <a:spLocks noGrp="1"/>
          </p:cNvSpPr>
          <p:nvPr>
            <p:ph type="title"/>
          </p:nvPr>
        </p:nvSpPr>
        <p:spPr/>
        <p:txBody>
          <a:bodyPr/>
          <a:lstStyle/>
          <a:p>
            <a:r>
              <a:rPr lang="en-GB" dirty="0"/>
              <a:t>Step 6: Papal Approval</a:t>
            </a:r>
          </a:p>
        </p:txBody>
      </p:sp>
      <p:sp>
        <p:nvSpPr>
          <p:cNvPr id="3" name="Content Placeholder 2">
            <a:extLst>
              <a:ext uri="{FF2B5EF4-FFF2-40B4-BE49-F238E27FC236}">
                <a16:creationId xmlns:a16="http://schemas.microsoft.com/office/drawing/2014/main" id="{D6507DF1-D8EC-463F-A257-47814AE4F098}"/>
              </a:ext>
            </a:extLst>
          </p:cNvPr>
          <p:cNvSpPr>
            <a:spLocks noGrp="1"/>
          </p:cNvSpPr>
          <p:nvPr>
            <p:ph idx="1"/>
          </p:nvPr>
        </p:nvSpPr>
        <p:spPr/>
        <p:txBody>
          <a:bodyPr/>
          <a:lstStyle/>
          <a:p>
            <a:r>
              <a:rPr lang="en-GB" dirty="0"/>
              <a:t>Public recognition </a:t>
            </a:r>
          </a:p>
          <a:p>
            <a:r>
              <a:rPr lang="en-GB" dirty="0"/>
              <a:t>Added to the canon/catalogue of saints</a:t>
            </a:r>
          </a:p>
          <a:p>
            <a:r>
              <a:rPr lang="en-GB" dirty="0"/>
              <a:t>Liturgy performed by the pope himself</a:t>
            </a:r>
          </a:p>
          <a:p>
            <a:r>
              <a:rPr lang="en-GB" dirty="0"/>
              <a:t>Celebrate Mass</a:t>
            </a:r>
          </a:p>
          <a:p>
            <a:r>
              <a:rPr lang="en-GB" dirty="0"/>
              <a:t>Feast day set</a:t>
            </a:r>
          </a:p>
          <a:p>
            <a:r>
              <a:rPr lang="en-GB" dirty="0"/>
              <a:t>Indulgences offered</a:t>
            </a:r>
          </a:p>
          <a:p>
            <a:r>
              <a:rPr lang="en-GB" dirty="0"/>
              <a:t>Papal bull issued</a:t>
            </a:r>
          </a:p>
          <a:p>
            <a:endParaRPr lang="en-GB" dirty="0"/>
          </a:p>
        </p:txBody>
      </p:sp>
    </p:spTree>
    <p:extLst>
      <p:ext uri="{BB962C8B-B14F-4D97-AF65-F5344CB8AC3E}">
        <p14:creationId xmlns:p14="http://schemas.microsoft.com/office/powerpoint/2010/main" val="2983531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DD9EC-6BF5-494A-8B11-3FE85188FB64}"/>
              </a:ext>
            </a:extLst>
          </p:cNvPr>
          <p:cNvSpPr>
            <a:spLocks noGrp="1"/>
          </p:cNvSpPr>
          <p:nvPr>
            <p:ph type="title"/>
          </p:nvPr>
        </p:nvSpPr>
        <p:spPr/>
        <p:txBody>
          <a:bodyPr/>
          <a:lstStyle/>
          <a:p>
            <a:r>
              <a:rPr lang="en-GB" dirty="0"/>
              <a:t>The Bull</a:t>
            </a:r>
          </a:p>
        </p:txBody>
      </p:sp>
      <p:sp>
        <p:nvSpPr>
          <p:cNvPr id="3" name="Content Placeholder 2">
            <a:extLst>
              <a:ext uri="{FF2B5EF4-FFF2-40B4-BE49-F238E27FC236}">
                <a16:creationId xmlns:a16="http://schemas.microsoft.com/office/drawing/2014/main" id="{32E4A8DF-2BD8-4344-8F32-F88EDB62F412}"/>
              </a:ext>
            </a:extLst>
          </p:cNvPr>
          <p:cNvSpPr>
            <a:spLocks noGrp="1"/>
          </p:cNvSpPr>
          <p:nvPr>
            <p:ph idx="1"/>
          </p:nvPr>
        </p:nvSpPr>
        <p:spPr/>
        <p:txBody>
          <a:bodyPr>
            <a:normAutofit fontScale="85000" lnSpcReduction="20000"/>
          </a:bodyPr>
          <a:lstStyle/>
          <a:p>
            <a:pPr marL="0" indent="0">
              <a:buNone/>
            </a:pPr>
            <a:r>
              <a:rPr lang="en-GB" dirty="0"/>
              <a:t>1. Joan, 5 drowned in fishpond</a:t>
            </a:r>
          </a:p>
          <a:p>
            <a:pPr marL="0" indent="0">
              <a:buNone/>
            </a:pPr>
            <a:r>
              <a:rPr lang="en-GB" dirty="0"/>
              <a:t>2. William, 2.5, drowned in fishpond</a:t>
            </a:r>
          </a:p>
          <a:p>
            <a:pPr marL="0" indent="0">
              <a:buNone/>
            </a:pPr>
            <a:r>
              <a:rPr lang="en-GB" dirty="0"/>
              <a:t>3. Nicholas, 9, drowned in river</a:t>
            </a:r>
          </a:p>
          <a:p>
            <a:pPr marL="0" indent="0">
              <a:buNone/>
            </a:pPr>
            <a:r>
              <a:rPr lang="en-GB" dirty="0"/>
              <a:t>4. Geoffrey, 1.5, crushed by a cartwheel</a:t>
            </a:r>
          </a:p>
          <a:p>
            <a:pPr marL="0" indent="0">
              <a:buNone/>
            </a:pPr>
            <a:r>
              <a:rPr lang="en-GB" dirty="0"/>
              <a:t>5. Juliana, paralysed</a:t>
            </a:r>
          </a:p>
          <a:p>
            <a:pPr marL="0" indent="0">
              <a:buNone/>
            </a:pPr>
            <a:r>
              <a:rPr lang="en-GB" dirty="0"/>
              <a:t>6. John, humpback</a:t>
            </a:r>
          </a:p>
          <a:p>
            <a:pPr marL="0" indent="0">
              <a:buNone/>
            </a:pPr>
            <a:r>
              <a:rPr lang="en-GB" dirty="0"/>
              <a:t>7. Agnes, blind</a:t>
            </a:r>
          </a:p>
          <a:p>
            <a:pPr marL="0" indent="0">
              <a:buNone/>
            </a:pPr>
            <a:r>
              <a:rPr lang="en-GB" dirty="0"/>
              <a:t>8. Adam and Roger, blind children</a:t>
            </a:r>
          </a:p>
          <a:p>
            <a:pPr marL="0" indent="0">
              <a:buNone/>
            </a:pPr>
            <a:r>
              <a:rPr lang="en-GB" dirty="0"/>
              <a:t>9. Alicia, paralysed child with rotting foot</a:t>
            </a:r>
          </a:p>
          <a:p>
            <a:pPr marL="0" indent="0">
              <a:buNone/>
            </a:pPr>
            <a:r>
              <a:rPr lang="en-GB" dirty="0"/>
              <a:t>10. Lucy, drowned in a pond</a:t>
            </a:r>
          </a:p>
          <a:p>
            <a:endParaRPr lang="en-GB" dirty="0"/>
          </a:p>
        </p:txBody>
      </p:sp>
    </p:spTree>
    <p:extLst>
      <p:ext uri="{BB962C8B-B14F-4D97-AF65-F5344CB8AC3E}">
        <p14:creationId xmlns:p14="http://schemas.microsoft.com/office/powerpoint/2010/main" val="29538474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0A88A-2EC8-4A01-9660-607F10155D9A}"/>
              </a:ext>
            </a:extLst>
          </p:cNvPr>
          <p:cNvSpPr>
            <a:spLocks noGrp="1"/>
          </p:cNvSpPr>
          <p:nvPr>
            <p:ph type="title"/>
          </p:nvPr>
        </p:nvSpPr>
        <p:spPr/>
        <p:txBody>
          <a:bodyPr/>
          <a:lstStyle/>
          <a:p>
            <a:r>
              <a:rPr lang="en-GB" dirty="0"/>
              <a:t>Aftermath</a:t>
            </a:r>
          </a:p>
        </p:txBody>
      </p:sp>
      <p:sp>
        <p:nvSpPr>
          <p:cNvPr id="3" name="Content Placeholder 2">
            <a:extLst>
              <a:ext uri="{FF2B5EF4-FFF2-40B4-BE49-F238E27FC236}">
                <a16:creationId xmlns:a16="http://schemas.microsoft.com/office/drawing/2014/main" id="{CD009DBC-A1C0-495B-9E2B-A19E28886B4D}"/>
              </a:ext>
            </a:extLst>
          </p:cNvPr>
          <p:cNvSpPr>
            <a:spLocks noGrp="1"/>
          </p:cNvSpPr>
          <p:nvPr>
            <p:ph idx="1"/>
          </p:nvPr>
        </p:nvSpPr>
        <p:spPr/>
        <p:txBody>
          <a:bodyPr/>
          <a:lstStyle/>
          <a:p>
            <a:r>
              <a:rPr lang="en-GB" dirty="0"/>
              <a:t>Indulgence offered by the bishop of Salisbury to pilgrims praying at the tomb of St Thomas of Hereford</a:t>
            </a:r>
          </a:p>
          <a:p>
            <a:r>
              <a:rPr lang="en-GB" dirty="0"/>
              <a:t>A goldsmith’s receipt for work done for the shrine of St Thomas</a:t>
            </a:r>
          </a:p>
          <a:p>
            <a:r>
              <a:rPr lang="en-GB" dirty="0"/>
              <a:t>The receipt for marble provided for the shrine of St Thomas</a:t>
            </a:r>
          </a:p>
          <a:p>
            <a:r>
              <a:rPr lang="en-GB" dirty="0"/>
              <a:t>Receipt of William Sprot of London for electrum used for the tomb of St Thomas</a:t>
            </a:r>
          </a:p>
          <a:p>
            <a:r>
              <a:rPr lang="en-GB" dirty="0"/>
              <a:t>Legacies for objects to be paid by executors of </a:t>
            </a:r>
            <a:r>
              <a:rPr lang="en-GB" dirty="0" err="1"/>
              <a:t>Swinfield</a:t>
            </a:r>
            <a:r>
              <a:rPr lang="en-GB" dirty="0"/>
              <a:t> – fabric and windows of new chapter house, support of two chantry priests for obit services . . . and shrine of </a:t>
            </a:r>
            <a:r>
              <a:rPr lang="en-GB" dirty="0" err="1"/>
              <a:t>Cantilupe</a:t>
            </a:r>
            <a:endParaRPr lang="en-GB" dirty="0"/>
          </a:p>
        </p:txBody>
      </p:sp>
    </p:spTree>
    <p:extLst>
      <p:ext uri="{BB962C8B-B14F-4D97-AF65-F5344CB8AC3E}">
        <p14:creationId xmlns:p14="http://schemas.microsoft.com/office/powerpoint/2010/main" val="6146516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53F75-6259-4016-AAA9-6004C5625EB7}"/>
              </a:ext>
            </a:extLst>
          </p:cNvPr>
          <p:cNvSpPr>
            <a:spLocks noGrp="1"/>
          </p:cNvSpPr>
          <p:nvPr>
            <p:ph type="title"/>
          </p:nvPr>
        </p:nvSpPr>
        <p:spPr/>
        <p:txBody>
          <a:bodyPr/>
          <a:lstStyle/>
          <a:p>
            <a:r>
              <a:rPr lang="en-GB" dirty="0"/>
              <a:t>Hereford, HCA MS 1436</a:t>
            </a:r>
          </a:p>
        </p:txBody>
      </p:sp>
      <p:sp>
        <p:nvSpPr>
          <p:cNvPr id="3" name="Content Placeholder 2">
            <a:extLst>
              <a:ext uri="{FF2B5EF4-FFF2-40B4-BE49-F238E27FC236}">
                <a16:creationId xmlns:a16="http://schemas.microsoft.com/office/drawing/2014/main" id="{D0F1F158-2990-48B5-936F-89319C238D61}"/>
              </a:ext>
            </a:extLst>
          </p:cNvPr>
          <p:cNvSpPr>
            <a:spLocks noGrp="1"/>
          </p:cNvSpPr>
          <p:nvPr>
            <p:ph idx="1"/>
          </p:nvPr>
        </p:nvSpPr>
        <p:spPr/>
        <p:txBody>
          <a:bodyPr/>
          <a:lstStyle/>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1321, Friday next after the Feast of Saint </a:t>
            </a:r>
            <a:r>
              <a:rPr lang="en-GB" sz="1800" b="1" dirty="0" err="1">
                <a:effectLst/>
                <a:latin typeface="Times New Roman" panose="02020603050405020304" pitchFamily="18" charset="0"/>
                <a:ea typeface="Calibri" panose="020F0502020204030204" pitchFamily="34" charset="0"/>
                <a:cs typeface="Times New Roman" panose="02020603050405020304" pitchFamily="18" charset="0"/>
              </a:rPr>
              <a:t>Botulf</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the abbot (19 June)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50000"/>
              </a:lnSpc>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Receipt of Michael the image maker of London to the Chapter of Hereford for full payment for his work in fashioning the shrine of St Thomas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Cantilupe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according to the agreement between himself on the one side and magister Richard de Vernon and Adam de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Herwynton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on the other side as contained in a certain indenture; also for payment of his expenses in coming to Hereford, staying there, and returning to London. Given at Hereford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593797535"/>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{6A6FEB0F-3C7E-4F58-8DFA-E8607382578A}tf10001105</Template>
  <TotalTime>26</TotalTime>
  <Words>551</Words>
  <Application>Microsoft Office PowerPoint</Application>
  <PresentationFormat>Widescreen</PresentationFormat>
  <Paragraphs>56</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Calibri</vt:lpstr>
      <vt:lpstr>Franklin Gothic Book</vt:lpstr>
      <vt:lpstr>Times New Roman</vt:lpstr>
      <vt:lpstr>Crop</vt:lpstr>
      <vt:lpstr>Testing and Proving miracles</vt:lpstr>
      <vt:lpstr>How to make a saint in 6 easy steps</vt:lpstr>
      <vt:lpstr>Concluding the Inquiry</vt:lpstr>
      <vt:lpstr>Vatican City (Rome) Otto. Lat. MS 2516 </vt:lpstr>
      <vt:lpstr>The review: BnF Lat. MS 5373A</vt:lpstr>
      <vt:lpstr>Step 6: Papal Approval</vt:lpstr>
      <vt:lpstr>The Bull</vt:lpstr>
      <vt:lpstr>Aftermath</vt:lpstr>
      <vt:lpstr>Hereford, HCA MS 1436</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Testing and Proving miracles</dc:title>
  <dc:creator>Harriett Webster</dc:creator>
  <cp:lastModifiedBy>Harriett Webster</cp:lastModifiedBy>
  <cp:revision>1</cp:revision>
  <dcterms:created xsi:type="dcterms:W3CDTF">2021-06-04T10:09:52Z</dcterms:created>
  <dcterms:modified xsi:type="dcterms:W3CDTF">2021-06-04T10:36:22Z</dcterms:modified>
</cp:coreProperties>
</file>