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475E06-6599-D502-B837-C01863340A48}" v="83" dt="2023-10-30T11:59:44.9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84"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rystal Gardner (2027750)" userId="S::2027750@student.uwtsd.ac.uk::3fec0a8d-5f11-4096-9ce4-af9ec3adb6cb" providerId="AD" clId="Web-{6F475E06-6599-D502-B837-C01863340A48}"/>
    <pc:docChg chg="modSld">
      <pc:chgData name="Krystal Gardner (2027750)" userId="S::2027750@student.uwtsd.ac.uk::3fec0a8d-5f11-4096-9ce4-af9ec3adb6cb" providerId="AD" clId="Web-{6F475E06-6599-D502-B837-C01863340A48}" dt="2023-10-30T11:59:44.981" v="89" actId="20577"/>
      <pc:docMkLst>
        <pc:docMk/>
      </pc:docMkLst>
      <pc:sldChg chg="modSp">
        <pc:chgData name="Krystal Gardner (2027750)" userId="S::2027750@student.uwtsd.ac.uk::3fec0a8d-5f11-4096-9ce4-af9ec3adb6cb" providerId="AD" clId="Web-{6F475E06-6599-D502-B837-C01863340A48}" dt="2023-10-30T11:43:42.924" v="1" actId="20577"/>
        <pc:sldMkLst>
          <pc:docMk/>
          <pc:sldMk cId="0" sldId="256"/>
        </pc:sldMkLst>
        <pc:spChg chg="mod">
          <ac:chgData name="Krystal Gardner (2027750)" userId="S::2027750@student.uwtsd.ac.uk::3fec0a8d-5f11-4096-9ce4-af9ec3adb6cb" providerId="AD" clId="Web-{6F475E06-6599-D502-B837-C01863340A48}" dt="2023-10-30T11:43:24.423" v="0" actId="20577"/>
          <ac:spMkLst>
            <pc:docMk/>
            <pc:sldMk cId="0" sldId="256"/>
            <ac:spMk id="2" creationId="{BF57C73D-768D-1D70-2E46-D95953F0F920}"/>
          </ac:spMkLst>
        </pc:spChg>
        <pc:spChg chg="mod">
          <ac:chgData name="Krystal Gardner (2027750)" userId="S::2027750@student.uwtsd.ac.uk::3fec0a8d-5f11-4096-9ce4-af9ec3adb6cb" providerId="AD" clId="Web-{6F475E06-6599-D502-B837-C01863340A48}" dt="2023-10-30T11:43:42.924" v="1" actId="20577"/>
          <ac:spMkLst>
            <pc:docMk/>
            <pc:sldMk cId="0" sldId="256"/>
            <ac:spMk id="3" creationId="{0E969433-4ADC-8CD1-1C7F-BDD2289A25F7}"/>
          </ac:spMkLst>
        </pc:spChg>
      </pc:sldChg>
      <pc:sldChg chg="modSp">
        <pc:chgData name="Krystal Gardner (2027750)" userId="S::2027750@student.uwtsd.ac.uk::3fec0a8d-5f11-4096-9ce4-af9ec3adb6cb" providerId="AD" clId="Web-{6F475E06-6599-D502-B837-C01863340A48}" dt="2023-10-30T11:45:12.192" v="6" actId="20577"/>
        <pc:sldMkLst>
          <pc:docMk/>
          <pc:sldMk cId="0" sldId="257"/>
        </pc:sldMkLst>
        <pc:spChg chg="mod">
          <ac:chgData name="Krystal Gardner (2027750)" userId="S::2027750@student.uwtsd.ac.uk::3fec0a8d-5f11-4096-9ce4-af9ec3adb6cb" providerId="AD" clId="Web-{6F475E06-6599-D502-B837-C01863340A48}" dt="2023-10-30T11:45:12.192" v="6" actId="20577"/>
          <ac:spMkLst>
            <pc:docMk/>
            <pc:sldMk cId="0" sldId="257"/>
            <ac:spMk id="2" creationId="{A495FB1D-AFC3-DC50-03EE-5D4514F6FD43}"/>
          </ac:spMkLst>
        </pc:spChg>
        <pc:spChg chg="mod">
          <ac:chgData name="Krystal Gardner (2027750)" userId="S::2027750@student.uwtsd.ac.uk::3fec0a8d-5f11-4096-9ce4-af9ec3adb6cb" providerId="AD" clId="Web-{6F475E06-6599-D502-B837-C01863340A48}" dt="2023-10-30T11:44:50.004" v="4" actId="20577"/>
          <ac:spMkLst>
            <pc:docMk/>
            <pc:sldMk cId="0" sldId="257"/>
            <ac:spMk id="3" creationId="{893843BA-298A-8757-ADFF-D9880C85D7E5}"/>
          </ac:spMkLst>
        </pc:spChg>
      </pc:sldChg>
      <pc:sldChg chg="modSp">
        <pc:chgData name="Krystal Gardner (2027750)" userId="S::2027750@student.uwtsd.ac.uk::3fec0a8d-5f11-4096-9ce4-af9ec3adb6cb" providerId="AD" clId="Web-{6F475E06-6599-D502-B837-C01863340A48}" dt="2023-10-30T11:45:30.411" v="7" actId="20577"/>
        <pc:sldMkLst>
          <pc:docMk/>
          <pc:sldMk cId="0" sldId="258"/>
        </pc:sldMkLst>
        <pc:spChg chg="mod">
          <ac:chgData name="Krystal Gardner (2027750)" userId="S::2027750@student.uwtsd.ac.uk::3fec0a8d-5f11-4096-9ce4-af9ec3adb6cb" providerId="AD" clId="Web-{6F475E06-6599-D502-B837-C01863340A48}" dt="2023-10-30T11:45:30.411" v="7" actId="20577"/>
          <ac:spMkLst>
            <pc:docMk/>
            <pc:sldMk cId="0" sldId="258"/>
            <ac:spMk id="3" creationId="{B89C64FC-C756-60DB-FCB2-A10A767AC85F}"/>
          </ac:spMkLst>
        </pc:spChg>
      </pc:sldChg>
      <pc:sldChg chg="modSp">
        <pc:chgData name="Krystal Gardner (2027750)" userId="S::2027750@student.uwtsd.ac.uk::3fec0a8d-5f11-4096-9ce4-af9ec3adb6cb" providerId="AD" clId="Web-{6F475E06-6599-D502-B837-C01863340A48}" dt="2023-10-30T11:46:59.820" v="18" actId="14100"/>
        <pc:sldMkLst>
          <pc:docMk/>
          <pc:sldMk cId="0" sldId="259"/>
        </pc:sldMkLst>
        <pc:spChg chg="mod">
          <ac:chgData name="Krystal Gardner (2027750)" userId="S::2027750@student.uwtsd.ac.uk::3fec0a8d-5f11-4096-9ce4-af9ec3adb6cb" providerId="AD" clId="Web-{6F475E06-6599-D502-B837-C01863340A48}" dt="2023-10-30T11:46:11.412" v="8" actId="20577"/>
          <ac:spMkLst>
            <pc:docMk/>
            <pc:sldMk cId="0" sldId="259"/>
            <ac:spMk id="2" creationId="{CE42F28D-DD3B-FB47-9931-D2407A50BD7C}"/>
          </ac:spMkLst>
        </pc:spChg>
        <pc:spChg chg="mod">
          <ac:chgData name="Krystal Gardner (2027750)" userId="S::2027750@student.uwtsd.ac.uk::3fec0a8d-5f11-4096-9ce4-af9ec3adb6cb" providerId="AD" clId="Web-{6F475E06-6599-D502-B837-C01863340A48}" dt="2023-10-30T11:46:59.820" v="18" actId="14100"/>
          <ac:spMkLst>
            <pc:docMk/>
            <pc:sldMk cId="0" sldId="259"/>
            <ac:spMk id="3" creationId="{A86E01E4-838E-25F5-7FED-7378039D2983}"/>
          </ac:spMkLst>
        </pc:spChg>
      </pc:sldChg>
      <pc:sldChg chg="modSp">
        <pc:chgData name="Krystal Gardner (2027750)" userId="S::2027750@student.uwtsd.ac.uk::3fec0a8d-5f11-4096-9ce4-af9ec3adb6cb" providerId="AD" clId="Web-{6F475E06-6599-D502-B837-C01863340A48}" dt="2023-10-30T11:52:11.500" v="37" actId="14100"/>
        <pc:sldMkLst>
          <pc:docMk/>
          <pc:sldMk cId="0" sldId="260"/>
        </pc:sldMkLst>
        <pc:spChg chg="mod">
          <ac:chgData name="Krystal Gardner (2027750)" userId="S::2027750@student.uwtsd.ac.uk::3fec0a8d-5f11-4096-9ce4-af9ec3adb6cb" providerId="AD" clId="Web-{6F475E06-6599-D502-B837-C01863340A48}" dt="2023-10-30T11:51:57.453" v="35" actId="14100"/>
          <ac:spMkLst>
            <pc:docMk/>
            <pc:sldMk cId="0" sldId="260"/>
            <ac:spMk id="2" creationId="{086C3682-B394-44D2-C68D-2AF0FE7CD36A}"/>
          </ac:spMkLst>
        </pc:spChg>
        <pc:spChg chg="mod">
          <ac:chgData name="Krystal Gardner (2027750)" userId="S::2027750@student.uwtsd.ac.uk::3fec0a8d-5f11-4096-9ce4-af9ec3adb6cb" providerId="AD" clId="Web-{6F475E06-6599-D502-B837-C01863340A48}" dt="2023-10-30T11:52:11.500" v="37" actId="14100"/>
          <ac:spMkLst>
            <pc:docMk/>
            <pc:sldMk cId="0" sldId="260"/>
            <ac:spMk id="3" creationId="{CD8C0B90-5E4A-8D65-AA18-2D4726832B37}"/>
          </ac:spMkLst>
        </pc:spChg>
      </pc:sldChg>
      <pc:sldChg chg="modSp">
        <pc:chgData name="Krystal Gardner (2027750)" userId="S::2027750@student.uwtsd.ac.uk::3fec0a8d-5f11-4096-9ce4-af9ec3adb6cb" providerId="AD" clId="Web-{6F475E06-6599-D502-B837-C01863340A48}" dt="2023-10-30T11:52:55.282" v="42" actId="14100"/>
        <pc:sldMkLst>
          <pc:docMk/>
          <pc:sldMk cId="0" sldId="261"/>
        </pc:sldMkLst>
        <pc:spChg chg="mod">
          <ac:chgData name="Krystal Gardner (2027750)" userId="S::2027750@student.uwtsd.ac.uk::3fec0a8d-5f11-4096-9ce4-af9ec3adb6cb" providerId="AD" clId="Web-{6F475E06-6599-D502-B837-C01863340A48}" dt="2023-10-30T11:52:42.001" v="39" actId="20577"/>
          <ac:spMkLst>
            <pc:docMk/>
            <pc:sldMk cId="0" sldId="261"/>
            <ac:spMk id="2" creationId="{49C204FC-6B44-1256-7609-CE9B217065E0}"/>
          </ac:spMkLst>
        </pc:spChg>
        <pc:spChg chg="mod">
          <ac:chgData name="Krystal Gardner (2027750)" userId="S::2027750@student.uwtsd.ac.uk::3fec0a8d-5f11-4096-9ce4-af9ec3adb6cb" providerId="AD" clId="Web-{6F475E06-6599-D502-B837-C01863340A48}" dt="2023-10-30T11:52:55.282" v="42" actId="14100"/>
          <ac:spMkLst>
            <pc:docMk/>
            <pc:sldMk cId="0" sldId="261"/>
            <ac:spMk id="3" creationId="{8876CAF1-A04E-999C-FFDE-E6C510FDA09B}"/>
          </ac:spMkLst>
        </pc:spChg>
      </pc:sldChg>
      <pc:sldChg chg="modSp">
        <pc:chgData name="Krystal Gardner (2027750)" userId="S::2027750@student.uwtsd.ac.uk::3fec0a8d-5f11-4096-9ce4-af9ec3adb6cb" providerId="AD" clId="Web-{6F475E06-6599-D502-B837-C01863340A48}" dt="2023-10-30T11:54:16.191" v="54" actId="20577"/>
        <pc:sldMkLst>
          <pc:docMk/>
          <pc:sldMk cId="0" sldId="262"/>
        </pc:sldMkLst>
        <pc:spChg chg="mod">
          <ac:chgData name="Krystal Gardner (2027750)" userId="S::2027750@student.uwtsd.ac.uk::3fec0a8d-5f11-4096-9ce4-af9ec3adb6cb" providerId="AD" clId="Web-{6F475E06-6599-D502-B837-C01863340A48}" dt="2023-10-30T11:53:54.456" v="50" actId="14100"/>
          <ac:spMkLst>
            <pc:docMk/>
            <pc:sldMk cId="0" sldId="262"/>
            <ac:spMk id="2" creationId="{FC62633D-4307-6C57-B2BE-8E1B96BCA7D7}"/>
          </ac:spMkLst>
        </pc:spChg>
        <pc:spChg chg="mod">
          <ac:chgData name="Krystal Gardner (2027750)" userId="S::2027750@student.uwtsd.ac.uk::3fec0a8d-5f11-4096-9ce4-af9ec3adb6cb" providerId="AD" clId="Web-{6F475E06-6599-D502-B837-C01863340A48}" dt="2023-10-30T11:54:16.191" v="54" actId="20577"/>
          <ac:spMkLst>
            <pc:docMk/>
            <pc:sldMk cId="0" sldId="262"/>
            <ac:spMk id="3" creationId="{C2C02B94-DF8C-924B-D51E-1B06E0C5D19C}"/>
          </ac:spMkLst>
        </pc:spChg>
      </pc:sldChg>
      <pc:sldChg chg="modSp">
        <pc:chgData name="Krystal Gardner (2027750)" userId="S::2027750@student.uwtsd.ac.uk::3fec0a8d-5f11-4096-9ce4-af9ec3adb6cb" providerId="AD" clId="Web-{6F475E06-6599-D502-B837-C01863340A48}" dt="2023-10-30T11:55:14.708" v="61" actId="20577"/>
        <pc:sldMkLst>
          <pc:docMk/>
          <pc:sldMk cId="0" sldId="263"/>
        </pc:sldMkLst>
        <pc:spChg chg="mod">
          <ac:chgData name="Krystal Gardner (2027750)" userId="S::2027750@student.uwtsd.ac.uk::3fec0a8d-5f11-4096-9ce4-af9ec3adb6cb" providerId="AD" clId="Web-{6F475E06-6599-D502-B837-C01863340A48}" dt="2023-10-30T11:55:00.192" v="59" actId="14100"/>
          <ac:spMkLst>
            <pc:docMk/>
            <pc:sldMk cId="0" sldId="263"/>
            <ac:spMk id="2" creationId="{D327ADA1-114E-967D-2E2A-BB1D1F7725A4}"/>
          </ac:spMkLst>
        </pc:spChg>
        <pc:spChg chg="mod">
          <ac:chgData name="Krystal Gardner (2027750)" userId="S::2027750@student.uwtsd.ac.uk::3fec0a8d-5f11-4096-9ce4-af9ec3adb6cb" providerId="AD" clId="Web-{6F475E06-6599-D502-B837-C01863340A48}" dt="2023-10-30T11:55:14.708" v="61" actId="20577"/>
          <ac:spMkLst>
            <pc:docMk/>
            <pc:sldMk cId="0" sldId="263"/>
            <ac:spMk id="3" creationId="{26383FE7-9E25-6E98-B0B4-2670C53C00C2}"/>
          </ac:spMkLst>
        </pc:spChg>
      </pc:sldChg>
      <pc:sldChg chg="modSp">
        <pc:chgData name="Krystal Gardner (2027750)" userId="S::2027750@student.uwtsd.ac.uk::3fec0a8d-5f11-4096-9ce4-af9ec3adb6cb" providerId="AD" clId="Web-{6F475E06-6599-D502-B837-C01863340A48}" dt="2023-10-30T11:56:18.100" v="66" actId="14100"/>
        <pc:sldMkLst>
          <pc:docMk/>
          <pc:sldMk cId="0" sldId="264"/>
        </pc:sldMkLst>
        <pc:spChg chg="mod">
          <ac:chgData name="Krystal Gardner (2027750)" userId="S::2027750@student.uwtsd.ac.uk::3fec0a8d-5f11-4096-9ce4-af9ec3adb6cb" providerId="AD" clId="Web-{6F475E06-6599-D502-B837-C01863340A48}" dt="2023-10-30T11:55:44.740" v="63" actId="14100"/>
          <ac:spMkLst>
            <pc:docMk/>
            <pc:sldMk cId="0" sldId="264"/>
            <ac:spMk id="2" creationId="{8FB405E0-DFEF-BC3A-81E0-5744BADDCE79}"/>
          </ac:spMkLst>
        </pc:spChg>
        <pc:spChg chg="mod">
          <ac:chgData name="Krystal Gardner (2027750)" userId="S::2027750@student.uwtsd.ac.uk::3fec0a8d-5f11-4096-9ce4-af9ec3adb6cb" providerId="AD" clId="Web-{6F475E06-6599-D502-B837-C01863340A48}" dt="2023-10-30T11:56:18.100" v="66" actId="14100"/>
          <ac:spMkLst>
            <pc:docMk/>
            <pc:sldMk cId="0" sldId="264"/>
            <ac:spMk id="3" creationId="{32C1E14E-A280-B579-6D71-647D009CD991}"/>
          </ac:spMkLst>
        </pc:spChg>
      </pc:sldChg>
      <pc:sldChg chg="modSp">
        <pc:chgData name="Krystal Gardner (2027750)" userId="S::2027750@student.uwtsd.ac.uk::3fec0a8d-5f11-4096-9ce4-af9ec3adb6cb" providerId="AD" clId="Web-{6F475E06-6599-D502-B837-C01863340A48}" dt="2023-10-30T11:56:55.226" v="73" actId="20577"/>
        <pc:sldMkLst>
          <pc:docMk/>
          <pc:sldMk cId="0" sldId="265"/>
        </pc:sldMkLst>
        <pc:spChg chg="mod">
          <ac:chgData name="Krystal Gardner (2027750)" userId="S::2027750@student.uwtsd.ac.uk::3fec0a8d-5f11-4096-9ce4-af9ec3adb6cb" providerId="AD" clId="Web-{6F475E06-6599-D502-B837-C01863340A48}" dt="2023-10-30T11:56:40.570" v="69" actId="14100"/>
          <ac:spMkLst>
            <pc:docMk/>
            <pc:sldMk cId="0" sldId="265"/>
            <ac:spMk id="2" creationId="{004CEAAF-ADC7-D409-46C9-7C406EAA73E1}"/>
          </ac:spMkLst>
        </pc:spChg>
        <pc:spChg chg="mod">
          <ac:chgData name="Krystal Gardner (2027750)" userId="S::2027750@student.uwtsd.ac.uk::3fec0a8d-5f11-4096-9ce4-af9ec3adb6cb" providerId="AD" clId="Web-{6F475E06-6599-D502-B837-C01863340A48}" dt="2023-10-30T11:56:55.226" v="73" actId="20577"/>
          <ac:spMkLst>
            <pc:docMk/>
            <pc:sldMk cId="0" sldId="265"/>
            <ac:spMk id="3" creationId="{914E1492-014D-5AB1-EECD-D392EA46E408}"/>
          </ac:spMkLst>
        </pc:spChg>
      </pc:sldChg>
      <pc:sldChg chg="modSp">
        <pc:chgData name="Krystal Gardner (2027750)" userId="S::2027750@student.uwtsd.ac.uk::3fec0a8d-5f11-4096-9ce4-af9ec3adb6cb" providerId="AD" clId="Web-{6F475E06-6599-D502-B837-C01863340A48}" dt="2023-10-30T11:58:32.698" v="84" actId="20577"/>
        <pc:sldMkLst>
          <pc:docMk/>
          <pc:sldMk cId="0" sldId="266"/>
        </pc:sldMkLst>
        <pc:spChg chg="mod">
          <ac:chgData name="Krystal Gardner (2027750)" userId="S::2027750@student.uwtsd.ac.uk::3fec0a8d-5f11-4096-9ce4-af9ec3adb6cb" providerId="AD" clId="Web-{6F475E06-6599-D502-B837-C01863340A48}" dt="2023-10-30T11:57:34.805" v="77" actId="14100"/>
          <ac:spMkLst>
            <pc:docMk/>
            <pc:sldMk cId="0" sldId="266"/>
            <ac:spMk id="2" creationId="{4DF7BC61-7B71-C2F4-D99E-7FF4C1825EFB}"/>
          </ac:spMkLst>
        </pc:spChg>
        <pc:spChg chg="mod">
          <ac:chgData name="Krystal Gardner (2027750)" userId="S::2027750@student.uwtsd.ac.uk::3fec0a8d-5f11-4096-9ce4-af9ec3adb6cb" providerId="AD" clId="Web-{6F475E06-6599-D502-B837-C01863340A48}" dt="2023-10-30T11:58:32.698" v="84" actId="20577"/>
          <ac:spMkLst>
            <pc:docMk/>
            <pc:sldMk cId="0" sldId="266"/>
            <ac:spMk id="3" creationId="{FABE45E1-12EE-F857-4F41-AA87486EAB21}"/>
          </ac:spMkLst>
        </pc:spChg>
      </pc:sldChg>
      <pc:sldChg chg="modSp">
        <pc:chgData name="Krystal Gardner (2027750)" userId="S::2027750@student.uwtsd.ac.uk::3fec0a8d-5f11-4096-9ce4-af9ec3adb6cb" providerId="AD" clId="Web-{6F475E06-6599-D502-B837-C01863340A48}" dt="2023-10-30T11:59:44.981" v="89" actId="20577"/>
        <pc:sldMkLst>
          <pc:docMk/>
          <pc:sldMk cId="3065693261" sldId="267"/>
        </pc:sldMkLst>
        <pc:spChg chg="mod">
          <ac:chgData name="Krystal Gardner (2027750)" userId="S::2027750@student.uwtsd.ac.uk::3fec0a8d-5f11-4096-9ce4-af9ec3adb6cb" providerId="AD" clId="Web-{6F475E06-6599-D502-B837-C01863340A48}" dt="2023-10-30T11:59:18.621" v="87" actId="20577"/>
          <ac:spMkLst>
            <pc:docMk/>
            <pc:sldMk cId="3065693261" sldId="267"/>
            <ac:spMk id="2" creationId="{D65064DD-6B28-9271-3C20-80CDC33EF868}"/>
          </ac:spMkLst>
        </pc:spChg>
        <pc:spChg chg="mod">
          <ac:chgData name="Krystal Gardner (2027750)" userId="S::2027750@student.uwtsd.ac.uk::3fec0a8d-5f11-4096-9ce4-af9ec3adb6cb" providerId="AD" clId="Web-{6F475E06-6599-D502-B837-C01863340A48}" dt="2023-10-30T11:59:44.981" v="89" actId="20577"/>
          <ac:spMkLst>
            <pc:docMk/>
            <pc:sldMk cId="3065693261" sldId="267"/>
            <ac:spMk id="3" creationId="{86FB432D-760A-3093-CD1D-0EAF0E4AA70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AD004-A45A-D767-CD89-7F505327D00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60739771-7D6A-BA35-0C68-C080C132DB0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1CA2885E-E84E-88F2-A497-1149E3EAAC7F}"/>
              </a:ext>
            </a:extLst>
          </p:cNvPr>
          <p:cNvSpPr txBox="1">
            <a:spLocks noGrp="1"/>
          </p:cNvSpPr>
          <p:nvPr>
            <p:ph type="dt" sz="half" idx="7"/>
          </p:nvPr>
        </p:nvSpPr>
        <p:spPr>
          <a:xfrm>
            <a:off x="838203" y="6356351"/>
            <a:ext cx="2743200" cy="365129"/>
          </a:xfrm>
        </p:spPr>
        <p:txBody>
          <a:bodyPr/>
          <a:lstStyle>
            <a:lvl1pPr>
              <a:defRPr/>
            </a:lvl1pPr>
          </a:lstStyle>
          <a:p>
            <a:pPr lvl="0"/>
            <a:fld id="{309D8884-7DC9-40BF-942E-817E09BE5A2C}" type="datetime1">
              <a:rPr lang="en-GB"/>
              <a:pPr lvl="0"/>
              <a:t>30/10/2023</a:t>
            </a:fld>
            <a:endParaRPr lang="en-GB"/>
          </a:p>
        </p:txBody>
      </p:sp>
      <p:sp>
        <p:nvSpPr>
          <p:cNvPr id="5" name="Footer Placeholder 4">
            <a:extLst>
              <a:ext uri="{FF2B5EF4-FFF2-40B4-BE49-F238E27FC236}">
                <a16:creationId xmlns:a16="http://schemas.microsoft.com/office/drawing/2014/main" id="{C2D08925-6A0C-0A59-300B-25FCC8530AAF}"/>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A81F55EA-8A55-BA5F-BCB0-C72D10DFCE5F}"/>
              </a:ext>
            </a:extLst>
          </p:cNvPr>
          <p:cNvSpPr txBox="1">
            <a:spLocks noGrp="1"/>
          </p:cNvSpPr>
          <p:nvPr>
            <p:ph type="sldNum" sz="quarter" idx="8"/>
          </p:nvPr>
        </p:nvSpPr>
        <p:spPr>
          <a:xfrm>
            <a:off x="8610603" y="6356351"/>
            <a:ext cx="2743200" cy="365129"/>
          </a:xfrm>
        </p:spPr>
        <p:txBody>
          <a:bodyPr/>
          <a:lstStyle>
            <a:lvl1pPr>
              <a:defRPr/>
            </a:lvl1pPr>
          </a:lstStyle>
          <a:p>
            <a:pPr lvl="0"/>
            <a:fld id="{8E3F8629-3F9C-45CC-BD92-3F4C6C9DC0DD}" type="slidenum">
              <a:t>‹#›</a:t>
            </a:fld>
            <a:endParaRPr lang="en-GB"/>
          </a:p>
        </p:txBody>
      </p:sp>
    </p:spTree>
    <p:extLst>
      <p:ext uri="{BB962C8B-B14F-4D97-AF65-F5344CB8AC3E}">
        <p14:creationId xmlns:p14="http://schemas.microsoft.com/office/powerpoint/2010/main" val="293047157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5BF9D-7BBC-FC24-5C02-23FC02E04854}"/>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120BC111-7C1E-CB5B-017D-0A6B9F2EE6DD}"/>
              </a:ext>
            </a:extLst>
          </p:cNvPr>
          <p:cNvSpPr txBox="1">
            <a:spLocks noGrp="1"/>
          </p:cNvSpPr>
          <p:nvPr>
            <p:ph idx="1"/>
          </p:nvPr>
        </p:nvSpPr>
        <p:spPr>
          <a:xfrm>
            <a:off x="838203" y="1825627"/>
            <a:ext cx="10515600"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C7B8CD-9215-50D6-C60B-93BC54E97B20}"/>
              </a:ext>
            </a:extLst>
          </p:cNvPr>
          <p:cNvSpPr txBox="1">
            <a:spLocks noGrp="1"/>
          </p:cNvSpPr>
          <p:nvPr>
            <p:ph type="dt" sz="half" idx="7"/>
          </p:nvPr>
        </p:nvSpPr>
        <p:spPr>
          <a:xfrm>
            <a:off x="838203" y="6356351"/>
            <a:ext cx="2743200" cy="365129"/>
          </a:xfrm>
        </p:spPr>
        <p:txBody>
          <a:bodyPr/>
          <a:lstStyle>
            <a:lvl1pPr>
              <a:defRPr/>
            </a:lvl1pPr>
          </a:lstStyle>
          <a:p>
            <a:pPr lvl="0"/>
            <a:fld id="{563E0E37-5A8E-413D-9CBC-5DF53ADD60A8}" type="datetime1">
              <a:rPr lang="en-GB"/>
              <a:pPr lvl="0"/>
              <a:t>30/10/2023</a:t>
            </a:fld>
            <a:endParaRPr lang="en-GB"/>
          </a:p>
        </p:txBody>
      </p:sp>
      <p:sp>
        <p:nvSpPr>
          <p:cNvPr id="5" name="Footer Placeholder 4">
            <a:extLst>
              <a:ext uri="{FF2B5EF4-FFF2-40B4-BE49-F238E27FC236}">
                <a16:creationId xmlns:a16="http://schemas.microsoft.com/office/drawing/2014/main" id="{B877FA40-1BC7-9C5C-6B18-A0407B2EBE27}"/>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0A813B6-BDBA-E139-6F54-2228F18D55CE}"/>
              </a:ext>
            </a:extLst>
          </p:cNvPr>
          <p:cNvSpPr txBox="1">
            <a:spLocks noGrp="1"/>
          </p:cNvSpPr>
          <p:nvPr>
            <p:ph type="sldNum" sz="quarter" idx="8"/>
          </p:nvPr>
        </p:nvSpPr>
        <p:spPr>
          <a:xfrm>
            <a:off x="8610603" y="6356351"/>
            <a:ext cx="2743200" cy="365129"/>
          </a:xfrm>
        </p:spPr>
        <p:txBody>
          <a:bodyPr/>
          <a:lstStyle>
            <a:lvl1pPr>
              <a:defRPr/>
            </a:lvl1pPr>
          </a:lstStyle>
          <a:p>
            <a:pPr lvl="0"/>
            <a:fld id="{E300904E-8C09-40C4-A0F2-328FBCEB06B6}" type="slidenum">
              <a:t>‹#›</a:t>
            </a:fld>
            <a:endParaRPr lang="en-GB"/>
          </a:p>
        </p:txBody>
      </p:sp>
    </p:spTree>
    <p:extLst>
      <p:ext uri="{BB962C8B-B14F-4D97-AF65-F5344CB8AC3E}">
        <p14:creationId xmlns:p14="http://schemas.microsoft.com/office/powerpoint/2010/main" val="102148329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21511-65E6-7B28-5BBB-C03C5D488642}"/>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D1A1B239-B112-407B-94F3-F0F6F475675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8C98E757-FDA7-E38C-6A3D-EDF780E965E5}"/>
              </a:ext>
            </a:extLst>
          </p:cNvPr>
          <p:cNvSpPr txBox="1">
            <a:spLocks noGrp="1"/>
          </p:cNvSpPr>
          <p:nvPr>
            <p:ph type="dt" sz="half" idx="7"/>
          </p:nvPr>
        </p:nvSpPr>
        <p:spPr>
          <a:xfrm>
            <a:off x="838203" y="6356351"/>
            <a:ext cx="2743200" cy="365129"/>
          </a:xfrm>
        </p:spPr>
        <p:txBody>
          <a:bodyPr/>
          <a:lstStyle>
            <a:lvl1pPr>
              <a:defRPr/>
            </a:lvl1pPr>
          </a:lstStyle>
          <a:p>
            <a:pPr lvl="0"/>
            <a:fld id="{7ADA72AB-2196-4876-AD1B-80320D48E501}" type="datetime1">
              <a:rPr lang="en-GB"/>
              <a:pPr lvl="0"/>
              <a:t>30/10/2023</a:t>
            </a:fld>
            <a:endParaRPr lang="en-GB"/>
          </a:p>
        </p:txBody>
      </p:sp>
      <p:sp>
        <p:nvSpPr>
          <p:cNvPr id="5" name="Footer Placeholder 4">
            <a:extLst>
              <a:ext uri="{FF2B5EF4-FFF2-40B4-BE49-F238E27FC236}">
                <a16:creationId xmlns:a16="http://schemas.microsoft.com/office/drawing/2014/main" id="{ADFE2CD6-A79B-FE93-D06B-85DAC0CAA49F}"/>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F987ED7-324D-EDB8-D4C6-43AB9C6069E8}"/>
              </a:ext>
            </a:extLst>
          </p:cNvPr>
          <p:cNvSpPr txBox="1">
            <a:spLocks noGrp="1"/>
          </p:cNvSpPr>
          <p:nvPr>
            <p:ph type="sldNum" sz="quarter" idx="8"/>
          </p:nvPr>
        </p:nvSpPr>
        <p:spPr>
          <a:xfrm>
            <a:off x="8610603" y="6356351"/>
            <a:ext cx="2743200" cy="365129"/>
          </a:xfrm>
        </p:spPr>
        <p:txBody>
          <a:bodyPr/>
          <a:lstStyle>
            <a:lvl1pPr>
              <a:defRPr/>
            </a:lvl1pPr>
          </a:lstStyle>
          <a:p>
            <a:pPr lvl="0"/>
            <a:fld id="{67521EAA-1987-488F-AD01-B22487BE5C01}" type="slidenum">
              <a:t>‹#›</a:t>
            </a:fld>
            <a:endParaRPr lang="en-GB"/>
          </a:p>
        </p:txBody>
      </p:sp>
    </p:spTree>
    <p:extLst>
      <p:ext uri="{BB962C8B-B14F-4D97-AF65-F5344CB8AC3E}">
        <p14:creationId xmlns:p14="http://schemas.microsoft.com/office/powerpoint/2010/main" val="1095303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BB835-49E8-6EEC-91AD-CAF1BD4AAE4D}"/>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9E82C1F8-FE20-72B9-0054-96EC5128845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019CA94-DB29-983D-DB57-0C8E9516EE3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1F9C6E-F4B7-5895-03E0-5CEF26FD260A}"/>
              </a:ext>
            </a:extLst>
          </p:cNvPr>
          <p:cNvSpPr txBox="1">
            <a:spLocks noGrp="1"/>
          </p:cNvSpPr>
          <p:nvPr>
            <p:ph type="dt" sz="half" idx="7"/>
          </p:nvPr>
        </p:nvSpPr>
        <p:spPr>
          <a:xfrm>
            <a:off x="838203" y="6356351"/>
            <a:ext cx="2743200" cy="365129"/>
          </a:xfrm>
        </p:spPr>
        <p:txBody>
          <a:bodyPr/>
          <a:lstStyle>
            <a:lvl1pPr>
              <a:defRPr/>
            </a:lvl1pPr>
          </a:lstStyle>
          <a:p>
            <a:pPr lvl="0"/>
            <a:fld id="{1BB0E210-3E5F-4C8A-A2DC-49235C5FCDA0}" type="datetime1">
              <a:rPr lang="en-GB"/>
              <a:pPr lvl="0"/>
              <a:t>30/10/2023</a:t>
            </a:fld>
            <a:endParaRPr lang="en-GB"/>
          </a:p>
        </p:txBody>
      </p:sp>
      <p:sp>
        <p:nvSpPr>
          <p:cNvPr id="6" name="Footer Placeholder 5">
            <a:extLst>
              <a:ext uri="{FF2B5EF4-FFF2-40B4-BE49-F238E27FC236}">
                <a16:creationId xmlns:a16="http://schemas.microsoft.com/office/drawing/2014/main" id="{02A4303C-2F32-20D8-E96E-0D471DBE20C8}"/>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E281C9C-F853-A9DE-4DFC-E92791441DF9}"/>
              </a:ext>
            </a:extLst>
          </p:cNvPr>
          <p:cNvSpPr txBox="1">
            <a:spLocks noGrp="1"/>
          </p:cNvSpPr>
          <p:nvPr>
            <p:ph type="sldNum" sz="quarter" idx="8"/>
          </p:nvPr>
        </p:nvSpPr>
        <p:spPr>
          <a:xfrm>
            <a:off x="8610603" y="6356351"/>
            <a:ext cx="2743200" cy="365129"/>
          </a:xfrm>
        </p:spPr>
        <p:txBody>
          <a:bodyPr/>
          <a:lstStyle>
            <a:lvl1pPr>
              <a:defRPr/>
            </a:lvl1pPr>
          </a:lstStyle>
          <a:p>
            <a:pPr lvl="0"/>
            <a:fld id="{EAD359BC-8FC3-443E-AD41-80B609ABA6EF}" type="slidenum">
              <a:t>‹#›</a:t>
            </a:fld>
            <a:endParaRPr lang="en-GB"/>
          </a:p>
        </p:txBody>
      </p:sp>
    </p:spTree>
    <p:extLst>
      <p:ext uri="{BB962C8B-B14F-4D97-AF65-F5344CB8AC3E}">
        <p14:creationId xmlns:p14="http://schemas.microsoft.com/office/powerpoint/2010/main" val="3878885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5DDE-0B67-0C74-6C5D-431872E7EC0B}"/>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7E4F898-0902-5200-537E-BB8587CB536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4163C2EB-0DD7-D7BD-7631-E8AD2CFDDC2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C9A2E44-C8AB-EF20-2811-B15722C9189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ACFF0909-F295-B8F3-7FC6-0FC0F45CCBD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98486A-26FF-3A99-133D-C7DCECEB18B7}"/>
              </a:ext>
            </a:extLst>
          </p:cNvPr>
          <p:cNvSpPr txBox="1">
            <a:spLocks noGrp="1"/>
          </p:cNvSpPr>
          <p:nvPr>
            <p:ph type="dt" sz="half" idx="7"/>
          </p:nvPr>
        </p:nvSpPr>
        <p:spPr>
          <a:xfrm>
            <a:off x="838203" y="6356351"/>
            <a:ext cx="2743200" cy="365129"/>
          </a:xfrm>
        </p:spPr>
        <p:txBody>
          <a:bodyPr/>
          <a:lstStyle>
            <a:lvl1pPr>
              <a:defRPr/>
            </a:lvl1pPr>
          </a:lstStyle>
          <a:p>
            <a:pPr lvl="0"/>
            <a:fld id="{C74DBDEE-C975-4E37-ACA8-AA734A9BFBD9}" type="datetime1">
              <a:rPr lang="en-GB"/>
              <a:pPr lvl="0"/>
              <a:t>30/10/2023</a:t>
            </a:fld>
            <a:endParaRPr lang="en-GB"/>
          </a:p>
        </p:txBody>
      </p:sp>
      <p:sp>
        <p:nvSpPr>
          <p:cNvPr id="8" name="Footer Placeholder 7">
            <a:extLst>
              <a:ext uri="{FF2B5EF4-FFF2-40B4-BE49-F238E27FC236}">
                <a16:creationId xmlns:a16="http://schemas.microsoft.com/office/drawing/2014/main" id="{AF1C0E9E-FB5A-00FA-22F4-28A319DE135D}"/>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57417ACF-5A9A-1470-D505-7FC607BF0026}"/>
              </a:ext>
            </a:extLst>
          </p:cNvPr>
          <p:cNvSpPr txBox="1">
            <a:spLocks noGrp="1"/>
          </p:cNvSpPr>
          <p:nvPr>
            <p:ph type="sldNum" sz="quarter" idx="8"/>
          </p:nvPr>
        </p:nvSpPr>
        <p:spPr>
          <a:xfrm>
            <a:off x="8610603" y="6356351"/>
            <a:ext cx="2743200" cy="365129"/>
          </a:xfrm>
        </p:spPr>
        <p:txBody>
          <a:bodyPr/>
          <a:lstStyle>
            <a:lvl1pPr>
              <a:defRPr/>
            </a:lvl1pPr>
          </a:lstStyle>
          <a:p>
            <a:pPr lvl="0"/>
            <a:fld id="{6F0705DC-98CC-4FBA-9C72-08067845B8B1}" type="slidenum">
              <a:t>‹#›</a:t>
            </a:fld>
            <a:endParaRPr lang="en-GB"/>
          </a:p>
        </p:txBody>
      </p:sp>
    </p:spTree>
    <p:extLst>
      <p:ext uri="{BB962C8B-B14F-4D97-AF65-F5344CB8AC3E}">
        <p14:creationId xmlns:p14="http://schemas.microsoft.com/office/powerpoint/2010/main" val="2539884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470A2-32FF-91E4-8491-73D50AB303A5}"/>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27C8C44B-CFE8-44B8-E017-2854D7C7041C}"/>
              </a:ext>
            </a:extLst>
          </p:cNvPr>
          <p:cNvSpPr txBox="1">
            <a:spLocks noGrp="1"/>
          </p:cNvSpPr>
          <p:nvPr>
            <p:ph type="dt" sz="half" idx="7"/>
          </p:nvPr>
        </p:nvSpPr>
        <p:spPr>
          <a:xfrm>
            <a:off x="838203" y="6356351"/>
            <a:ext cx="2743200" cy="365129"/>
          </a:xfrm>
        </p:spPr>
        <p:txBody>
          <a:bodyPr/>
          <a:lstStyle>
            <a:lvl1pPr>
              <a:defRPr/>
            </a:lvl1pPr>
          </a:lstStyle>
          <a:p>
            <a:pPr lvl="0"/>
            <a:fld id="{DA2E5282-D186-4233-BD4A-83853E436913}" type="datetime1">
              <a:rPr lang="en-GB"/>
              <a:pPr lvl="0"/>
              <a:t>30/10/2023</a:t>
            </a:fld>
            <a:endParaRPr lang="en-GB"/>
          </a:p>
        </p:txBody>
      </p:sp>
      <p:sp>
        <p:nvSpPr>
          <p:cNvPr id="4" name="Footer Placeholder 3">
            <a:extLst>
              <a:ext uri="{FF2B5EF4-FFF2-40B4-BE49-F238E27FC236}">
                <a16:creationId xmlns:a16="http://schemas.microsoft.com/office/drawing/2014/main" id="{EAA3CDA8-1F73-8682-6EC8-59782860DDD5}"/>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92934F12-F66D-CE2D-682D-46586272EB07}"/>
              </a:ext>
            </a:extLst>
          </p:cNvPr>
          <p:cNvSpPr txBox="1">
            <a:spLocks noGrp="1"/>
          </p:cNvSpPr>
          <p:nvPr>
            <p:ph type="sldNum" sz="quarter" idx="8"/>
          </p:nvPr>
        </p:nvSpPr>
        <p:spPr>
          <a:xfrm>
            <a:off x="8610603" y="6356351"/>
            <a:ext cx="2743200" cy="365129"/>
          </a:xfrm>
        </p:spPr>
        <p:txBody>
          <a:bodyPr/>
          <a:lstStyle>
            <a:lvl1pPr>
              <a:defRPr/>
            </a:lvl1pPr>
          </a:lstStyle>
          <a:p>
            <a:pPr lvl="0"/>
            <a:fld id="{2B71A177-005D-45EC-87B8-3939AE0E3CC6}" type="slidenum">
              <a:t>‹#›</a:t>
            </a:fld>
            <a:endParaRPr lang="en-GB"/>
          </a:p>
        </p:txBody>
      </p:sp>
    </p:spTree>
    <p:extLst>
      <p:ext uri="{BB962C8B-B14F-4D97-AF65-F5344CB8AC3E}">
        <p14:creationId xmlns:p14="http://schemas.microsoft.com/office/powerpoint/2010/main" val="874433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979030-451F-EDA2-A55B-2E54711B0684}"/>
              </a:ext>
            </a:extLst>
          </p:cNvPr>
          <p:cNvSpPr txBox="1">
            <a:spLocks noGrp="1"/>
          </p:cNvSpPr>
          <p:nvPr>
            <p:ph type="dt" sz="half" idx="7"/>
          </p:nvPr>
        </p:nvSpPr>
        <p:spPr>
          <a:xfrm>
            <a:off x="838203" y="6356351"/>
            <a:ext cx="2743200" cy="365129"/>
          </a:xfrm>
        </p:spPr>
        <p:txBody>
          <a:bodyPr/>
          <a:lstStyle>
            <a:lvl1pPr>
              <a:defRPr/>
            </a:lvl1pPr>
          </a:lstStyle>
          <a:p>
            <a:pPr lvl="0"/>
            <a:fld id="{2640E5F6-732C-4B03-8F67-AFDA690B89AC}" type="datetime1">
              <a:rPr lang="en-GB"/>
              <a:pPr lvl="0"/>
              <a:t>30/10/2023</a:t>
            </a:fld>
            <a:endParaRPr lang="en-GB"/>
          </a:p>
        </p:txBody>
      </p:sp>
      <p:sp>
        <p:nvSpPr>
          <p:cNvPr id="3" name="Footer Placeholder 2">
            <a:extLst>
              <a:ext uri="{FF2B5EF4-FFF2-40B4-BE49-F238E27FC236}">
                <a16:creationId xmlns:a16="http://schemas.microsoft.com/office/drawing/2014/main" id="{A2825D22-C591-D3EE-0473-D3343773F4CA}"/>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84D71B8F-624F-0DAE-BB5D-C8A183122FDE}"/>
              </a:ext>
            </a:extLst>
          </p:cNvPr>
          <p:cNvSpPr txBox="1">
            <a:spLocks noGrp="1"/>
          </p:cNvSpPr>
          <p:nvPr>
            <p:ph type="sldNum" sz="quarter" idx="8"/>
          </p:nvPr>
        </p:nvSpPr>
        <p:spPr>
          <a:xfrm>
            <a:off x="8610603" y="6356351"/>
            <a:ext cx="2743200" cy="365129"/>
          </a:xfrm>
        </p:spPr>
        <p:txBody>
          <a:bodyPr/>
          <a:lstStyle>
            <a:lvl1pPr>
              <a:defRPr/>
            </a:lvl1pPr>
          </a:lstStyle>
          <a:p>
            <a:pPr lvl="0"/>
            <a:fld id="{607A0A4F-4203-4128-86DC-DFB52474B144}" type="slidenum">
              <a:t>‹#›</a:t>
            </a:fld>
            <a:endParaRPr lang="en-GB"/>
          </a:p>
        </p:txBody>
      </p:sp>
    </p:spTree>
    <p:extLst>
      <p:ext uri="{BB962C8B-B14F-4D97-AF65-F5344CB8AC3E}">
        <p14:creationId xmlns:p14="http://schemas.microsoft.com/office/powerpoint/2010/main" val="1379268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BCE55-2A48-7DAF-A09A-717BE56C6310}"/>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23F0896-A71C-84F1-2775-4F8F7B2FA44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78BCB20-CE50-9442-91A3-52BA8994ECB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FC5C47DC-F211-4220-D0F5-2CB8B2A28008}"/>
              </a:ext>
            </a:extLst>
          </p:cNvPr>
          <p:cNvSpPr txBox="1">
            <a:spLocks noGrp="1"/>
          </p:cNvSpPr>
          <p:nvPr>
            <p:ph type="dt" sz="half" idx="7"/>
          </p:nvPr>
        </p:nvSpPr>
        <p:spPr>
          <a:xfrm>
            <a:off x="838203" y="6356351"/>
            <a:ext cx="2743200" cy="365129"/>
          </a:xfrm>
        </p:spPr>
        <p:txBody>
          <a:bodyPr/>
          <a:lstStyle>
            <a:lvl1pPr>
              <a:defRPr/>
            </a:lvl1pPr>
          </a:lstStyle>
          <a:p>
            <a:pPr lvl="0"/>
            <a:fld id="{0FEE47B5-7631-49AE-8B16-5A992BD4D9A5}" type="datetime1">
              <a:rPr lang="en-GB"/>
              <a:pPr lvl="0"/>
              <a:t>30/10/2023</a:t>
            </a:fld>
            <a:endParaRPr lang="en-GB"/>
          </a:p>
        </p:txBody>
      </p:sp>
      <p:sp>
        <p:nvSpPr>
          <p:cNvPr id="6" name="Footer Placeholder 5">
            <a:extLst>
              <a:ext uri="{FF2B5EF4-FFF2-40B4-BE49-F238E27FC236}">
                <a16:creationId xmlns:a16="http://schemas.microsoft.com/office/drawing/2014/main" id="{E9A94D76-76F0-EF14-83CC-699CC233D1D1}"/>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BC5B0BC0-804F-ED7C-B54D-03008D28B59C}"/>
              </a:ext>
            </a:extLst>
          </p:cNvPr>
          <p:cNvSpPr txBox="1">
            <a:spLocks noGrp="1"/>
          </p:cNvSpPr>
          <p:nvPr>
            <p:ph type="sldNum" sz="quarter" idx="8"/>
          </p:nvPr>
        </p:nvSpPr>
        <p:spPr>
          <a:xfrm>
            <a:off x="8610603" y="6356351"/>
            <a:ext cx="2743200" cy="365129"/>
          </a:xfrm>
        </p:spPr>
        <p:txBody>
          <a:bodyPr/>
          <a:lstStyle>
            <a:lvl1pPr>
              <a:defRPr/>
            </a:lvl1pPr>
          </a:lstStyle>
          <a:p>
            <a:pPr lvl="0"/>
            <a:fld id="{7C31BE0B-992A-4C90-9315-2D394A476617}" type="slidenum">
              <a:t>‹#›</a:t>
            </a:fld>
            <a:endParaRPr lang="en-GB"/>
          </a:p>
        </p:txBody>
      </p:sp>
    </p:spTree>
    <p:extLst>
      <p:ext uri="{BB962C8B-B14F-4D97-AF65-F5344CB8AC3E}">
        <p14:creationId xmlns:p14="http://schemas.microsoft.com/office/powerpoint/2010/main" val="2380067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E6A3B-1270-6502-EE98-1FD89F46A4C4}"/>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954CA4D2-158C-1F06-92C5-2945A2C5A711}"/>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B31F684A-1C33-1F31-0549-33C340F6289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E482CB3F-315C-4D05-9FD1-2418986D3C13}"/>
              </a:ext>
            </a:extLst>
          </p:cNvPr>
          <p:cNvSpPr txBox="1">
            <a:spLocks noGrp="1"/>
          </p:cNvSpPr>
          <p:nvPr>
            <p:ph type="dt" sz="half" idx="7"/>
          </p:nvPr>
        </p:nvSpPr>
        <p:spPr>
          <a:xfrm>
            <a:off x="838203" y="6356351"/>
            <a:ext cx="2743200" cy="365129"/>
          </a:xfrm>
        </p:spPr>
        <p:txBody>
          <a:bodyPr/>
          <a:lstStyle>
            <a:lvl1pPr>
              <a:defRPr/>
            </a:lvl1pPr>
          </a:lstStyle>
          <a:p>
            <a:pPr lvl="0"/>
            <a:fld id="{698FEAE6-F958-4E3F-924B-2A50D6391D3E}" type="datetime1">
              <a:rPr lang="en-GB"/>
              <a:pPr lvl="0"/>
              <a:t>30/10/2023</a:t>
            </a:fld>
            <a:endParaRPr lang="en-GB"/>
          </a:p>
        </p:txBody>
      </p:sp>
      <p:sp>
        <p:nvSpPr>
          <p:cNvPr id="6" name="Footer Placeholder 5">
            <a:extLst>
              <a:ext uri="{FF2B5EF4-FFF2-40B4-BE49-F238E27FC236}">
                <a16:creationId xmlns:a16="http://schemas.microsoft.com/office/drawing/2014/main" id="{F016A88A-3255-2208-29FE-17F919AFD3B1}"/>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F9F72D26-54C4-DEF6-D5C4-80FD4ABA7B46}"/>
              </a:ext>
            </a:extLst>
          </p:cNvPr>
          <p:cNvSpPr txBox="1">
            <a:spLocks noGrp="1"/>
          </p:cNvSpPr>
          <p:nvPr>
            <p:ph type="sldNum" sz="quarter" idx="8"/>
          </p:nvPr>
        </p:nvSpPr>
        <p:spPr>
          <a:xfrm>
            <a:off x="8610603" y="6356351"/>
            <a:ext cx="2743200" cy="365129"/>
          </a:xfrm>
        </p:spPr>
        <p:txBody>
          <a:bodyPr/>
          <a:lstStyle>
            <a:lvl1pPr>
              <a:defRPr/>
            </a:lvl1pPr>
          </a:lstStyle>
          <a:p>
            <a:pPr lvl="0"/>
            <a:fld id="{5EC7E149-B6FC-4EEA-93B8-952F686F7AB4}" type="slidenum">
              <a:t>‹#›</a:t>
            </a:fld>
            <a:endParaRPr lang="en-GB"/>
          </a:p>
        </p:txBody>
      </p:sp>
    </p:spTree>
    <p:extLst>
      <p:ext uri="{BB962C8B-B14F-4D97-AF65-F5344CB8AC3E}">
        <p14:creationId xmlns:p14="http://schemas.microsoft.com/office/powerpoint/2010/main" val="2462999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1BE8B-6A9E-308F-E5FE-E317D8D1EDA7}"/>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451DC34B-D97C-FD15-CAE2-BC51ECF432AB}"/>
              </a:ext>
            </a:extLst>
          </p:cNvPr>
          <p:cNvSpPr txBox="1">
            <a:spLocks noGrp="1"/>
          </p:cNvSpPr>
          <p:nvPr>
            <p:ph type="body" orient="vert" idx="1"/>
          </p:nvPr>
        </p:nvSpPr>
        <p:spPr>
          <a:xfrm>
            <a:off x="838203" y="1825627"/>
            <a:ext cx="10515600" cy="4351336"/>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7F1350-021A-7671-4355-0734515D43DE}"/>
              </a:ext>
            </a:extLst>
          </p:cNvPr>
          <p:cNvSpPr txBox="1">
            <a:spLocks noGrp="1"/>
          </p:cNvSpPr>
          <p:nvPr>
            <p:ph type="dt" sz="half" idx="7"/>
          </p:nvPr>
        </p:nvSpPr>
        <p:spPr>
          <a:xfrm>
            <a:off x="838203" y="6356351"/>
            <a:ext cx="2743200" cy="365129"/>
          </a:xfrm>
        </p:spPr>
        <p:txBody>
          <a:bodyPr/>
          <a:lstStyle>
            <a:lvl1pPr>
              <a:defRPr/>
            </a:lvl1pPr>
          </a:lstStyle>
          <a:p>
            <a:pPr lvl="0"/>
            <a:fld id="{D6FD4302-ED6E-4596-939C-CD90A1374DCC}" type="datetime1">
              <a:rPr lang="en-GB"/>
              <a:pPr lvl="0"/>
              <a:t>30/10/2023</a:t>
            </a:fld>
            <a:endParaRPr lang="en-GB"/>
          </a:p>
        </p:txBody>
      </p:sp>
      <p:sp>
        <p:nvSpPr>
          <p:cNvPr id="5" name="Footer Placeholder 4">
            <a:extLst>
              <a:ext uri="{FF2B5EF4-FFF2-40B4-BE49-F238E27FC236}">
                <a16:creationId xmlns:a16="http://schemas.microsoft.com/office/drawing/2014/main" id="{8A429B18-E9BE-8DC9-57D3-DBD9227797F3}"/>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F3B9059-C0E6-1CF9-9C8E-319993A9CCF8}"/>
              </a:ext>
            </a:extLst>
          </p:cNvPr>
          <p:cNvSpPr txBox="1">
            <a:spLocks noGrp="1"/>
          </p:cNvSpPr>
          <p:nvPr>
            <p:ph type="sldNum" sz="quarter" idx="8"/>
          </p:nvPr>
        </p:nvSpPr>
        <p:spPr>
          <a:xfrm>
            <a:off x="8610603" y="6356351"/>
            <a:ext cx="2743200" cy="365129"/>
          </a:xfrm>
        </p:spPr>
        <p:txBody>
          <a:bodyPr/>
          <a:lstStyle>
            <a:lvl1pPr>
              <a:defRPr/>
            </a:lvl1pPr>
          </a:lstStyle>
          <a:p>
            <a:pPr lvl="0"/>
            <a:fld id="{4FF122C6-4BF4-4FEB-A464-EE33513CD36D}" type="slidenum">
              <a:t>‹#›</a:t>
            </a:fld>
            <a:endParaRPr lang="en-GB"/>
          </a:p>
        </p:txBody>
      </p:sp>
    </p:spTree>
    <p:extLst>
      <p:ext uri="{BB962C8B-B14F-4D97-AF65-F5344CB8AC3E}">
        <p14:creationId xmlns:p14="http://schemas.microsoft.com/office/powerpoint/2010/main" val="3914022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3FA090-DD22-F3D4-3190-E043737B52D0}"/>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7686C11A-0D64-D8F5-6FD6-667150CD757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6DAF86-EA26-2A99-5C47-32803426385B}"/>
              </a:ext>
            </a:extLst>
          </p:cNvPr>
          <p:cNvSpPr txBox="1">
            <a:spLocks noGrp="1"/>
          </p:cNvSpPr>
          <p:nvPr>
            <p:ph type="dt" sz="half" idx="7"/>
          </p:nvPr>
        </p:nvSpPr>
        <p:spPr>
          <a:xfrm>
            <a:off x="838203" y="6356351"/>
            <a:ext cx="2743200" cy="365129"/>
          </a:xfrm>
        </p:spPr>
        <p:txBody>
          <a:bodyPr/>
          <a:lstStyle>
            <a:lvl1pPr>
              <a:defRPr/>
            </a:lvl1pPr>
          </a:lstStyle>
          <a:p>
            <a:pPr lvl="0"/>
            <a:fld id="{ED94913B-DE8B-491C-B56C-73D4F0B38CAC}" type="datetime1">
              <a:rPr lang="en-GB"/>
              <a:pPr lvl="0"/>
              <a:t>30/10/2023</a:t>
            </a:fld>
            <a:endParaRPr lang="en-GB"/>
          </a:p>
        </p:txBody>
      </p:sp>
      <p:sp>
        <p:nvSpPr>
          <p:cNvPr id="5" name="Footer Placeholder 4">
            <a:extLst>
              <a:ext uri="{FF2B5EF4-FFF2-40B4-BE49-F238E27FC236}">
                <a16:creationId xmlns:a16="http://schemas.microsoft.com/office/drawing/2014/main" id="{74A98D91-D3DF-BEF6-F01C-E3FB4D937C42}"/>
              </a:ext>
            </a:extLst>
          </p:cNvPr>
          <p:cNvSpPr txBox="1">
            <a:spLocks noGrp="1"/>
          </p:cNvSpPr>
          <p:nvPr>
            <p:ph type="ftr" sz="quarter" idx="9"/>
          </p:nvPr>
        </p:nvSpPr>
        <p:spPr>
          <a:xfrm>
            <a:off x="4038603" y="6356351"/>
            <a:ext cx="4114800" cy="365129"/>
          </a:xfrm>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E2756A3-DB32-FC1E-9917-3CE7E64A02A3}"/>
              </a:ext>
            </a:extLst>
          </p:cNvPr>
          <p:cNvSpPr txBox="1">
            <a:spLocks noGrp="1"/>
          </p:cNvSpPr>
          <p:nvPr>
            <p:ph type="sldNum" sz="quarter" idx="8"/>
          </p:nvPr>
        </p:nvSpPr>
        <p:spPr>
          <a:xfrm>
            <a:off x="8610603" y="6356351"/>
            <a:ext cx="2743200" cy="365129"/>
          </a:xfrm>
        </p:spPr>
        <p:txBody>
          <a:bodyPr/>
          <a:lstStyle>
            <a:lvl1pPr>
              <a:defRPr/>
            </a:lvl1pPr>
          </a:lstStyle>
          <a:p>
            <a:pPr lvl="0"/>
            <a:fld id="{3DF1AA12-282A-4A42-936F-9C5060AE2409}" type="slidenum">
              <a:t>‹#›</a:t>
            </a:fld>
            <a:endParaRPr lang="en-GB"/>
          </a:p>
        </p:txBody>
      </p:sp>
    </p:spTree>
    <p:extLst>
      <p:ext uri="{BB962C8B-B14F-4D97-AF65-F5344CB8AC3E}">
        <p14:creationId xmlns:p14="http://schemas.microsoft.com/office/powerpoint/2010/main" val="3548459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835153-FCC9-F193-9BFD-50B70923BE3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7EE112C-BB2E-1141-2217-2B22C427CAD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CB15BA-F4F9-1F29-97CD-CC2AABE61F9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2C554D2A-C324-47B6-B3E7-C2DDF9EFEFDB}" type="datetime1">
              <a:rPr lang="en-GB"/>
              <a:pPr lvl="0"/>
              <a:t>30/10/2023</a:t>
            </a:fld>
            <a:endParaRPr lang="en-GB"/>
          </a:p>
        </p:txBody>
      </p:sp>
      <p:sp>
        <p:nvSpPr>
          <p:cNvPr id="5" name="Footer Placeholder 4">
            <a:extLst>
              <a:ext uri="{FF2B5EF4-FFF2-40B4-BE49-F238E27FC236}">
                <a16:creationId xmlns:a16="http://schemas.microsoft.com/office/drawing/2014/main" id="{E33150F2-79B7-F11E-9FE4-12FBF7C0E0F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7B269CFE-E80F-6CD0-D657-1A637936DB6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399C0DBF-41CA-4C89-8A5B-ADA65047BFF5}"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highspeedtraining.co.uk/hub/customer-complaints-in-hospitality/#:~:text=They%20could%20feel%20they%20have,to%20empathise%20with%20the%20customer" TargetMode="External"/><Relationship Id="rId3" Type="http://schemas.openxmlformats.org/officeDocument/2006/relationships/hyperlink" Target="https://jw-marriott.marriott.com/" TargetMode="External"/><Relationship Id="rId7" Type="http://schemas.openxmlformats.org/officeDocument/2006/relationships/hyperlink" Target="https://www.hotel-development.marriott.com/power-of-marriott" TargetMode="External"/><Relationship Id="rId2" Type="http://schemas.openxmlformats.org/officeDocument/2006/relationships/hyperlink" Target="https://sharpencx.com/blog/marriott-customer-experience-strategy/" TargetMode="External"/><Relationship Id="rId1" Type="http://schemas.openxmlformats.org/officeDocument/2006/relationships/slideLayout" Target="../slideLayouts/slideLayout2.xml"/><Relationship Id="rId6" Type="http://schemas.openxmlformats.org/officeDocument/2006/relationships/hyperlink" Target="https://1000logos.net/marriott-logo/#google_vignette" TargetMode="External"/><Relationship Id="rId5" Type="http://schemas.openxmlformats.org/officeDocument/2006/relationships/hyperlink" Target="https://marriott-hotels.marriott.com/experience/" TargetMode="External"/><Relationship Id="rId10" Type="http://schemas.openxmlformats.org/officeDocument/2006/relationships/hyperlink" Target="https://www.itnusa.com/j1-blog/inspirational-quotes-for-the-hospitality-world#:~:text=A%20favorite%20quote%20from%20awarded,if%20you%20wish%20they%20were" TargetMode="External"/><Relationship Id="rId4" Type="http://schemas.openxmlformats.org/officeDocument/2006/relationships/hyperlink" Target="https://onemileatatime.com/reviews/marriott-seattle-airport/" TargetMode="External"/><Relationship Id="rId9" Type="http://schemas.openxmlformats.org/officeDocument/2006/relationships/hyperlink" Target="https://www.parkplazawestminsterbridge.com/spa-fitnes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7C73D-768D-1D70-2E46-D95953F0F920}"/>
              </a:ext>
            </a:extLst>
          </p:cNvPr>
          <p:cNvSpPr txBox="1">
            <a:spLocks noGrp="1"/>
          </p:cNvSpPr>
          <p:nvPr>
            <p:ph type="ctrTitle"/>
          </p:nvPr>
        </p:nvSpPr>
        <p:spPr>
          <a:xfrm>
            <a:off x="8153400" y="1128094"/>
            <a:ext cx="3434180" cy="1415270"/>
          </a:xfrm>
        </p:spPr>
        <p:txBody>
          <a:bodyPr vert="horz" lIns="91440" tIns="45720" rIns="91440" bIns="45720" rtlCol="0" anchor="t">
            <a:normAutofit fontScale="90000"/>
          </a:bodyPr>
          <a:lstStyle/>
          <a:p>
            <a:pPr lvl="0" algn="l">
              <a:spcBef>
                <a:spcPct val="0"/>
              </a:spcBef>
            </a:pPr>
            <a:r>
              <a:rPr lang="en-US" sz="2500" b="1" dirty="0">
                <a:solidFill>
                  <a:schemeClr val="tx1"/>
                </a:solidFill>
                <a:latin typeface="Arial "/>
                <a:ea typeface="+mj-ea"/>
                <a:cs typeface="+mj-cs"/>
              </a:rPr>
              <a:t>Hospitality &amp; Guest Services</a:t>
            </a:r>
            <a:br>
              <a:rPr lang="en-US" sz="2500" b="1" dirty="0">
                <a:latin typeface="Arial "/>
                <a:ea typeface="+mj-ea"/>
                <a:cs typeface="+mj-cs"/>
              </a:rPr>
            </a:br>
            <a:r>
              <a:rPr lang="en-US" sz="2500" b="1" dirty="0">
                <a:solidFill>
                  <a:schemeClr val="tx1"/>
                </a:solidFill>
                <a:latin typeface="Arial "/>
                <a:ea typeface="+mj-ea"/>
                <a:cs typeface="+mj-cs"/>
              </a:rPr>
              <a:t>Module Code: BMIH4003</a:t>
            </a:r>
          </a:p>
        </p:txBody>
      </p:sp>
      <p:pic>
        <p:nvPicPr>
          <p:cNvPr id="4" name="Picture 3">
            <a:extLst>
              <a:ext uri="{FF2B5EF4-FFF2-40B4-BE49-F238E27FC236}">
                <a16:creationId xmlns:a16="http://schemas.microsoft.com/office/drawing/2014/main" id="{74FA1CE3-714B-5A46-C9C2-519C4546FB54}"/>
              </a:ext>
            </a:extLst>
          </p:cNvPr>
          <p:cNvPicPr>
            <a:picLocks noChangeAspect="1"/>
          </p:cNvPicPr>
          <p:nvPr/>
        </p:nvPicPr>
        <p:blipFill rotWithShape="1">
          <a:blip r:embed="rId2">
            <a:extLst>
              <a:ext uri="{28A0092B-C50C-407E-A947-70E740481C1C}">
                <a14:useLocalDpi xmlns:a14="http://schemas.microsoft.com/office/drawing/2010/main" val="0"/>
              </a:ext>
            </a:extLst>
          </a:blip>
          <a:srcRect l="13587" r="17125" b="1"/>
          <a:stretch/>
        </p:blipFill>
        <p:spPr>
          <a:xfrm>
            <a:off x="-9886" y="10"/>
            <a:ext cx="7572605" cy="6857990"/>
          </a:xfrm>
          <a:prstGeom prst="rect">
            <a:avLst/>
          </a:prstGeom>
        </p:spPr>
      </p:pic>
      <p:cxnSp>
        <p:nvCxnSpPr>
          <p:cNvPr id="22" name="Straight Connector 21">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0E969433-4ADC-8CD1-1C7F-BDD2289A25F7}"/>
              </a:ext>
            </a:extLst>
          </p:cNvPr>
          <p:cNvSpPr txBox="1">
            <a:spLocks noGrp="1"/>
          </p:cNvSpPr>
          <p:nvPr>
            <p:ph type="subTitle" idx="1"/>
          </p:nvPr>
        </p:nvSpPr>
        <p:spPr>
          <a:xfrm>
            <a:off x="8153400" y="2543364"/>
            <a:ext cx="3434180" cy="3599019"/>
          </a:xfrm>
        </p:spPr>
        <p:txBody>
          <a:bodyPr vert="horz" lIns="91440" tIns="45720" rIns="91440" bIns="45720" rtlCol="0">
            <a:normAutofit/>
          </a:bodyPr>
          <a:lstStyle/>
          <a:p>
            <a:pPr lvl="0" indent="-228600" algn="l">
              <a:spcBef>
                <a:spcPts val="300"/>
              </a:spcBef>
              <a:spcAft>
                <a:spcPts val="600"/>
              </a:spcAft>
              <a:buFont typeface="Arial" panose="020B0604020202020204" pitchFamily="34" charset="0"/>
              <a:buChar char="•"/>
            </a:pPr>
            <a:r>
              <a:rPr lang="en-US" sz="2000" dirty="0">
                <a:solidFill>
                  <a:schemeClr val="tx1"/>
                </a:solidFill>
                <a:latin typeface="Arial "/>
                <a:ea typeface="+mn-ea"/>
                <a:cs typeface="+mn-cs"/>
              </a:rPr>
              <a:t>Krystal Gardner</a:t>
            </a:r>
          </a:p>
          <a:p>
            <a:pPr lvl="0" indent="-228600" algn="l">
              <a:spcBef>
                <a:spcPts val="300"/>
              </a:spcBef>
              <a:spcAft>
                <a:spcPts val="600"/>
              </a:spcAft>
              <a:buFont typeface="Arial" panose="020B0604020202020204" pitchFamily="34" charset="0"/>
              <a:buChar char="•"/>
            </a:pPr>
            <a:r>
              <a:rPr lang="en-US" sz="2000" dirty="0">
                <a:solidFill>
                  <a:schemeClr val="tx1"/>
                </a:solidFill>
                <a:latin typeface="Arial "/>
                <a:ea typeface="+mn-ea"/>
                <a:cs typeface="+mn-cs"/>
              </a:rPr>
              <a:t>Student ID:2027750</a:t>
            </a:r>
          </a:p>
          <a:p>
            <a:pPr lvl="0" indent="-228600" algn="l">
              <a:spcBef>
                <a:spcPts val="300"/>
              </a:spcBef>
              <a:spcAft>
                <a:spcPts val="600"/>
              </a:spcAft>
              <a:buFont typeface="Arial" panose="020B0604020202020204" pitchFamily="34" charset="0"/>
              <a:buChar char="•"/>
            </a:pPr>
            <a:r>
              <a:rPr lang="en-US" sz="2000" dirty="0">
                <a:solidFill>
                  <a:schemeClr val="tx1"/>
                </a:solidFill>
                <a:latin typeface="Arial "/>
                <a:ea typeface="+mn-ea"/>
                <a:cs typeface="+mn-cs"/>
              </a:rPr>
              <a:t>Lecture: Charlotte Joyner</a:t>
            </a:r>
          </a:p>
          <a:p>
            <a:pPr indent="-228600" algn="l">
              <a:spcBef>
                <a:spcPts val="300"/>
              </a:spcBef>
              <a:spcAft>
                <a:spcPts val="600"/>
              </a:spcAft>
              <a:buFont typeface="Arial" panose="020B0604020202020204" pitchFamily="34" charset="0"/>
              <a:buChar char="•"/>
            </a:pPr>
            <a:r>
              <a:rPr lang="en-US" sz="2000" dirty="0">
                <a:solidFill>
                  <a:schemeClr val="tx1"/>
                </a:solidFill>
                <a:latin typeface="Arial "/>
                <a:ea typeface="+mn-ea"/>
                <a:cs typeface="+mn-cs"/>
              </a:rPr>
              <a:t>JW Marriott </a:t>
            </a:r>
          </a:p>
          <a:p>
            <a:pPr lvl="0" indent="-228600" algn="l">
              <a:buFont typeface="Arial" panose="020B0604020202020204" pitchFamily="34" charset="0"/>
              <a:buChar char="•"/>
            </a:pPr>
            <a:r>
              <a:rPr lang="en-US" sz="2000" dirty="0">
                <a:solidFill>
                  <a:schemeClr val="tx1"/>
                </a:solidFill>
                <a:latin typeface="Arial "/>
                <a:ea typeface="+mn-ea"/>
                <a:cs typeface="+mn-cs"/>
              </a:rPr>
              <a:t>The role and importance of quality services, hospitality, and guest services within the hotel industry.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5DF40726-9B19-4165-9C26-757D16E19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95FB1D-AFC3-DC50-03EE-5D4514F6FD43}"/>
              </a:ext>
            </a:extLst>
          </p:cNvPr>
          <p:cNvSpPr txBox="1">
            <a:spLocks noGrp="1"/>
          </p:cNvSpPr>
          <p:nvPr>
            <p:ph type="title"/>
          </p:nvPr>
        </p:nvSpPr>
        <p:spPr>
          <a:xfrm>
            <a:off x="838199" y="564211"/>
            <a:ext cx="4571999" cy="1165002"/>
          </a:xfrm>
        </p:spPr>
        <p:txBody>
          <a:bodyPr anchor="b">
            <a:normAutofit/>
          </a:bodyPr>
          <a:lstStyle/>
          <a:p>
            <a:r>
              <a:rPr lang="en-GB" sz="3200" b="1" dirty="0">
                <a:latin typeface="Arial "/>
              </a:rPr>
              <a:t>Contents Page </a:t>
            </a:r>
            <a:endParaRPr lang="en-GB" sz="3200" b="1">
              <a:latin typeface="Arial "/>
            </a:endParaRPr>
          </a:p>
        </p:txBody>
      </p:sp>
      <p:sp>
        <p:nvSpPr>
          <p:cNvPr id="3" name="Content Placeholder 2">
            <a:extLst>
              <a:ext uri="{FF2B5EF4-FFF2-40B4-BE49-F238E27FC236}">
                <a16:creationId xmlns:a16="http://schemas.microsoft.com/office/drawing/2014/main" id="{893843BA-298A-8757-ADFF-D9880C85D7E5}"/>
              </a:ext>
            </a:extLst>
          </p:cNvPr>
          <p:cNvSpPr txBox="1">
            <a:spLocks noGrp="1"/>
          </p:cNvSpPr>
          <p:nvPr>
            <p:ph idx="1"/>
          </p:nvPr>
        </p:nvSpPr>
        <p:spPr>
          <a:xfrm>
            <a:off x="838199" y="2055327"/>
            <a:ext cx="4571999" cy="3776975"/>
          </a:xfrm>
        </p:spPr>
        <p:txBody>
          <a:bodyPr>
            <a:normAutofit fontScale="92500" lnSpcReduction="20000"/>
          </a:bodyPr>
          <a:lstStyle/>
          <a:p>
            <a:pPr lvl="0"/>
            <a:r>
              <a:rPr lang="en-GB" sz="2000" dirty="0">
                <a:latin typeface="Arial "/>
              </a:rPr>
              <a:t>Introduction</a:t>
            </a:r>
          </a:p>
          <a:p>
            <a:r>
              <a:rPr lang="en-GB" sz="2000" dirty="0">
                <a:latin typeface="Arial "/>
              </a:rPr>
              <a:t>JW Marriott target market </a:t>
            </a:r>
          </a:p>
          <a:p>
            <a:r>
              <a:rPr lang="en-GB" sz="2000" dirty="0">
                <a:latin typeface="Arial "/>
              </a:rPr>
              <a:t>Guest service scope at JW Marriott </a:t>
            </a:r>
          </a:p>
          <a:p>
            <a:r>
              <a:rPr lang="en-GB" sz="2000" dirty="0">
                <a:latin typeface="Arial "/>
              </a:rPr>
              <a:t>Guest services personal touch </a:t>
            </a:r>
          </a:p>
          <a:p>
            <a:r>
              <a:rPr lang="en-GB" sz="2000" dirty="0">
                <a:latin typeface="Arial "/>
              </a:rPr>
              <a:t>Facilities provided by the guest to the JW Marriott  </a:t>
            </a:r>
          </a:p>
          <a:p>
            <a:r>
              <a:rPr lang="en-GB" sz="2000" dirty="0">
                <a:latin typeface="Arial "/>
              </a:rPr>
              <a:t>Role and function of guest services </a:t>
            </a:r>
          </a:p>
          <a:p>
            <a:r>
              <a:rPr lang="en-GB" sz="2000" dirty="0">
                <a:latin typeface="Arial "/>
              </a:rPr>
              <a:t>Importance of hospitality  </a:t>
            </a:r>
          </a:p>
          <a:p>
            <a:r>
              <a:rPr lang="en-GB" sz="2000" dirty="0">
                <a:latin typeface="Arial "/>
              </a:rPr>
              <a:t>Meeting guest expectations </a:t>
            </a:r>
          </a:p>
          <a:p>
            <a:r>
              <a:rPr lang="en-GB" sz="2000" dirty="0">
                <a:latin typeface="Arial "/>
              </a:rPr>
              <a:t>Conclusion </a:t>
            </a:r>
          </a:p>
          <a:p>
            <a:r>
              <a:rPr lang="en-GB" sz="2000" dirty="0">
                <a:latin typeface="Arial "/>
              </a:rPr>
              <a:t>References </a:t>
            </a:r>
          </a:p>
          <a:p>
            <a:pPr lvl="0"/>
            <a:endParaRPr lang="en-GB" sz="1500" dirty="0"/>
          </a:p>
          <a:p>
            <a:pPr marL="0" lvl="0" indent="0">
              <a:buNone/>
            </a:pPr>
            <a:endParaRPr lang="en-GB" sz="1500" dirty="0"/>
          </a:p>
        </p:txBody>
      </p:sp>
      <p:pic>
        <p:nvPicPr>
          <p:cNvPr id="6" name="Picture 5">
            <a:extLst>
              <a:ext uri="{FF2B5EF4-FFF2-40B4-BE49-F238E27FC236}">
                <a16:creationId xmlns:a16="http://schemas.microsoft.com/office/drawing/2014/main" id="{B0FF4B03-0DF5-4A69-C224-D701B9BE48AF}"/>
              </a:ext>
            </a:extLst>
          </p:cNvPr>
          <p:cNvPicPr>
            <a:picLocks noChangeAspect="1"/>
          </p:cNvPicPr>
          <p:nvPr/>
        </p:nvPicPr>
        <p:blipFill rotWithShape="1">
          <a:blip r:embed="rId2">
            <a:extLst>
              <a:ext uri="{28A0092B-C50C-407E-A947-70E740481C1C}">
                <a14:useLocalDpi xmlns:a14="http://schemas.microsoft.com/office/drawing/2010/main" val="0"/>
              </a:ext>
            </a:extLst>
          </a:blip>
          <a:srcRect l="24855" r="20510" b="-1"/>
          <a:stretch/>
        </p:blipFill>
        <p:spPr>
          <a:xfrm>
            <a:off x="6190488" y="566928"/>
            <a:ext cx="5157216" cy="5286197"/>
          </a:xfrm>
          <a:prstGeom prst="rect">
            <a:avLst/>
          </a:prstGeom>
        </p:spPr>
      </p:pic>
      <p:sp>
        <p:nvSpPr>
          <p:cNvPr id="34" name="Rectangle 33">
            <a:extLst>
              <a:ext uri="{FF2B5EF4-FFF2-40B4-BE49-F238E27FC236}">
                <a16:creationId xmlns:a16="http://schemas.microsoft.com/office/drawing/2014/main" id="{2089CB41-F399-4AEB-980C-5BFB1049C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6112341"/>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6" name="Rectangle 35">
            <a:extLst>
              <a:ext uri="{FF2B5EF4-FFF2-40B4-BE49-F238E27FC236}">
                <a16:creationId xmlns:a16="http://schemas.microsoft.com/office/drawing/2014/main" id="{1BFC967B-3DD6-463D-9DB9-6E4419AE0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96768" y="3817404"/>
            <a:ext cx="54864" cy="457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0B9EE3F3-89B7-43C3-8651-C4C968309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C07598-C06A-64FE-3C50-5BEF69BD82B4}"/>
              </a:ext>
            </a:extLst>
          </p:cNvPr>
          <p:cNvSpPr txBox="1">
            <a:spLocks noGrp="1"/>
          </p:cNvSpPr>
          <p:nvPr>
            <p:ph type="title"/>
          </p:nvPr>
        </p:nvSpPr>
        <p:spPr>
          <a:xfrm>
            <a:off x="411480" y="991443"/>
            <a:ext cx="4443154" cy="1087819"/>
          </a:xfrm>
        </p:spPr>
        <p:txBody>
          <a:bodyPr anchor="b">
            <a:normAutofit/>
          </a:bodyPr>
          <a:lstStyle/>
          <a:p>
            <a:pPr lvl="0"/>
            <a:r>
              <a:rPr lang="en-GB" sz="3400" b="1">
                <a:latin typeface="Arial "/>
              </a:rPr>
              <a:t>Introduction</a:t>
            </a:r>
            <a:r>
              <a:rPr lang="en-GB" sz="3400">
                <a:latin typeface="Arial "/>
              </a:rPr>
              <a:t> </a:t>
            </a:r>
          </a:p>
        </p:txBody>
      </p:sp>
      <p:sp>
        <p:nvSpPr>
          <p:cNvPr id="39" name="Rectangle 38">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0" name="Rectangle 39">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5541"/>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B89C64FC-C756-60DB-FCB2-A10A767AC85F}"/>
              </a:ext>
            </a:extLst>
          </p:cNvPr>
          <p:cNvSpPr txBox="1">
            <a:spLocks noGrp="1"/>
          </p:cNvSpPr>
          <p:nvPr>
            <p:ph idx="1"/>
          </p:nvPr>
        </p:nvSpPr>
        <p:spPr>
          <a:xfrm>
            <a:off x="411480" y="2684095"/>
            <a:ext cx="4443154" cy="3492868"/>
          </a:xfrm>
        </p:spPr>
        <p:txBody>
          <a:bodyPr>
            <a:normAutofit/>
          </a:bodyPr>
          <a:lstStyle/>
          <a:p>
            <a:pPr lvl="0"/>
            <a:r>
              <a:rPr lang="en-GB" sz="2000" dirty="0">
                <a:latin typeface="Arial "/>
              </a:rPr>
              <a:t>JW Marriott is a brand within Marriott International.</a:t>
            </a:r>
          </a:p>
          <a:p>
            <a:r>
              <a:rPr lang="en-GB" sz="2000" dirty="0">
                <a:latin typeface="Arial "/>
              </a:rPr>
              <a:t> Marriott International was founded by J. Willard Marriott and Alice S. Marriott in 1927.</a:t>
            </a:r>
          </a:p>
          <a:p>
            <a:pPr lvl="0"/>
            <a:r>
              <a:rPr lang="en-GB" sz="2000" dirty="0">
                <a:latin typeface="Arial "/>
              </a:rPr>
              <a:t>Jw Marriott is known for providing luxury accommodations and services to upscale travellers.</a:t>
            </a:r>
          </a:p>
          <a:p>
            <a:r>
              <a:rPr lang="en-GB" sz="2000" dirty="0">
                <a:latin typeface="Arial "/>
              </a:rPr>
              <a:t>A brand that prioritises warm hospitality and personalisation </a:t>
            </a:r>
            <a:r>
              <a:rPr lang="en-GB" sz="2000" b="0" i="0" u="none" strike="noStrike" dirty="0">
                <a:effectLst/>
                <a:latin typeface="Arial "/>
              </a:rPr>
              <a:t>(Anderson 2023).</a:t>
            </a:r>
            <a:endParaRPr lang="en-GB" sz="2000" dirty="0">
              <a:latin typeface="Arial "/>
            </a:endParaRPr>
          </a:p>
        </p:txBody>
      </p:sp>
      <p:pic>
        <p:nvPicPr>
          <p:cNvPr id="6" name="Picture 5">
            <a:extLst>
              <a:ext uri="{FF2B5EF4-FFF2-40B4-BE49-F238E27FC236}">
                <a16:creationId xmlns:a16="http://schemas.microsoft.com/office/drawing/2014/main" id="{9ACCB9AC-4D07-AAE1-16A4-4CF46CE445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5816" y="1589953"/>
            <a:ext cx="6440424" cy="362273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E45CA849-654C-4173-AD99-B3A2528275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42F28D-DD3B-FB47-9931-D2407A50BD7C}"/>
              </a:ext>
            </a:extLst>
          </p:cNvPr>
          <p:cNvSpPr txBox="1">
            <a:spLocks noGrp="1"/>
          </p:cNvSpPr>
          <p:nvPr>
            <p:ph type="title"/>
          </p:nvPr>
        </p:nvSpPr>
        <p:spPr>
          <a:xfrm>
            <a:off x="429768" y="411480"/>
            <a:ext cx="11201400" cy="1106424"/>
          </a:xfrm>
        </p:spPr>
        <p:txBody>
          <a:bodyPr>
            <a:normAutofit/>
          </a:bodyPr>
          <a:lstStyle/>
          <a:p>
            <a:r>
              <a:rPr lang="en-GB" sz="3200" b="1" dirty="0">
                <a:latin typeface="Arial "/>
              </a:rPr>
              <a:t>JW Marriotts Target Market </a:t>
            </a:r>
          </a:p>
        </p:txBody>
      </p:sp>
      <p:sp>
        <p:nvSpPr>
          <p:cNvPr id="25" name="Rectangle 24">
            <a:extLst>
              <a:ext uri="{FF2B5EF4-FFF2-40B4-BE49-F238E27FC236}">
                <a16:creationId xmlns:a16="http://schemas.microsoft.com/office/drawing/2014/main" id="{3E23A947-2D45-4208-AE2B-64948C87A3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793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E64A1B68-63C8-00B2-A26A-CCE5113735FD}"/>
              </a:ext>
            </a:extLst>
          </p:cNvPr>
          <p:cNvPicPr>
            <a:picLocks noChangeAspect="1"/>
          </p:cNvPicPr>
          <p:nvPr/>
        </p:nvPicPr>
        <p:blipFill rotWithShape="1">
          <a:blip r:embed="rId2">
            <a:extLst>
              <a:ext uri="{28A0092B-C50C-407E-A947-70E740481C1C}">
                <a14:useLocalDpi xmlns:a14="http://schemas.microsoft.com/office/drawing/2010/main" val="0"/>
              </a:ext>
            </a:extLst>
          </a:blip>
          <a:srcRect l="26791" r="12187" b="1"/>
          <a:stretch/>
        </p:blipFill>
        <p:spPr>
          <a:xfrm>
            <a:off x="429768" y="1721922"/>
            <a:ext cx="6704891" cy="4520559"/>
          </a:xfrm>
          <a:prstGeom prst="rect">
            <a:avLst/>
          </a:prstGeom>
        </p:spPr>
      </p:pic>
      <p:sp useBgFill="1">
        <p:nvSpPr>
          <p:cNvPr id="27" name="Rectangle 26">
            <a:extLst>
              <a:ext uri="{FF2B5EF4-FFF2-40B4-BE49-F238E27FC236}">
                <a16:creationId xmlns:a16="http://schemas.microsoft.com/office/drawing/2014/main" id="{E5BBB0F9-6A59-4D02-A9C7-A2D65166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3801" y="1721922"/>
            <a:ext cx="4218432" cy="4520560"/>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86E01E4-838E-25F5-7FED-7378039D2983}"/>
              </a:ext>
            </a:extLst>
          </p:cNvPr>
          <p:cNvSpPr txBox="1">
            <a:spLocks noGrp="1"/>
          </p:cNvSpPr>
          <p:nvPr>
            <p:ph idx="1"/>
          </p:nvPr>
        </p:nvSpPr>
        <p:spPr>
          <a:xfrm>
            <a:off x="7938752" y="2128400"/>
            <a:ext cx="3455097" cy="3851776"/>
          </a:xfrm>
        </p:spPr>
        <p:txBody>
          <a:bodyPr vert="horz" wrap="square" lIns="91440" tIns="45720" rIns="91440" bIns="45720" anchor="ctr" anchorCtr="0" compatLnSpc="1">
            <a:noAutofit/>
          </a:bodyPr>
          <a:lstStyle/>
          <a:p>
            <a:r>
              <a:rPr lang="en-GB" sz="2000" b="0" i="0" dirty="0">
                <a:effectLst/>
                <a:latin typeface="Arial "/>
              </a:rPr>
              <a:t>Upscale and luxury traveler’s</a:t>
            </a:r>
            <a:r>
              <a:rPr lang="en-GB" sz="2000" dirty="0">
                <a:latin typeface="Arial "/>
              </a:rPr>
              <a:t> </a:t>
            </a:r>
            <a:r>
              <a:rPr lang="en-GB" sz="2000" b="0" i="0" dirty="0">
                <a:effectLst/>
                <a:latin typeface="Arial "/>
              </a:rPr>
              <a:t> (JW Marriott 2023</a:t>
            </a:r>
            <a:r>
              <a:rPr lang="en-GB" sz="2000" dirty="0">
                <a:latin typeface="Arial "/>
              </a:rPr>
              <a:t>).</a:t>
            </a:r>
            <a:endParaRPr lang="en-GB" sz="2000" dirty="0">
              <a:effectLst/>
              <a:latin typeface="Arial "/>
            </a:endParaRPr>
          </a:p>
          <a:p>
            <a:r>
              <a:rPr lang="en-GB" sz="2000" b="0" i="0" dirty="0">
                <a:effectLst/>
                <a:latin typeface="Arial "/>
              </a:rPr>
              <a:t>Business traveler’s</a:t>
            </a:r>
            <a:endParaRPr lang="en-GB" sz="2000" dirty="0">
              <a:effectLst/>
              <a:latin typeface="Arial "/>
            </a:endParaRPr>
          </a:p>
          <a:p>
            <a:r>
              <a:rPr lang="en-GB" sz="2000" b="0" i="0" dirty="0">
                <a:effectLst/>
                <a:latin typeface="Arial "/>
              </a:rPr>
              <a:t>Leisure traveler’s seeking high-end experiences</a:t>
            </a:r>
            <a:r>
              <a:rPr lang="en-GB" sz="2000" dirty="0">
                <a:latin typeface="Arial "/>
              </a:rPr>
              <a:t>.</a:t>
            </a:r>
            <a:endParaRPr lang="en-GB" sz="2000" dirty="0">
              <a:effectLst/>
              <a:latin typeface="Arial "/>
            </a:endParaRPr>
          </a:p>
          <a:p>
            <a:r>
              <a:rPr lang="en-GB" sz="2000" b="0" i="0" dirty="0">
                <a:effectLst/>
                <a:latin typeface="Arial "/>
              </a:rPr>
              <a:t>Corporate events and conferences</a:t>
            </a:r>
            <a:r>
              <a:rPr lang="en-GB" sz="2000" dirty="0">
                <a:latin typeface="Arial "/>
              </a:rPr>
              <a:t>.</a:t>
            </a:r>
          </a:p>
          <a:p>
            <a:r>
              <a:rPr lang="en-GB" sz="2000" dirty="0">
                <a:latin typeface="Arial "/>
              </a:rPr>
              <a:t> </a:t>
            </a:r>
            <a:r>
              <a:rPr lang="en-GB" sz="2000" b="0" i="0" dirty="0">
                <a:effectLst/>
                <a:latin typeface="Arial "/>
              </a:rPr>
              <a:t>Special occasions like weddings and celebrations</a:t>
            </a:r>
            <a:r>
              <a:rPr lang="en-GB" sz="2000" dirty="0">
                <a:latin typeface="Arial "/>
              </a:rPr>
              <a:t>.</a:t>
            </a:r>
            <a:endParaRPr lang="en-GB" sz="2000" dirty="0">
              <a:effectLst/>
              <a:latin typeface="Arial "/>
            </a:endParaRPr>
          </a:p>
          <a:p>
            <a:r>
              <a:rPr lang="en-GB" sz="2000" b="0" i="0" dirty="0">
                <a:effectLst/>
                <a:latin typeface="Arial "/>
              </a:rPr>
              <a:t>Guests who value premium amenities and personalised services</a:t>
            </a:r>
            <a:r>
              <a:rPr lang="en-GB" sz="2000" dirty="0">
                <a:latin typeface="Arial "/>
              </a:rPr>
              <a:t>.</a:t>
            </a:r>
            <a:endParaRPr lang="en-GB" sz="2000" dirty="0">
              <a:effectLst/>
              <a:latin typeface="Arial "/>
            </a:endParaRPr>
          </a:p>
          <a:p>
            <a:endParaRPr lang="en-GB" sz="1800" dirty="0">
              <a:effectLst/>
              <a:latin typeface=".AppleSystemUIFon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5DF40726-9B19-4165-9C26-757D16E19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6C3682-B394-44D2-C68D-2AF0FE7CD36A}"/>
              </a:ext>
            </a:extLst>
          </p:cNvPr>
          <p:cNvSpPr txBox="1">
            <a:spLocks noGrp="1"/>
          </p:cNvSpPr>
          <p:nvPr>
            <p:ph type="title"/>
          </p:nvPr>
        </p:nvSpPr>
        <p:spPr>
          <a:xfrm>
            <a:off x="838199" y="-36423"/>
            <a:ext cx="4580963" cy="878133"/>
          </a:xfrm>
        </p:spPr>
        <p:txBody>
          <a:bodyPr anchor="b">
            <a:normAutofit fontScale="90000"/>
          </a:bodyPr>
          <a:lstStyle/>
          <a:p>
            <a:pPr lvl="0"/>
            <a:r>
              <a:rPr lang="en-GB" sz="3200" b="1" dirty="0">
                <a:latin typeface="Arial "/>
              </a:rPr>
              <a:t>Guest service scope at JW Marriott</a:t>
            </a:r>
          </a:p>
        </p:txBody>
      </p:sp>
      <p:sp>
        <p:nvSpPr>
          <p:cNvPr id="3" name="Content Placeholder 2">
            <a:extLst>
              <a:ext uri="{FF2B5EF4-FFF2-40B4-BE49-F238E27FC236}">
                <a16:creationId xmlns:a16="http://schemas.microsoft.com/office/drawing/2014/main" id="{CD8C0B90-5E4A-8D65-AA18-2D4726832B37}"/>
              </a:ext>
            </a:extLst>
          </p:cNvPr>
          <p:cNvSpPr txBox="1">
            <a:spLocks noGrp="1"/>
          </p:cNvSpPr>
          <p:nvPr>
            <p:ph idx="1"/>
          </p:nvPr>
        </p:nvSpPr>
        <p:spPr>
          <a:xfrm>
            <a:off x="838199" y="925776"/>
            <a:ext cx="4580963" cy="5551986"/>
          </a:xfrm>
        </p:spPr>
        <p:txBody>
          <a:bodyPr vert="horz" wrap="square" lIns="91440" tIns="45720" rIns="91440" bIns="45720" anchor="t" anchorCtr="0" compatLnSpc="1">
            <a:noAutofit/>
          </a:bodyPr>
          <a:lstStyle/>
          <a:p>
            <a:pPr lvl="0"/>
            <a:r>
              <a:rPr lang="en-GB" sz="1600" b="0" i="0" u="none" strike="noStrike" dirty="0">
                <a:effectLst/>
                <a:latin typeface="Arial "/>
              </a:rPr>
              <a:t>The primary objective of JW Marriott is to ensure guest satisfaction with an extensive array of services and amenities tailored to deliver an unparalleled and remarkable experience.</a:t>
            </a:r>
            <a:endParaRPr lang="en-GB" sz="1600" dirty="0">
              <a:latin typeface="Arial "/>
            </a:endParaRPr>
          </a:p>
          <a:p>
            <a:r>
              <a:rPr lang="en-GB" sz="1600" b="0" i="0" dirty="0">
                <a:effectLst/>
                <a:latin typeface="Arial "/>
              </a:rPr>
              <a:t>Check-In and Check-Out: Smooth and personalised processes.</a:t>
            </a:r>
            <a:endParaRPr lang="en-GB" sz="1600" dirty="0">
              <a:effectLst/>
              <a:latin typeface="Arial "/>
            </a:endParaRPr>
          </a:p>
          <a:p>
            <a:r>
              <a:rPr lang="en-GB" sz="1600" b="0" i="0" dirty="0">
                <a:effectLst/>
                <a:latin typeface="Arial "/>
              </a:rPr>
              <a:t>Concierge Services, Recommendations, reservations, and local arrangements.</a:t>
            </a:r>
            <a:endParaRPr lang="en-GB" sz="1600" dirty="0">
              <a:effectLst/>
              <a:latin typeface="Arial "/>
            </a:endParaRPr>
          </a:p>
          <a:p>
            <a:r>
              <a:rPr lang="en-GB" sz="1600" b="0" i="0" dirty="0">
                <a:effectLst/>
                <a:latin typeface="Arial "/>
              </a:rPr>
              <a:t>Room Service: High-quality in-room dining options.</a:t>
            </a:r>
            <a:endParaRPr lang="en-GB" sz="1600" dirty="0">
              <a:effectLst/>
              <a:latin typeface="Arial "/>
            </a:endParaRPr>
          </a:p>
          <a:p>
            <a:r>
              <a:rPr lang="en-GB" sz="1600" b="0" i="0" dirty="0">
                <a:effectLst/>
                <a:latin typeface="Arial "/>
              </a:rPr>
              <a:t>Dining: On-site restaurants and bars with culinary experiences.</a:t>
            </a:r>
            <a:endParaRPr lang="en-GB" sz="1600" dirty="0">
              <a:effectLst/>
              <a:latin typeface="Arial "/>
            </a:endParaRPr>
          </a:p>
          <a:p>
            <a:r>
              <a:rPr lang="en-GB" sz="1600" b="0" i="0" dirty="0">
                <a:effectLst/>
                <a:latin typeface="Arial "/>
              </a:rPr>
              <a:t>Spa and Wellness: Luxurious spa facilities and wellness services.</a:t>
            </a:r>
            <a:endParaRPr lang="en-GB" sz="1600" dirty="0">
              <a:effectLst/>
              <a:latin typeface="Arial "/>
            </a:endParaRPr>
          </a:p>
          <a:p>
            <a:r>
              <a:rPr lang="en-GB" sz="1600" dirty="0">
                <a:latin typeface="Arial "/>
              </a:rPr>
              <a:t> </a:t>
            </a:r>
            <a:r>
              <a:rPr lang="en-GB" sz="1600" b="0" i="0" dirty="0">
                <a:effectLst/>
                <a:latin typeface="Arial "/>
              </a:rPr>
              <a:t>Fitness Centres: Well-equipped for guest fitness needs.</a:t>
            </a:r>
            <a:endParaRPr lang="en-GB" sz="1600" dirty="0">
              <a:effectLst/>
              <a:latin typeface="Arial "/>
            </a:endParaRPr>
          </a:p>
          <a:p>
            <a:r>
              <a:rPr lang="en-GB" sz="1600" b="0" i="0" dirty="0">
                <a:effectLst/>
                <a:latin typeface="Arial "/>
              </a:rPr>
              <a:t>Event and Meeting Facilities: Modern spaces for corporate events.</a:t>
            </a:r>
            <a:endParaRPr lang="en-GB" sz="1600" dirty="0">
              <a:effectLst/>
              <a:latin typeface="Arial "/>
            </a:endParaRPr>
          </a:p>
          <a:p>
            <a:r>
              <a:rPr lang="en-GB" sz="1600" b="0" i="0" dirty="0">
                <a:effectLst/>
                <a:latin typeface="Arial "/>
              </a:rPr>
              <a:t>Weddings and Celebrations: Elegant venues for special occasions.</a:t>
            </a:r>
            <a:endParaRPr lang="en-GB" sz="1600" dirty="0">
              <a:effectLst/>
              <a:latin typeface="Arial "/>
            </a:endParaRPr>
          </a:p>
          <a:p>
            <a:pPr lvl="0"/>
            <a:endParaRPr lang="en-GB" sz="1400" dirty="0">
              <a:latin typeface="Arial "/>
            </a:endParaRPr>
          </a:p>
        </p:txBody>
      </p:sp>
      <p:pic>
        <p:nvPicPr>
          <p:cNvPr id="4" name="Picture 3">
            <a:extLst>
              <a:ext uri="{FF2B5EF4-FFF2-40B4-BE49-F238E27FC236}">
                <a16:creationId xmlns:a16="http://schemas.microsoft.com/office/drawing/2014/main" id="{A960A3C0-A223-37CF-F3E6-EE2428B39945}"/>
              </a:ext>
            </a:extLst>
          </p:cNvPr>
          <p:cNvPicPr>
            <a:picLocks noChangeAspect="1"/>
          </p:cNvPicPr>
          <p:nvPr/>
        </p:nvPicPr>
        <p:blipFill rotWithShape="1">
          <a:blip r:embed="rId2">
            <a:extLst>
              <a:ext uri="{28A0092B-C50C-407E-A947-70E740481C1C}">
                <a14:useLocalDpi xmlns:a14="http://schemas.microsoft.com/office/drawing/2010/main" val="0"/>
              </a:ext>
            </a:extLst>
          </a:blip>
          <a:srcRect t="18041" r="2" b="5184"/>
          <a:stretch/>
        </p:blipFill>
        <p:spPr>
          <a:xfrm>
            <a:off x="6190488" y="566928"/>
            <a:ext cx="5157216" cy="5286197"/>
          </a:xfrm>
          <a:prstGeom prst="rect">
            <a:avLst/>
          </a:prstGeom>
        </p:spPr>
      </p:pic>
      <p:sp>
        <p:nvSpPr>
          <p:cNvPr id="39" name="Rectangle 38">
            <a:extLst>
              <a:ext uri="{FF2B5EF4-FFF2-40B4-BE49-F238E27FC236}">
                <a16:creationId xmlns:a16="http://schemas.microsoft.com/office/drawing/2014/main" id="{2089CB41-F399-4AEB-980C-5BFB1049C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6112341"/>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0" name="Rectangle 39">
            <a:extLst>
              <a:ext uri="{FF2B5EF4-FFF2-40B4-BE49-F238E27FC236}">
                <a16:creationId xmlns:a16="http://schemas.microsoft.com/office/drawing/2014/main" id="{1BFC967B-3DD6-463D-9DB9-6E4419AE0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96768" y="3817404"/>
            <a:ext cx="54864" cy="457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C204FC-6B44-1256-7609-CE9B217065E0}"/>
              </a:ext>
            </a:extLst>
          </p:cNvPr>
          <p:cNvSpPr txBox="1">
            <a:spLocks noGrp="1"/>
          </p:cNvSpPr>
          <p:nvPr>
            <p:ph type="title"/>
          </p:nvPr>
        </p:nvSpPr>
        <p:spPr>
          <a:xfrm>
            <a:off x="411480" y="987552"/>
            <a:ext cx="4485861" cy="1088136"/>
          </a:xfrm>
        </p:spPr>
        <p:txBody>
          <a:bodyPr anchor="b">
            <a:noAutofit/>
          </a:bodyPr>
          <a:lstStyle/>
          <a:p>
            <a:r>
              <a:rPr lang="en-GB" sz="3600" b="1" dirty="0">
                <a:latin typeface="Arial "/>
              </a:rPr>
              <a:t>Guest services personal touch </a:t>
            </a:r>
          </a:p>
        </p:txBody>
      </p:sp>
      <p:sp>
        <p:nvSpPr>
          <p:cNvPr id="24" name="Rectangle 23">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876CAF1-A04E-999C-FFDE-E6C510FDA09B}"/>
              </a:ext>
            </a:extLst>
          </p:cNvPr>
          <p:cNvSpPr txBox="1">
            <a:spLocks noGrp="1"/>
          </p:cNvSpPr>
          <p:nvPr>
            <p:ph idx="1"/>
          </p:nvPr>
        </p:nvSpPr>
        <p:spPr>
          <a:xfrm>
            <a:off x="411479" y="2311819"/>
            <a:ext cx="4489884" cy="3960965"/>
          </a:xfrm>
        </p:spPr>
        <p:txBody>
          <a:bodyPr anchor="t">
            <a:normAutofit/>
          </a:bodyPr>
          <a:lstStyle/>
          <a:p>
            <a:pPr lvl="0"/>
            <a:endParaRPr lang="en-GB" sz="1800" dirty="0">
              <a:latin typeface="Arial "/>
            </a:endParaRPr>
          </a:p>
          <a:p>
            <a:pPr lvl="0"/>
            <a:r>
              <a:rPr lang="en-GB" sz="2000" dirty="0">
                <a:latin typeface="Arial "/>
              </a:rPr>
              <a:t>JW Marriott provides exceptional guest services (“Luxury Hotels &amp; Resorts: Mindful Experiences | JW Marriott,” 2023).</a:t>
            </a:r>
          </a:p>
          <a:p>
            <a:r>
              <a:rPr lang="en-GB" sz="2000" dirty="0">
                <a:latin typeface="Arial "/>
              </a:rPr>
              <a:t>They offer personalised greetings and concierge assistance. </a:t>
            </a:r>
          </a:p>
          <a:p>
            <a:pPr lvl="0"/>
            <a:r>
              <a:rPr lang="en-GB" sz="2000" dirty="0">
                <a:latin typeface="Arial "/>
              </a:rPr>
              <a:t>The staff goes the extra mile for guests.</a:t>
            </a:r>
          </a:p>
          <a:p>
            <a:pPr lvl="0"/>
            <a:r>
              <a:rPr lang="en-GB" sz="2000" dirty="0">
                <a:latin typeface="Arial "/>
              </a:rPr>
              <a:t>They aim to make every stay special with a personal touch.</a:t>
            </a:r>
          </a:p>
        </p:txBody>
      </p:sp>
      <p:pic>
        <p:nvPicPr>
          <p:cNvPr id="12" name="Picture 11">
            <a:extLst>
              <a:ext uri="{FF2B5EF4-FFF2-40B4-BE49-F238E27FC236}">
                <a16:creationId xmlns:a16="http://schemas.microsoft.com/office/drawing/2014/main" id="{DCCA757E-DBD0-7683-9544-C9523BD0D8EC}"/>
              </a:ext>
            </a:extLst>
          </p:cNvPr>
          <p:cNvPicPr>
            <a:picLocks noChangeAspect="1"/>
          </p:cNvPicPr>
          <p:nvPr/>
        </p:nvPicPr>
        <p:blipFill rotWithShape="1">
          <a:blip r:embed="rId2"/>
          <a:srcRect l="14139" r="27140" b="1"/>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D244316-936C-6B42-6D17-B6E5C204FAA6}"/>
              </a:ext>
            </a:extLst>
          </p:cNvPr>
          <p:cNvPicPr>
            <a:picLocks noChangeAspect="1"/>
          </p:cNvPicPr>
          <p:nvPr/>
        </p:nvPicPr>
        <p:blipFill rotWithShape="1">
          <a:blip r:embed="rId2"/>
          <a:srcRect r="9055" b="-1"/>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62633D-4307-6C57-B2BE-8E1B96BCA7D7}"/>
              </a:ext>
            </a:extLst>
          </p:cNvPr>
          <p:cNvSpPr txBox="1">
            <a:spLocks noGrp="1"/>
          </p:cNvSpPr>
          <p:nvPr>
            <p:ph type="title"/>
          </p:nvPr>
        </p:nvSpPr>
        <p:spPr>
          <a:xfrm>
            <a:off x="8488590" y="6522"/>
            <a:ext cx="3822189" cy="1808819"/>
          </a:xfrm>
        </p:spPr>
        <p:txBody>
          <a:bodyPr>
            <a:normAutofit/>
          </a:bodyPr>
          <a:lstStyle/>
          <a:p>
            <a:pPr lvl="0"/>
            <a:r>
              <a:rPr lang="en-GB" sz="3200" b="1" dirty="0">
                <a:latin typeface="Arial "/>
              </a:rPr>
              <a:t>Facilities provided to guest by JW Marriot</a:t>
            </a:r>
          </a:p>
        </p:txBody>
      </p:sp>
      <p:sp>
        <p:nvSpPr>
          <p:cNvPr id="3" name="Content Placeholder 2">
            <a:extLst>
              <a:ext uri="{FF2B5EF4-FFF2-40B4-BE49-F238E27FC236}">
                <a16:creationId xmlns:a16="http://schemas.microsoft.com/office/drawing/2014/main" id="{C2C02B94-DF8C-924B-D51E-1B06E0C5D19C}"/>
              </a:ext>
            </a:extLst>
          </p:cNvPr>
          <p:cNvSpPr txBox="1">
            <a:spLocks noGrp="1"/>
          </p:cNvSpPr>
          <p:nvPr>
            <p:ph idx="1"/>
          </p:nvPr>
        </p:nvSpPr>
        <p:spPr>
          <a:xfrm>
            <a:off x="8089685" y="2095705"/>
            <a:ext cx="3822189" cy="5221937"/>
          </a:xfrm>
        </p:spPr>
        <p:txBody>
          <a:bodyPr vert="horz" wrap="square" lIns="91440" tIns="45720" rIns="91440" bIns="45720" anchor="t" anchorCtr="0" compatLnSpc="1">
            <a:noAutofit/>
          </a:bodyPr>
          <a:lstStyle/>
          <a:p>
            <a:pPr lvl="0"/>
            <a:r>
              <a:rPr lang="en-GB" sz="1800" dirty="0">
                <a:latin typeface="Arial "/>
              </a:rPr>
              <a:t>Luxurious Accommodation.</a:t>
            </a:r>
          </a:p>
          <a:p>
            <a:r>
              <a:rPr lang="en-GB" sz="1800" dirty="0">
                <a:latin typeface="Arial "/>
              </a:rPr>
              <a:t> Dining Options.</a:t>
            </a:r>
          </a:p>
          <a:p>
            <a:r>
              <a:rPr lang="en-GB" sz="1800" dirty="0">
                <a:latin typeface="Arial "/>
              </a:rPr>
              <a:t> Meeting and Event Spaces.</a:t>
            </a:r>
          </a:p>
          <a:p>
            <a:pPr lvl="0"/>
            <a:r>
              <a:rPr lang="en-GB" sz="1800" dirty="0">
                <a:latin typeface="Arial "/>
              </a:rPr>
              <a:t>Swimming Pools.</a:t>
            </a:r>
          </a:p>
          <a:p>
            <a:r>
              <a:rPr lang="en-GB" sz="1800" dirty="0">
                <a:latin typeface="Arial "/>
              </a:rPr>
              <a:t> Concierge Services.</a:t>
            </a:r>
          </a:p>
          <a:p>
            <a:pPr lvl="0"/>
            <a:r>
              <a:rPr lang="en-GB" sz="1800" dirty="0">
                <a:latin typeface="Arial "/>
              </a:rPr>
              <a:t>In-Room Amenities.</a:t>
            </a:r>
          </a:p>
          <a:p>
            <a:pPr lvl="0"/>
            <a:r>
              <a:rPr lang="en-GB" sz="1800" dirty="0">
                <a:latin typeface="Arial "/>
              </a:rPr>
              <a:t>Transportation Services (“Marriott Seattle Airport (SEA) Review,” 2023).</a:t>
            </a:r>
          </a:p>
          <a:p>
            <a:pPr lvl="0"/>
            <a:r>
              <a:rPr lang="en-GB" sz="1800" dirty="0">
                <a:latin typeface="Arial "/>
              </a:rPr>
              <a:t>Wi-Fi and Connectivity.</a:t>
            </a:r>
          </a:p>
          <a:p>
            <a:pPr lvl="0"/>
            <a:r>
              <a:rPr lang="en-GB" sz="1800" dirty="0">
                <a:latin typeface="Arial "/>
              </a:rPr>
              <a:t>Spas and wellness centre’s offer relation and rejuvenation opportunities, enhancing the overall well-being of guest (Marriott Hotels 2023)</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6243686-4709-B4E3-8A1E-01CC2FAE9CC3}"/>
              </a:ext>
            </a:extLst>
          </p:cNvPr>
          <p:cNvPicPr>
            <a:picLocks noChangeAspect="1"/>
          </p:cNvPicPr>
          <p:nvPr/>
        </p:nvPicPr>
        <p:blipFill rotWithShape="1">
          <a:blip r:embed="rId2"/>
          <a:srcRect r="26170" b="9090"/>
          <a:stretch/>
        </p:blipFill>
        <p:spPr>
          <a:xfrm>
            <a:off x="3577209" y="10"/>
            <a:ext cx="8668512" cy="6857990"/>
          </a:xfrm>
          <a:prstGeom prst="rect">
            <a:avLst/>
          </a:prstGeom>
        </p:spPr>
      </p:pic>
      <p:sp>
        <p:nvSpPr>
          <p:cNvPr id="13" name="Rectangle 12">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27ADA1-114E-967D-2E2A-BB1D1F7725A4}"/>
              </a:ext>
            </a:extLst>
          </p:cNvPr>
          <p:cNvSpPr txBox="1">
            <a:spLocks noGrp="1"/>
          </p:cNvSpPr>
          <p:nvPr>
            <p:ph type="title"/>
          </p:nvPr>
        </p:nvSpPr>
        <p:spPr>
          <a:xfrm>
            <a:off x="371094" y="331076"/>
            <a:ext cx="3438144" cy="1162146"/>
          </a:xfrm>
        </p:spPr>
        <p:txBody>
          <a:bodyPr anchor="b">
            <a:noAutofit/>
          </a:bodyPr>
          <a:lstStyle/>
          <a:p>
            <a:r>
              <a:rPr lang="en-GB" sz="3200" b="1" dirty="0">
                <a:latin typeface="Arial "/>
              </a:rPr>
              <a:t>Role and function of guest services</a:t>
            </a:r>
            <a:r>
              <a:rPr lang="en-GB" sz="3600" b="1" dirty="0">
                <a:latin typeface="Arial "/>
              </a:rPr>
              <a:t> </a:t>
            </a:r>
          </a:p>
        </p:txBody>
      </p:sp>
      <p:sp>
        <p:nvSpPr>
          <p:cNvPr id="15" name="Rectangle 1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6383FE7-9E25-6E98-B0B4-2670C53C00C2}"/>
              </a:ext>
            </a:extLst>
          </p:cNvPr>
          <p:cNvSpPr txBox="1">
            <a:spLocks noGrp="1"/>
          </p:cNvSpPr>
          <p:nvPr>
            <p:ph idx="1"/>
          </p:nvPr>
        </p:nvSpPr>
        <p:spPr>
          <a:xfrm>
            <a:off x="371094" y="2099490"/>
            <a:ext cx="3438906" cy="3825822"/>
          </a:xfrm>
        </p:spPr>
        <p:txBody>
          <a:bodyPr anchor="t">
            <a:normAutofit fontScale="92500" lnSpcReduction="10000"/>
          </a:bodyPr>
          <a:lstStyle/>
          <a:p>
            <a:r>
              <a:rPr lang="en-GB" sz="2000" dirty="0">
                <a:latin typeface="Arial "/>
              </a:rPr>
              <a:t>Resolving guest issues promptly. </a:t>
            </a:r>
            <a:endParaRPr lang="en-GB" sz="2000">
              <a:latin typeface="Arial "/>
            </a:endParaRPr>
          </a:p>
          <a:p>
            <a:r>
              <a:rPr lang="en-GB" sz="2000" dirty="0">
                <a:latin typeface="Arial "/>
              </a:rPr>
              <a:t>Responsibilities include greeting guest, check-in and check-out processes, and addressing inquires. </a:t>
            </a:r>
            <a:endParaRPr lang="en-GB" sz="2000">
              <a:latin typeface="Arial "/>
            </a:endParaRPr>
          </a:p>
          <a:p>
            <a:r>
              <a:rPr lang="en-GB" sz="2000" dirty="0">
                <a:latin typeface="Arial "/>
              </a:rPr>
              <a:t>They provide valuable local information and recommendations to enhance the guest stay. </a:t>
            </a:r>
            <a:endParaRPr lang="en-GB" sz="2000">
              <a:latin typeface="Arial "/>
            </a:endParaRPr>
          </a:p>
          <a:p>
            <a:pPr lvl="0"/>
            <a:r>
              <a:rPr lang="en-GB" sz="2000" dirty="0">
                <a:latin typeface="Arial "/>
              </a:rPr>
              <a:t>Handling special request, reservations, and room preferences to meet individual's needs.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B405E0-DFEF-BC3A-81E0-5744BADDCE79}"/>
              </a:ext>
            </a:extLst>
          </p:cNvPr>
          <p:cNvSpPr txBox="1">
            <a:spLocks noGrp="1"/>
          </p:cNvSpPr>
          <p:nvPr>
            <p:ph type="title"/>
          </p:nvPr>
        </p:nvSpPr>
        <p:spPr>
          <a:xfrm>
            <a:off x="640080" y="325369"/>
            <a:ext cx="4368602" cy="1060371"/>
          </a:xfrm>
        </p:spPr>
        <p:txBody>
          <a:bodyPr anchor="b">
            <a:normAutofit/>
          </a:bodyPr>
          <a:lstStyle/>
          <a:p>
            <a:r>
              <a:rPr lang="en-GB" sz="3200" b="1" dirty="0">
                <a:latin typeface="Arial "/>
              </a:rPr>
              <a:t>Importance of Hospitality </a:t>
            </a:r>
            <a:endParaRPr lang="en-GB" b="1" dirty="0">
              <a:latin typeface="Arial "/>
            </a:endParaRP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C1E14E-A280-B579-6D71-647D009CD991}"/>
              </a:ext>
            </a:extLst>
          </p:cNvPr>
          <p:cNvSpPr txBox="1">
            <a:spLocks noGrp="1"/>
          </p:cNvSpPr>
          <p:nvPr>
            <p:ph idx="1"/>
          </p:nvPr>
        </p:nvSpPr>
        <p:spPr>
          <a:xfrm>
            <a:off x="640080" y="1707489"/>
            <a:ext cx="4243589" cy="4486078"/>
          </a:xfrm>
        </p:spPr>
        <p:txBody>
          <a:bodyPr>
            <a:normAutofit/>
          </a:bodyPr>
          <a:lstStyle/>
          <a:p>
            <a:pPr lvl="0"/>
            <a:r>
              <a:rPr lang="en-GB" sz="2000" b="0" u="none" strike="noStrike" dirty="0">
                <a:effectLst/>
                <a:latin typeface="Arial "/>
              </a:rPr>
              <a:t>Hospitality is making your guests feel at home, even if you wish they were (Vogt, 2023).</a:t>
            </a:r>
          </a:p>
          <a:p>
            <a:pPr lvl="0"/>
            <a:r>
              <a:rPr lang="en-GB" sz="2000" dirty="0">
                <a:latin typeface="Arial "/>
              </a:rPr>
              <a:t>Boosts customer satisfaction and business success.</a:t>
            </a:r>
          </a:p>
          <a:p>
            <a:pPr lvl="0"/>
            <a:r>
              <a:rPr lang="en-GB" sz="2000" dirty="0">
                <a:latin typeface="Arial "/>
              </a:rPr>
              <a:t>Builds a positive reputation and attracts more customers.</a:t>
            </a:r>
          </a:p>
          <a:p>
            <a:pPr lvl="0"/>
            <a:r>
              <a:rPr lang="en-GB" sz="2000" dirty="0">
                <a:latin typeface="Arial "/>
              </a:rPr>
              <a:t>Fosters cultural exchange and economic growth.</a:t>
            </a:r>
          </a:p>
          <a:p>
            <a:pPr lvl="0"/>
            <a:r>
              <a:rPr lang="en-GB" sz="2000" dirty="0">
                <a:latin typeface="Arial "/>
              </a:rPr>
              <a:t>Creates personal connections and competitive advantages.Encourages repeat business and loyal customers.</a:t>
            </a:r>
          </a:p>
        </p:txBody>
      </p:sp>
      <p:pic>
        <p:nvPicPr>
          <p:cNvPr id="6" name="Picture 5">
            <a:extLst>
              <a:ext uri="{FF2B5EF4-FFF2-40B4-BE49-F238E27FC236}">
                <a16:creationId xmlns:a16="http://schemas.microsoft.com/office/drawing/2014/main" id="{7C936B85-8DC2-FC73-BDC6-954AA8FA0FEB}"/>
              </a:ext>
            </a:extLst>
          </p:cNvPr>
          <p:cNvPicPr>
            <a:picLocks noChangeAspect="1"/>
          </p:cNvPicPr>
          <p:nvPr/>
        </p:nvPicPr>
        <p:blipFill rotWithShape="1">
          <a:blip r:embed="rId2"/>
          <a:srcRect l="20378" r="12668"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19DB8E5-7DEE-B6C1-BE2C-E253EB55E638}"/>
              </a:ext>
            </a:extLst>
          </p:cNvPr>
          <p:cNvPicPr>
            <a:picLocks noChangeAspect="1"/>
          </p:cNvPicPr>
          <p:nvPr/>
        </p:nvPicPr>
        <p:blipFill rotWithShape="1">
          <a:blip r:embed="rId2"/>
          <a:srcRect t="4440" b="995"/>
          <a:stretch/>
        </p:blipFill>
        <p:spPr>
          <a:xfrm>
            <a:off x="1" y="1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4CEAAF-ADC7-D409-46C9-7C406EAA73E1}"/>
              </a:ext>
            </a:extLst>
          </p:cNvPr>
          <p:cNvSpPr txBox="1">
            <a:spLocks noGrp="1"/>
          </p:cNvSpPr>
          <p:nvPr>
            <p:ph type="title"/>
          </p:nvPr>
        </p:nvSpPr>
        <p:spPr>
          <a:xfrm>
            <a:off x="7531610" y="365125"/>
            <a:ext cx="3822189" cy="1344101"/>
          </a:xfrm>
        </p:spPr>
        <p:txBody>
          <a:bodyPr>
            <a:normAutofit/>
          </a:bodyPr>
          <a:lstStyle/>
          <a:p>
            <a:pPr lvl="0"/>
            <a:r>
              <a:rPr lang="en-GB" sz="3200" b="1" dirty="0">
                <a:latin typeface="Arial "/>
              </a:rPr>
              <a:t>Meeting guest expectations</a:t>
            </a:r>
          </a:p>
        </p:txBody>
      </p:sp>
      <p:sp>
        <p:nvSpPr>
          <p:cNvPr id="3" name="Content Placeholder 2">
            <a:extLst>
              <a:ext uri="{FF2B5EF4-FFF2-40B4-BE49-F238E27FC236}">
                <a16:creationId xmlns:a16="http://schemas.microsoft.com/office/drawing/2014/main" id="{914E1492-014D-5AB1-EECD-D392EA46E408}"/>
              </a:ext>
            </a:extLst>
          </p:cNvPr>
          <p:cNvSpPr txBox="1">
            <a:spLocks noGrp="1"/>
          </p:cNvSpPr>
          <p:nvPr>
            <p:ph idx="1"/>
          </p:nvPr>
        </p:nvSpPr>
        <p:spPr>
          <a:xfrm>
            <a:off x="7531610" y="2434201"/>
            <a:ext cx="3822189" cy="3742762"/>
          </a:xfrm>
        </p:spPr>
        <p:txBody>
          <a:bodyPr>
            <a:normAutofit fontScale="92500" lnSpcReduction="10000"/>
          </a:bodyPr>
          <a:lstStyle/>
          <a:p>
            <a:pPr lvl="0">
              <a:buFont typeface="Arial" panose="020B0604020202020204" pitchFamily="34" charset="0"/>
              <a:buChar char="•"/>
            </a:pPr>
            <a:r>
              <a:rPr lang="en-GB" sz="2000" dirty="0">
                <a:latin typeface="Arial "/>
              </a:rPr>
              <a:t>JW Marriott consistently enhances the guest experience and meets their expectations for a luxurious stay.</a:t>
            </a:r>
            <a:endParaRPr lang="en-GB" sz="2000">
              <a:latin typeface="Arial "/>
              <a:cs typeface="Calibri"/>
            </a:endParaRPr>
          </a:p>
          <a:p>
            <a:pPr lvl="0">
              <a:buFont typeface="Arial" panose="020B0604020202020204" pitchFamily="34" charset="0"/>
              <a:buChar char="•"/>
            </a:pPr>
            <a:r>
              <a:rPr lang="en-GB" sz="2000" dirty="0">
                <a:latin typeface="Arial "/>
              </a:rPr>
              <a:t>Personalised service.</a:t>
            </a:r>
            <a:endParaRPr lang="en-GB" sz="2000">
              <a:latin typeface="Arial "/>
              <a:cs typeface="Calibri"/>
            </a:endParaRPr>
          </a:p>
          <a:p>
            <a:pPr>
              <a:buFont typeface="Arial" panose="020B0604020202020204" pitchFamily="34" charset="0"/>
              <a:buChar char="•"/>
            </a:pPr>
            <a:r>
              <a:rPr lang="en-GB" sz="2000" dirty="0">
                <a:latin typeface="Arial "/>
              </a:rPr>
              <a:t> Luxurious amenities.</a:t>
            </a:r>
            <a:endParaRPr lang="en-GB" sz="2000">
              <a:latin typeface="Arial "/>
              <a:cs typeface="Calibri"/>
            </a:endParaRPr>
          </a:p>
          <a:p>
            <a:pPr lvl="0">
              <a:buFont typeface="Arial" panose="020B0604020202020204" pitchFamily="34" charset="0"/>
              <a:buChar char="•"/>
            </a:pPr>
            <a:r>
              <a:rPr lang="en-GB" sz="2000" dirty="0">
                <a:latin typeface="Arial "/>
              </a:rPr>
              <a:t>Attentive staff.</a:t>
            </a:r>
            <a:endParaRPr lang="en-GB" sz="2000">
              <a:latin typeface="Arial "/>
              <a:cs typeface="Calibri"/>
            </a:endParaRPr>
          </a:p>
          <a:p>
            <a:pPr lvl="0">
              <a:buFont typeface="Arial" panose="020B0604020202020204" pitchFamily="34" charset="0"/>
              <a:buChar char="•"/>
            </a:pPr>
            <a:r>
              <a:rPr lang="en-GB" sz="2000" dirty="0">
                <a:latin typeface="Arial "/>
              </a:rPr>
              <a:t>Fine dining.</a:t>
            </a:r>
            <a:endParaRPr lang="en-GB" sz="2000">
              <a:latin typeface="Arial "/>
              <a:cs typeface="Calibri"/>
            </a:endParaRPr>
          </a:p>
          <a:p>
            <a:pPr lvl="0">
              <a:buFont typeface="Arial" panose="020B0604020202020204" pitchFamily="34" charset="0"/>
              <a:buChar char="•"/>
            </a:pPr>
            <a:r>
              <a:rPr lang="en-GB" sz="2000" dirty="0">
                <a:latin typeface="Arial "/>
              </a:rPr>
              <a:t>Impeccable cleanliness.</a:t>
            </a:r>
            <a:endParaRPr lang="en-GB" sz="2000">
              <a:latin typeface="Arial "/>
              <a:cs typeface="Calibri"/>
            </a:endParaRPr>
          </a:p>
          <a:p>
            <a:pPr lvl="0">
              <a:buFont typeface="Arial" panose="020B0604020202020204" pitchFamily="34" charset="0"/>
              <a:buChar char="•"/>
            </a:pPr>
            <a:r>
              <a:rPr lang="en-GB" sz="2000" dirty="0">
                <a:latin typeface="Arial "/>
              </a:rPr>
              <a:t>Sustainability initiatives.</a:t>
            </a:r>
            <a:endParaRPr lang="en-GB" sz="2000">
              <a:latin typeface="Arial "/>
              <a:cs typeface="Calibri"/>
            </a:endParaRPr>
          </a:p>
          <a:p>
            <a:pPr>
              <a:buFont typeface="Arial" panose="020B0604020202020204" pitchFamily="34" charset="0"/>
              <a:buChar char="•"/>
            </a:pPr>
            <a:r>
              <a:rPr lang="en-GB" sz="2000" dirty="0">
                <a:latin typeface="Arial "/>
              </a:rPr>
              <a:t> Ongoing innovation.</a:t>
            </a:r>
            <a:endParaRPr lang="en-GB" sz="2000">
              <a:latin typeface="Arial "/>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B9EE3F3-89B7-43C3-8651-C4C968309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F7BC61-7B71-C2F4-D99E-7FF4C1825EFB}"/>
              </a:ext>
            </a:extLst>
          </p:cNvPr>
          <p:cNvSpPr txBox="1">
            <a:spLocks noGrp="1"/>
          </p:cNvSpPr>
          <p:nvPr>
            <p:ph type="title"/>
          </p:nvPr>
        </p:nvSpPr>
        <p:spPr>
          <a:xfrm>
            <a:off x="411480" y="139796"/>
            <a:ext cx="4443154" cy="1105749"/>
          </a:xfrm>
        </p:spPr>
        <p:txBody>
          <a:bodyPr anchor="b">
            <a:normAutofit/>
          </a:bodyPr>
          <a:lstStyle/>
          <a:p>
            <a:r>
              <a:rPr lang="en-GB" sz="3600" b="1" dirty="0">
                <a:latin typeface="Arial "/>
              </a:rPr>
              <a:t>Conclusion</a:t>
            </a:r>
            <a:r>
              <a:rPr lang="en-GB" sz="3600" dirty="0">
                <a:latin typeface="Arial "/>
              </a:rPr>
              <a:t> </a:t>
            </a:r>
          </a:p>
        </p:txBody>
      </p:sp>
      <p:sp>
        <p:nvSpPr>
          <p:cNvPr id="13" name="Rectangle 12">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5541"/>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FABE45E1-12EE-F857-4F41-AA87486EAB21}"/>
              </a:ext>
            </a:extLst>
          </p:cNvPr>
          <p:cNvSpPr txBox="1">
            <a:spLocks noGrp="1"/>
          </p:cNvSpPr>
          <p:nvPr>
            <p:ph idx="1"/>
          </p:nvPr>
        </p:nvSpPr>
        <p:spPr>
          <a:xfrm>
            <a:off x="411480" y="1420072"/>
            <a:ext cx="4443154" cy="4756891"/>
          </a:xfrm>
        </p:spPr>
        <p:txBody>
          <a:bodyPr vert="horz" wrap="square" lIns="91440" tIns="45720" rIns="91440" bIns="45720" anchor="t" anchorCtr="0" compatLnSpc="1">
            <a:noAutofit/>
          </a:bodyPr>
          <a:lstStyle/>
          <a:p>
            <a:pPr lvl="0"/>
            <a:r>
              <a:rPr lang="en-GB" sz="1600" dirty="0">
                <a:latin typeface="Arial "/>
              </a:rPr>
              <a:t>The success of any hospitality business is largely dependent on providing excellent service, hospitality, and guest services. them is clear that JW Marriott offers the best possible hospitality and customer service, and its commitment to these qualities has earned them a stellar reputation in the business.</a:t>
            </a:r>
          </a:p>
          <a:p>
            <a:pPr lvl="0"/>
            <a:r>
              <a:rPr lang="en-GB" sz="1600" dirty="0">
                <a:latin typeface="Arial "/>
              </a:rPr>
              <a:t>The amount of work put in by guest services demonstrates the significant impact they have on the performance of hospitality businesses because they interact with clients and serve as the company's face.</a:t>
            </a:r>
          </a:p>
          <a:p>
            <a:r>
              <a:rPr lang="en-GB" sz="1600" dirty="0">
                <a:latin typeface="Arial "/>
              </a:rPr>
              <a:t>In the end, unsatisfactory guest services can affect the business's profitability by generating complaints and discouraged customers from returning. A poor reputation combined with lost sales is a surefire recipe for failure. Once gone, a customer's confidence is almost tough to regain </a:t>
            </a:r>
            <a:r>
              <a:rPr lang="en-GB" sz="1600" b="0" i="0" u="none" strike="noStrike" dirty="0">
                <a:effectLst/>
                <a:latin typeface="Arial "/>
              </a:rPr>
              <a:t>(Taylor 2023).</a:t>
            </a:r>
          </a:p>
          <a:p>
            <a:pPr lvl="0"/>
            <a:endParaRPr lang="en-GB" sz="1400" dirty="0"/>
          </a:p>
        </p:txBody>
      </p:sp>
      <p:pic>
        <p:nvPicPr>
          <p:cNvPr id="6" name="Picture 5">
            <a:extLst>
              <a:ext uri="{FF2B5EF4-FFF2-40B4-BE49-F238E27FC236}">
                <a16:creationId xmlns:a16="http://schemas.microsoft.com/office/drawing/2014/main" id="{0661675A-0DB3-3D93-5D82-7F91E26976DC}"/>
              </a:ext>
            </a:extLst>
          </p:cNvPr>
          <p:cNvPicPr>
            <a:picLocks noChangeAspect="1"/>
          </p:cNvPicPr>
          <p:nvPr/>
        </p:nvPicPr>
        <p:blipFill>
          <a:blip r:embed="rId2"/>
          <a:stretch>
            <a:fillRect/>
          </a:stretch>
        </p:blipFill>
        <p:spPr>
          <a:xfrm>
            <a:off x="5385816" y="1589954"/>
            <a:ext cx="6440424" cy="362273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064DD-6B28-9271-3C20-80CDC33EF868}"/>
              </a:ext>
            </a:extLst>
          </p:cNvPr>
          <p:cNvSpPr>
            <a:spLocks noGrp="1"/>
          </p:cNvSpPr>
          <p:nvPr>
            <p:ph type="title"/>
          </p:nvPr>
        </p:nvSpPr>
        <p:spPr>
          <a:xfrm>
            <a:off x="3758186" y="-236450"/>
            <a:ext cx="7562196" cy="1325559"/>
          </a:xfrm>
        </p:spPr>
        <p:txBody>
          <a:bodyPr>
            <a:normAutofit/>
          </a:bodyPr>
          <a:lstStyle/>
          <a:p>
            <a:r>
              <a:rPr lang="en-GB" sz="3600" b="1" dirty="0">
                <a:latin typeface="Arial "/>
              </a:rPr>
              <a:t>References </a:t>
            </a:r>
          </a:p>
        </p:txBody>
      </p:sp>
      <p:sp>
        <p:nvSpPr>
          <p:cNvPr id="3" name="Content Placeholder 2">
            <a:extLst>
              <a:ext uri="{FF2B5EF4-FFF2-40B4-BE49-F238E27FC236}">
                <a16:creationId xmlns:a16="http://schemas.microsoft.com/office/drawing/2014/main" id="{86FB432D-760A-3093-CD1D-0EAF0E4AA703}"/>
              </a:ext>
            </a:extLst>
          </p:cNvPr>
          <p:cNvSpPr>
            <a:spLocks noGrp="1"/>
          </p:cNvSpPr>
          <p:nvPr>
            <p:ph idx="1"/>
          </p:nvPr>
        </p:nvSpPr>
        <p:spPr>
          <a:xfrm>
            <a:off x="301978" y="668376"/>
            <a:ext cx="11067393" cy="7319211"/>
          </a:xfrm>
        </p:spPr>
        <p:txBody>
          <a:bodyPr>
            <a:normAutofit/>
          </a:bodyPr>
          <a:lstStyle/>
          <a:p>
            <a:endParaRPr lang="en-GB" sz="1400" dirty="0">
              <a:latin typeface="Arial "/>
            </a:endParaRPr>
          </a:p>
          <a:p>
            <a:pPr marL="228600" marR="0" lvl="0" indent="-228600" algn="l" defTabSz="914400" rtl="0" eaLnBrk="1" fontAlgn="auto" latinLnBrk="0" hangingPunct="1">
              <a:lnSpc>
                <a:spcPct val="90000"/>
              </a:lnSpc>
              <a:spcBef>
                <a:spcPts val="1000"/>
              </a:spcBef>
              <a:spcAft>
                <a:spcPts val="0"/>
              </a:spcAft>
              <a:buClrTx/>
              <a:buSzPct val="100000"/>
              <a:buFont typeface="Arial" pitchFamily="34"/>
              <a:buChar char="•"/>
              <a:tabLst/>
              <a:defRPr/>
            </a:pPr>
            <a:r>
              <a:rPr kumimoji="0" lang="en-GB" sz="1400" b="0" i="0" u="none" strike="noStrike" kern="1200" cap="none" spc="0" normalizeH="0" baseline="0" noProof="0" dirty="0">
                <a:ln>
                  <a:noFill/>
                </a:ln>
                <a:solidFill>
                  <a:srgbClr val="000000"/>
                </a:solidFill>
                <a:effectLst/>
                <a:uLnTx/>
                <a:uFillTx/>
                <a:latin typeface="Arial "/>
              </a:rPr>
              <a:t>Anderson, A. (2023). “How Customer Experience Strategy Encourages Customer Loyalty.”(Online) Available at: </a:t>
            </a:r>
            <a:r>
              <a:rPr kumimoji="0" lang="en-GB" sz="1400" b="0" i="0" u="none" strike="noStrike" kern="1200" cap="none" spc="0" normalizeH="0" baseline="0" noProof="0" dirty="0">
                <a:ln>
                  <a:noFill/>
                </a:ln>
                <a:solidFill>
                  <a:srgbClr val="000000"/>
                </a:solidFill>
                <a:effectLst/>
                <a:uLnTx/>
                <a:uFillTx/>
                <a:latin typeface="Arial "/>
                <a:hlinkClick r:id="rId2"/>
              </a:rPr>
              <a:t>https://sharpencx.com/blog/marriott-customer-experience-strategy/</a:t>
            </a:r>
            <a:r>
              <a:rPr kumimoji="0" lang="en-GB" sz="1400" b="0" i="0" u="none" strike="noStrike" kern="1200" cap="none" spc="0" normalizeH="0" baseline="0" noProof="0" dirty="0">
                <a:ln>
                  <a:noFill/>
                </a:ln>
                <a:solidFill>
                  <a:srgbClr val="000000"/>
                </a:solidFill>
                <a:effectLst/>
                <a:uLnTx/>
                <a:uFillTx/>
                <a:latin typeface="Arial "/>
              </a:rPr>
              <a:t> (Accessed: 26 October 2023) Marriott’s Personalised .</a:t>
            </a:r>
            <a:endParaRPr lang="en-GB" sz="1400" b="0" i="0" u="none" strike="noStrike" kern="1200" cap="none" spc="0" normalizeH="0" baseline="0" noProof="0" dirty="0">
              <a:ln>
                <a:noFill/>
              </a:ln>
              <a:solidFill>
                <a:srgbClr val="000000"/>
              </a:solidFill>
              <a:effectLst/>
              <a:uLnTx/>
              <a:uFillTx/>
              <a:latin typeface="Arial "/>
            </a:endParaRPr>
          </a:p>
          <a:p>
            <a:pPr marL="228600" marR="0" lvl="0" indent="-228600" algn="l" defTabSz="914400" rtl="0" eaLnBrk="1" fontAlgn="auto" latinLnBrk="0" hangingPunct="1">
              <a:lnSpc>
                <a:spcPct val="90000"/>
              </a:lnSpc>
              <a:spcBef>
                <a:spcPts val="1000"/>
              </a:spcBef>
              <a:spcAft>
                <a:spcPts val="0"/>
              </a:spcAft>
              <a:buClrTx/>
              <a:buSzPct val="100000"/>
              <a:buFont typeface="Arial" pitchFamily="34"/>
              <a:buChar char="•"/>
              <a:tabLst/>
              <a:defRPr/>
            </a:pPr>
            <a:r>
              <a:rPr kumimoji="0" lang="en-GB" sz="1400" b="0" i="0" u="none" strike="noStrike" kern="1200" cap="none" spc="0" normalizeH="0" baseline="0" noProof="0" dirty="0">
                <a:ln>
                  <a:noFill/>
                </a:ln>
                <a:solidFill>
                  <a:srgbClr val="000000"/>
                </a:solidFill>
                <a:effectLst/>
                <a:uLnTx/>
                <a:uFillTx/>
                <a:latin typeface="Arial "/>
              </a:rPr>
              <a:t>JW Marriott. (2023) “Luxury Hotels &amp; Resorts: Mindful Experiences.” Available at: (Online) </a:t>
            </a:r>
            <a:r>
              <a:rPr kumimoji="0" lang="en-GB" sz="1400" b="0" i="0" u="none" strike="noStrike" kern="1200" cap="none" spc="0" normalizeH="0" baseline="0" noProof="0" dirty="0">
                <a:ln>
                  <a:noFill/>
                </a:ln>
                <a:solidFill>
                  <a:srgbClr val="000000"/>
                </a:solidFill>
                <a:effectLst/>
                <a:uLnTx/>
                <a:uFillTx/>
                <a:latin typeface="Arial "/>
                <a:hlinkClick r:id="rId3"/>
              </a:rPr>
              <a:t>https://jw-marriott.marriott.com</a:t>
            </a:r>
            <a:r>
              <a:rPr lang="en-GB" sz="1400" dirty="0">
                <a:latin typeface="Arial "/>
                <a:hlinkClick r:id="rId3"/>
              </a:rPr>
              <a:t>/</a:t>
            </a:r>
            <a:r>
              <a:rPr lang="en-GB" sz="1400" dirty="0">
                <a:latin typeface="Arial "/>
              </a:rPr>
              <a:t> (</a:t>
            </a:r>
            <a:r>
              <a:rPr kumimoji="0" lang="en-GB" sz="1400" b="0" i="0" u="none" strike="noStrike" kern="1200" cap="none" spc="0" normalizeH="0" baseline="0" noProof="0" dirty="0">
                <a:ln>
                  <a:noFill/>
                </a:ln>
                <a:solidFill>
                  <a:srgbClr val="000000"/>
                </a:solidFill>
                <a:effectLst/>
                <a:uLnTx/>
                <a:uFillTx/>
                <a:latin typeface="Arial "/>
              </a:rPr>
              <a:t>Accessed: 27 October 2023).</a:t>
            </a:r>
            <a:endParaRPr lang="en-GB" sz="1400" b="0" i="0" u="none" strike="noStrike" kern="1200" cap="none" spc="0" normalizeH="0" baseline="0" noProof="0" dirty="0">
              <a:ln>
                <a:noFill/>
              </a:ln>
              <a:solidFill>
                <a:srgbClr val="000000"/>
              </a:solidFill>
              <a:effectLst/>
              <a:uLnTx/>
              <a:uFillTx/>
              <a:latin typeface="Arial "/>
            </a:endParaRPr>
          </a:p>
          <a:p>
            <a:pPr marL="228600" marR="0" lvl="0" indent="-228600" algn="l" defTabSz="914400" rtl="0" eaLnBrk="1" fontAlgn="auto" latinLnBrk="0" hangingPunct="1">
              <a:lnSpc>
                <a:spcPct val="90000"/>
              </a:lnSpc>
              <a:spcBef>
                <a:spcPts val="1000"/>
              </a:spcBef>
              <a:spcAft>
                <a:spcPts val="0"/>
              </a:spcAft>
              <a:buClrTx/>
              <a:buSzPct val="100000"/>
              <a:buFont typeface="Arial" pitchFamily="34"/>
              <a:buChar char="•"/>
              <a:tabLst/>
              <a:defRPr/>
            </a:pPr>
            <a:r>
              <a:rPr kumimoji="0" lang="en-GB" sz="1400" b="0" i="0" u="none" strike="noStrike" kern="1200" cap="none" spc="0" normalizeH="0" baseline="0" noProof="0" dirty="0">
                <a:ln>
                  <a:noFill/>
                </a:ln>
                <a:solidFill>
                  <a:srgbClr val="000000"/>
                </a:solidFill>
                <a:effectLst/>
                <a:uLnTx/>
                <a:uFillTx/>
                <a:latin typeface="Arial "/>
              </a:rPr>
              <a:t>Marriott Seattle Airport (SEA) - One Mile at a Time. 2023. (Online)!Available at: </a:t>
            </a:r>
            <a:r>
              <a:rPr kumimoji="0" lang="en-GB" sz="1400" b="0" i="0" u="none" strike="noStrike" kern="1200" cap="none" spc="0" normalizeH="0" baseline="0" noProof="0" dirty="0">
                <a:ln>
                  <a:noFill/>
                </a:ln>
                <a:solidFill>
                  <a:srgbClr val="000000"/>
                </a:solidFill>
                <a:effectLst/>
                <a:uLnTx/>
                <a:uFillTx/>
                <a:latin typeface="Arial "/>
                <a:hlinkClick r:id="rId4"/>
              </a:rPr>
              <a:t>https://onemileatatime.com/reviews/marriott-seattle-airport/</a:t>
            </a:r>
            <a:r>
              <a:rPr kumimoji="0" lang="en-GB" sz="1400" b="0" i="0" u="none" strike="noStrike" kern="1200" cap="none" spc="0" normalizeH="0" baseline="0" noProof="0" dirty="0">
                <a:ln>
                  <a:noFill/>
                </a:ln>
                <a:solidFill>
                  <a:srgbClr val="000000"/>
                </a:solidFill>
                <a:effectLst/>
                <a:uLnTx/>
                <a:uFillTx/>
                <a:latin typeface="Arial "/>
              </a:rPr>
              <a:t>. (Accessed: 27 October 2023).</a:t>
            </a:r>
            <a:endParaRPr lang="en-GB" sz="1400" b="0" i="0" u="none" strike="noStrike" kern="1200" cap="none" spc="0" normalizeH="0" baseline="0" noProof="0" dirty="0">
              <a:ln>
                <a:noFill/>
              </a:ln>
              <a:solidFill>
                <a:srgbClr val="000000"/>
              </a:solidFill>
              <a:effectLst/>
              <a:uLnTx/>
              <a:uFillTx/>
              <a:latin typeface="Arial "/>
            </a:endParaRPr>
          </a:p>
          <a:p>
            <a:pPr marL="228600" marR="0" lvl="0" indent="-228600" algn="l" defTabSz="914400" rtl="0" eaLnBrk="1" fontAlgn="auto" latinLnBrk="0" hangingPunct="1">
              <a:lnSpc>
                <a:spcPct val="90000"/>
              </a:lnSpc>
              <a:spcBef>
                <a:spcPts val="1000"/>
              </a:spcBef>
              <a:spcAft>
                <a:spcPts val="0"/>
              </a:spcAft>
              <a:buClrTx/>
              <a:buSzPct val="100000"/>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Arial "/>
              </a:rPr>
              <a:t>Luxury Hotels &amp; Resorts: Mindful Experiences | JW Marriott 2023. (Online) Available at: </a:t>
            </a:r>
            <a:r>
              <a:rPr kumimoji="0" lang="en-GB" sz="1400" b="0" i="0" u="none" strike="noStrike" kern="1200" cap="none" spc="0" normalizeH="0" baseline="0" noProof="0" dirty="0">
                <a:ln>
                  <a:noFill/>
                </a:ln>
                <a:solidFill>
                  <a:srgbClr val="000000"/>
                </a:solidFill>
                <a:effectLst/>
                <a:uLnTx/>
                <a:uFillTx/>
                <a:latin typeface="Arial "/>
                <a:hlinkClick r:id="rId3"/>
              </a:rPr>
              <a:t>https://jw-marriott.marriott.com/</a:t>
            </a:r>
            <a:r>
              <a:rPr kumimoji="0" lang="en-GB" sz="1400" b="0" i="0" u="none" strike="noStrike" kern="1200" cap="none" spc="0" normalizeH="0" baseline="0" noProof="0" dirty="0">
                <a:ln>
                  <a:noFill/>
                </a:ln>
                <a:solidFill>
                  <a:srgbClr val="000000"/>
                </a:solidFill>
                <a:effectLst/>
                <a:uLnTx/>
                <a:uFillTx/>
                <a:latin typeface="Arial "/>
              </a:rPr>
              <a:t>. (Accessed: 27 October 2023).</a:t>
            </a:r>
            <a:endParaRPr lang="en-GB" sz="1400" b="0" i="0" u="none" strike="noStrike" kern="1200" cap="none" spc="0" normalizeH="0" baseline="0" noProof="0" dirty="0">
              <a:ln>
                <a:noFill/>
              </a:ln>
              <a:solidFill>
                <a:srgbClr val="000000"/>
              </a:solidFill>
              <a:effectLst/>
              <a:uLnTx/>
              <a:uFillTx/>
              <a:latin typeface="Arial "/>
            </a:endParaRPr>
          </a:p>
          <a:p>
            <a:pPr marL="228600" marR="0" lvl="0" indent="-228600" algn="l" defTabSz="914400" rtl="0" eaLnBrk="1" fontAlgn="auto" latinLnBrk="0" hangingPunct="1">
              <a:lnSpc>
                <a:spcPct val="90000"/>
              </a:lnSpc>
              <a:spcBef>
                <a:spcPts val="1000"/>
              </a:spcBef>
              <a:spcAft>
                <a:spcPts val="0"/>
              </a:spcAft>
              <a:buClrTx/>
              <a:buSzPct val="100000"/>
              <a:buFont typeface="Arial" pitchFamily="34"/>
              <a:buChar char="•"/>
              <a:tabLst/>
              <a:defRPr/>
            </a:pPr>
            <a:r>
              <a:rPr kumimoji="0" lang="en-GB" sz="1400" b="0" i="0" u="none" strike="noStrike" kern="1200" cap="none" spc="0" normalizeH="0" baseline="0" noProof="0" dirty="0">
                <a:ln>
                  <a:noFill/>
                </a:ln>
                <a:solidFill>
                  <a:srgbClr val="000000"/>
                </a:solidFill>
                <a:effectLst/>
                <a:uLnTx/>
                <a:uFillTx/>
                <a:latin typeface="Arial "/>
              </a:rPr>
              <a:t>Marriott Hotels. (2023). “Wonderful Hotel Services &amp; Facilities.” Marriott Hotels. (Online)Available at: </a:t>
            </a:r>
            <a:r>
              <a:rPr kumimoji="0" lang="en-GB" sz="1400" b="0" i="0" u="none" strike="noStrike" kern="1200" cap="none" spc="0" normalizeH="0" baseline="0" noProof="0" dirty="0">
                <a:ln>
                  <a:noFill/>
                </a:ln>
                <a:solidFill>
                  <a:srgbClr val="000000"/>
                </a:solidFill>
                <a:effectLst/>
                <a:uLnTx/>
                <a:uFillTx/>
                <a:latin typeface="Arial "/>
                <a:hlinkClick r:id="rId5"/>
              </a:rPr>
              <a:t>https://marriott-hotels.marriott.com/experience/</a:t>
            </a:r>
            <a:r>
              <a:rPr kumimoji="0" lang="en-GB" sz="1400" b="0" i="0" u="none" strike="noStrike" kern="1200" cap="none" spc="0" normalizeH="0" baseline="0" noProof="0" dirty="0">
                <a:ln>
                  <a:noFill/>
                </a:ln>
                <a:solidFill>
                  <a:srgbClr val="000000"/>
                </a:solidFill>
                <a:effectLst/>
                <a:uLnTx/>
                <a:uFillTx/>
                <a:latin typeface="Arial "/>
              </a:rPr>
              <a:t> (Accessed: 26 October 2023).</a:t>
            </a:r>
            <a:endParaRPr lang="en-GB" sz="1400" b="0" i="0" u="none" strike="noStrike" kern="1200" cap="none" spc="0" normalizeH="0" baseline="0" noProof="0" dirty="0">
              <a:ln>
                <a:noFill/>
              </a:ln>
              <a:solidFill>
                <a:srgbClr val="000000"/>
              </a:solidFill>
              <a:effectLst/>
              <a:uLnTx/>
              <a:uFillTx/>
              <a:latin typeface="Arial "/>
            </a:endParaRPr>
          </a:p>
          <a:p>
            <a:pPr>
              <a:buFont typeface="Arial" panose="020B0604020202020204" pitchFamily="34" charset="0"/>
              <a:buChar char="•"/>
              <a:defRPr/>
            </a:pPr>
            <a:r>
              <a:rPr kumimoji="0" lang="en-GB" sz="1400" b="0" i="0" u="none" strike="noStrike" kern="1200" cap="none" spc="0" normalizeH="0" baseline="0" noProof="0" dirty="0">
                <a:ln>
                  <a:noFill/>
                </a:ln>
                <a:solidFill>
                  <a:srgbClr val="000000"/>
                </a:solidFill>
                <a:effectLst/>
                <a:uLnTx/>
                <a:uFillTx/>
                <a:latin typeface="Arial "/>
              </a:rPr>
              <a:t>Marriott Logo and Symbol, Meaning, History, PNG, Brand. (2022).(Online) Available at : </a:t>
            </a:r>
            <a:r>
              <a:rPr kumimoji="0" lang="en-GB" sz="1400" b="0" i="0" u="none" strike="noStrike" kern="1200" cap="none" spc="0" normalizeH="0" baseline="0" noProof="0" dirty="0">
                <a:ln>
                  <a:noFill/>
                </a:ln>
                <a:solidFill>
                  <a:srgbClr val="000000"/>
                </a:solidFill>
                <a:effectLst/>
                <a:uLnTx/>
                <a:uFillTx/>
                <a:latin typeface="Arial "/>
                <a:hlinkClick r:id="rId6"/>
              </a:rPr>
              <a:t>https://1000logos.net/marriott-logo/#google_vignette</a:t>
            </a:r>
            <a:r>
              <a:rPr lang="en-GB" sz="1400" dirty="0">
                <a:latin typeface="Arial "/>
              </a:rPr>
              <a:t> </a:t>
            </a:r>
            <a:r>
              <a:rPr kumimoji="0" lang="en-GB" sz="1400" b="0" i="0" u="none" strike="noStrike" kern="1200" cap="none" spc="0" normalizeH="0" baseline="0" noProof="0" dirty="0">
                <a:ln>
                  <a:noFill/>
                </a:ln>
                <a:solidFill>
                  <a:srgbClr val="000000"/>
                </a:solidFill>
                <a:effectLst/>
                <a:uLnTx/>
                <a:uFillTx/>
                <a:latin typeface="Arial "/>
              </a:rPr>
              <a:t> (Accessed: 26 October 2023).</a:t>
            </a:r>
            <a:endParaRPr lang="en-GB" sz="1400" dirty="0">
              <a:latin typeface="Arial "/>
            </a:endParaRPr>
          </a:p>
          <a:p>
            <a:r>
              <a:rPr lang="en-GB" sz="1400" dirty="0">
                <a:latin typeface="Arial "/>
              </a:rPr>
              <a:t>Marriott International. (2023). Foundation &amp; Growth Story. (Online) Available at: </a:t>
            </a:r>
            <a:r>
              <a:rPr lang="en-GB" sz="1400" dirty="0">
                <a:latin typeface="Arial "/>
                <a:hlinkClick r:id="rId7"/>
              </a:rPr>
              <a:t>https://www.hotel-development.marriott.com/power-of-marriott</a:t>
            </a:r>
            <a:r>
              <a:rPr lang="en-GB" sz="1400" dirty="0">
                <a:latin typeface="Arial "/>
              </a:rPr>
              <a:t> ( Accessed: 25 October 2023).</a:t>
            </a:r>
          </a:p>
          <a:p>
            <a:pPr marL="228600" marR="0" lvl="0" indent="-228600" algn="l" defTabSz="914400" rtl="0" eaLnBrk="1" fontAlgn="auto" latinLnBrk="0" hangingPunct="1">
              <a:lnSpc>
                <a:spcPct val="90000"/>
              </a:lnSpc>
              <a:spcBef>
                <a:spcPts val="1000"/>
              </a:spcBef>
              <a:spcAft>
                <a:spcPts val="0"/>
              </a:spcAft>
              <a:buClrTx/>
              <a:buSzPct val="100000"/>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Arial "/>
              </a:rPr>
              <a:t>Taylor, S. (2023). “Customer Complaints in Hospitality – From Our Very Own Experts.” (Online) Available at: </a:t>
            </a:r>
            <a:r>
              <a:rPr kumimoji="0" lang="en-GB" sz="1400" b="0" i="0" u="none" strike="noStrike" kern="1200" cap="none" spc="0" normalizeH="0" baseline="0" noProof="0" dirty="0">
                <a:ln>
                  <a:noFill/>
                </a:ln>
                <a:solidFill>
                  <a:srgbClr val="000000"/>
                </a:solidFill>
                <a:effectLst/>
                <a:uLnTx/>
                <a:uFillTx/>
                <a:latin typeface="Arial "/>
                <a:hlinkClick r:id="rId8"/>
              </a:rPr>
              <a:t>https://www.highspeedtraining.co.uk/hub/customer-complaints-in-hospitality/#:~:text=They%20could%20feel%20they%20have,to%20empathise%20with%20the%20customer</a:t>
            </a:r>
            <a:r>
              <a:rPr kumimoji="0" lang="en-GB" sz="1400" b="0" i="0" u="none" strike="noStrike" kern="1200" cap="none" spc="0" normalizeH="0" baseline="0" noProof="0" dirty="0">
                <a:ln>
                  <a:noFill/>
                </a:ln>
                <a:solidFill>
                  <a:srgbClr val="000000"/>
                </a:solidFill>
                <a:effectLst/>
                <a:uLnTx/>
                <a:uFillTx/>
                <a:latin typeface="Arial "/>
              </a:rPr>
              <a:t>. (Accessed: 26 October 2023).</a:t>
            </a:r>
            <a:endParaRPr lang="en-GB" sz="1400" dirty="0">
              <a:latin typeface="Arial "/>
            </a:endParaRPr>
          </a:p>
          <a:p>
            <a:pPr>
              <a:buFont typeface="Arial" panose="020B0604020202020204" pitchFamily="34" charset="0"/>
              <a:buChar char="•"/>
            </a:pPr>
            <a:r>
              <a:rPr lang="en-GB" sz="1400" dirty="0">
                <a:latin typeface="Arial "/>
              </a:rPr>
              <a:t>Spa &amp; Fitness | Park Plaza Westminster Bridge London, part of Radisson Hotel Group. (2023). (Online)Available at: (</a:t>
            </a:r>
            <a:r>
              <a:rPr lang="en-GB" sz="1400" dirty="0">
                <a:latin typeface="Arial "/>
                <a:hlinkClick r:id="rId9"/>
              </a:rPr>
              <a:t>https://www.parkplazawestminsterbridge.com/spa-fitness/</a:t>
            </a:r>
            <a:r>
              <a:rPr lang="en-GB" sz="1400" dirty="0">
                <a:latin typeface="Arial "/>
              </a:rPr>
              <a:t>  (Accessed: 26 October 2023)</a:t>
            </a:r>
          </a:p>
          <a:p>
            <a:pPr>
              <a:buFont typeface="Arial" panose="020B0604020202020204" pitchFamily="34" charset="0"/>
              <a:buChar char="•"/>
            </a:pPr>
            <a:r>
              <a:rPr lang="en-GB" sz="1400" dirty="0">
                <a:latin typeface="Arial "/>
              </a:rPr>
              <a:t>Vogt, J. (2023). “The J-1 Blog - International Trainee Network.” (Online) Available at: </a:t>
            </a:r>
            <a:r>
              <a:rPr lang="en-GB" sz="1400" dirty="0">
                <a:latin typeface="Arial "/>
                <a:hlinkClick r:id="rId10"/>
              </a:rPr>
              <a:t>https://www.itnusa.com/j1-blog/inspirational-quotes-for-the-hospitality-world#:~:text=A%20favorite%20quote%20from%20awarded,if%20you%20wish%20they%20were</a:t>
            </a:r>
            <a:r>
              <a:rPr lang="en-GB" sz="1400" dirty="0">
                <a:latin typeface="Arial "/>
              </a:rPr>
              <a:t>.”  (Accessed: 26 October 2023).</a:t>
            </a:r>
          </a:p>
        </p:txBody>
      </p:sp>
    </p:spTree>
    <p:extLst>
      <p:ext uri="{BB962C8B-B14F-4D97-AF65-F5344CB8AC3E}">
        <p14:creationId xmlns:p14="http://schemas.microsoft.com/office/powerpoint/2010/main" val="30656932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1352</Words>
  <Application>Microsoft Office PowerPoint</Application>
  <PresentationFormat>Widescreen</PresentationFormat>
  <Paragraphs>72</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Hospitality &amp; Guest Services Module Code: BMIH4003</vt:lpstr>
      <vt:lpstr>Contents Page </vt:lpstr>
      <vt:lpstr>Introduction </vt:lpstr>
      <vt:lpstr>JW Marriotts Target Market </vt:lpstr>
      <vt:lpstr>Guest service scope at JW Marriott</vt:lpstr>
      <vt:lpstr>Guest services personal touch </vt:lpstr>
      <vt:lpstr>Facilities provided to guest by JW Marriot</vt:lpstr>
      <vt:lpstr>Role and function of guest services </vt:lpstr>
      <vt:lpstr>Importance of Hospitality </vt:lpstr>
      <vt:lpstr>Meeting guest expectations</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Hospitality &amp; Guest Services Module Code: BMIH4003</dc:title>
  <dc:creator>Krystal Gardner (2027750)</dc:creator>
  <cp:lastModifiedBy>Krystal Gardner (2027750)</cp:lastModifiedBy>
  <cp:revision>92</cp:revision>
  <dcterms:created xsi:type="dcterms:W3CDTF">2023-10-25T12:56:10Z</dcterms:created>
  <dcterms:modified xsi:type="dcterms:W3CDTF">2023-10-30T11:59:51Z</dcterms:modified>
</cp:coreProperties>
</file>