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14"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9" r:id="rId22"/>
    <p:sldId id="276" r:id="rId23"/>
    <p:sldId id="277" r:id="rId24"/>
    <p:sldId id="278" r:id="rId25"/>
  </p:sldIdLst>
  <p:sldSz cx="9144000" cy="5143500" type="screen16x9"/>
  <p:notesSz cx="6858000" cy="9144000"/>
  <p:embeddedFontLst>
    <p:embeddedFont>
      <p:font typeface="Century Gothic" panose="020B0502020202020204" pitchFamily="34" charset="0"/>
      <p:regular r:id="rId27"/>
      <p:bold r:id="rId28"/>
      <p:italic r:id="rId29"/>
      <p:boldItalic r:id="rId30"/>
    </p:embeddedFont>
    <p:embeddedFont>
      <p:font typeface="Roboto" panose="020B0604020202020204" charset="0"/>
      <p:regular r:id="rId31"/>
      <p:bold r:id="rId32"/>
      <p:italic r:id="rId33"/>
      <p:boldItalic r:id="rId34"/>
    </p:embeddedFont>
    <p:embeddedFont>
      <p:font typeface="Wingdings 3" panose="05040102010807070707" pitchFamily="18" charset="2"/>
      <p:regular r:id="rId3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7A62509-D590-4B95-8850-A58C29458B27}">
  <a:tblStyle styleId="{B7A62509-D590-4B95-8850-A58C29458B2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92" autoAdjust="0"/>
    <p:restoredTop sz="93692" autoAdjust="0"/>
  </p:normalViewPr>
  <p:slideViewPr>
    <p:cSldViewPr snapToGrid="0">
      <p:cViewPr varScale="1">
        <p:scale>
          <a:sx n="90" d="100"/>
          <a:sy n="90" d="100"/>
        </p:scale>
        <p:origin x="90" y="16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Welcome to our bid pitch on developing Ironman’s VIP experience. </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75cffab3a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75cffab3a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t>IronMan has held over 170 triathlons worldwide and will hold one of their hardest triathlons in Pembrokeshire for their 10th anniversary. This will consist of a </a:t>
            </a:r>
            <a:r>
              <a:rPr lang="en-GB" sz="1200">
                <a:solidFill>
                  <a:srgbClr val="3E474D"/>
                </a:solidFill>
                <a:highlight>
                  <a:srgbClr val="FFFFFF"/>
                </a:highlight>
              </a:rPr>
              <a:t>2.4 mile swim course in Carmarthen Bay transitioning into a 112 mile bike course followed swiftly by a 26.2 mile run up through New Hedges. Ironman makes effective and efficient use of Wales’s resources, which includes facilities which have been built and Tenby’s exceptional natural environment. IronMan triathlons are known to be extremely challenging and can be a gruelling experience however every tier for IronMan Pembrokeshire has sold out with the minimal price starting from £395 and only increasing.</a:t>
            </a:r>
            <a:endParaRPr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6c2bc40a11_8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6c2bc40a11_8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What we are aiming to do is to create a new VIP experience for the 10th Ironman anniversary. We have used the previous Ironman VIP package as a benchmark and will develop it to suit the 10th anniversary. We aim to cater this event to a wide target market and make this VIP experience one of Ironmans best.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6c2d69ff0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6c2d69ff0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Tenby has a population of 5000 people but as soon as summer comes along the number rises to a population of 60,000. </a:t>
            </a:r>
            <a:endParaRPr/>
          </a:p>
          <a:p>
            <a:pPr marL="457200" lvl="0" indent="-298450" algn="l" rtl="0">
              <a:spcBef>
                <a:spcPts val="0"/>
              </a:spcBef>
              <a:spcAft>
                <a:spcPts val="0"/>
              </a:spcAft>
              <a:buSzPts val="1100"/>
              <a:buChar char="●"/>
            </a:pPr>
            <a:r>
              <a:rPr lang="en-GB"/>
              <a:t>Although we can not find the exact number of visitors who attend Ironman tenby, it is known that the event is selling out completely in a matter of months. </a:t>
            </a:r>
            <a:endParaRPr/>
          </a:p>
          <a:p>
            <a:pPr marL="457200" lvl="0" indent="-298450" algn="l" rtl="0">
              <a:spcBef>
                <a:spcPts val="0"/>
              </a:spcBef>
              <a:spcAft>
                <a:spcPts val="0"/>
              </a:spcAft>
              <a:buSzPts val="1100"/>
              <a:buChar char="●"/>
            </a:pPr>
            <a:r>
              <a:rPr lang="en-GB"/>
              <a:t>In the graph displayed, it shows the top 10 nationalities at Ironman Wales. With the majority being from the United Kingdom, this event still attracts other contestants from across the globe.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6c251b3ba2_6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6c251b3ba2_6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Looking at past reviews for Ironman vip experience there has been many mixed reviews about the previous experience, by taking in what we can do to enhance the experience that is already there for customers. We want to take the negative comments and use them to create a new VIP experience. We want to know if the package is worth the price and whether we are able to add better value to the package for the same price, or even lower it for a better deal.  </a:t>
            </a:r>
            <a:endParaRPr/>
          </a:p>
          <a:p>
            <a:pPr marL="457200" lvl="0" indent="-298450" algn="l" rtl="0">
              <a:spcBef>
                <a:spcPts val="0"/>
              </a:spcBef>
              <a:spcAft>
                <a:spcPts val="0"/>
              </a:spcAft>
              <a:buSzPts val="1100"/>
              <a:buChar char="●"/>
            </a:pPr>
            <a:r>
              <a:rPr lang="en-GB"/>
              <a:t>One thing that was mentioned about the VIP package was that the VIP areas of the race were located at either the start or finish line of the race, making it difficult for the VIP’s to be involved in the atmosphere during the race. Better access VIP area would be better for the new VIP package. Or live screens so that they are able to watch the race.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75cffab3a8_0_8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75cffab3a8_0_8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By 2020, the Wales Mega Event strategy aims to make Wales recognised as a consistently outstanding destination for major events (Gov,2019). Major events are defined by their size and the large scale of international audiences and media coverage. </a:t>
            </a:r>
            <a:endParaRPr/>
          </a:p>
          <a:p>
            <a:pPr marL="457200" lvl="0" indent="-298450" algn="l" rtl="0">
              <a:spcBef>
                <a:spcPts val="0"/>
              </a:spcBef>
              <a:spcAft>
                <a:spcPts val="0"/>
              </a:spcAft>
              <a:buSzPts val="1100"/>
              <a:buChar char="●"/>
            </a:pPr>
            <a:r>
              <a:rPr lang="en-GB"/>
              <a:t>The investment in major events is able to enhance a healthy future, a prosperous society, living communities, learning for life, a fair and just society, a sustainable environment and a rich and diverse culture. </a:t>
            </a:r>
            <a:endParaRPr/>
          </a:p>
          <a:p>
            <a:pPr marL="457200" lvl="0" indent="-298450" algn="l" rtl="0">
              <a:spcBef>
                <a:spcPts val="0"/>
              </a:spcBef>
              <a:spcAft>
                <a:spcPts val="0"/>
              </a:spcAft>
              <a:buSzPts val="1100"/>
              <a:buChar char="●"/>
            </a:pPr>
            <a:r>
              <a:rPr lang="en-GB"/>
              <a:t>The Wales Mega Event Strategy decides which major events it would like to support and invests in by assessing each event against the criteria which is displayed on the screen. </a:t>
            </a:r>
            <a:endParaRPr/>
          </a:p>
          <a:p>
            <a:pPr marL="457200" lvl="0" indent="-298450" algn="l" rtl="0">
              <a:spcBef>
                <a:spcPts val="0"/>
              </a:spcBef>
              <a:spcAft>
                <a:spcPts val="0"/>
              </a:spcAft>
              <a:buSzPts val="1100"/>
              <a:buChar char="●"/>
            </a:pPr>
            <a:r>
              <a:rPr lang="en-GB"/>
              <a:t>Ironman Tenby has developed into an event which is known across the globe for being one of the toughest and iconic races. It has also attracted an international audience who travel to Tenby to take part in the event. </a:t>
            </a:r>
            <a:endParaRPr/>
          </a:p>
          <a:p>
            <a:pPr marL="457200" lvl="0" indent="-298450" algn="l" rtl="0">
              <a:spcBef>
                <a:spcPts val="0"/>
              </a:spcBef>
              <a:spcAft>
                <a:spcPts val="0"/>
              </a:spcAft>
              <a:buSzPts val="1100"/>
              <a:buChar char="●"/>
            </a:pPr>
            <a:r>
              <a:rPr lang="en-GB"/>
              <a:t>According to the bbc,during the year of 2013 there were around 1800 competitors from 40 countries who competed in Ironman tenby.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75cffab3a8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75cffab3a8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dirty="0"/>
              <a:t>In order to gain a better understanding on how to create a new VIP experience, we looked into Ironman’s previous VIP package. </a:t>
            </a:r>
            <a:endParaRPr dirty="0"/>
          </a:p>
          <a:p>
            <a:pPr marL="457200" lvl="0" indent="-298450" algn="l" rtl="0">
              <a:spcBef>
                <a:spcPts val="0"/>
              </a:spcBef>
              <a:spcAft>
                <a:spcPts val="0"/>
              </a:spcAft>
              <a:buSzPts val="1100"/>
              <a:buChar char="●"/>
            </a:pPr>
            <a:r>
              <a:rPr lang="en-GB" dirty="0"/>
              <a:t>The previous VIP experience at Ironman includes 3 meals a day at 3 hotels located in </a:t>
            </a:r>
            <a:r>
              <a:rPr lang="en-GB" dirty="0" err="1"/>
              <a:t>tenby</a:t>
            </a:r>
            <a:r>
              <a:rPr lang="en-GB" dirty="0"/>
              <a:t>, easy access around the races and access to the finish line. </a:t>
            </a:r>
            <a:endParaRPr dirty="0"/>
          </a:p>
          <a:p>
            <a:pPr marL="457200" lvl="0" indent="-298450" algn="l" rtl="0">
              <a:spcBef>
                <a:spcPts val="0"/>
              </a:spcBef>
              <a:spcAft>
                <a:spcPts val="0"/>
              </a:spcAft>
              <a:buSzPts val="1100"/>
              <a:buChar char="●"/>
            </a:pPr>
            <a:r>
              <a:rPr lang="en-GB" dirty="0"/>
              <a:t> A comparison for Ironman Tenby is Ironman South Africa VIP package. This package includes access to the finish line, VIP bus, VIP breakfast at the VIP tent, food and beverages, coffee vouchers and Ironman cap. This package costs £156 for adults and £94 for 14 to 17 year olds. </a:t>
            </a:r>
            <a:endParaRPr dirty="0"/>
          </a:p>
          <a:p>
            <a:pPr marL="457200" lvl="0" indent="-298450" algn="l" rtl="0">
              <a:spcBef>
                <a:spcPts val="0"/>
              </a:spcBef>
              <a:spcAft>
                <a:spcPts val="0"/>
              </a:spcAft>
              <a:buSzPts val="1100"/>
              <a:buChar char="●"/>
            </a:pPr>
            <a:r>
              <a:rPr lang="en-GB" dirty="0"/>
              <a:t>Our aim is to design a VIP package which caters for all ages, which includes a variety of different entertainment and perks.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75cffab3a8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75cffab3a8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rPr>
              <a:t>What3words is an app which has grown massively over the years. It is an app which is used to put an end to unclear addresses and getting lost. This app is able to direct you straight to the front entrance of any address. A recommendation for Iron man is to partner up with What3words, as part of the VIP experience, Iron man VIP guests could be advised to download the app in order to navigate around all the VIP locations with ease. Loafly Bakery &amp; Deli Co is a family owned Welsh bakery that bakes fresh loaves, cakes and pastries every day. If we could get them to sponsor our VIP event they could provide high quality locally made fresh baked traditional Welsh pastries such as Welsh cakes for the VIP’s to experience. Another potential sponsor to help make this VIP event special is “The Cranny”, they provide over 300 varieties of spirits and are one of the highest customer rated businesses in Tenby making this the perfect business to partner with to provide our VIP’s with cool high quality refreshments throughout the day.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6c251b3ba2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6c251b3ba2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We created a questionnaire based on Iron man VIP which we had put on social media. We had received 50 responses from people online. By creating a questionnaire, this has enabled us to gain a better perspective on what we could include to create a favourable VIP package. The questionnaire included 7 questions. </a:t>
            </a:r>
            <a:endParaRPr/>
          </a:p>
          <a:p>
            <a:pPr marL="457200" lvl="0" indent="-298450" algn="l" rtl="0">
              <a:spcBef>
                <a:spcPts val="0"/>
              </a:spcBef>
              <a:spcAft>
                <a:spcPts val="0"/>
              </a:spcAft>
              <a:buSzPts val="1100"/>
              <a:buChar char="●"/>
            </a:pPr>
            <a:r>
              <a:rPr lang="en-GB"/>
              <a:t>One of the questions asked if the respondents had ever been to Ironman VIP, one out of 50 had been. </a:t>
            </a:r>
            <a:endParaRPr/>
          </a:p>
          <a:p>
            <a:pPr marL="457200" lvl="0" indent="-298450" algn="l" rtl="0">
              <a:spcBef>
                <a:spcPts val="0"/>
              </a:spcBef>
              <a:spcAft>
                <a:spcPts val="0"/>
              </a:spcAft>
              <a:buSzPts val="1100"/>
              <a:buChar char="●"/>
            </a:pPr>
            <a:r>
              <a:rPr lang="en-GB"/>
              <a:t>Another question asked whether the respondents would consider going to an ironman VIP experience, 22 responded maybe, 7 responded no and 22 said yes.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704288cf5368838d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704288cf5368838d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Another question asked was ‘how much would you pay for an Ironman VIP experience?’. We received a variety of different answers averaging between £100 to £300. </a:t>
            </a:r>
            <a:endParaRPr/>
          </a:p>
          <a:p>
            <a:pPr marL="457200" lvl="0" indent="-298450" algn="l" rtl="0">
              <a:spcBef>
                <a:spcPts val="0"/>
              </a:spcBef>
              <a:spcAft>
                <a:spcPts val="0"/>
              </a:spcAft>
              <a:buSzPts val="1100"/>
              <a:buChar char="●"/>
            </a:pPr>
            <a:r>
              <a:rPr lang="en-GB"/>
              <a:t>The next question asked to the respondents was ‘What would you expect in a VIP experience?’. The results included food and drink, customer service, entertainment, 3-5 star hotel, front row seating and good views of the events. </a:t>
            </a:r>
            <a:endParaRPr/>
          </a:p>
          <a:p>
            <a:pPr marL="457200" lvl="0" indent="-298450" algn="l" rtl="0">
              <a:spcBef>
                <a:spcPts val="0"/>
              </a:spcBef>
              <a:spcAft>
                <a:spcPts val="0"/>
              </a:spcAft>
              <a:buSzPts val="1100"/>
              <a:buChar char="●"/>
            </a:pPr>
            <a:r>
              <a:rPr lang="en-GB"/>
              <a:t>The last question asked was ‘What type of people do you think attend Iron Man VIP?’. The results included, families, couples, the elder and athletes. </a:t>
            </a:r>
            <a:endParaRPr/>
          </a:p>
          <a:p>
            <a:pPr marL="457200" lvl="0" indent="-298450" algn="l" rtl="0">
              <a:spcBef>
                <a:spcPts val="0"/>
              </a:spcBef>
              <a:spcAft>
                <a:spcPts val="0"/>
              </a:spcAft>
              <a:buSzPts val="1100"/>
              <a:buChar char="●"/>
            </a:pPr>
            <a:r>
              <a:rPr lang="en-GB"/>
              <a:t>The results from this questionnaire has provided a better insight as to what people expect from the VIP experience.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75cffab3a8_0_8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75cffab3a8_0_8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Leading up to the event and on the day, the event must be ready and strategies in place ready for the vip guests. Making sure that everything is organised and the plan is clear is what will make our vip experience successful.</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Enough food and drink to cover all guests during the event </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That transport is ready for when the guests arrive, that they have transport to and from the races back to the hotel. </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Making sure accommodation is ready for the guests</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Staff should be trained and ready for when the vip guests arrive, it is important that they have the best customer service training in order to create a happy and positive atmosphere.</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Easy access for disabled guests, this is extremely important as the vip experience needs to be as easy going and accessible as possible.</a:t>
            </a:r>
            <a:endParaRPr>
              <a:solidFill>
                <a:schemeClr val="dk1"/>
              </a:solidFill>
            </a:endParaRPr>
          </a:p>
          <a:p>
            <a:pPr marL="457200" lvl="0" indent="-298450" algn="l" rtl="0">
              <a:spcBef>
                <a:spcPts val="0"/>
              </a:spcBef>
              <a:spcAft>
                <a:spcPts val="0"/>
              </a:spcAft>
              <a:buClr>
                <a:schemeClr val="dk1"/>
              </a:buClr>
              <a:buSzPts val="1100"/>
              <a:buChar char="●"/>
            </a:pPr>
            <a:r>
              <a:rPr lang="en-GB">
                <a:solidFill>
                  <a:schemeClr val="dk1"/>
                </a:solidFill>
              </a:rPr>
              <a:t>Toilets need to be accessible at all times for the guests, making sure they are always in close distance to toilet access, for guests with disabilities also. Toilets must be in good condition and clean in order to create that vip experience.</a:t>
            </a:r>
            <a:endParaRPr>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75cffab3a8_0_8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75cffab3a8_0_8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Our costs will be based of the assumption that 80 people purchase VIP tickets as this is what is presented to us in Iron Man's presentation. When considering what the ticket prices should be valued at we looked at a survey we carried out with over 50 participants and asked “</a:t>
            </a:r>
            <a:r>
              <a:rPr lang="en-GB">
                <a:solidFill>
                  <a:schemeClr val="dk1"/>
                </a:solidFill>
                <a:highlight>
                  <a:srgbClr val="FFFFFF"/>
                </a:highlight>
                <a:latin typeface="Roboto"/>
                <a:ea typeface="Roboto"/>
                <a:cs typeface="Roboto"/>
                <a:sym typeface="Roboto"/>
              </a:rPr>
              <a:t>How much would you pay for a VIP experience at Iron Man?”. We found that our top answers were 12% of people would pay £100 and a large amount of participants of 42% would pay between £150 - £300. However these prices were contingent on the type of music, entertainment, transport and accommodation type. So deciding on a ticket price was fairly easy as we know many people would be willing to spend a bit extra so as long as what we provide them meets their expectations. </a:t>
            </a:r>
            <a:endParaRPr>
              <a:solidFill>
                <a:schemeClr val="dk1"/>
              </a:solidFill>
              <a:highlight>
                <a:srgbClr val="FFFFFF"/>
              </a:highlight>
              <a:latin typeface="Roboto"/>
              <a:ea typeface="Roboto"/>
              <a:cs typeface="Roboto"/>
              <a:sym typeface="Roboto"/>
            </a:endParaRPr>
          </a:p>
          <a:p>
            <a:pPr marL="0" lvl="0" indent="0" algn="l" rtl="0">
              <a:spcBef>
                <a:spcPts val="0"/>
              </a:spcBef>
              <a:spcAft>
                <a:spcPts val="0"/>
              </a:spcAft>
              <a:buNone/>
            </a:pPr>
            <a:r>
              <a:rPr lang="en-GB">
                <a:solidFill>
                  <a:schemeClr val="dk1"/>
                </a:solidFill>
                <a:highlight>
                  <a:srgbClr val="FFFFFF"/>
                </a:highlight>
                <a:latin typeface="Roboto"/>
                <a:ea typeface="Roboto"/>
                <a:cs typeface="Roboto"/>
                <a:sym typeface="Roboto"/>
              </a:rPr>
              <a:t>The ticket price we decided on was £180 and the packages we decided on would be a individual and family package however both would include the same but at different price points to encourage more spending. </a:t>
            </a:r>
            <a:endParaRPr>
              <a:solidFill>
                <a:schemeClr val="dk1"/>
              </a:solidFill>
              <a:highlight>
                <a:srgbClr val="FFFFFF"/>
              </a:highlight>
              <a:latin typeface="Roboto"/>
              <a:ea typeface="Roboto"/>
              <a:cs typeface="Roboto"/>
              <a:sym typeface="Roboto"/>
            </a:endParaRPr>
          </a:p>
          <a:p>
            <a:pPr marL="0" lvl="0" indent="0" algn="l" rtl="0">
              <a:spcBef>
                <a:spcPts val="0"/>
              </a:spcBef>
              <a:spcAft>
                <a:spcPts val="0"/>
              </a:spcAft>
              <a:buNone/>
            </a:pPr>
            <a:r>
              <a:rPr lang="en-GB">
                <a:solidFill>
                  <a:schemeClr val="dk1"/>
                </a:solidFill>
                <a:highlight>
                  <a:srgbClr val="FFFFFF"/>
                </a:highlight>
                <a:latin typeface="Roboto"/>
                <a:ea typeface="Roboto"/>
                <a:cs typeface="Roboto"/>
                <a:sym typeface="Roboto"/>
              </a:rPr>
              <a:t>Some key items and their costs in our package are </a:t>
            </a:r>
            <a:r>
              <a:rPr lang="en-GB">
                <a:solidFill>
                  <a:schemeClr val="dk2"/>
                </a:solidFill>
              </a:rPr>
              <a:t>a live music 4 piece band “The Trends” - includes </a:t>
            </a:r>
            <a:r>
              <a:rPr lang="en-GB">
                <a:solidFill>
                  <a:srgbClr val="333333"/>
                </a:solidFill>
                <a:highlight>
                  <a:schemeClr val="lt1"/>
                </a:highlight>
              </a:rPr>
              <a:t>travel, PA. DJ Service, Public Liability Insurance, Basic Lighting. A kids inflatable play area for £229 for the day. Arts and crafts supplies is estimated to be around £200. Locker storage for VIP’s £150. Our method of transport is a high end coach costing an estimated £600 for the day. </a:t>
            </a:r>
            <a:endParaRPr>
              <a:solidFill>
                <a:schemeClr val="dk1"/>
              </a:solidFill>
              <a:highlight>
                <a:srgbClr val="FFFFFF"/>
              </a:highlight>
              <a:latin typeface="Roboto"/>
              <a:ea typeface="Roboto"/>
              <a:cs typeface="Roboto"/>
              <a:sym typeface="Roboto"/>
            </a:endParaRPr>
          </a:p>
          <a:p>
            <a:pPr marL="0" lvl="0" indent="0" algn="l" rtl="0">
              <a:spcBef>
                <a:spcPts val="0"/>
              </a:spcBef>
              <a:spcAft>
                <a:spcPts val="0"/>
              </a:spcAft>
              <a:buNone/>
            </a:pPr>
            <a:r>
              <a:rPr lang="en-GB">
                <a:solidFill>
                  <a:schemeClr val="dk1"/>
                </a:solidFill>
              </a:rPr>
              <a:t>Custom lanyards with a design created by Daisy would be at a cost of £3.95 each purchasing 80 would be a total cost of £316.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75cffab3a8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75cffab3a8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When creating a VIP package it is important to create a package that is going to fit all types of people, we need to make sure that there are different varieties of prices to offer so that it doesn't have to be costly for everyone, that their able to attend a Ironman VIP package without having to pay too much. We need to cater for families with possibly young children, there should be entertainment for children during their time at the event, the hotel would need to be family orientated, with a children’s menu.</a:t>
            </a:r>
            <a:endParaRPr/>
          </a:p>
          <a:p>
            <a:pPr marL="457200" lvl="0" indent="-298450" algn="l" rtl="0">
              <a:spcBef>
                <a:spcPts val="0"/>
              </a:spcBef>
              <a:spcAft>
                <a:spcPts val="0"/>
              </a:spcAft>
              <a:buSzPts val="1100"/>
              <a:buChar char="●"/>
            </a:pPr>
            <a:r>
              <a:rPr lang="en-GB"/>
              <a:t>We want our guests to feel comfortable and secure while at our VIP experience, this is why we should have security, and adding the little touches to make the experience worth while</a:t>
            </a:r>
            <a:endParaRPr/>
          </a:p>
          <a:p>
            <a:pPr marL="457200" lvl="0" indent="-298450" algn="l" rtl="0">
              <a:spcBef>
                <a:spcPts val="0"/>
              </a:spcBef>
              <a:spcAft>
                <a:spcPts val="0"/>
              </a:spcAft>
              <a:buSzPts val="1100"/>
              <a:buChar char="●"/>
            </a:pPr>
            <a:r>
              <a:rPr lang="en-GB"/>
              <a:t>We want to have easy access for our guests to attend races, transport e.g. mini bus, and road closure map so we know the easiest routes to get out guests to and from where they need to be.</a:t>
            </a:r>
            <a:endParaRPr/>
          </a:p>
          <a:p>
            <a:pPr marL="457200" lvl="0" indent="-298450" algn="l" rtl="0">
              <a:spcBef>
                <a:spcPts val="0"/>
              </a:spcBef>
              <a:spcAft>
                <a:spcPts val="0"/>
              </a:spcAft>
              <a:buSzPts val="1100"/>
              <a:buChar char="●"/>
            </a:pPr>
            <a:r>
              <a:rPr lang="en-GB"/>
              <a:t>Food and drinks will be included, we feel that it is important to have this included so that our guests will not have to worry about where they are getting their meals from, especially with road closure and traffic it could make it difficult for out guests to travel if they needed food.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6c2bc40a11_7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6c2bc40a11_7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We wanted our VIP package to have a personal feeling so we have provided little touches to do so. </a:t>
            </a:r>
            <a:endParaRPr/>
          </a:p>
          <a:p>
            <a:pPr marL="457200" lvl="0" indent="-298450" algn="l" rtl="0">
              <a:spcBef>
                <a:spcPts val="0"/>
              </a:spcBef>
              <a:spcAft>
                <a:spcPts val="0"/>
              </a:spcAft>
              <a:buSzPts val="1100"/>
              <a:buChar char="●"/>
            </a:pPr>
            <a:r>
              <a:rPr lang="en-GB"/>
              <a:t>Having a live band would create a great atmosphere and provide a more intimate feeling of inclusiveness for our VIP’s  </a:t>
            </a:r>
            <a:endParaRPr/>
          </a:p>
          <a:p>
            <a:pPr marL="457200" lvl="0" indent="-298450" algn="l" rtl="0">
              <a:spcBef>
                <a:spcPts val="0"/>
              </a:spcBef>
              <a:spcAft>
                <a:spcPts val="0"/>
              </a:spcAft>
              <a:buSzPts val="1100"/>
              <a:buChar char="●"/>
            </a:pPr>
            <a:r>
              <a:rPr lang="en-GB"/>
              <a:t>We wanted to showcase Wales’ unique culture by providing traditional Welsh foods supplied by local businesses. </a:t>
            </a:r>
            <a:endParaRPr/>
          </a:p>
          <a:p>
            <a:pPr marL="457200" lvl="0" indent="-298450" algn="l" rtl="0">
              <a:spcBef>
                <a:spcPts val="0"/>
              </a:spcBef>
              <a:spcAft>
                <a:spcPts val="0"/>
              </a:spcAft>
              <a:buSzPts val="1100"/>
              <a:buChar char="●"/>
            </a:pPr>
            <a:r>
              <a:rPr lang="en-GB"/>
              <a:t>By providing locker storage for VIP’s it helps conjure a feeling of security and safety that comes with being a VIP </a:t>
            </a:r>
            <a:endParaRPr/>
          </a:p>
          <a:p>
            <a:pPr marL="457200" lvl="0" indent="-298450" algn="l" rtl="0">
              <a:spcBef>
                <a:spcPts val="0"/>
              </a:spcBef>
              <a:spcAft>
                <a:spcPts val="0"/>
              </a:spcAft>
              <a:buSzPts val="1100"/>
              <a:buChar char="●"/>
            </a:pPr>
            <a:r>
              <a:rPr lang="en-GB"/>
              <a:t>TV set ups in the vip areas will give the guests access to be able to watch the races while they are not able to view them in certain areas. </a:t>
            </a:r>
            <a:endParaRPr/>
          </a:p>
          <a:p>
            <a:pPr marL="457200" lvl="0" indent="-298450" algn="l" rtl="0">
              <a:spcBef>
                <a:spcPts val="0"/>
              </a:spcBef>
              <a:spcAft>
                <a:spcPts val="0"/>
              </a:spcAft>
              <a:buSzPts val="1100"/>
              <a:buChar char="●"/>
            </a:pPr>
            <a:r>
              <a:rPr lang="en-GB"/>
              <a:t>Phone and laptop charging stations are needed for the vip areas the guests are going to spend most of the day in the vip sections and they need access to use their phone, for contact or entertainment purposes. </a:t>
            </a:r>
            <a:endParaRPr/>
          </a:p>
          <a:p>
            <a:pPr marL="457200" lvl="0" indent="-298450" algn="l" rtl="0">
              <a:spcBef>
                <a:spcPts val="0"/>
              </a:spcBef>
              <a:spcAft>
                <a:spcPts val="0"/>
              </a:spcAft>
              <a:buSzPts val="1100"/>
              <a:buChar char="●"/>
            </a:pPr>
            <a:r>
              <a:rPr lang="en-GB"/>
              <a:t>Tea and coffee making facilities is an extra add on that will make the experience better for the guests, we want to offer them more than just water, tea and coffee is affordable to offer to our guests. </a:t>
            </a:r>
            <a:endParaRPr/>
          </a:p>
          <a:p>
            <a:pPr marL="457200" lvl="0" indent="-298450" algn="l" rtl="0">
              <a:spcBef>
                <a:spcPts val="0"/>
              </a:spcBef>
              <a:spcAft>
                <a:spcPts val="0"/>
              </a:spcAft>
              <a:buSzPts val="1100"/>
              <a:buChar char="●"/>
            </a:pPr>
            <a:r>
              <a:rPr lang="en-GB"/>
              <a:t>We want to offer arts and crafts for the children attending the vip areas, we realise that families attending can mean children may need entertaining throughout the time, offering extras for children with overall create a good family atmosphere. </a:t>
            </a:r>
            <a:endParaRPr/>
          </a:p>
          <a:p>
            <a:pPr marL="457200" lvl="0" indent="-298450" algn="l" rtl="0">
              <a:spcBef>
                <a:spcPts val="0"/>
              </a:spcBef>
              <a:spcAft>
                <a:spcPts val="0"/>
              </a:spcAft>
              <a:buSzPts val="1100"/>
              <a:buChar char="●"/>
            </a:pPr>
            <a:r>
              <a:rPr lang="en-GB"/>
              <a:t>Speakers to cover the race, and entertain the guests.</a:t>
            </a:r>
            <a:endParaRPr/>
          </a:p>
          <a:p>
            <a:pPr marL="457200" lvl="0" indent="-298450" algn="l" rtl="0">
              <a:spcBef>
                <a:spcPts val="0"/>
              </a:spcBef>
              <a:spcAft>
                <a:spcPts val="0"/>
              </a:spcAft>
              <a:buSzPts val="1100"/>
              <a:buChar char="●"/>
            </a:pPr>
            <a:r>
              <a:rPr lang="en-GB"/>
              <a:t>We want to supply blankets to our guests for a little touch, we want them to feel comfortable especially as they will be spending long periods of time in the vip areas, and this will help during bad weather.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75cffab3a8_0_8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75cffab3a8_0_8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When creating a VIP package we need to look into organisational issues that will be faced during the process such as weather issues and road closure. The issues we could face are weather problems, road closures and lack of entertainment. These are issues that could have an impact on our VIP experience, and we need procedures in place for when these problems arise. </a:t>
            </a:r>
            <a:endParaRPr/>
          </a:p>
          <a:p>
            <a:pPr marL="457200" lvl="0" indent="-298450" algn="l" rtl="0">
              <a:spcBef>
                <a:spcPts val="0"/>
              </a:spcBef>
              <a:spcAft>
                <a:spcPts val="0"/>
              </a:spcAft>
              <a:buSzPts val="1100"/>
              <a:buChar char="●"/>
            </a:pPr>
            <a:r>
              <a:rPr lang="en-GB"/>
              <a:t>Gazebos in case of bad weather </a:t>
            </a:r>
            <a:endParaRPr/>
          </a:p>
          <a:p>
            <a:pPr marL="457200" lvl="0" indent="-298450" algn="l" rtl="0">
              <a:spcBef>
                <a:spcPts val="0"/>
              </a:spcBef>
              <a:spcAft>
                <a:spcPts val="0"/>
              </a:spcAft>
              <a:buSzPts val="1100"/>
              <a:buChar char="●"/>
            </a:pPr>
            <a:r>
              <a:rPr lang="en-GB"/>
              <a:t>Offer complimentary tea and coffee as well as water, in case of cold weather.</a:t>
            </a:r>
            <a:endParaRPr/>
          </a:p>
          <a:p>
            <a:pPr marL="457200" lvl="0" indent="-298450" algn="l" rtl="0">
              <a:spcBef>
                <a:spcPts val="0"/>
              </a:spcBef>
              <a:spcAft>
                <a:spcPts val="0"/>
              </a:spcAft>
              <a:buSzPts val="1100"/>
              <a:buChar char="●"/>
            </a:pPr>
            <a:r>
              <a:rPr lang="en-GB"/>
              <a:t>Umbrellas</a:t>
            </a:r>
            <a:endParaRPr/>
          </a:p>
          <a:p>
            <a:pPr marL="457200" lvl="0" indent="-298450" algn="l" rtl="0">
              <a:spcBef>
                <a:spcPts val="0"/>
              </a:spcBef>
              <a:spcAft>
                <a:spcPts val="0"/>
              </a:spcAft>
              <a:buSzPts val="1100"/>
              <a:buChar char="●"/>
            </a:pPr>
            <a:r>
              <a:rPr lang="en-GB"/>
              <a:t>Play areas for the children, where they are able to have access to books, colouring etc.</a:t>
            </a:r>
            <a:endParaRPr/>
          </a:p>
          <a:p>
            <a:pPr marL="457200" lvl="0" indent="-298450" algn="l" rtl="0">
              <a:spcBef>
                <a:spcPts val="0"/>
              </a:spcBef>
              <a:spcAft>
                <a:spcPts val="0"/>
              </a:spcAft>
              <a:buSzPts val="1100"/>
              <a:buChar char="●"/>
            </a:pPr>
            <a:r>
              <a:rPr lang="en-GB"/>
              <a:t>Music, speakers, acts.</a:t>
            </a:r>
            <a:endParaRPr/>
          </a:p>
          <a:p>
            <a:pPr marL="457200" lvl="0" indent="-298450" algn="l" rtl="0">
              <a:spcBef>
                <a:spcPts val="0"/>
              </a:spcBef>
              <a:spcAft>
                <a:spcPts val="0"/>
              </a:spcAft>
              <a:buSzPts val="1100"/>
              <a:buChar char="●"/>
            </a:pPr>
            <a:r>
              <a:rPr lang="en-GB"/>
              <a:t>As the VIP areas are situated at the start and end of the race we should have tv’s in the VIP areas that have live access to the race at all times. </a:t>
            </a:r>
            <a:endParaRPr/>
          </a:p>
          <a:p>
            <a:pPr marL="0" lvl="0" indent="0" algn="l" rtl="0">
              <a:spcBef>
                <a:spcPts val="0"/>
              </a:spcBef>
              <a:spcAft>
                <a:spcPts val="0"/>
              </a:spcAft>
              <a:buNone/>
            </a:pPr>
            <a:endParaRPr/>
          </a:p>
          <a:p>
            <a:pPr marL="45720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75cffab3a8_0_8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75cffab3a8_0_8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An operational plan is a strategic plan that is detailed in depth of how the event is going to plan out.(Syndicateroom,2019) the operational plan needs to cover how tasks will be completed for the event to take place, everyone is clear on what their responsibility is for the event, a timelines for how long it's going to take for the tasks to be completed, and how much it is going to cost to fund the event. These are all factors on how an event will come together and be successful. </a:t>
            </a:r>
            <a:endParaRPr dirty="0"/>
          </a:p>
          <a:p>
            <a:pPr marL="457200" lvl="0" indent="-298450" algn="l" rtl="0">
              <a:spcBef>
                <a:spcPts val="0"/>
              </a:spcBef>
              <a:spcAft>
                <a:spcPts val="0"/>
              </a:spcAft>
              <a:buSzPts val="1100"/>
              <a:buChar char="●"/>
            </a:pPr>
            <a:r>
              <a:rPr lang="en-GB" dirty="0"/>
              <a:t>Entertainment- in the VIP sections there needs to be control with entertainment, time sheets of when the entertainment will be starting, any props will need to be set up ready for entertainment.</a:t>
            </a:r>
            <a:endParaRPr dirty="0"/>
          </a:p>
          <a:p>
            <a:pPr marL="457200" lvl="0" indent="-298450" algn="l" rtl="0">
              <a:spcBef>
                <a:spcPts val="0"/>
              </a:spcBef>
              <a:spcAft>
                <a:spcPts val="0"/>
              </a:spcAft>
              <a:buSzPts val="1100"/>
              <a:buChar char="●"/>
            </a:pPr>
            <a:r>
              <a:rPr lang="en-GB" dirty="0"/>
              <a:t>Alcohol- All staff need to be aware of who they are serving alcohol to, age restrictions, management of people who are drinking, security, enough alcohol needs to be supplied for everyone at the event, different types of alcohol supplied.</a:t>
            </a:r>
            <a:endParaRPr dirty="0"/>
          </a:p>
          <a:p>
            <a:pPr marL="457200" lvl="0" indent="-298450" algn="l" rtl="0">
              <a:spcBef>
                <a:spcPts val="0"/>
              </a:spcBef>
              <a:spcAft>
                <a:spcPts val="0"/>
              </a:spcAft>
              <a:buSzPts val="1100"/>
              <a:buChar char="●"/>
            </a:pPr>
            <a:r>
              <a:rPr lang="en-GB" dirty="0"/>
              <a:t>Terrorist Activity- Due to the nature of the event the chances of terrorist activity is deemed low due to the location, there always needs to be strategies in place, as all events are at risk of terrorism. All security need to be alert at all times of a possible attack to the event, all staff and security should be vigilant at all times, and keep an eye out for any suspicious activity. If staff come across any suspicious activity they must note it recording all information of the act, and contact Event Management who will then contact emergency services accordingly. (Passiontrust,2019)</a:t>
            </a:r>
            <a:endParaRPr dirty="0"/>
          </a:p>
          <a:p>
            <a:pPr marL="457200" lvl="0" indent="-298450" algn="l" rtl="0">
              <a:spcBef>
                <a:spcPts val="0"/>
              </a:spcBef>
              <a:spcAft>
                <a:spcPts val="0"/>
              </a:spcAft>
              <a:buSzPts val="1100"/>
              <a:buChar char="●"/>
            </a:pPr>
            <a:r>
              <a:rPr lang="en-GB" dirty="0"/>
              <a:t>Communications- Clear communication across the event is key for the event to run smoothly, staff should have radios to communicate with each other, when guests are arriving, for any event problems that may need to be discussed. </a:t>
            </a:r>
            <a:endParaRPr dirty="0"/>
          </a:p>
          <a:p>
            <a:pPr marL="457200" lvl="0" indent="-298450" algn="l" rtl="0">
              <a:spcBef>
                <a:spcPts val="0"/>
              </a:spcBef>
              <a:spcAft>
                <a:spcPts val="0"/>
              </a:spcAft>
              <a:buSzPts val="1100"/>
              <a:buChar char="●"/>
            </a:pPr>
            <a:r>
              <a:rPr lang="en-GB" dirty="0"/>
              <a:t>Contractors- Many contractors will be hired to build for the event, the contractors will all be well known and respectable businesses. They will have their own health and safety procedures in place, that staff will have to abide upon.</a:t>
            </a:r>
            <a:endParaRPr dirty="0"/>
          </a:p>
          <a:p>
            <a:pPr marL="457200" lvl="0" indent="-298450" algn="l" rtl="0">
              <a:spcBef>
                <a:spcPts val="0"/>
              </a:spcBef>
              <a:spcAft>
                <a:spcPts val="0"/>
              </a:spcAft>
              <a:buSzPts val="1100"/>
              <a:buChar char="●"/>
            </a:pPr>
            <a:r>
              <a:rPr lang="en-GB" dirty="0"/>
              <a:t>Crowd control- overall responsibility of crowd control, management plans should be in place, security in case of event disruption, all staff and security will be trained based on the event safety guide. (Passiontrust,2019) </a:t>
            </a:r>
            <a:endParaRPr dirty="0"/>
          </a:p>
          <a:p>
            <a:pPr marL="457200" lvl="0" indent="-298450" algn="l" rtl="0">
              <a:spcBef>
                <a:spcPts val="0"/>
              </a:spcBef>
              <a:spcAft>
                <a:spcPts val="0"/>
              </a:spcAft>
              <a:buSzPts val="1100"/>
              <a:buChar char="●"/>
            </a:pPr>
            <a:r>
              <a:rPr lang="en-GB" dirty="0"/>
              <a:t>Responsible care-When planning an event the surrounding area of the event needs to be strategic planning, with road closures, local people will need to have plans set in place for them to travel safely, been respectful towards the area, controlling the visitors and guests making sure that everyone is respectful to the area. We want to be aware of how the event is going to impact the environment, supplying enough bins around the event, using materials that are able to be recycled to create less environmental damage to the area. </a:t>
            </a:r>
            <a:endParaRPr dirty="0"/>
          </a:p>
          <a:p>
            <a:pPr marL="457200" lvl="0" indent="-298450" algn="l" rtl="0">
              <a:spcBef>
                <a:spcPts val="0"/>
              </a:spcBef>
              <a:spcAft>
                <a:spcPts val="0"/>
              </a:spcAft>
              <a:buSzPts val="1100"/>
              <a:buChar char="●"/>
            </a:pPr>
            <a:r>
              <a:rPr lang="en-GB" dirty="0"/>
              <a:t>Security- For events there needs to be security, for control of guests, and </a:t>
            </a:r>
            <a:r>
              <a:rPr lang="en-GB" dirty="0" err="1"/>
              <a:t>incase</a:t>
            </a:r>
            <a:r>
              <a:rPr lang="en-GB" dirty="0"/>
              <a:t> of any theft, terrorism activity, and overall to create a safe and secure event. </a:t>
            </a:r>
            <a:endParaRPr dirty="0"/>
          </a:p>
          <a:p>
            <a:pPr marL="457200" lvl="0" indent="-298450" algn="l" rtl="0">
              <a:spcBef>
                <a:spcPts val="0"/>
              </a:spcBef>
              <a:spcAft>
                <a:spcPts val="0"/>
              </a:spcAft>
              <a:buSzPts val="1100"/>
              <a:buChar char="●"/>
            </a:pPr>
            <a:r>
              <a:rPr lang="en-GB" dirty="0">
                <a:solidFill>
                  <a:schemeClr val="dk1"/>
                </a:solidFill>
              </a:rPr>
              <a:t>While road closures present us with a major issue we plan on using the </a:t>
            </a:r>
            <a:r>
              <a:rPr lang="en-GB" dirty="0" err="1">
                <a:solidFill>
                  <a:schemeClr val="dk1"/>
                </a:solidFill>
              </a:rPr>
              <a:t>IronMan</a:t>
            </a:r>
            <a:r>
              <a:rPr lang="en-GB" dirty="0">
                <a:solidFill>
                  <a:schemeClr val="dk1"/>
                </a:solidFill>
              </a:rPr>
              <a:t> team to our advantage. There are certain checkpoints throughout the course where staff keep the roads clear of any movement, however they communicate between each other when the road is clear in which case they will open up portions of the road to allow cars to access and move on. We will use these checkpoints to move our VIP’s to each of the hotels.</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74a29eba6d2bd07d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74a29eba6d2bd07d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dirty="0"/>
              <a:t>We have created a package that has small touches that give it the ‘</a:t>
            </a:r>
            <a:r>
              <a:rPr lang="en-GB" dirty="0" err="1"/>
              <a:t>vip</a:t>
            </a:r>
            <a:r>
              <a:rPr lang="en-GB" dirty="0"/>
              <a:t>’ feel about it.</a:t>
            </a:r>
            <a:endParaRPr dirty="0"/>
          </a:p>
          <a:p>
            <a:pPr marL="457200" lvl="0" indent="-298450" algn="l" rtl="0">
              <a:spcBef>
                <a:spcPts val="0"/>
              </a:spcBef>
              <a:spcAft>
                <a:spcPts val="0"/>
              </a:spcAft>
              <a:buSzPts val="1100"/>
              <a:buChar char="●"/>
            </a:pPr>
            <a:r>
              <a:rPr lang="en-GB" dirty="0"/>
              <a:t>We have formed a great price for what we are offering, we feel that our price is very reasonable for how much we have included in the packages.</a:t>
            </a:r>
            <a:endParaRPr dirty="0"/>
          </a:p>
          <a:p>
            <a:pPr marL="457200" lvl="0" indent="-298450" algn="l" rtl="0">
              <a:spcBef>
                <a:spcPts val="0"/>
              </a:spcBef>
              <a:spcAft>
                <a:spcPts val="0"/>
              </a:spcAft>
              <a:buSzPts val="1100"/>
              <a:buChar char="●"/>
            </a:pPr>
            <a:r>
              <a:rPr lang="en-GB" dirty="0"/>
              <a:t>We have catered to all types of people, and prepared entertainment for everyone.</a:t>
            </a:r>
            <a:endParaRPr dirty="0"/>
          </a:p>
          <a:p>
            <a:pPr marL="914400" lvl="0" indent="0" algn="l" rtl="0">
              <a:spcBef>
                <a:spcPts val="0"/>
              </a:spcBef>
              <a:spcAft>
                <a:spcPts val="0"/>
              </a:spcAft>
              <a:buNone/>
            </a:pPr>
            <a:r>
              <a:rPr lang="en-GB" dirty="0"/>
              <a:t> </a:t>
            </a:r>
            <a:endParaRPr dirty="0"/>
          </a:p>
          <a:p>
            <a:pPr marL="0" lvl="0" indent="0" algn="l" rtl="0">
              <a:spcBef>
                <a:spcPts val="0"/>
              </a:spcBef>
              <a:spcAft>
                <a:spcPts val="0"/>
              </a:spcAft>
              <a:buNone/>
            </a:pPr>
            <a:endParaRPr dirty="0"/>
          </a:p>
          <a:p>
            <a:pPr marL="914400" lvl="0" indent="0" algn="l" rtl="0">
              <a:spcBef>
                <a:spcPts val="0"/>
              </a:spcBef>
              <a:spcAft>
                <a:spcPts val="0"/>
              </a:spcAft>
              <a:buNone/>
            </a:pPr>
            <a:endParaRPr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75cffab3a8_0_8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g75cffab3a8_0_8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From working on this project to looking at previous VIP reviews many people have concluded that past VIP events have given them an opportunity that will never come again and one they can cherish for a lifetime. As such we have tried to deliver an a more distinguished VIP experience which falls in line with the Wales Mega Event Strategy as they aim to make Wales a standout destination. </a:t>
            </a:r>
            <a:endParaRPr/>
          </a:p>
          <a:p>
            <a:pPr marL="0" lvl="0" indent="0" algn="l" rtl="0">
              <a:spcBef>
                <a:spcPts val="0"/>
              </a:spcBef>
              <a:spcAft>
                <a:spcPts val="0"/>
              </a:spcAft>
              <a:buNone/>
            </a:pPr>
            <a:r>
              <a:rPr lang="en-GB"/>
              <a:t>Our task was to create a new VIP package and to bid for it to IronMan so it was important that we added new elements into the package to make it more appealing but also to make it more tempting for people to purchase. </a:t>
            </a:r>
            <a:endParaRPr/>
          </a:p>
          <a:p>
            <a:pPr marL="0" lvl="0" indent="0" algn="l" rtl="0">
              <a:spcBef>
                <a:spcPts val="0"/>
              </a:spcBef>
              <a:spcAft>
                <a:spcPts val="0"/>
              </a:spcAft>
              <a:buNone/>
            </a:pPr>
            <a:r>
              <a:rPr lang="en-GB"/>
              <a:t>Making it interactive was a key focus of ours as people have to sit for hours waiting for their friend/family member/partner to go past and only see them for brief periods of time. So we needed to give them something to do or see while they waited for that special moment. By introducing a live band and children's play area for families it will allow parents the opportunity for a quick break while their children play, it will help the children burn off their energy so they do not get out of control and the live band will help provide a better atmosphere for overall allowing for a better experience. </a:t>
            </a:r>
            <a:endParaRPr/>
          </a:p>
          <a:p>
            <a:pPr marL="0" lvl="0" indent="0" algn="l" rtl="0">
              <a:spcBef>
                <a:spcPts val="0"/>
              </a:spcBef>
              <a:spcAft>
                <a:spcPts val="0"/>
              </a:spcAft>
              <a:buNone/>
            </a:pPr>
            <a:r>
              <a:rPr lang="en-GB"/>
              <a:t>In relation to the Wales Mega event strategy, We wanted to meet their aims by showcasing the Welsh culture. We wanted to incorporate local Welsh businesses and touches to create a special VIP experience.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6c0d671693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6c0d671693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During previous years Iron man has provided wristbands to VIP members. The issue with wristbands are that they are not recyclable and not that noticeable. </a:t>
            </a:r>
            <a:endParaRPr/>
          </a:p>
          <a:p>
            <a:pPr marL="457200" lvl="0" indent="-298450" algn="l" rtl="0">
              <a:spcBef>
                <a:spcPts val="0"/>
              </a:spcBef>
              <a:spcAft>
                <a:spcPts val="0"/>
              </a:spcAft>
              <a:buSzPts val="1100"/>
              <a:buChar char="●"/>
            </a:pPr>
            <a:r>
              <a:rPr lang="en-GB"/>
              <a:t>One of our recommendations for Ironi man is to introduce lanyards instead of wristbands. Lanyards are not only more appealing to the eye, they are also a great way of giving the brand exposure. A lanyard also provides an important feeling compared to wearing a wristband. </a:t>
            </a:r>
            <a:endParaRPr/>
          </a:p>
          <a:p>
            <a:pPr marL="457200" lvl="0" indent="-298450" algn="l" rtl="0">
              <a:spcBef>
                <a:spcPts val="0"/>
              </a:spcBef>
              <a:spcAft>
                <a:spcPts val="0"/>
              </a:spcAft>
              <a:buSzPts val="1100"/>
              <a:buChar char="●"/>
            </a:pPr>
            <a:r>
              <a:rPr lang="en-GB"/>
              <a:t>We have created our own lanyard with a design to represent Iron man VIP 10th anniversary. </a:t>
            </a:r>
            <a:endParaRPr/>
          </a:p>
          <a:p>
            <a:pPr marL="457200" lvl="0" indent="-298450" algn="l" rtl="0">
              <a:spcBef>
                <a:spcPts val="0"/>
              </a:spcBef>
              <a:spcAft>
                <a:spcPts val="0"/>
              </a:spcAft>
              <a:buSzPts val="1100"/>
              <a:buChar char="●"/>
            </a:pPr>
            <a:r>
              <a:rPr lang="en-GB"/>
              <a:t>We designed the lanyard using a website which then gave us the cost to make one lanyard. The cost of one lanyard is £3.95.</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75cffab3a8_0_8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75cffab3a8_0_8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rPr>
              <a:t> In the year leading up to the event the VIP package alongside the management of the VIP’s should be carefully planned. One way of efficiently communicating with the VIP’s and relaying information in a prompt manner would be to set up an sms alert system. This way all VIP’s could get important information such as any changes in the day, when their transport has arrived and any other information they need to be aware of that can go directly to them. </a:t>
            </a:r>
            <a:endParaRPr>
              <a:solidFill>
                <a:schemeClr val="dk1"/>
              </a:solidFill>
            </a:endParaRPr>
          </a:p>
          <a:p>
            <a:pPr marL="0" lvl="0" indent="0" algn="l" rtl="0">
              <a:spcBef>
                <a:spcPts val="0"/>
              </a:spcBef>
              <a:spcAft>
                <a:spcPts val="0"/>
              </a:spcAft>
              <a:buNone/>
            </a:pPr>
            <a:r>
              <a:rPr lang="en-GB">
                <a:solidFill>
                  <a:schemeClr val="dk1"/>
                </a:solidFill>
              </a:rPr>
              <a:t>While there is a type of loyalty scheme set up for previous participants there isn’t a loyalty scheme for those who previously watched an IronMan event as a VIP. One could be created to give them earlier times to access and buy VIP tickets, a small discount on their next VIP purchase or even a discount in the IronMan shop this could help create return VIP ticket holders instead of people who buy them as one off’s. One way of making VIP’s feel more included and important is to create personalised invitations. These could include information such as WI-Fi passwords for each hotel, hotel amenities, precise locations of where they need to go using What3Words, travel map and more. By creating this VIP’s will feel like they are being attended to and will make it a more memorable experience. </a:t>
            </a:r>
            <a:endParaRPr>
              <a:solidFill>
                <a:schemeClr val="dk1"/>
              </a:solidFill>
            </a:endParaRPr>
          </a:p>
          <a:p>
            <a:pPr marL="0" lvl="0" indent="0" algn="l" rtl="0">
              <a:spcBef>
                <a:spcPts val="0"/>
              </a:spcBef>
              <a:spcAft>
                <a:spcPts val="0"/>
              </a:spcAft>
              <a:buNone/>
            </a:pPr>
            <a:r>
              <a:rPr lang="en-GB">
                <a:solidFill>
                  <a:schemeClr val="dk1"/>
                </a:solidFill>
              </a:rPr>
              <a:t>In relation to the Wales mega event strategy, Ironman must continue involving and communicating with the local communities. By engaging the community with the event, there will be a large involvement in local voluntary action and through participation and through the live spectator experience. </a:t>
            </a:r>
            <a:endParaRPr>
              <a:solidFill>
                <a:schemeClr val="dk1"/>
              </a:solidFill>
            </a:endParaRPr>
          </a:p>
          <a:p>
            <a:pPr marL="0" lvl="0" indent="0" algn="l" rtl="0">
              <a:spcBef>
                <a:spcPts val="0"/>
              </a:spcBef>
              <a:spcAft>
                <a:spcPts val="0"/>
              </a:spcAft>
              <a:buClr>
                <a:schemeClr val="dk1"/>
              </a:buClr>
              <a:buSzPts val="1100"/>
              <a:buFont typeface="Arial"/>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6c1c2b531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6c1c2b531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6c2bc40a11_1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6c2bc40a11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6c1c2b5313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6c1c2b5313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866216" y="1574800"/>
            <a:ext cx="6619244" cy="2008236"/>
          </a:xfrm>
        </p:spPr>
        <p:txBody>
          <a:bodyPr anchor="b"/>
          <a:lstStyle>
            <a:lvl1pPr>
              <a:defRPr sz="4050"/>
            </a:lvl1pPr>
          </a:lstStyle>
          <a:p>
            <a:r>
              <a:rPr lang="en-US"/>
              <a:t>Click to edit Master title style</a:t>
            </a:r>
            <a:endParaRPr lang="en-US" dirty="0"/>
          </a:p>
        </p:txBody>
      </p:sp>
      <p:sp>
        <p:nvSpPr>
          <p:cNvPr id="3" name="Subtitle 2"/>
          <p:cNvSpPr>
            <a:spLocks noGrp="1"/>
          </p:cNvSpPr>
          <p:nvPr>
            <p:ph type="subTitle" idx="1"/>
          </p:nvPr>
        </p:nvSpPr>
        <p:spPr bwMode="gray">
          <a:xfrm>
            <a:off x="866216" y="3583035"/>
            <a:ext cx="6619244" cy="646065"/>
          </a:xfrm>
        </p:spPr>
        <p:txBody>
          <a:bodyPr anchor="t"/>
          <a:lstStyle>
            <a:lvl1pPr marL="0" indent="0" algn="l">
              <a:buNone/>
              <a:defRPr cap="all">
                <a:solidFill>
                  <a:schemeClr val="accent1">
                    <a:lumMod val="60000"/>
                    <a:lumOff val="4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619239" y="1344169"/>
            <a:ext cx="742949" cy="228599"/>
          </a:xfrm>
        </p:spPr>
        <p:txBody>
          <a:bodyPr anchor="t"/>
          <a:lstStyle>
            <a:lvl1pPr algn="l">
              <a:defRPr b="0" i="0">
                <a:solidFill>
                  <a:schemeClr val="bg1">
                    <a:alpha val="60000"/>
                  </a:schemeClr>
                </a:solidFill>
              </a:defRPr>
            </a:lvl1pPr>
          </a:lstStyle>
          <a:p>
            <a:fld id="{5923F103-BC34-4FE4-A40E-EDDEECFDA5D0}" type="datetimeFigureOut">
              <a:rPr lang="en-US" smtClean="0"/>
              <a:pPr/>
              <a:t>12/9/2019</a:t>
            </a:fld>
            <a:endParaRPr lang="en-US" dirty="0"/>
          </a:p>
        </p:txBody>
      </p:sp>
      <p:sp>
        <p:nvSpPr>
          <p:cNvPr id="5" name="Footer Placeholder 4"/>
          <p:cNvSpPr>
            <a:spLocks noGrp="1"/>
          </p:cNvSpPr>
          <p:nvPr>
            <p:ph type="ftr" sz="quarter" idx="11"/>
          </p:nvPr>
        </p:nvSpPr>
        <p:spPr bwMode="gray">
          <a:xfrm rot="5400000">
            <a:off x="6713982" y="2420874"/>
            <a:ext cx="2894846" cy="228601"/>
          </a:xfrm>
        </p:spPr>
        <p:txBody>
          <a:bodyPr/>
          <a:lstStyle>
            <a:lvl1pPr>
              <a:defRPr b="0" i="0">
                <a:solidFill>
                  <a:schemeClr val="bg1">
                    <a:alpha val="60000"/>
                  </a:schemeClr>
                </a:solidFill>
              </a:defRPr>
            </a:lvl1pPr>
          </a:lstStyle>
          <a:p>
            <a:r>
              <a:rPr lang="en-US"/>
              <a:t>
              </a:t>
            </a:r>
            <a:endParaRPr lang="en-US" dirty="0"/>
          </a:p>
        </p:txBody>
      </p:sp>
      <p:sp>
        <p:nvSpPr>
          <p:cNvPr id="11" name="Rectangle 1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7764406" y="221797"/>
            <a:ext cx="628649" cy="575765"/>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6201926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866216" y="1952625"/>
            <a:ext cx="6619244" cy="2562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12/9/2019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1858286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008234"/>
            <a:ext cx="3263269" cy="1712868"/>
          </a:xfrm>
        </p:spPr>
        <p:txBody>
          <a:bodyPr anchor="ctr"/>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171670" y="2008233"/>
            <a:ext cx="2818159" cy="1712868"/>
          </a:xfrm>
        </p:spPr>
        <p:txBody>
          <a:bodyPr anchor="ctr"/>
          <a:lstStyle>
            <a:lvl1pPr marL="0" indent="0" algn="l">
              <a:buNone/>
              <a:defRPr sz="1500" cap="all">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12/9/2019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18143245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215" y="1952625"/>
            <a:ext cx="3618869" cy="256222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6535" y="1952625"/>
            <a:ext cx="3618869" cy="256222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12/9/2019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83895016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6216" y="1952625"/>
            <a:ext cx="3618868"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66215" y="2384822"/>
            <a:ext cx="3618869" cy="213002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6535" y="1952625"/>
            <a:ext cx="3618869"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56535" y="2384822"/>
            <a:ext cx="3618869" cy="213002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12/9/2019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8494093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866216" y="730251"/>
            <a:ext cx="6571060" cy="530223"/>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12/9/2019</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5555242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12/9/2019</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7" name="Rectangle 6"/>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242154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1550"/>
            <a:ext cx="2094869" cy="120015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4335859" y="1085850"/>
            <a:ext cx="3892550" cy="3429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215" y="2346961"/>
            <a:ext cx="2094869" cy="2171699"/>
          </a:xfrm>
        </p:spPr>
        <p:txBody>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12/9/2019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3099702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270000"/>
            <a:ext cx="2898851" cy="1301750"/>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10903" y="857250"/>
            <a:ext cx="2420395"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866216" y="2743200"/>
            <a:ext cx="2894409" cy="1028700"/>
          </a:xfrm>
        </p:spPr>
        <p:txBody>
          <a:bodyPr>
            <a:normAutofit/>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12/9/2019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90384279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3727445"/>
            <a:ext cx="6619244"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514350"/>
            <a:ext cx="6619244" cy="257175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5" y="4152499"/>
            <a:ext cx="6619244" cy="370284"/>
          </a:xfrm>
        </p:spPr>
        <p:txBody>
          <a:bodyPr>
            <a:normAutofit/>
          </a:bodyPr>
          <a:lstStyle>
            <a:lvl1pPr marL="0" indent="0">
              <a:buNone/>
              <a:defRPr sz="90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12/9/2019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35350426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1598" y="797563"/>
            <a:ext cx="6623862" cy="1029740"/>
          </a:xfrm>
        </p:spPr>
        <p:txBody>
          <a:bodyPr/>
          <a:lstStyle>
            <a:lvl1pPr>
              <a:defRPr sz="3000"/>
            </a:lvl1pPr>
          </a:lstStyle>
          <a:p>
            <a:r>
              <a:rPr lang="en-US"/>
              <a:t>Click to edit Master title style</a:t>
            </a:r>
            <a:endParaRPr lang="en-US" dirty="0"/>
          </a:p>
        </p:txBody>
      </p:sp>
      <p:sp>
        <p:nvSpPr>
          <p:cNvPr id="8" name="Text Placeholder 3"/>
          <p:cNvSpPr>
            <a:spLocks noGrp="1"/>
          </p:cNvSpPr>
          <p:nvPr>
            <p:ph type="body" sz="half" idx="2"/>
          </p:nvPr>
        </p:nvSpPr>
        <p:spPr>
          <a:xfrm>
            <a:off x="866216" y="2657475"/>
            <a:ext cx="6619244" cy="1857375"/>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12/9/2019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3" name="Rectangle 12"/>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24458471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9144000" cy="51435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661175" y="455502"/>
            <a:ext cx="601434"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13" name="TextBox 12"/>
          <p:cNvSpPr txBox="1"/>
          <p:nvPr/>
        </p:nvSpPr>
        <p:spPr bwMode="gray">
          <a:xfrm>
            <a:off x="7413344" y="1960341"/>
            <a:ext cx="489572"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86408" y="736600"/>
            <a:ext cx="6340430" cy="2022474"/>
          </a:xfrm>
        </p:spPr>
        <p:txBody>
          <a:bodyPr/>
          <a:lstStyle>
            <a:lvl1pPr>
              <a:defRPr sz="3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459459" y="2759074"/>
            <a:ext cx="5798414" cy="256631"/>
          </a:xfrm>
        </p:spPr>
        <p:txBody>
          <a:bodyPr anchor="t">
            <a:normAutofit/>
          </a:bodyPr>
          <a:lstStyle>
            <a:lvl1pPr marL="0" indent="0">
              <a:buNone/>
              <a:defRPr lang="en-US" sz="1050" b="0" i="0" kern="1200" cap="small" dirty="0">
                <a:solidFill>
                  <a:schemeClr val="accent1">
                    <a:lumMod val="60000"/>
                    <a:lumOff val="40000"/>
                  </a:schemeClr>
                </a:solidFill>
                <a:latin typeface="+mn-lt"/>
                <a:ea typeface="+mn-ea"/>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0" name="Text Placeholder 3"/>
          <p:cNvSpPr>
            <a:spLocks noGrp="1"/>
          </p:cNvSpPr>
          <p:nvPr>
            <p:ph type="body" sz="half" idx="2"/>
          </p:nvPr>
        </p:nvSpPr>
        <p:spPr>
          <a:xfrm>
            <a:off x="866216" y="3771899"/>
            <a:ext cx="6933673" cy="748393"/>
          </a:xfrm>
        </p:spPr>
        <p:txBody>
          <a:bodyPr anchor="ct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12/9/2019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9" name="Rectangle 18"/>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130832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778000"/>
            <a:ext cx="6619245" cy="136688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3768725"/>
            <a:ext cx="6619244" cy="645300"/>
          </a:xfrm>
        </p:spPr>
        <p:txBody>
          <a:bodyPr anchor="t"/>
          <a:lstStyle>
            <a:lvl1pPr marL="0" indent="0" algn="l">
              <a:buNone/>
              <a:defRPr sz="1500" cap="none">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12/9/2019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1571343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1952626"/>
            <a:ext cx="235640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866215" y="2384823"/>
            <a:ext cx="2356409"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384541" y="1952625"/>
            <a:ext cx="2360257"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3384541" y="2384823"/>
            <a:ext cx="2360257"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16101" y="1952626"/>
            <a:ext cx="2359298"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916247" y="2384822"/>
            <a:ext cx="2359152"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3302978"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29301"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12/9/2019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43614207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3399633"/>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Picture Placeholder 2"/>
          <p:cNvSpPr>
            <a:spLocks noGrp="1" noChangeAspect="1"/>
          </p:cNvSpPr>
          <p:nvPr>
            <p:ph type="pic" idx="15"/>
          </p:nvPr>
        </p:nvSpPr>
        <p:spPr>
          <a:xfrm>
            <a:off x="1000915"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866215" y="3831830"/>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426649" y="3399634"/>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1" name="Picture Placeholder 2"/>
          <p:cNvSpPr>
            <a:spLocks noGrp="1" noChangeAspect="1"/>
          </p:cNvSpPr>
          <p:nvPr>
            <p:ph type="pic" idx="21"/>
          </p:nvPr>
        </p:nvSpPr>
        <p:spPr>
          <a:xfrm>
            <a:off x="3561347"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3427629" y="3831829"/>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87082" y="3399634"/>
            <a:ext cx="2288321"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2" name="Picture Placeholder 2"/>
          <p:cNvSpPr>
            <a:spLocks noGrp="1" noChangeAspect="1"/>
          </p:cNvSpPr>
          <p:nvPr>
            <p:ph type="pic" idx="22"/>
          </p:nvPr>
        </p:nvSpPr>
        <p:spPr>
          <a:xfrm>
            <a:off x="6122273"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987081" y="3831828"/>
            <a:ext cx="2288322"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43" name="Straight Connector 42"/>
          <p:cNvCxnSpPr/>
          <p:nvPr/>
        </p:nvCxnSpPr>
        <p:spPr>
          <a:xfrm>
            <a:off x="3304373"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5848352"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12/9/2019</a:t>
            </a:fld>
            <a:endParaRPr lang="en-US" dirty="0"/>
          </a:p>
        </p:txBody>
      </p:sp>
      <p:sp>
        <p:nvSpPr>
          <p:cNvPr id="8" name="Footer Placeholder 7"/>
          <p:cNvSpPr>
            <a:spLocks noGrp="1"/>
          </p:cNvSpPr>
          <p:nvPr>
            <p:ph type="ftr" sz="quarter" idx="11"/>
          </p:nvPr>
        </p:nvSpPr>
        <p:spPr>
          <a:xfrm>
            <a:off x="420833" y="4793879"/>
            <a:ext cx="2733212" cy="228601"/>
          </a:xfrm>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0169842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866216" y="1952625"/>
            <a:ext cx="6619244" cy="2562225"/>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21580" y="4793879"/>
            <a:ext cx="742949" cy="228599"/>
          </a:xfrm>
        </p:spPr>
        <p:txBody>
          <a:bodyPr/>
          <a:lstStyle/>
          <a:p>
            <a:fld id="{53086D93-FCAC-47E0-A2EE-787E62CA814C}" type="datetimeFigureOut">
              <a:rPr lang="en-US" smtClean="0"/>
              <a:t>12/9/2019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1421100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6438927" y="958850"/>
            <a:ext cx="1057474" cy="3561443"/>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216" y="958850"/>
            <a:ext cx="4692019" cy="35614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989829" y="4793879"/>
            <a:ext cx="744101" cy="228599"/>
          </a:xfrm>
        </p:spPr>
        <p:txBody>
          <a:bodyPr/>
          <a:lstStyle/>
          <a:p>
            <a:fld id="{CDA879A6-0FD0-4734-A311-86BFCA472E6E}" type="datetimeFigureOut">
              <a:rPr lang="en-US" smtClean="0"/>
              <a:t>12/9/2019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77898732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757217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2438983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7" name="Rectangle 6"/>
            <p:cNvSpPr/>
            <p:nvPr/>
          </p:nvSpPr>
          <p:spPr>
            <a:xfrm>
              <a:off x="0" y="0"/>
              <a:ext cx="12192000"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866216" y="730251"/>
            <a:ext cx="6571060" cy="53022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6216" y="1952625"/>
            <a:ext cx="6571060" cy="25622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89829" y="4793879"/>
            <a:ext cx="742949" cy="228599"/>
          </a:xfrm>
          <a:prstGeom prst="rect">
            <a:avLst/>
          </a:prstGeom>
        </p:spPr>
        <p:txBody>
          <a:bodyPr vert="horz" lIns="91440" tIns="45720" rIns="91440" bIns="45720" rtlCol="0" anchor="ctr"/>
          <a:lstStyle>
            <a:lvl1pPr algn="r">
              <a:defRPr sz="750" b="1" i="0">
                <a:solidFill>
                  <a:schemeClr val="accent1"/>
                </a:solidFill>
              </a:defRPr>
            </a:lvl1pPr>
          </a:lstStyle>
          <a:p>
            <a:fld id="{2BE451C3-0FF4-47C4-B829-773ADF60F88C}" type="datetimeFigureOut">
              <a:rPr lang="en-US" smtClean="0"/>
              <a:t>12/9/2019</a:t>
            </a:fld>
            <a:endParaRPr lang="en-US" dirty="0"/>
          </a:p>
        </p:txBody>
      </p:sp>
      <p:sp>
        <p:nvSpPr>
          <p:cNvPr id="5" name="Footer Placeholder 4"/>
          <p:cNvSpPr>
            <a:spLocks noGrp="1"/>
          </p:cNvSpPr>
          <p:nvPr>
            <p:ph type="ftr" sz="quarter" idx="3"/>
          </p:nvPr>
        </p:nvSpPr>
        <p:spPr>
          <a:xfrm>
            <a:off x="420833" y="4793879"/>
            <a:ext cx="2894846" cy="228601"/>
          </a:xfrm>
          <a:prstGeom prst="rect">
            <a:avLst/>
          </a:prstGeom>
        </p:spPr>
        <p:txBody>
          <a:bodyPr vert="horz" lIns="91440" tIns="45720" rIns="91440" bIns="45720" rtlCol="0" anchor="ctr"/>
          <a:lstStyle>
            <a:lvl1pPr algn="l">
              <a:defRPr sz="750" b="1" i="0">
                <a:solidFill>
                  <a:schemeClr val="accent1"/>
                </a:solidFill>
              </a:defRPr>
            </a:lvl1pPr>
          </a:lstStyle>
          <a:p>
            <a:r>
              <a:rPr lang="en-US"/>
              <a:t>
              </a:t>
            </a:r>
            <a:endParaRPr lang="en-US" dirty="0"/>
          </a:p>
        </p:txBody>
      </p:sp>
      <p:sp>
        <p:nvSpPr>
          <p:cNvPr id="21" name="Rectangle 2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bg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95027237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 id="2147483733" r:id="rId19"/>
  </p:sldLayoutIdLst>
  <p:hf sldNum="0" hdr="0" ftr="0" dt="0"/>
  <p:txStyles>
    <p:titleStyle>
      <a:lvl1pPr algn="l" defTabSz="342900" rtl="0" eaLnBrk="1" latinLnBrk="0" hangingPunct="1">
        <a:spcBef>
          <a:spcPct val="0"/>
        </a:spcBef>
        <a:buNone/>
        <a:defRPr sz="27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12.jpe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24.gif"/></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27.gif"/></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8.xml"/><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19.xml"/><Relationship Id="rId4" Type="http://schemas.openxmlformats.org/officeDocument/2006/relationships/image" Target="../media/image32.jp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
        <p:cNvGrpSpPr/>
        <p:nvPr/>
      </p:nvGrpSpPr>
      <p:grpSpPr>
        <a:xfrm>
          <a:off x="0" y="0"/>
          <a:ext cx="0" cy="0"/>
          <a:chOff x="0" y="0"/>
          <a:chExt cx="0" cy="0"/>
        </a:xfrm>
      </p:grpSpPr>
      <p:sp>
        <p:nvSpPr>
          <p:cNvPr id="58"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59" name="Rectangle 62">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4" name="Google Shape;54;p13"/>
          <p:cNvSpPr txBox="1">
            <a:spLocks noGrp="1"/>
          </p:cNvSpPr>
          <p:nvPr>
            <p:ph type="ctrTitle"/>
          </p:nvPr>
        </p:nvSpPr>
        <p:spPr>
          <a:xfrm>
            <a:off x="6120579" y="834796"/>
            <a:ext cx="2536723" cy="2461468"/>
          </a:xfrm>
          <a:prstGeom prst="rect">
            <a:avLst/>
          </a:prstGeom>
        </p:spPr>
        <p:txBody>
          <a:bodyPr spcFirstLastPara="1" lIns="91425" tIns="91425" rIns="91425" bIns="91425" anchorCtr="0">
            <a:normAutofit/>
          </a:bodyPr>
          <a:lstStyle/>
          <a:p>
            <a:pPr marL="0" lvl="0" indent="0" rtl="0">
              <a:spcBef>
                <a:spcPts val="0"/>
              </a:spcBef>
              <a:spcAft>
                <a:spcPts val="0"/>
              </a:spcAft>
              <a:buNone/>
            </a:pPr>
            <a:r>
              <a:rPr lang="en-GB" sz="2500">
                <a:solidFill>
                  <a:srgbClr val="EBEBEB"/>
                </a:solidFill>
              </a:rPr>
              <a:t>VIP Extraordinaire  </a:t>
            </a:r>
          </a:p>
        </p:txBody>
      </p:sp>
      <p:sp>
        <p:nvSpPr>
          <p:cNvPr id="55" name="Google Shape;55;p13"/>
          <p:cNvSpPr txBox="1">
            <a:spLocks noGrp="1"/>
          </p:cNvSpPr>
          <p:nvPr>
            <p:ph type="subTitle" idx="1"/>
          </p:nvPr>
        </p:nvSpPr>
        <p:spPr>
          <a:xfrm>
            <a:off x="6120579" y="3443748"/>
            <a:ext cx="2536724" cy="862617"/>
          </a:xfrm>
          <a:prstGeom prst="rect">
            <a:avLst/>
          </a:prstGeom>
        </p:spPr>
        <p:txBody>
          <a:bodyPr spcFirstLastPara="1" lIns="91425" tIns="91425" rIns="91425" bIns="91425" anchorCtr="0">
            <a:normAutofit/>
          </a:bodyPr>
          <a:lstStyle/>
          <a:p>
            <a:pPr marL="0" lvl="0" indent="0" rtl="0">
              <a:spcBef>
                <a:spcPts val="0"/>
              </a:spcBef>
              <a:spcAft>
                <a:spcPts val="600"/>
              </a:spcAft>
              <a:buNone/>
            </a:pPr>
            <a:r>
              <a:rPr lang="en-GB"/>
              <a:t>Cameron, Daisy &amp; Katie</a:t>
            </a:r>
          </a:p>
          <a:p>
            <a:pPr marL="0" lvl="0" indent="0" rtl="0">
              <a:spcBef>
                <a:spcPts val="0"/>
              </a:spcBef>
              <a:spcAft>
                <a:spcPts val="600"/>
              </a:spcAft>
              <a:buNone/>
            </a:pPr>
            <a:r>
              <a:rPr lang="en-GB"/>
              <a:t> </a:t>
            </a:r>
          </a:p>
          <a:p>
            <a:pPr marL="0" lvl="0" indent="0" rtl="0">
              <a:spcBef>
                <a:spcPts val="0"/>
              </a:spcBef>
              <a:spcAft>
                <a:spcPts val="600"/>
              </a:spcAft>
              <a:buNone/>
            </a:pPr>
            <a:endParaRPr lang="en-GB"/>
          </a:p>
          <a:p>
            <a:pPr marL="0" lvl="0" indent="0" rtl="0">
              <a:spcBef>
                <a:spcPts val="0"/>
              </a:spcBef>
              <a:spcAft>
                <a:spcPts val="600"/>
              </a:spcAft>
              <a:buNone/>
            </a:pPr>
            <a:endParaRPr lang="en-GB"/>
          </a:p>
        </p:txBody>
      </p:sp>
      <p:pic>
        <p:nvPicPr>
          <p:cNvPr id="56" name="Google Shape;56;p13" descr="A close up of a sign&#10;&#10;Description automatically generated"/>
          <p:cNvPicPr preferRelativeResize="0"/>
          <p:nvPr/>
        </p:nvPicPr>
        <p:blipFill>
          <a:blip r:embed="rId3"/>
          <a:stretch>
            <a:fillRect/>
          </a:stretch>
        </p:blipFill>
        <p:spPr>
          <a:xfrm>
            <a:off x="1436567" y="834797"/>
            <a:ext cx="3644690" cy="3471568"/>
          </a:xfrm>
          <a:prstGeom prst="roundRect">
            <a:avLst>
              <a:gd name="adj" fmla="val 1858"/>
            </a:avLst>
          </a:prstGeom>
          <a:noFill/>
          <a:effectLst>
            <a:outerShdw blurRad="50800" dist="50800" dir="5400000" algn="tl" rotWithShape="0">
              <a:srgbClr val="000000">
                <a:alpha val="43000"/>
              </a:srgbClr>
            </a:outerShdw>
          </a:effectLst>
        </p:spPr>
      </p:pic>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0"/>
        <p:cNvGrpSpPr/>
        <p:nvPr/>
      </p:nvGrpSpPr>
      <p:grpSpPr>
        <a:xfrm>
          <a:off x="0" y="0"/>
          <a:ext cx="0" cy="0"/>
          <a:chOff x="0" y="0"/>
          <a:chExt cx="0" cy="0"/>
        </a:xfrm>
      </p:grpSpPr>
      <p:grpSp>
        <p:nvGrpSpPr>
          <p:cNvPr id="65" name="Group 67">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69" name="Rectangle 68">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6" name="Rectangle 71">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7"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61" name="Google Shape;61;p14"/>
          <p:cNvSpPr txBox="1">
            <a:spLocks noGrp="1"/>
          </p:cNvSpPr>
          <p:nvPr>
            <p:ph type="title"/>
          </p:nvPr>
        </p:nvSpPr>
        <p:spPr>
          <a:xfrm>
            <a:off x="5058696" y="930949"/>
            <a:ext cx="3598607" cy="2365315"/>
          </a:xfrm>
          <a:prstGeom prst="rect">
            <a:avLst/>
          </a:prstGeom>
        </p:spPr>
        <p:txBody>
          <a:bodyPr spcFirstLastPara="1" vert="horz" lIns="91440" tIns="45720" rIns="91440" bIns="45720" rtlCol="0" anchor="b" anchorCtr="0">
            <a:normAutofit/>
          </a:bodyPr>
          <a:lstStyle/>
          <a:p>
            <a:pPr marL="0" lvl="0" indent="0" defTabSz="457200">
              <a:lnSpc>
                <a:spcPct val="90000"/>
              </a:lnSpc>
              <a:spcBef>
                <a:spcPct val="0"/>
              </a:spcBef>
              <a:spcAft>
                <a:spcPts val="0"/>
              </a:spcAft>
            </a:pPr>
            <a:r>
              <a:rPr lang="en-US" sz="3800" b="0" i="0" kern="1200">
                <a:solidFill>
                  <a:srgbClr val="EBEBEB"/>
                </a:solidFill>
                <a:latin typeface="+mj-lt"/>
                <a:ea typeface="+mj-ea"/>
                <a:cs typeface="+mj-cs"/>
              </a:rPr>
              <a:t>Introduction and 10th Anniversary - C </a:t>
            </a:r>
          </a:p>
        </p:txBody>
      </p:sp>
      <p:sp>
        <p:nvSpPr>
          <p:cNvPr id="71" name="Rectangle 75">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3" name="Google Shape;63;p14"/>
          <p:cNvPicPr preferRelativeResize="0"/>
          <p:nvPr/>
        </p:nvPicPr>
        <p:blipFill>
          <a:blip r:embed="rId4"/>
          <a:stretch>
            <a:fillRect/>
          </a:stretch>
        </p:blipFill>
        <p:spPr>
          <a:xfrm>
            <a:off x="832323" y="1322464"/>
            <a:ext cx="3739677" cy="2496234"/>
          </a:xfrm>
          <a:prstGeom prst="roundRect">
            <a:avLst>
              <a:gd name="adj" fmla="val 1858"/>
            </a:avLst>
          </a:prstGeom>
          <a:noFill/>
          <a:effectLst>
            <a:outerShdw blurRad="50800" dist="50800" dir="5400000" algn="tl" rotWithShape="0">
              <a:srgbClr val="000000">
                <a:alpha val="43000"/>
              </a:srgbClr>
            </a:outerShdw>
          </a:effectLst>
        </p:spPr>
      </p:pic>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7"/>
        <p:cNvGrpSpPr/>
        <p:nvPr/>
      </p:nvGrpSpPr>
      <p:grpSpPr>
        <a:xfrm>
          <a:off x="0" y="0"/>
          <a:ext cx="0" cy="0"/>
          <a:chOff x="0" y="0"/>
          <a:chExt cx="0" cy="0"/>
        </a:xfrm>
      </p:grpSpPr>
      <p:grpSp>
        <p:nvGrpSpPr>
          <p:cNvPr id="77" name="Group 76">
            <a:extLst>
              <a:ext uri="{FF2B5EF4-FFF2-40B4-BE49-F238E27FC236}">
                <a16:creationId xmlns:a16="http://schemas.microsoft.com/office/drawing/2014/main" id="{ACCC08F4-6649-4752-A49D-EC2C8E9656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78" name="Rectangle 77">
              <a:extLst>
                <a:ext uri="{FF2B5EF4-FFF2-40B4-BE49-F238E27FC236}">
                  <a16:creationId xmlns:a16="http://schemas.microsoft.com/office/drawing/2014/main" id="{DCCBFAE1-A7B8-4741-A1BD-1D22BE1B9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Oval 78">
              <a:extLst>
                <a:ext uri="{FF2B5EF4-FFF2-40B4-BE49-F238E27FC236}">
                  <a16:creationId xmlns:a16="http://schemas.microsoft.com/office/drawing/2014/main" id="{A8DFBA0E-2986-4121-92BD-9ADBE9F79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0" name="Oval 79">
              <a:extLst>
                <a:ext uri="{FF2B5EF4-FFF2-40B4-BE49-F238E27FC236}">
                  <a16:creationId xmlns:a16="http://schemas.microsoft.com/office/drawing/2014/main" id="{D6B514A6-1440-4614-B316-443C485A1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1" name="Oval 80">
              <a:extLst>
                <a:ext uri="{FF2B5EF4-FFF2-40B4-BE49-F238E27FC236}">
                  <a16:creationId xmlns:a16="http://schemas.microsoft.com/office/drawing/2014/main" id="{B7C4B390-CACA-4CE0-A179-19E2CAADF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2" name="Oval 81">
              <a:extLst>
                <a:ext uri="{FF2B5EF4-FFF2-40B4-BE49-F238E27FC236}">
                  <a16:creationId xmlns:a16="http://schemas.microsoft.com/office/drawing/2014/main" id="{39330A14-E127-4084-BA51-D86B9568B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3" name="Oval 82">
              <a:extLst>
                <a:ext uri="{FF2B5EF4-FFF2-40B4-BE49-F238E27FC236}">
                  <a16:creationId xmlns:a16="http://schemas.microsoft.com/office/drawing/2014/main" id="{F47AD4CB-E128-49E9-A8C2-AC0CEA98F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4" name="Freeform 5">
              <a:extLst>
                <a:ext uri="{FF2B5EF4-FFF2-40B4-BE49-F238E27FC236}">
                  <a16:creationId xmlns:a16="http://schemas.microsoft.com/office/drawing/2014/main" id="{D76D76C3-9DFE-4C5F-8F74-D65651A74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5" name="Freeform 5">
              <a:extLst>
                <a:ext uri="{FF2B5EF4-FFF2-40B4-BE49-F238E27FC236}">
                  <a16:creationId xmlns:a16="http://schemas.microsoft.com/office/drawing/2014/main" id="{7FC72400-C794-438B-90D7-5F6E03028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6" name="Freeform 5">
              <a:extLst>
                <a:ext uri="{FF2B5EF4-FFF2-40B4-BE49-F238E27FC236}">
                  <a16:creationId xmlns:a16="http://schemas.microsoft.com/office/drawing/2014/main" id="{AD24BDB9-26CF-4AAC-B31C-95E190D551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88" name="Rectangle 87">
            <a:extLst>
              <a:ext uri="{FF2B5EF4-FFF2-40B4-BE49-F238E27FC236}">
                <a16:creationId xmlns:a16="http://schemas.microsoft.com/office/drawing/2014/main" id="{E4947D45-3E3A-4249-A3DB-5B907C179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2" name="Google Shape;72;p15"/>
          <p:cNvPicPr preferRelativeResize="0"/>
          <p:nvPr/>
        </p:nvPicPr>
        <p:blipFill rotWithShape="1">
          <a:blip r:embed="rId4"/>
          <a:srcRect t="1137" r="2" b="3795"/>
          <a:stretch/>
        </p:blipFill>
        <p:spPr>
          <a:xfrm>
            <a:off x="357814" y="349621"/>
            <a:ext cx="4211900" cy="2953127"/>
          </a:xfrm>
          <a:custGeom>
            <a:avLst/>
            <a:gdLst>
              <a:gd name="connsiteX0" fmla="*/ 0 w 5615867"/>
              <a:gd name="connsiteY0" fmla="*/ 0 h 3937502"/>
              <a:gd name="connsiteX1" fmla="*/ 5615867 w 5615867"/>
              <a:gd name="connsiteY1" fmla="*/ 0 h 3937502"/>
              <a:gd name="connsiteX2" fmla="*/ 5615867 w 5615867"/>
              <a:gd name="connsiteY2" fmla="*/ 3592995 h 3937502"/>
              <a:gd name="connsiteX3" fmla="*/ 5526768 w 5615867"/>
              <a:gd name="connsiteY3" fmla="*/ 3592995 h 3937502"/>
              <a:gd name="connsiteX4" fmla="*/ 5297516 w 5615867"/>
              <a:gd name="connsiteY4" fmla="*/ 3589699 h 3937502"/>
              <a:gd name="connsiteX5" fmla="*/ 5072759 w 5615867"/>
              <a:gd name="connsiteY5" fmla="*/ 3584753 h 3937502"/>
              <a:gd name="connsiteX6" fmla="*/ 4850251 w 5615867"/>
              <a:gd name="connsiteY6" fmla="*/ 3580082 h 3937502"/>
              <a:gd name="connsiteX7" fmla="*/ 4632236 w 5615867"/>
              <a:gd name="connsiteY7" fmla="*/ 3574861 h 3937502"/>
              <a:gd name="connsiteX8" fmla="*/ 4415345 w 5615867"/>
              <a:gd name="connsiteY8" fmla="*/ 3566894 h 3937502"/>
              <a:gd name="connsiteX9" fmla="*/ 4201828 w 5615867"/>
              <a:gd name="connsiteY9" fmla="*/ 3558376 h 3937502"/>
              <a:gd name="connsiteX10" fmla="*/ 3992803 w 5615867"/>
              <a:gd name="connsiteY10" fmla="*/ 3550683 h 3937502"/>
              <a:gd name="connsiteX11" fmla="*/ 3584870 w 5615867"/>
              <a:gd name="connsiteY11" fmla="*/ 3528977 h 3937502"/>
              <a:gd name="connsiteX12" fmla="*/ 3193793 w 5615867"/>
              <a:gd name="connsiteY12" fmla="*/ 3505898 h 3937502"/>
              <a:gd name="connsiteX13" fmla="*/ 2818449 w 5615867"/>
              <a:gd name="connsiteY13" fmla="*/ 3481719 h 3937502"/>
              <a:gd name="connsiteX14" fmla="*/ 2463334 w 5615867"/>
              <a:gd name="connsiteY14" fmla="*/ 3455068 h 3937502"/>
              <a:gd name="connsiteX15" fmla="*/ 2123952 w 5615867"/>
              <a:gd name="connsiteY15" fmla="*/ 3427317 h 3937502"/>
              <a:gd name="connsiteX16" fmla="*/ 1809292 w 5615867"/>
              <a:gd name="connsiteY16" fmla="*/ 3397369 h 3937502"/>
              <a:gd name="connsiteX17" fmla="*/ 1513738 w 5615867"/>
              <a:gd name="connsiteY17" fmla="*/ 3367971 h 3937502"/>
              <a:gd name="connsiteX18" fmla="*/ 1241781 w 5615867"/>
              <a:gd name="connsiteY18" fmla="*/ 3338572 h 3937502"/>
              <a:gd name="connsiteX19" fmla="*/ 992302 w 5615867"/>
              <a:gd name="connsiteY19" fmla="*/ 3310822 h 3937502"/>
              <a:gd name="connsiteX20" fmla="*/ 770916 w 5615867"/>
              <a:gd name="connsiteY20" fmla="*/ 3284445 h 3937502"/>
              <a:gd name="connsiteX21" fmla="*/ 570883 w 5615867"/>
              <a:gd name="connsiteY21" fmla="*/ 3259442 h 3937502"/>
              <a:gd name="connsiteX22" fmla="*/ 402316 w 5615867"/>
              <a:gd name="connsiteY22" fmla="*/ 3238561 h 3937502"/>
              <a:gd name="connsiteX23" fmla="*/ 260719 w 5615867"/>
              <a:gd name="connsiteY23" fmla="*/ 3218778 h 3937502"/>
              <a:gd name="connsiteX24" fmla="*/ 66304 w 5615867"/>
              <a:gd name="connsiteY24" fmla="*/ 3190479 h 3937502"/>
              <a:gd name="connsiteX25" fmla="*/ 1 w 5615867"/>
              <a:gd name="connsiteY25" fmla="*/ 3180862 h 3937502"/>
              <a:gd name="connsiteX26" fmla="*/ 1 w 5615867"/>
              <a:gd name="connsiteY26" fmla="*/ 3937502 h 3937502"/>
              <a:gd name="connsiteX27" fmla="*/ 0 w 5615867"/>
              <a:gd name="connsiteY27" fmla="*/ 3937502 h 3937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615867" h="3937502">
                <a:moveTo>
                  <a:pt x="0" y="0"/>
                </a:moveTo>
                <a:lnTo>
                  <a:pt x="5615867" y="0"/>
                </a:lnTo>
                <a:lnTo>
                  <a:pt x="5615867" y="3592995"/>
                </a:lnTo>
                <a:lnTo>
                  <a:pt x="5526768" y="3592995"/>
                </a:lnTo>
                <a:lnTo>
                  <a:pt x="5297516" y="3589699"/>
                </a:lnTo>
                <a:lnTo>
                  <a:pt x="5072759" y="3584753"/>
                </a:lnTo>
                <a:lnTo>
                  <a:pt x="4850251" y="3580082"/>
                </a:lnTo>
                <a:lnTo>
                  <a:pt x="4632236" y="3574861"/>
                </a:lnTo>
                <a:lnTo>
                  <a:pt x="4415345" y="3566894"/>
                </a:lnTo>
                <a:lnTo>
                  <a:pt x="4201828" y="3558376"/>
                </a:lnTo>
                <a:lnTo>
                  <a:pt x="3992803" y="3550683"/>
                </a:lnTo>
                <a:lnTo>
                  <a:pt x="3584870" y="3528977"/>
                </a:lnTo>
                <a:lnTo>
                  <a:pt x="3193793" y="3505898"/>
                </a:lnTo>
                <a:lnTo>
                  <a:pt x="2818449" y="3481719"/>
                </a:lnTo>
                <a:lnTo>
                  <a:pt x="2463334" y="3455068"/>
                </a:lnTo>
                <a:lnTo>
                  <a:pt x="2123952" y="3427317"/>
                </a:lnTo>
                <a:lnTo>
                  <a:pt x="1809292" y="3397369"/>
                </a:lnTo>
                <a:lnTo>
                  <a:pt x="1513738" y="3367971"/>
                </a:lnTo>
                <a:lnTo>
                  <a:pt x="1241781" y="3338572"/>
                </a:lnTo>
                <a:lnTo>
                  <a:pt x="992302" y="3310822"/>
                </a:lnTo>
                <a:lnTo>
                  <a:pt x="770916" y="3284445"/>
                </a:lnTo>
                <a:lnTo>
                  <a:pt x="570883" y="3259442"/>
                </a:lnTo>
                <a:lnTo>
                  <a:pt x="402316" y="3238561"/>
                </a:lnTo>
                <a:lnTo>
                  <a:pt x="260719" y="3218778"/>
                </a:lnTo>
                <a:lnTo>
                  <a:pt x="66304" y="3190479"/>
                </a:lnTo>
                <a:lnTo>
                  <a:pt x="1" y="3180862"/>
                </a:lnTo>
                <a:lnTo>
                  <a:pt x="1" y="3937502"/>
                </a:lnTo>
                <a:lnTo>
                  <a:pt x="0" y="3937502"/>
                </a:lnTo>
                <a:close/>
              </a:path>
            </a:pathLst>
          </a:custGeom>
          <a:noFill/>
        </p:spPr>
      </p:pic>
      <p:pic>
        <p:nvPicPr>
          <p:cNvPr id="70" name="Google Shape;70;p15" descr="Image result for iron man tenby"/>
          <p:cNvPicPr preferRelativeResize="0"/>
          <p:nvPr/>
        </p:nvPicPr>
        <p:blipFill rotWithShape="1">
          <a:blip r:embed="rId5"/>
          <a:srcRect l="17846"/>
          <a:stretch/>
        </p:blipFill>
        <p:spPr>
          <a:xfrm>
            <a:off x="4567428" y="341183"/>
            <a:ext cx="4218760" cy="2695983"/>
          </a:xfrm>
          <a:custGeom>
            <a:avLst/>
            <a:gdLst>
              <a:gd name="connsiteX0" fmla="*/ 0 w 5625013"/>
              <a:gd name="connsiteY0" fmla="*/ 0 h 3594644"/>
              <a:gd name="connsiteX1" fmla="*/ 5625013 w 5625013"/>
              <a:gd name="connsiteY1" fmla="*/ 0 h 3594644"/>
              <a:gd name="connsiteX2" fmla="*/ 5625013 w 5625013"/>
              <a:gd name="connsiteY2" fmla="*/ 3182785 h 3594644"/>
              <a:gd name="connsiteX3" fmla="*/ 5369916 w 5625013"/>
              <a:gd name="connsiteY3" fmla="*/ 3223724 h 3594644"/>
              <a:gd name="connsiteX4" fmla="*/ 5115940 w 5625013"/>
              <a:gd name="connsiteY4" fmla="*/ 3262739 h 3594644"/>
              <a:gd name="connsiteX5" fmla="*/ 4860842 w 5625013"/>
              <a:gd name="connsiteY5" fmla="*/ 3300930 h 3594644"/>
              <a:gd name="connsiteX6" fmla="*/ 4604619 w 5625013"/>
              <a:gd name="connsiteY6" fmla="*/ 3333626 h 3594644"/>
              <a:gd name="connsiteX7" fmla="*/ 4349520 w 5625013"/>
              <a:gd name="connsiteY7" fmla="*/ 3366596 h 3594644"/>
              <a:gd name="connsiteX8" fmla="*/ 4093297 w 5625013"/>
              <a:gd name="connsiteY8" fmla="*/ 3397369 h 3594644"/>
              <a:gd name="connsiteX9" fmla="*/ 3840446 w 5625013"/>
              <a:gd name="connsiteY9" fmla="*/ 3423746 h 3594644"/>
              <a:gd name="connsiteX10" fmla="*/ 3584223 w 5625013"/>
              <a:gd name="connsiteY10" fmla="*/ 3448748 h 3594644"/>
              <a:gd name="connsiteX11" fmla="*/ 3329125 w 5625013"/>
              <a:gd name="connsiteY11" fmla="*/ 3471553 h 3594644"/>
              <a:gd name="connsiteX12" fmla="*/ 3078521 w 5625013"/>
              <a:gd name="connsiteY12" fmla="*/ 3491336 h 3594644"/>
              <a:gd name="connsiteX13" fmla="*/ 2824547 w 5625013"/>
              <a:gd name="connsiteY13" fmla="*/ 3511118 h 3594644"/>
              <a:gd name="connsiteX14" fmla="*/ 2573942 w 5625013"/>
              <a:gd name="connsiteY14" fmla="*/ 3527604 h 3594644"/>
              <a:gd name="connsiteX15" fmla="*/ 2323339 w 5625013"/>
              <a:gd name="connsiteY15" fmla="*/ 3540517 h 3594644"/>
              <a:gd name="connsiteX16" fmla="*/ 2073860 w 5625013"/>
              <a:gd name="connsiteY16" fmla="*/ 3553980 h 3594644"/>
              <a:gd name="connsiteX17" fmla="*/ 1826627 w 5625013"/>
              <a:gd name="connsiteY17" fmla="*/ 3565245 h 3594644"/>
              <a:gd name="connsiteX18" fmla="*/ 1581642 w 5625013"/>
              <a:gd name="connsiteY18" fmla="*/ 3573213 h 3594644"/>
              <a:gd name="connsiteX19" fmla="*/ 1336657 w 5625013"/>
              <a:gd name="connsiteY19" fmla="*/ 3580082 h 3594644"/>
              <a:gd name="connsiteX20" fmla="*/ 1093921 w 5625013"/>
              <a:gd name="connsiteY20" fmla="*/ 3586676 h 3594644"/>
              <a:gd name="connsiteX21" fmla="*/ 854555 w 5625013"/>
              <a:gd name="connsiteY21" fmla="*/ 3589699 h 3594644"/>
              <a:gd name="connsiteX22" fmla="*/ 615189 w 5625013"/>
              <a:gd name="connsiteY22" fmla="*/ 3592995 h 3594644"/>
              <a:gd name="connsiteX23" fmla="*/ 379194 w 5625013"/>
              <a:gd name="connsiteY23" fmla="*/ 3594644 h 3594644"/>
              <a:gd name="connsiteX24" fmla="*/ 145448 w 5625013"/>
              <a:gd name="connsiteY24" fmla="*/ 3592995 h 3594644"/>
              <a:gd name="connsiteX25" fmla="*/ 0 w 5625013"/>
              <a:gd name="connsiteY25" fmla="*/ 3592995 h 3594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625013" h="3594644">
                <a:moveTo>
                  <a:pt x="0" y="0"/>
                </a:moveTo>
                <a:lnTo>
                  <a:pt x="5625013" y="0"/>
                </a:lnTo>
                <a:lnTo>
                  <a:pt x="5625013" y="3182785"/>
                </a:lnTo>
                <a:lnTo>
                  <a:pt x="5369916" y="3223724"/>
                </a:lnTo>
                <a:lnTo>
                  <a:pt x="5115940" y="3262739"/>
                </a:lnTo>
                <a:lnTo>
                  <a:pt x="4860842" y="3300930"/>
                </a:lnTo>
                <a:lnTo>
                  <a:pt x="4604619" y="3333626"/>
                </a:lnTo>
                <a:lnTo>
                  <a:pt x="4349520" y="3366596"/>
                </a:lnTo>
                <a:lnTo>
                  <a:pt x="4093297" y="3397369"/>
                </a:lnTo>
                <a:lnTo>
                  <a:pt x="3840446" y="3423746"/>
                </a:lnTo>
                <a:lnTo>
                  <a:pt x="3584223" y="3448748"/>
                </a:lnTo>
                <a:lnTo>
                  <a:pt x="3329125" y="3471553"/>
                </a:lnTo>
                <a:lnTo>
                  <a:pt x="3078521" y="3491336"/>
                </a:lnTo>
                <a:lnTo>
                  <a:pt x="2824547" y="3511118"/>
                </a:lnTo>
                <a:lnTo>
                  <a:pt x="2573942" y="3527604"/>
                </a:lnTo>
                <a:lnTo>
                  <a:pt x="2323339" y="3540517"/>
                </a:lnTo>
                <a:lnTo>
                  <a:pt x="2073860" y="3553980"/>
                </a:lnTo>
                <a:lnTo>
                  <a:pt x="1826627" y="3565245"/>
                </a:lnTo>
                <a:lnTo>
                  <a:pt x="1581642" y="3573213"/>
                </a:lnTo>
                <a:lnTo>
                  <a:pt x="1336657" y="3580082"/>
                </a:lnTo>
                <a:lnTo>
                  <a:pt x="1093921" y="3586676"/>
                </a:lnTo>
                <a:lnTo>
                  <a:pt x="854555" y="3589699"/>
                </a:lnTo>
                <a:lnTo>
                  <a:pt x="615189" y="3592995"/>
                </a:lnTo>
                <a:lnTo>
                  <a:pt x="379194" y="3594644"/>
                </a:lnTo>
                <a:lnTo>
                  <a:pt x="145448" y="3592995"/>
                </a:lnTo>
                <a:lnTo>
                  <a:pt x="0" y="3592995"/>
                </a:lnTo>
                <a:close/>
              </a:path>
            </a:pathLst>
          </a:custGeom>
          <a:noFill/>
        </p:spPr>
      </p:pic>
      <p:sp>
        <p:nvSpPr>
          <p:cNvPr id="9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2142" y="2346055"/>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2" name="Freeform: Shape 9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8794"/>
            <a:ext cx="9144000" cy="2275084"/>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4"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68" name="Google Shape;68;p15"/>
          <p:cNvSpPr txBox="1">
            <a:spLocks noGrp="1"/>
          </p:cNvSpPr>
          <p:nvPr>
            <p:ph type="title"/>
          </p:nvPr>
        </p:nvSpPr>
        <p:spPr>
          <a:xfrm>
            <a:off x="866216" y="3083118"/>
            <a:ext cx="3761443" cy="1431731"/>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3600">
                <a:solidFill>
                  <a:schemeClr val="tx1"/>
                </a:solidFill>
              </a:rPr>
              <a:t>Aims and Objectives - D</a:t>
            </a:r>
          </a:p>
        </p:txBody>
      </p:sp>
      <p:sp>
        <p:nvSpPr>
          <p:cNvPr id="69" name="Google Shape;69;p15"/>
          <p:cNvSpPr txBox="1">
            <a:spLocks noGrp="1"/>
          </p:cNvSpPr>
          <p:nvPr>
            <p:ph type="body" idx="1"/>
          </p:nvPr>
        </p:nvSpPr>
        <p:spPr>
          <a:xfrm>
            <a:off x="4781920" y="3083118"/>
            <a:ext cx="3579382" cy="1431732"/>
          </a:xfrm>
          <a:prstGeom prst="rect">
            <a:avLst/>
          </a:prstGeom>
        </p:spPr>
        <p:txBody>
          <a:bodyPr spcFirstLastPara="1" vert="horz" lIns="91440" tIns="45720" rIns="91440" bIns="45720" rtlCol="0" anchor="ctr" anchorCtr="0">
            <a:normAutofit/>
          </a:bodyPr>
          <a:lstStyle/>
          <a:p>
            <a:pPr marL="457200" lvl="0" indent="-342900" defTabSz="457200">
              <a:spcBef>
                <a:spcPts val="1000"/>
              </a:spcBef>
              <a:buSzPct val="80000"/>
              <a:buFont typeface="Wingdings 3" charset="2"/>
              <a:buChar char=""/>
            </a:pPr>
            <a:r>
              <a:rPr lang="en-US">
                <a:solidFill>
                  <a:schemeClr val="tx1"/>
                </a:solidFill>
              </a:rPr>
              <a:t>New VIP experience for the 10th Ironman</a:t>
            </a:r>
          </a:p>
        </p:txBody>
      </p:sp>
      <p:sp>
        <p:nvSpPr>
          <p:cNvPr id="71" name="Google Shape;71;p15"/>
          <p:cNvSpPr txBox="1"/>
          <p:nvPr/>
        </p:nvSpPr>
        <p:spPr>
          <a:xfrm>
            <a:off x="3336960" y="4355779"/>
            <a:ext cx="5143500" cy="498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600"/>
              </a:spcAft>
              <a:buNone/>
            </a:pPr>
            <a:r>
              <a:rPr lang="en-GB" dirty="0"/>
              <a:t>(Deacon, T. 2019)</a:t>
            </a:r>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76"/>
        <p:cNvGrpSpPr/>
        <p:nvPr/>
      </p:nvGrpSpPr>
      <p:grpSpPr>
        <a:xfrm>
          <a:off x="0" y="0"/>
          <a:ext cx="0" cy="0"/>
          <a:chOff x="0" y="0"/>
          <a:chExt cx="0" cy="0"/>
        </a:xfrm>
      </p:grpSpPr>
      <p:grpSp>
        <p:nvGrpSpPr>
          <p:cNvPr id="82" name="Group 84">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83" name="Rectangle 85">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Oval 86">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5" name="Oval 87">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7" name="Oval 88">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9" name="Oval 89">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1" name="Oval 90">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5"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7"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9" name="Rectangle 95">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1" name="Rectangle 97">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2" name="Freeform: Shape 99">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105650"/>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1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7" name="Google Shape;77;p16"/>
          <p:cNvSpPr txBox="1">
            <a:spLocks noGrp="1"/>
          </p:cNvSpPr>
          <p:nvPr>
            <p:ph type="title"/>
          </p:nvPr>
        </p:nvSpPr>
        <p:spPr>
          <a:xfrm>
            <a:off x="866216" y="730251"/>
            <a:ext cx="2206657" cy="765174"/>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pPr>
            <a:r>
              <a:rPr lang="en-US" sz="2800" b="0" i="0" kern="1200">
                <a:solidFill>
                  <a:srgbClr val="EBEBEB"/>
                </a:solidFill>
                <a:latin typeface="+mj-lt"/>
                <a:ea typeface="+mj-ea"/>
                <a:cs typeface="+mj-cs"/>
              </a:rPr>
              <a:t>Statistics - D</a:t>
            </a:r>
          </a:p>
        </p:txBody>
      </p:sp>
      <p:pic>
        <p:nvPicPr>
          <p:cNvPr id="79" name="Google Shape;79;p16"/>
          <p:cNvPicPr preferRelativeResize="0"/>
          <p:nvPr/>
        </p:nvPicPr>
        <p:blipFill>
          <a:blip r:embed="rId4"/>
          <a:stretch>
            <a:fillRect/>
          </a:stretch>
        </p:blipFill>
        <p:spPr>
          <a:xfrm>
            <a:off x="3895955" y="1517146"/>
            <a:ext cx="4793650" cy="2109206"/>
          </a:xfrm>
          <a:prstGeom prst="rect">
            <a:avLst/>
          </a:prstGeom>
          <a:noFill/>
        </p:spPr>
      </p:pic>
      <p:sp>
        <p:nvSpPr>
          <p:cNvPr id="114" name="Rectangle 103">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5" name="Oval 105">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025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6" name="Oval 107">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7170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8" name="Google Shape;78;p16"/>
          <p:cNvSpPr txBox="1">
            <a:spLocks noGrp="1"/>
          </p:cNvSpPr>
          <p:nvPr>
            <p:ph type="body" idx="1"/>
          </p:nvPr>
        </p:nvSpPr>
        <p:spPr>
          <a:xfrm>
            <a:off x="866216" y="1590675"/>
            <a:ext cx="2350294" cy="2924175"/>
          </a:xfrm>
          <a:prstGeom prst="rect">
            <a:avLst/>
          </a:prstGeom>
        </p:spPr>
        <p:txBody>
          <a:bodyPr spcFirstLastPara="1" vert="horz" lIns="91440" tIns="45720" rIns="91440" bIns="45720" rtlCol="0" anchorCtr="0">
            <a:normAutofit/>
          </a:bodyPr>
          <a:lstStyle/>
          <a:p>
            <a:pPr marL="457200" lvl="0" indent="-342900" defTabSz="457200">
              <a:spcBef>
                <a:spcPts val="1000"/>
              </a:spcBef>
              <a:buSzPct val="80000"/>
              <a:buFont typeface="Wingdings 3" charset="2"/>
              <a:buChar char=""/>
            </a:pPr>
            <a:r>
              <a:rPr lang="en-US">
                <a:solidFill>
                  <a:srgbClr val="FFFFFF"/>
                </a:solidFill>
              </a:rPr>
              <a:t>Tenby population of 5,000 people</a:t>
            </a:r>
          </a:p>
          <a:p>
            <a:pPr marL="457200" lvl="0" indent="-342900" defTabSz="457200">
              <a:spcBef>
                <a:spcPts val="1000"/>
              </a:spcBef>
              <a:buSzPct val="80000"/>
              <a:buFont typeface="Wingdings 3" charset="2"/>
              <a:buChar char=""/>
            </a:pPr>
            <a:r>
              <a:rPr lang="en-US">
                <a:solidFill>
                  <a:srgbClr val="FFFFFF"/>
                </a:solidFill>
              </a:rPr>
              <a:t>Tenby in the summer has a population of 60,000 (bbc, 2017)</a:t>
            </a:r>
          </a:p>
        </p:txBody>
      </p:sp>
      <p:sp>
        <p:nvSpPr>
          <p:cNvPr id="117"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80" name="Google Shape;80;p16"/>
          <p:cNvSpPr txBox="1"/>
          <p:nvPr/>
        </p:nvSpPr>
        <p:spPr>
          <a:xfrm>
            <a:off x="1091992" y="3969512"/>
            <a:ext cx="3190500" cy="464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600"/>
              </a:spcAft>
              <a:buNone/>
            </a:pPr>
            <a:r>
              <a:rPr lang="en-GB" dirty="0"/>
              <a:t>(</a:t>
            </a:r>
            <a:r>
              <a:rPr lang="en-GB" dirty="0" err="1"/>
              <a:t>Coachcox</a:t>
            </a:r>
            <a:r>
              <a:rPr lang="en-GB" dirty="0"/>
              <a:t>, 2019)</a:t>
            </a: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4"/>
        <p:cNvGrpSpPr/>
        <p:nvPr/>
      </p:nvGrpSpPr>
      <p:grpSpPr>
        <a:xfrm>
          <a:off x="0" y="0"/>
          <a:ext cx="0" cy="0"/>
          <a:chOff x="0" y="0"/>
          <a:chExt cx="0" cy="0"/>
        </a:xfrm>
      </p:grpSpPr>
      <p:grpSp>
        <p:nvGrpSpPr>
          <p:cNvPr id="90" name="Group 92">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91" name="Rectangle 93">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2"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6" name="Rectangle 96">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8" name="Rectangle 98">
            <a:extLst>
              <a:ext uri="{FF2B5EF4-FFF2-40B4-BE49-F238E27FC236}">
                <a16:creationId xmlns:a16="http://schemas.microsoft.com/office/drawing/2014/main" id="{1B9CC3E5-EA42-4393-A2C0-5192B91BD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7" name="Google Shape;87;p17"/>
          <p:cNvPicPr preferRelativeResize="0"/>
          <p:nvPr/>
        </p:nvPicPr>
        <p:blipFill rotWithShape="1">
          <a:blip r:embed="rId4"/>
          <a:srcRect l="8572" t="23124" r="35174" b="10842"/>
          <a:stretch/>
        </p:blipFill>
        <p:spPr>
          <a:xfrm>
            <a:off x="510412" y="355599"/>
            <a:ext cx="3906922" cy="2579712"/>
          </a:xfrm>
          <a:prstGeom prst="roundRect">
            <a:avLst>
              <a:gd name="adj" fmla="val 0"/>
            </a:avLst>
          </a:prstGeom>
          <a:noFill/>
          <a:effectLst/>
        </p:spPr>
      </p:pic>
      <p:sp>
        <p:nvSpPr>
          <p:cNvPr id="100" name="Rectangle 100">
            <a:extLst>
              <a:ext uri="{FF2B5EF4-FFF2-40B4-BE49-F238E27FC236}">
                <a16:creationId xmlns:a16="http://schemas.microsoft.com/office/drawing/2014/main" id="{FB8DBC8E-FBA7-466C-8D97-75B15FBE9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8" name="Google Shape;88;p17"/>
          <p:cNvPicPr preferRelativeResize="0"/>
          <p:nvPr/>
        </p:nvPicPr>
        <p:blipFill rotWithShape="1">
          <a:blip r:embed="rId5"/>
          <a:srcRect l="8869" t="26636" r="34710" b="18724"/>
          <a:stretch/>
        </p:blipFill>
        <p:spPr>
          <a:xfrm>
            <a:off x="4629709" y="547857"/>
            <a:ext cx="4027592" cy="2194006"/>
          </a:xfrm>
          <a:prstGeom prst="roundRect">
            <a:avLst>
              <a:gd name="adj" fmla="val 0"/>
            </a:avLst>
          </a:prstGeom>
          <a:noFill/>
          <a:effectLst/>
        </p:spPr>
      </p:pic>
      <p:sp>
        <p:nvSpPr>
          <p:cNvPr id="102" name="Freeform: Shape 102">
            <a:extLst>
              <a:ext uri="{FF2B5EF4-FFF2-40B4-BE49-F238E27FC236}">
                <a16:creationId xmlns:a16="http://schemas.microsoft.com/office/drawing/2014/main" id="{E6FFF64E-1FE4-4AE0-9D62-567AA183C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100387"/>
            <a:ext cx="8458200" cy="1687514"/>
          </a:xfrm>
          <a:custGeom>
            <a:avLst/>
            <a:gdLst>
              <a:gd name="connsiteX0" fmla="*/ 5264150 w 11277600"/>
              <a:gd name="connsiteY0" fmla="*/ 0 h 2250018"/>
              <a:gd name="connsiteX1" fmla="*/ 5499100 w 11277600"/>
              <a:gd name="connsiteY1" fmla="*/ 1588 h 2250018"/>
              <a:gd name="connsiteX2" fmla="*/ 5730875 w 11277600"/>
              <a:gd name="connsiteY2" fmla="*/ 1588 h 2250018"/>
              <a:gd name="connsiteX3" fmla="*/ 5961063 w 11277600"/>
              <a:gd name="connsiteY3" fmla="*/ 4763 h 2250018"/>
              <a:gd name="connsiteX4" fmla="*/ 6186488 w 11277600"/>
              <a:gd name="connsiteY4" fmla="*/ 9525 h 2250018"/>
              <a:gd name="connsiteX5" fmla="*/ 6410325 w 11277600"/>
              <a:gd name="connsiteY5" fmla="*/ 14288 h 2250018"/>
              <a:gd name="connsiteX6" fmla="*/ 6629400 w 11277600"/>
              <a:gd name="connsiteY6" fmla="*/ 19050 h 2250018"/>
              <a:gd name="connsiteX7" fmla="*/ 6846888 w 11277600"/>
              <a:gd name="connsiteY7" fmla="*/ 26988 h 2250018"/>
              <a:gd name="connsiteX8" fmla="*/ 7061200 w 11277600"/>
              <a:gd name="connsiteY8" fmla="*/ 34925 h 2250018"/>
              <a:gd name="connsiteX9" fmla="*/ 7270750 w 11277600"/>
              <a:gd name="connsiteY9" fmla="*/ 42863 h 2250018"/>
              <a:gd name="connsiteX10" fmla="*/ 7680325 w 11277600"/>
              <a:gd name="connsiteY10" fmla="*/ 63500 h 2250018"/>
              <a:gd name="connsiteX11" fmla="*/ 8072438 w 11277600"/>
              <a:gd name="connsiteY11" fmla="*/ 85725 h 2250018"/>
              <a:gd name="connsiteX12" fmla="*/ 8448675 w 11277600"/>
              <a:gd name="connsiteY12" fmla="*/ 109538 h 2250018"/>
              <a:gd name="connsiteX13" fmla="*/ 8805862 w 11277600"/>
              <a:gd name="connsiteY13" fmla="*/ 134938 h 2250018"/>
              <a:gd name="connsiteX14" fmla="*/ 9145588 w 11277600"/>
              <a:gd name="connsiteY14" fmla="*/ 161925 h 2250018"/>
              <a:gd name="connsiteX15" fmla="*/ 9461500 w 11277600"/>
              <a:gd name="connsiteY15" fmla="*/ 190500 h 2250018"/>
              <a:gd name="connsiteX16" fmla="*/ 9758362 w 11277600"/>
              <a:gd name="connsiteY16" fmla="*/ 219075 h 2250018"/>
              <a:gd name="connsiteX17" fmla="*/ 10031412 w 11277600"/>
              <a:gd name="connsiteY17" fmla="*/ 247650 h 2250018"/>
              <a:gd name="connsiteX18" fmla="*/ 10282238 w 11277600"/>
              <a:gd name="connsiteY18" fmla="*/ 274638 h 2250018"/>
              <a:gd name="connsiteX19" fmla="*/ 10504488 w 11277600"/>
              <a:gd name="connsiteY19" fmla="*/ 300038 h 2250018"/>
              <a:gd name="connsiteX20" fmla="*/ 10704512 w 11277600"/>
              <a:gd name="connsiteY20" fmla="*/ 323850 h 2250018"/>
              <a:gd name="connsiteX21" fmla="*/ 10874375 w 11277600"/>
              <a:gd name="connsiteY21" fmla="*/ 344488 h 2250018"/>
              <a:gd name="connsiteX22" fmla="*/ 11015662 w 11277600"/>
              <a:gd name="connsiteY22" fmla="*/ 363538 h 2250018"/>
              <a:gd name="connsiteX23" fmla="*/ 11210925 w 11277600"/>
              <a:gd name="connsiteY23" fmla="*/ 390525 h 2250018"/>
              <a:gd name="connsiteX24" fmla="*/ 11277600 w 11277600"/>
              <a:gd name="connsiteY24" fmla="*/ 400050 h 2250018"/>
              <a:gd name="connsiteX25" fmla="*/ 11277600 w 11277600"/>
              <a:gd name="connsiteY25" fmla="*/ 2250018 h 2250018"/>
              <a:gd name="connsiteX26" fmla="*/ 0 w 11277600"/>
              <a:gd name="connsiteY26" fmla="*/ 2250018 h 2250018"/>
              <a:gd name="connsiteX27" fmla="*/ 0 w 11277600"/>
              <a:gd name="connsiteY27" fmla="*/ 398463 h 2250018"/>
              <a:gd name="connsiteX28" fmla="*/ 255588 w 11277600"/>
              <a:gd name="connsiteY28" fmla="*/ 358775 h 2250018"/>
              <a:gd name="connsiteX29" fmla="*/ 511175 w 11277600"/>
              <a:gd name="connsiteY29" fmla="*/ 320675 h 2250018"/>
              <a:gd name="connsiteX30" fmla="*/ 766762 w 11277600"/>
              <a:gd name="connsiteY30" fmla="*/ 284163 h 2250018"/>
              <a:gd name="connsiteX31" fmla="*/ 1023938 w 11277600"/>
              <a:gd name="connsiteY31" fmla="*/ 252413 h 2250018"/>
              <a:gd name="connsiteX32" fmla="*/ 1279525 w 11277600"/>
              <a:gd name="connsiteY32" fmla="*/ 220663 h 2250018"/>
              <a:gd name="connsiteX33" fmla="*/ 1536700 w 11277600"/>
              <a:gd name="connsiteY33" fmla="*/ 190500 h 2250018"/>
              <a:gd name="connsiteX34" fmla="*/ 1790700 w 11277600"/>
              <a:gd name="connsiteY34" fmla="*/ 165100 h 2250018"/>
              <a:gd name="connsiteX35" fmla="*/ 2047875 w 11277600"/>
              <a:gd name="connsiteY35" fmla="*/ 141288 h 2250018"/>
              <a:gd name="connsiteX36" fmla="*/ 2303462 w 11277600"/>
              <a:gd name="connsiteY36" fmla="*/ 119063 h 2250018"/>
              <a:gd name="connsiteX37" fmla="*/ 2555875 w 11277600"/>
              <a:gd name="connsiteY37" fmla="*/ 100013 h 2250018"/>
              <a:gd name="connsiteX38" fmla="*/ 2809875 w 11277600"/>
              <a:gd name="connsiteY38" fmla="*/ 80963 h 2250018"/>
              <a:gd name="connsiteX39" fmla="*/ 3062288 w 11277600"/>
              <a:gd name="connsiteY39" fmla="*/ 65088 h 2250018"/>
              <a:gd name="connsiteX40" fmla="*/ 3313113 w 11277600"/>
              <a:gd name="connsiteY40" fmla="*/ 52388 h 2250018"/>
              <a:gd name="connsiteX41" fmla="*/ 3563938 w 11277600"/>
              <a:gd name="connsiteY41" fmla="*/ 39688 h 2250018"/>
              <a:gd name="connsiteX42" fmla="*/ 3811588 w 11277600"/>
              <a:gd name="connsiteY42" fmla="*/ 28575 h 2250018"/>
              <a:gd name="connsiteX43" fmla="*/ 4057650 w 11277600"/>
              <a:gd name="connsiteY43" fmla="*/ 20638 h 2250018"/>
              <a:gd name="connsiteX44" fmla="*/ 4303713 w 11277600"/>
              <a:gd name="connsiteY44" fmla="*/ 14288 h 2250018"/>
              <a:gd name="connsiteX45" fmla="*/ 4546600 w 11277600"/>
              <a:gd name="connsiteY45" fmla="*/ 7938 h 2250018"/>
              <a:gd name="connsiteX46" fmla="*/ 4787900 w 11277600"/>
              <a:gd name="connsiteY46" fmla="*/ 4763 h 2250018"/>
              <a:gd name="connsiteX47" fmla="*/ 5027613 w 11277600"/>
              <a:gd name="connsiteY47" fmla="*/ 1588 h 225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277600" h="2250018">
                <a:moveTo>
                  <a:pt x="5264150" y="0"/>
                </a:moveTo>
                <a:lnTo>
                  <a:pt x="5499100" y="1588"/>
                </a:lnTo>
                <a:lnTo>
                  <a:pt x="5730875" y="1588"/>
                </a:lnTo>
                <a:lnTo>
                  <a:pt x="5961063" y="4763"/>
                </a:lnTo>
                <a:lnTo>
                  <a:pt x="6186488" y="9525"/>
                </a:lnTo>
                <a:lnTo>
                  <a:pt x="6410325" y="14288"/>
                </a:lnTo>
                <a:lnTo>
                  <a:pt x="6629400" y="19050"/>
                </a:lnTo>
                <a:lnTo>
                  <a:pt x="6846888" y="26988"/>
                </a:lnTo>
                <a:lnTo>
                  <a:pt x="7061200" y="34925"/>
                </a:lnTo>
                <a:lnTo>
                  <a:pt x="7270750" y="42863"/>
                </a:lnTo>
                <a:lnTo>
                  <a:pt x="7680325" y="63500"/>
                </a:lnTo>
                <a:lnTo>
                  <a:pt x="8072438" y="85725"/>
                </a:lnTo>
                <a:lnTo>
                  <a:pt x="8448675" y="109538"/>
                </a:lnTo>
                <a:lnTo>
                  <a:pt x="8805862" y="134938"/>
                </a:lnTo>
                <a:lnTo>
                  <a:pt x="9145588" y="161925"/>
                </a:lnTo>
                <a:lnTo>
                  <a:pt x="9461500" y="190500"/>
                </a:lnTo>
                <a:lnTo>
                  <a:pt x="9758362" y="219075"/>
                </a:lnTo>
                <a:lnTo>
                  <a:pt x="10031412" y="247650"/>
                </a:lnTo>
                <a:lnTo>
                  <a:pt x="10282238" y="274638"/>
                </a:lnTo>
                <a:lnTo>
                  <a:pt x="10504488" y="300038"/>
                </a:lnTo>
                <a:lnTo>
                  <a:pt x="10704512" y="323850"/>
                </a:lnTo>
                <a:lnTo>
                  <a:pt x="10874375" y="344488"/>
                </a:lnTo>
                <a:lnTo>
                  <a:pt x="11015662" y="363538"/>
                </a:lnTo>
                <a:lnTo>
                  <a:pt x="11210925" y="390525"/>
                </a:lnTo>
                <a:lnTo>
                  <a:pt x="11277600" y="400050"/>
                </a:lnTo>
                <a:lnTo>
                  <a:pt x="11277600" y="2250018"/>
                </a:lnTo>
                <a:lnTo>
                  <a:pt x="0" y="2250018"/>
                </a:lnTo>
                <a:lnTo>
                  <a:pt x="0" y="398463"/>
                </a:lnTo>
                <a:lnTo>
                  <a:pt x="255588" y="358775"/>
                </a:lnTo>
                <a:lnTo>
                  <a:pt x="511175" y="320675"/>
                </a:lnTo>
                <a:lnTo>
                  <a:pt x="766762" y="284163"/>
                </a:lnTo>
                <a:lnTo>
                  <a:pt x="1023938" y="252413"/>
                </a:lnTo>
                <a:lnTo>
                  <a:pt x="1279525" y="220663"/>
                </a:lnTo>
                <a:lnTo>
                  <a:pt x="1536700" y="190500"/>
                </a:lnTo>
                <a:lnTo>
                  <a:pt x="1790700" y="165100"/>
                </a:lnTo>
                <a:lnTo>
                  <a:pt x="2047875" y="141288"/>
                </a:lnTo>
                <a:lnTo>
                  <a:pt x="2303462" y="119063"/>
                </a:lnTo>
                <a:lnTo>
                  <a:pt x="2555875" y="100013"/>
                </a:lnTo>
                <a:lnTo>
                  <a:pt x="2809875" y="80963"/>
                </a:lnTo>
                <a:lnTo>
                  <a:pt x="3062288" y="65088"/>
                </a:lnTo>
                <a:lnTo>
                  <a:pt x="3313113" y="52388"/>
                </a:lnTo>
                <a:lnTo>
                  <a:pt x="3563938" y="39688"/>
                </a:lnTo>
                <a:lnTo>
                  <a:pt x="3811588" y="28575"/>
                </a:lnTo>
                <a:lnTo>
                  <a:pt x="4057650" y="20638"/>
                </a:lnTo>
                <a:lnTo>
                  <a:pt x="4303713" y="14288"/>
                </a:lnTo>
                <a:lnTo>
                  <a:pt x="4546600" y="7938"/>
                </a:lnTo>
                <a:lnTo>
                  <a:pt x="4787900" y="4763"/>
                </a:lnTo>
                <a:lnTo>
                  <a:pt x="5027613" y="1588"/>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04" name="Freeform 5">
            <a:extLst>
              <a:ext uri="{FF2B5EF4-FFF2-40B4-BE49-F238E27FC236}">
                <a16:creationId xmlns:a16="http://schemas.microsoft.com/office/drawing/2014/main" id="{9C80E52D-DE5C-4267-9C99-8741F2E42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197825" y="3087843"/>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5" name="Google Shape;85;p17"/>
          <p:cNvSpPr txBox="1">
            <a:spLocks noGrp="1"/>
          </p:cNvSpPr>
          <p:nvPr>
            <p:ph type="title"/>
          </p:nvPr>
        </p:nvSpPr>
        <p:spPr>
          <a:xfrm>
            <a:off x="487481" y="3387852"/>
            <a:ext cx="8169821" cy="881210"/>
          </a:xfrm>
          <a:prstGeom prst="rect">
            <a:avLst/>
          </a:prstGeom>
        </p:spPr>
        <p:txBody>
          <a:bodyPr spcFirstLastPara="1" vert="horz" lIns="91440" tIns="45720" rIns="91440" bIns="45720" rtlCol="0" anchor="b" anchorCtr="0">
            <a:normAutofit/>
          </a:bodyPr>
          <a:lstStyle/>
          <a:p>
            <a:pPr marL="0" lvl="0" indent="0" defTabSz="457200">
              <a:spcBef>
                <a:spcPct val="0"/>
              </a:spcBef>
              <a:spcAft>
                <a:spcPts val="0"/>
              </a:spcAft>
            </a:pPr>
            <a:r>
              <a:rPr lang="en-US" sz="4500" b="0" i="0" kern="1200">
                <a:solidFill>
                  <a:schemeClr val="bg2"/>
                </a:solidFill>
                <a:latin typeface="+mj-lt"/>
                <a:ea typeface="+mj-ea"/>
                <a:cs typeface="+mj-cs"/>
              </a:rPr>
              <a:t>VIP Experience reviews - K </a:t>
            </a:r>
          </a:p>
        </p:txBody>
      </p:sp>
      <p:sp>
        <p:nvSpPr>
          <p:cNvPr id="86" name="Google Shape;86;p17"/>
          <p:cNvSpPr txBox="1"/>
          <p:nvPr/>
        </p:nvSpPr>
        <p:spPr>
          <a:xfrm>
            <a:off x="373625" y="1439425"/>
            <a:ext cx="6239400" cy="2403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2"/>
        <p:cNvGrpSpPr/>
        <p:nvPr/>
      </p:nvGrpSpPr>
      <p:grpSpPr>
        <a:xfrm>
          <a:off x="0" y="0"/>
          <a:ext cx="0" cy="0"/>
          <a:chOff x="0" y="0"/>
          <a:chExt cx="0" cy="0"/>
        </a:xfrm>
      </p:grpSpPr>
      <p:grpSp>
        <p:nvGrpSpPr>
          <p:cNvPr id="102" name="Group 101">
            <a:extLst>
              <a:ext uri="{FF2B5EF4-FFF2-40B4-BE49-F238E27FC236}">
                <a16:creationId xmlns:a16="http://schemas.microsoft.com/office/drawing/2014/main" id="{ADF228AF-822F-4819-9EB8-406258D6BB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99" name="Rectangle 102">
              <a:extLst>
                <a:ext uri="{FF2B5EF4-FFF2-40B4-BE49-F238E27FC236}">
                  <a16:creationId xmlns:a16="http://schemas.microsoft.com/office/drawing/2014/main" id="{38D7DDBD-CAAB-4AE7-930D-FCE007CBD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Oval 103">
              <a:extLst>
                <a:ext uri="{FF2B5EF4-FFF2-40B4-BE49-F238E27FC236}">
                  <a16:creationId xmlns:a16="http://schemas.microsoft.com/office/drawing/2014/main" id="{1DFEF9B7-500D-44A2-952F-C322F13C9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1" name="Oval 104">
              <a:extLst>
                <a:ext uri="{FF2B5EF4-FFF2-40B4-BE49-F238E27FC236}">
                  <a16:creationId xmlns:a16="http://schemas.microsoft.com/office/drawing/2014/main" id="{C4137BE8-DA41-4563-A6DE-A5D80DE6E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2" name="Oval 105">
              <a:extLst>
                <a:ext uri="{FF2B5EF4-FFF2-40B4-BE49-F238E27FC236}">
                  <a16:creationId xmlns:a16="http://schemas.microsoft.com/office/drawing/2014/main" id="{D8D380D3-7714-4E3F-8BA2-66B22BFD4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4" name="Oval 106">
              <a:extLst>
                <a:ext uri="{FF2B5EF4-FFF2-40B4-BE49-F238E27FC236}">
                  <a16:creationId xmlns:a16="http://schemas.microsoft.com/office/drawing/2014/main" id="{4ECA7627-07BD-4F00-90E9-C6BB2199E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6" name="Oval 107">
              <a:extLst>
                <a:ext uri="{FF2B5EF4-FFF2-40B4-BE49-F238E27FC236}">
                  <a16:creationId xmlns:a16="http://schemas.microsoft.com/office/drawing/2014/main" id="{261968C9-1992-4391-8E5B-1F358BB64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8" name="Freeform 5">
              <a:extLst>
                <a:ext uri="{FF2B5EF4-FFF2-40B4-BE49-F238E27FC236}">
                  <a16:creationId xmlns:a16="http://schemas.microsoft.com/office/drawing/2014/main" id="{308983D8-1DA4-4D97-A8B5-59825C0E4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0" name="Freeform 5">
              <a:extLst>
                <a:ext uri="{FF2B5EF4-FFF2-40B4-BE49-F238E27FC236}">
                  <a16:creationId xmlns:a16="http://schemas.microsoft.com/office/drawing/2014/main" id="{009B6231-043B-4F66-BCC4-813B76F77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2" name="Freeform 5">
              <a:extLst>
                <a:ext uri="{FF2B5EF4-FFF2-40B4-BE49-F238E27FC236}">
                  <a16:creationId xmlns:a16="http://schemas.microsoft.com/office/drawing/2014/main" id="{36B7E87D-14CF-4349-AC4D-69DF5D84EB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3" name="Rectangle 112">
            <a:extLst>
              <a:ext uri="{FF2B5EF4-FFF2-40B4-BE49-F238E27FC236}">
                <a16:creationId xmlns:a16="http://schemas.microsoft.com/office/drawing/2014/main" id="{4EB623E5-BC7C-4763-B7CD-C7D5F91F1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5" name="Rectangle 114">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7" name="Freeform: Shape 116">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63174" y="478550"/>
            <a:ext cx="4540253"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19"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5237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21"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93" name="Google Shape;93;p18"/>
          <p:cNvSpPr txBox="1">
            <a:spLocks noGrp="1"/>
          </p:cNvSpPr>
          <p:nvPr>
            <p:ph type="title"/>
          </p:nvPr>
        </p:nvSpPr>
        <p:spPr>
          <a:xfrm>
            <a:off x="479323" y="471948"/>
            <a:ext cx="3849329" cy="1216742"/>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pPr>
            <a:r>
              <a:rPr lang="en-US" sz="2500" b="0" i="0" kern="1200">
                <a:solidFill>
                  <a:schemeClr val="tx1"/>
                </a:solidFill>
                <a:latin typeface="+mj-lt"/>
                <a:ea typeface="+mj-ea"/>
                <a:cs typeface="+mj-cs"/>
              </a:rPr>
              <a:t>Wales Mega Event Strategy 2010-2020 - D</a:t>
            </a:r>
          </a:p>
        </p:txBody>
      </p:sp>
      <p:sp>
        <p:nvSpPr>
          <p:cNvPr id="123" name="Rectangle 122">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4" name="Google Shape;94;p18"/>
          <p:cNvSpPr txBox="1">
            <a:spLocks noGrp="1"/>
          </p:cNvSpPr>
          <p:nvPr>
            <p:ph type="body" idx="1"/>
          </p:nvPr>
        </p:nvSpPr>
        <p:spPr>
          <a:xfrm>
            <a:off x="479323" y="1814051"/>
            <a:ext cx="3849329" cy="2858806"/>
          </a:xfrm>
          <a:prstGeom prst="rect">
            <a:avLst/>
          </a:prstGeom>
        </p:spPr>
        <p:txBody>
          <a:bodyPr spcFirstLastPara="1" vert="horz" lIns="91440" tIns="45720" rIns="91440" bIns="45720" rtlCol="0" anchor="ctr" anchorCtr="0">
            <a:normAutofit/>
          </a:bodyPr>
          <a:lstStyle/>
          <a:p>
            <a:pPr marL="0" lvl="0" indent="0" defTabSz="457200">
              <a:spcBef>
                <a:spcPts val="1000"/>
              </a:spcBef>
              <a:buSzPct val="80000"/>
              <a:buFont typeface="Wingdings 3" charset="2"/>
              <a:buChar char=""/>
            </a:pPr>
            <a:r>
              <a:rPr lang="en-US">
                <a:solidFill>
                  <a:schemeClr val="tx1"/>
                </a:solidFill>
              </a:rPr>
              <a:t>The mission statement for this strategy is to “Develop a balanced and sustainable portfolio of major events which enhances Wales’ international reputation and the well being of its people and communities” (Gov.wales, 2019). </a:t>
            </a:r>
          </a:p>
        </p:txBody>
      </p:sp>
      <p:pic>
        <p:nvPicPr>
          <p:cNvPr id="96" name="Google Shape;96;p18"/>
          <p:cNvPicPr preferRelativeResize="0"/>
          <p:nvPr/>
        </p:nvPicPr>
        <p:blipFill>
          <a:blip r:embed="rId4"/>
          <a:stretch>
            <a:fillRect/>
          </a:stretch>
        </p:blipFill>
        <p:spPr>
          <a:xfrm>
            <a:off x="5036127" y="554101"/>
            <a:ext cx="3621530" cy="1892248"/>
          </a:xfrm>
          <a:prstGeom prst="rect">
            <a:avLst/>
          </a:prstGeom>
          <a:noFill/>
        </p:spPr>
      </p:pic>
      <p:pic>
        <p:nvPicPr>
          <p:cNvPr id="95" name="Google Shape;95;p18" descr="Image result for a major events strategy for wales"/>
          <p:cNvPicPr preferRelativeResize="0"/>
          <p:nvPr/>
        </p:nvPicPr>
        <p:blipFill>
          <a:blip r:embed="rId5"/>
          <a:stretch>
            <a:fillRect/>
          </a:stretch>
        </p:blipFill>
        <p:spPr>
          <a:xfrm>
            <a:off x="5318075" y="2640064"/>
            <a:ext cx="3054742" cy="2032792"/>
          </a:xfrm>
          <a:prstGeom prst="rect">
            <a:avLst/>
          </a:prstGeom>
          <a:noFill/>
        </p:spPr>
      </p:pic>
      <p:sp>
        <p:nvSpPr>
          <p:cNvPr id="97" name="Google Shape;97;p18"/>
          <p:cNvSpPr txBox="1"/>
          <p:nvPr/>
        </p:nvSpPr>
        <p:spPr>
          <a:xfrm>
            <a:off x="3465410" y="4738592"/>
            <a:ext cx="2859300" cy="209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600"/>
              </a:spcAft>
              <a:buNone/>
            </a:pPr>
            <a:r>
              <a:rPr lang="en-GB"/>
              <a:t>(Gov.wales, 2019)</a:t>
            </a:r>
          </a:p>
        </p:txBody>
      </p: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1"/>
        <p:cNvGrpSpPr/>
        <p:nvPr/>
      </p:nvGrpSpPr>
      <p:grpSpPr>
        <a:xfrm>
          <a:off x="0" y="0"/>
          <a:ext cx="0" cy="0"/>
          <a:chOff x="0" y="0"/>
          <a:chExt cx="0" cy="0"/>
        </a:xfrm>
      </p:grpSpPr>
      <p:grpSp>
        <p:nvGrpSpPr>
          <p:cNvPr id="164" name="Group 163">
            <a:extLst>
              <a:ext uri="{FF2B5EF4-FFF2-40B4-BE49-F238E27FC236}">
                <a16:creationId xmlns:a16="http://schemas.microsoft.com/office/drawing/2014/main" id="{ADF228AF-822F-4819-9EB8-406258D6BB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65" name="Rectangle 164">
              <a:extLst>
                <a:ext uri="{FF2B5EF4-FFF2-40B4-BE49-F238E27FC236}">
                  <a16:creationId xmlns:a16="http://schemas.microsoft.com/office/drawing/2014/main" id="{38D7DDBD-CAAB-4AE7-930D-FCE007CBD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6" name="Oval 165">
              <a:extLst>
                <a:ext uri="{FF2B5EF4-FFF2-40B4-BE49-F238E27FC236}">
                  <a16:creationId xmlns:a16="http://schemas.microsoft.com/office/drawing/2014/main" id="{1DFEF9B7-500D-44A2-952F-C322F13C9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7" name="Oval 166">
              <a:extLst>
                <a:ext uri="{FF2B5EF4-FFF2-40B4-BE49-F238E27FC236}">
                  <a16:creationId xmlns:a16="http://schemas.microsoft.com/office/drawing/2014/main" id="{C4137BE8-DA41-4563-A6DE-A5D80DE6E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8" name="Oval 167">
              <a:extLst>
                <a:ext uri="{FF2B5EF4-FFF2-40B4-BE49-F238E27FC236}">
                  <a16:creationId xmlns:a16="http://schemas.microsoft.com/office/drawing/2014/main" id="{D8D380D3-7714-4E3F-8BA2-66B22BFD4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9" name="Oval 168">
              <a:extLst>
                <a:ext uri="{FF2B5EF4-FFF2-40B4-BE49-F238E27FC236}">
                  <a16:creationId xmlns:a16="http://schemas.microsoft.com/office/drawing/2014/main" id="{4ECA7627-07BD-4F00-90E9-C6BB2199E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0" name="Oval 169">
              <a:extLst>
                <a:ext uri="{FF2B5EF4-FFF2-40B4-BE49-F238E27FC236}">
                  <a16:creationId xmlns:a16="http://schemas.microsoft.com/office/drawing/2014/main" id="{261968C9-1992-4391-8E5B-1F358BB645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1" name="Freeform 5">
              <a:extLst>
                <a:ext uri="{FF2B5EF4-FFF2-40B4-BE49-F238E27FC236}">
                  <a16:creationId xmlns:a16="http://schemas.microsoft.com/office/drawing/2014/main" id="{308983D8-1DA4-4D97-A8B5-59825C0E4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2" name="Freeform 5">
              <a:extLst>
                <a:ext uri="{FF2B5EF4-FFF2-40B4-BE49-F238E27FC236}">
                  <a16:creationId xmlns:a16="http://schemas.microsoft.com/office/drawing/2014/main" id="{009B6231-043B-4F66-BCC4-813B76F77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3" name="Freeform 5">
              <a:extLst>
                <a:ext uri="{FF2B5EF4-FFF2-40B4-BE49-F238E27FC236}">
                  <a16:creationId xmlns:a16="http://schemas.microsoft.com/office/drawing/2014/main" id="{36B7E87D-14CF-4349-AC4D-69DF5D84EB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5" name="Rectangle 174">
            <a:extLst>
              <a:ext uri="{FF2B5EF4-FFF2-40B4-BE49-F238E27FC236}">
                <a16:creationId xmlns:a16="http://schemas.microsoft.com/office/drawing/2014/main" id="{4EB623E5-BC7C-4763-B7CD-C7D5F91F1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7" name="Rectangle 176">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79" name="Freeform: Shape 178">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63174" y="478550"/>
            <a:ext cx="4540253"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81"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5237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83"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02" name="Google Shape;102;p19"/>
          <p:cNvSpPr txBox="1">
            <a:spLocks noGrp="1"/>
          </p:cNvSpPr>
          <p:nvPr>
            <p:ph type="title"/>
          </p:nvPr>
        </p:nvSpPr>
        <p:spPr>
          <a:xfrm>
            <a:off x="479323" y="471948"/>
            <a:ext cx="3849329" cy="1216742"/>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3600" b="0" i="0" kern="1200">
                <a:solidFill>
                  <a:schemeClr val="tx1"/>
                </a:solidFill>
                <a:latin typeface="+mj-lt"/>
                <a:ea typeface="+mj-ea"/>
                <a:cs typeface="+mj-cs"/>
              </a:rPr>
              <a:t>Previous VIP Experience - D</a:t>
            </a:r>
          </a:p>
        </p:txBody>
      </p:sp>
      <p:sp>
        <p:nvSpPr>
          <p:cNvPr id="185" name="Rectangle 184">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3" name="Google Shape;103;p19"/>
          <p:cNvSpPr txBox="1">
            <a:spLocks noGrp="1"/>
          </p:cNvSpPr>
          <p:nvPr>
            <p:ph type="body" idx="1"/>
          </p:nvPr>
        </p:nvSpPr>
        <p:spPr>
          <a:xfrm>
            <a:off x="479323" y="1814051"/>
            <a:ext cx="3849329" cy="2858806"/>
          </a:xfrm>
          <a:prstGeom prst="rect">
            <a:avLst/>
          </a:prstGeom>
        </p:spPr>
        <p:txBody>
          <a:bodyPr spcFirstLastPara="1" vert="horz" lIns="91440" tIns="45720" rIns="91440" bIns="45720" rtlCol="0" anchor="ctr" anchorCtr="0">
            <a:normAutofit/>
          </a:bodyPr>
          <a:lstStyle/>
          <a:p>
            <a:pPr marL="457200" lvl="0" indent="-342900" defTabSz="457200">
              <a:lnSpc>
                <a:spcPct val="90000"/>
              </a:lnSpc>
              <a:spcBef>
                <a:spcPts val="1000"/>
              </a:spcBef>
              <a:buSzPct val="80000"/>
              <a:buFont typeface="Wingdings 3" charset="2"/>
              <a:buChar char=""/>
            </a:pPr>
            <a:r>
              <a:rPr lang="en-US" sz="1100" dirty="0">
                <a:solidFill>
                  <a:schemeClr val="tx1"/>
                </a:solidFill>
              </a:rPr>
              <a:t>Three hotels are used for the VIP experience</a:t>
            </a:r>
          </a:p>
          <a:p>
            <a:pPr marL="457200" lvl="0" indent="-342900" defTabSz="457200">
              <a:lnSpc>
                <a:spcPct val="90000"/>
              </a:lnSpc>
              <a:spcBef>
                <a:spcPts val="1000"/>
              </a:spcBef>
              <a:buSzPct val="80000"/>
              <a:buFont typeface="Wingdings 3" charset="2"/>
              <a:buChar char=""/>
            </a:pPr>
            <a:r>
              <a:rPr lang="en-US" sz="1100" dirty="0" err="1">
                <a:solidFill>
                  <a:schemeClr val="tx1"/>
                </a:solidFill>
              </a:rPr>
              <a:t>Fourcroft</a:t>
            </a:r>
            <a:r>
              <a:rPr lang="en-US" sz="1100" dirty="0">
                <a:solidFill>
                  <a:schemeClr val="tx1"/>
                </a:solidFill>
              </a:rPr>
              <a:t> hotel has the best views for the swimming</a:t>
            </a:r>
          </a:p>
          <a:p>
            <a:pPr marL="457200" lvl="0" indent="-342900" defTabSz="457200">
              <a:lnSpc>
                <a:spcPct val="90000"/>
              </a:lnSpc>
              <a:spcBef>
                <a:spcPts val="1000"/>
              </a:spcBef>
              <a:buSzPct val="80000"/>
              <a:buFont typeface="Wingdings 3" charset="2"/>
              <a:buChar char=""/>
            </a:pPr>
            <a:r>
              <a:rPr lang="en-US" sz="1100" dirty="0">
                <a:solidFill>
                  <a:schemeClr val="tx1"/>
                </a:solidFill>
              </a:rPr>
              <a:t>Three meals provided </a:t>
            </a:r>
          </a:p>
          <a:p>
            <a:pPr marL="457200" lvl="0" indent="-342900" defTabSz="457200">
              <a:lnSpc>
                <a:spcPct val="90000"/>
              </a:lnSpc>
              <a:spcBef>
                <a:spcPts val="1000"/>
              </a:spcBef>
              <a:buSzPct val="80000"/>
              <a:buFont typeface="Wingdings 3" charset="2"/>
              <a:buChar char=""/>
            </a:pPr>
            <a:r>
              <a:rPr lang="en-US" sz="1100" dirty="0">
                <a:solidFill>
                  <a:schemeClr val="tx1"/>
                </a:solidFill>
              </a:rPr>
              <a:t>Easy access </a:t>
            </a:r>
          </a:p>
          <a:p>
            <a:pPr marL="0" lvl="0" indent="0" defTabSz="457200">
              <a:lnSpc>
                <a:spcPct val="90000"/>
              </a:lnSpc>
              <a:spcBef>
                <a:spcPts val="1000"/>
              </a:spcBef>
              <a:buSzPct val="80000"/>
              <a:buFont typeface="Wingdings 3" charset="2"/>
              <a:buChar char=""/>
            </a:pPr>
            <a:endParaRPr lang="en-US" sz="1100" dirty="0">
              <a:solidFill>
                <a:schemeClr val="tx1"/>
              </a:solidFill>
            </a:endParaRPr>
          </a:p>
          <a:p>
            <a:pPr marL="0" lvl="0" indent="0" defTabSz="457200">
              <a:lnSpc>
                <a:spcPct val="90000"/>
              </a:lnSpc>
              <a:spcBef>
                <a:spcPts val="1000"/>
              </a:spcBef>
              <a:buSzPct val="80000"/>
              <a:buFont typeface="Wingdings 3" charset="2"/>
              <a:buChar char=""/>
            </a:pPr>
            <a:endParaRPr lang="en-US" sz="1100" dirty="0">
              <a:solidFill>
                <a:schemeClr val="tx1"/>
              </a:solidFill>
            </a:endParaRPr>
          </a:p>
          <a:p>
            <a:pPr marL="0" lvl="0" indent="0" defTabSz="457200">
              <a:lnSpc>
                <a:spcPct val="90000"/>
              </a:lnSpc>
              <a:spcBef>
                <a:spcPts val="1000"/>
              </a:spcBef>
              <a:buSzPct val="80000"/>
              <a:buFont typeface="Wingdings 3" charset="2"/>
              <a:buChar char=""/>
            </a:pPr>
            <a:endParaRPr lang="en-US" sz="1100" dirty="0">
              <a:solidFill>
                <a:schemeClr val="tx1"/>
              </a:solidFill>
            </a:endParaRPr>
          </a:p>
          <a:p>
            <a:pPr marL="0" lvl="0" indent="0" defTabSz="457200">
              <a:lnSpc>
                <a:spcPct val="90000"/>
              </a:lnSpc>
              <a:spcBef>
                <a:spcPts val="1000"/>
              </a:spcBef>
              <a:buSzPct val="80000"/>
              <a:buFont typeface="Wingdings 3" charset="2"/>
              <a:buChar char=""/>
            </a:pPr>
            <a:endParaRPr lang="en-US" sz="1100" dirty="0">
              <a:solidFill>
                <a:schemeClr val="tx1"/>
              </a:solidFill>
            </a:endParaRPr>
          </a:p>
          <a:p>
            <a:pPr marL="914400" lvl="0" indent="0" defTabSz="457200">
              <a:lnSpc>
                <a:spcPct val="90000"/>
              </a:lnSpc>
              <a:spcBef>
                <a:spcPts val="1000"/>
              </a:spcBef>
              <a:buSzPct val="80000"/>
              <a:buFont typeface="Wingdings 3" charset="2"/>
              <a:buChar char=""/>
            </a:pPr>
            <a:endParaRPr lang="en-US" sz="1100" dirty="0">
              <a:solidFill>
                <a:schemeClr val="tx1"/>
              </a:solidFill>
            </a:endParaRPr>
          </a:p>
        </p:txBody>
      </p:sp>
      <p:pic>
        <p:nvPicPr>
          <p:cNvPr id="104" name="Google Shape;104;p19"/>
          <p:cNvPicPr preferRelativeResize="0"/>
          <p:nvPr/>
        </p:nvPicPr>
        <p:blipFill rotWithShape="1">
          <a:blip r:embed="rId4"/>
          <a:srcRect l="184" r="11793" b="-1"/>
          <a:stretch/>
        </p:blipFill>
        <p:spPr>
          <a:xfrm>
            <a:off x="5256398" y="483830"/>
            <a:ext cx="3180988" cy="2032791"/>
          </a:xfrm>
          <a:prstGeom prst="rect">
            <a:avLst/>
          </a:prstGeom>
          <a:noFill/>
        </p:spPr>
      </p:pic>
      <p:pic>
        <p:nvPicPr>
          <p:cNvPr id="105" name="Google Shape;105;p19"/>
          <p:cNvPicPr preferRelativeResize="0"/>
          <p:nvPr/>
        </p:nvPicPr>
        <p:blipFill rotWithShape="1">
          <a:blip r:embed="rId5"/>
          <a:srcRect l="5511" r="1" b="1"/>
          <a:stretch/>
        </p:blipFill>
        <p:spPr>
          <a:xfrm>
            <a:off x="5395813" y="2640064"/>
            <a:ext cx="2899266" cy="2032792"/>
          </a:xfrm>
          <a:prstGeom prst="rect">
            <a:avLst/>
          </a:prstGeom>
          <a:noFill/>
        </p:spPr>
      </p:pic>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Shape 109"/>
        <p:cNvGrpSpPr/>
        <p:nvPr/>
      </p:nvGrpSpPr>
      <p:grpSpPr>
        <a:xfrm>
          <a:off x="0" y="0"/>
          <a:ext cx="0" cy="0"/>
          <a:chOff x="0" y="0"/>
          <a:chExt cx="0" cy="0"/>
        </a:xfrm>
      </p:grpSpPr>
      <p:grpSp>
        <p:nvGrpSpPr>
          <p:cNvPr id="145" name="Group 144">
            <a:extLst>
              <a:ext uri="{FF2B5EF4-FFF2-40B4-BE49-F238E27FC236}">
                <a16:creationId xmlns:a16="http://schemas.microsoft.com/office/drawing/2014/main" id="{1B4BB704-DAE6-4EA5-9D27-3C8564A5A3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46" name="Rectangle 145">
              <a:extLst>
                <a:ext uri="{FF2B5EF4-FFF2-40B4-BE49-F238E27FC236}">
                  <a16:creationId xmlns:a16="http://schemas.microsoft.com/office/drawing/2014/main" id="{8EFC02F9-DBA7-4BFA-A20C-50B8B97315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7" name="Oval 146">
              <a:extLst>
                <a:ext uri="{FF2B5EF4-FFF2-40B4-BE49-F238E27FC236}">
                  <a16:creationId xmlns:a16="http://schemas.microsoft.com/office/drawing/2014/main" id="{2E1ADBD0-CE7C-47D8-A831-422AA97E36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8" name="Oval 147">
              <a:extLst>
                <a:ext uri="{FF2B5EF4-FFF2-40B4-BE49-F238E27FC236}">
                  <a16:creationId xmlns:a16="http://schemas.microsoft.com/office/drawing/2014/main" id="{7C480F9A-AA34-4A43-B659-8F74F2220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9" name="Oval 148">
              <a:extLst>
                <a:ext uri="{FF2B5EF4-FFF2-40B4-BE49-F238E27FC236}">
                  <a16:creationId xmlns:a16="http://schemas.microsoft.com/office/drawing/2014/main" id="{6616F562-026D-4155-831C-C8B68443E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0" name="Oval 149">
              <a:extLst>
                <a:ext uri="{FF2B5EF4-FFF2-40B4-BE49-F238E27FC236}">
                  <a16:creationId xmlns:a16="http://schemas.microsoft.com/office/drawing/2014/main" id="{715D2ACA-8D6E-4006-93BE-60BEB6FEEA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6D786775-50C1-4CD1-A417-250043938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2" name="Freeform 5">
              <a:extLst>
                <a:ext uri="{FF2B5EF4-FFF2-40B4-BE49-F238E27FC236}">
                  <a16:creationId xmlns:a16="http://schemas.microsoft.com/office/drawing/2014/main" id="{556CA419-FDC3-428A-AADF-5C71DF5E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3" name="Freeform 5">
              <a:extLst>
                <a:ext uri="{FF2B5EF4-FFF2-40B4-BE49-F238E27FC236}">
                  <a16:creationId xmlns:a16="http://schemas.microsoft.com/office/drawing/2014/main" id="{B7F62324-7E40-4082-81C6-57314BFB69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4" name="Freeform 5">
              <a:extLst>
                <a:ext uri="{FF2B5EF4-FFF2-40B4-BE49-F238E27FC236}">
                  <a16:creationId xmlns:a16="http://schemas.microsoft.com/office/drawing/2014/main" id="{E26DFA19-22C2-47CC-80A7-5F72A90AD7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56" name="Rectangle 155">
            <a:extLst>
              <a:ext uri="{FF2B5EF4-FFF2-40B4-BE49-F238E27FC236}">
                <a16:creationId xmlns:a16="http://schemas.microsoft.com/office/drawing/2014/main" id="{947E7D61-BB1D-4590-8140-121C9156B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58" name="Rectangle 157">
            <a:extLst>
              <a:ext uri="{FF2B5EF4-FFF2-40B4-BE49-F238E27FC236}">
                <a16:creationId xmlns:a16="http://schemas.microsoft.com/office/drawing/2014/main" id="{5276E39B-EE3F-4D17-BF9B-B38B05FD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23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14" name="Google Shape;114;p20" descr="Image result for what3word"/>
          <p:cNvPicPr preferRelativeResize="0"/>
          <p:nvPr/>
        </p:nvPicPr>
        <p:blipFill rotWithShape="1">
          <a:blip r:embed="rId4"/>
          <a:srcRect l="31285" r="31037" b="1"/>
          <a:stretch/>
        </p:blipFill>
        <p:spPr>
          <a:xfrm>
            <a:off x="350950" y="352464"/>
            <a:ext cx="2073486" cy="2889137"/>
          </a:xfrm>
          <a:prstGeom prst="rect">
            <a:avLst/>
          </a:prstGeom>
          <a:noFill/>
        </p:spPr>
      </p:pic>
      <p:pic>
        <p:nvPicPr>
          <p:cNvPr id="112" name="Google Shape;112;p20"/>
          <p:cNvPicPr preferRelativeResize="0"/>
          <p:nvPr/>
        </p:nvPicPr>
        <p:blipFill rotWithShape="1">
          <a:blip r:embed="rId5"/>
          <a:srcRect l="13935" r="14438" b="2"/>
          <a:stretch/>
        </p:blipFill>
        <p:spPr>
          <a:xfrm>
            <a:off x="2477933" y="352463"/>
            <a:ext cx="2064258" cy="2889137"/>
          </a:xfrm>
          <a:prstGeom prst="rect">
            <a:avLst/>
          </a:prstGeom>
          <a:noFill/>
        </p:spPr>
      </p:pic>
      <p:pic>
        <p:nvPicPr>
          <p:cNvPr id="115" name="Google Shape;115;p20"/>
          <p:cNvPicPr preferRelativeResize="0"/>
          <p:nvPr/>
        </p:nvPicPr>
        <p:blipFill rotWithShape="1">
          <a:blip r:embed="rId6"/>
          <a:srcRect l="11693" r="12449" b="2"/>
          <a:stretch/>
        </p:blipFill>
        <p:spPr>
          <a:xfrm>
            <a:off x="4595688" y="356774"/>
            <a:ext cx="2064258" cy="2721139"/>
          </a:xfrm>
          <a:prstGeom prst="rect">
            <a:avLst/>
          </a:prstGeom>
          <a:noFill/>
        </p:spPr>
      </p:pic>
      <p:pic>
        <p:nvPicPr>
          <p:cNvPr id="113" name="Google Shape;113;p20"/>
          <p:cNvPicPr preferRelativeResize="0"/>
          <p:nvPr/>
        </p:nvPicPr>
        <p:blipFill rotWithShape="1">
          <a:blip r:embed="rId7"/>
          <a:srcRect l="14710" r="38799" b="4"/>
          <a:stretch/>
        </p:blipFill>
        <p:spPr>
          <a:xfrm>
            <a:off x="6713443" y="352463"/>
            <a:ext cx="2072743" cy="2730655"/>
          </a:xfrm>
          <a:prstGeom prst="rect">
            <a:avLst/>
          </a:prstGeom>
          <a:noFill/>
        </p:spPr>
      </p:pic>
      <p:sp>
        <p:nvSpPr>
          <p:cNvPr id="160"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2142" y="2346055"/>
            <a:ext cx="2604045" cy="619449"/>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useBgFill="1">
        <p:nvSpPr>
          <p:cNvPr id="162" name="Freeform: Shape 16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8794"/>
            <a:ext cx="9144000" cy="2275084"/>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4"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10" name="Google Shape;110;p20"/>
          <p:cNvSpPr txBox="1">
            <a:spLocks noGrp="1"/>
          </p:cNvSpPr>
          <p:nvPr>
            <p:ph type="title"/>
          </p:nvPr>
        </p:nvSpPr>
        <p:spPr>
          <a:xfrm>
            <a:off x="866216" y="3083118"/>
            <a:ext cx="3761443" cy="1431731"/>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3600">
                <a:solidFill>
                  <a:schemeClr val="tx1"/>
                </a:solidFill>
              </a:rPr>
              <a:t>Sponsors - C &amp; D</a:t>
            </a:r>
          </a:p>
        </p:txBody>
      </p:sp>
      <p:sp>
        <p:nvSpPr>
          <p:cNvPr id="111" name="Google Shape;111;p20"/>
          <p:cNvSpPr txBox="1">
            <a:spLocks noGrp="1"/>
          </p:cNvSpPr>
          <p:nvPr>
            <p:ph type="body" idx="1"/>
          </p:nvPr>
        </p:nvSpPr>
        <p:spPr>
          <a:xfrm>
            <a:off x="4781920" y="3083118"/>
            <a:ext cx="3579382" cy="1431732"/>
          </a:xfrm>
          <a:prstGeom prst="rect">
            <a:avLst/>
          </a:prstGeom>
        </p:spPr>
        <p:txBody>
          <a:bodyPr spcFirstLastPara="1" vert="horz" lIns="91440" tIns="45720" rIns="91440" bIns="45720" rtlCol="0" anchor="ctr" anchorCtr="0">
            <a:normAutofit/>
          </a:bodyPr>
          <a:lstStyle/>
          <a:p>
            <a:pPr defTabSz="457200">
              <a:spcBef>
                <a:spcPts val="1000"/>
              </a:spcBef>
              <a:buSzPct val="80000"/>
              <a:buFont typeface="Wingdings 3" charset="2"/>
              <a:buChar char=""/>
            </a:pPr>
            <a:r>
              <a:rPr lang="en-US">
                <a:solidFill>
                  <a:schemeClr val="tx1"/>
                </a:solidFill>
              </a:rPr>
              <a:t>What3Words</a:t>
            </a:r>
          </a:p>
          <a:p>
            <a:pPr defTabSz="457200">
              <a:spcBef>
                <a:spcPts val="1000"/>
              </a:spcBef>
              <a:buSzPct val="80000"/>
              <a:buFont typeface="Wingdings 3" charset="2"/>
              <a:buChar char=""/>
            </a:pPr>
            <a:r>
              <a:rPr lang="en-US">
                <a:solidFill>
                  <a:schemeClr val="tx1"/>
                </a:solidFill>
              </a:rPr>
              <a:t>Loafley Bakery &amp; Deli co</a:t>
            </a:r>
          </a:p>
          <a:p>
            <a:pPr defTabSz="457200">
              <a:spcBef>
                <a:spcPts val="1000"/>
              </a:spcBef>
              <a:buSzPct val="80000"/>
              <a:buFont typeface="Wingdings 3" charset="2"/>
              <a:buChar char=""/>
            </a:pPr>
            <a:r>
              <a:rPr lang="en-US">
                <a:solidFill>
                  <a:schemeClr val="tx1"/>
                </a:solidFill>
              </a:rPr>
              <a:t>The Cranny</a:t>
            </a:r>
          </a:p>
          <a:p>
            <a:pPr defTabSz="457200">
              <a:spcBef>
                <a:spcPts val="1000"/>
              </a:spcBef>
              <a:buSzPct val="80000"/>
              <a:buFont typeface="Wingdings 3" charset="2"/>
              <a:buChar char=""/>
            </a:pPr>
            <a:endParaRPr lang="en-US">
              <a:solidFill>
                <a:schemeClr val="tx1"/>
              </a:solidFill>
              <a:highlight>
                <a:srgbClr val="FFFFFF"/>
              </a:highlight>
            </a:endParaRP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9"/>
        <p:cNvGrpSpPr/>
        <p:nvPr/>
      </p:nvGrpSpPr>
      <p:grpSpPr>
        <a:xfrm>
          <a:off x="0" y="0"/>
          <a:ext cx="0" cy="0"/>
          <a:chOff x="0" y="0"/>
          <a:chExt cx="0" cy="0"/>
        </a:xfrm>
      </p:grpSpPr>
      <p:grpSp>
        <p:nvGrpSpPr>
          <p:cNvPr id="145" name="Group 128">
            <a:extLst>
              <a:ext uri="{FF2B5EF4-FFF2-40B4-BE49-F238E27FC236}">
                <a16:creationId xmlns:a16="http://schemas.microsoft.com/office/drawing/2014/main" id="{8CA5C868-0A82-4975-8602-F49477C7D5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30" name="Rectangle 129">
              <a:extLst>
                <a:ext uri="{FF2B5EF4-FFF2-40B4-BE49-F238E27FC236}">
                  <a16:creationId xmlns:a16="http://schemas.microsoft.com/office/drawing/2014/main" id="{686BF052-6C01-4917-B7DB-1FFCF2551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1" name="Freeform 5">
              <a:extLst>
                <a:ext uri="{FF2B5EF4-FFF2-40B4-BE49-F238E27FC236}">
                  <a16:creationId xmlns:a16="http://schemas.microsoft.com/office/drawing/2014/main" id="{9696179C-71E7-4A5B-B238-0AE1C74D63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6" name="Rectangle 132">
            <a:extLst>
              <a:ext uri="{FF2B5EF4-FFF2-40B4-BE49-F238E27FC236}">
                <a16:creationId xmlns:a16="http://schemas.microsoft.com/office/drawing/2014/main" id="{129EED8E-74E7-42E8-979B-7A783E78A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0" name="Google Shape;120;p21"/>
          <p:cNvSpPr txBox="1">
            <a:spLocks noGrp="1"/>
          </p:cNvSpPr>
          <p:nvPr>
            <p:ph type="title"/>
          </p:nvPr>
        </p:nvSpPr>
        <p:spPr>
          <a:xfrm>
            <a:off x="6120579" y="958239"/>
            <a:ext cx="2265100" cy="2338025"/>
          </a:xfrm>
          <a:prstGeom prst="rect">
            <a:avLst/>
          </a:prstGeom>
        </p:spPr>
        <p:txBody>
          <a:bodyPr spcFirstLastPara="1" vert="horz" lIns="91440" tIns="45720" rIns="91440" bIns="45720" rtlCol="0" anchor="b" anchorCtr="0">
            <a:normAutofit/>
          </a:bodyPr>
          <a:lstStyle/>
          <a:p>
            <a:pPr marL="0" lvl="0" indent="0" defTabSz="457200">
              <a:lnSpc>
                <a:spcPct val="90000"/>
              </a:lnSpc>
              <a:spcBef>
                <a:spcPct val="0"/>
              </a:spcBef>
              <a:spcAft>
                <a:spcPts val="0"/>
              </a:spcAft>
            </a:pPr>
            <a:r>
              <a:rPr lang="en-US" sz="2200" b="0" i="0" kern="1200" dirty="0">
                <a:solidFill>
                  <a:schemeClr val="bg2"/>
                </a:solidFill>
                <a:latin typeface="+mj-lt"/>
                <a:ea typeface="+mj-ea"/>
                <a:cs typeface="+mj-cs"/>
              </a:rPr>
              <a:t>Questionnaire responses - D </a:t>
            </a:r>
          </a:p>
        </p:txBody>
      </p:sp>
      <p:sp>
        <p:nvSpPr>
          <p:cNvPr id="147" name="Rectangle 134">
            <a:extLst>
              <a:ext uri="{FF2B5EF4-FFF2-40B4-BE49-F238E27FC236}">
                <a16:creationId xmlns:a16="http://schemas.microsoft.com/office/drawing/2014/main" id="{CA458B5A-3386-47C6-9A82-FAC83F4C83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21" y="834796"/>
            <a:ext cx="4853181" cy="3471569"/>
          </a:xfrm>
          <a:prstGeom prst="rect">
            <a:avLst/>
          </a:prstGeom>
          <a:solidFill>
            <a:srgbClr val="FFFFFE"/>
          </a:solidFill>
          <a:ln w="15875">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3" name="Google Shape;123;p21"/>
          <p:cNvPicPr preferRelativeResize="0"/>
          <p:nvPr/>
        </p:nvPicPr>
        <p:blipFill>
          <a:blip r:embed="rId4"/>
          <a:stretch>
            <a:fillRect/>
          </a:stretch>
        </p:blipFill>
        <p:spPr>
          <a:xfrm>
            <a:off x="950925" y="1066759"/>
            <a:ext cx="2237769" cy="1331472"/>
          </a:xfrm>
          <a:prstGeom prst="roundRect">
            <a:avLst>
              <a:gd name="adj" fmla="val 1858"/>
            </a:avLst>
          </a:prstGeom>
          <a:noFill/>
          <a:effectLst/>
        </p:spPr>
      </p:pic>
      <p:pic>
        <p:nvPicPr>
          <p:cNvPr id="122" name="Google Shape;122;p21"/>
          <p:cNvPicPr preferRelativeResize="0"/>
          <p:nvPr/>
        </p:nvPicPr>
        <p:blipFill>
          <a:blip r:embed="rId5"/>
          <a:stretch>
            <a:fillRect/>
          </a:stretch>
        </p:blipFill>
        <p:spPr>
          <a:xfrm>
            <a:off x="3315678" y="1086475"/>
            <a:ext cx="2247030" cy="1292042"/>
          </a:xfrm>
          <a:prstGeom prst="roundRect">
            <a:avLst>
              <a:gd name="adj" fmla="val 1858"/>
            </a:avLst>
          </a:prstGeom>
          <a:noFill/>
          <a:effectLst/>
        </p:spPr>
      </p:pic>
      <p:pic>
        <p:nvPicPr>
          <p:cNvPr id="121" name="Google Shape;121;p21"/>
          <p:cNvPicPr preferRelativeResize="0"/>
          <p:nvPr/>
        </p:nvPicPr>
        <p:blipFill>
          <a:blip r:embed="rId6"/>
          <a:stretch>
            <a:fillRect/>
          </a:stretch>
        </p:blipFill>
        <p:spPr>
          <a:xfrm>
            <a:off x="955116" y="2754808"/>
            <a:ext cx="2237769" cy="1303499"/>
          </a:xfrm>
          <a:prstGeom prst="roundRect">
            <a:avLst>
              <a:gd name="adj" fmla="val 1858"/>
            </a:avLst>
          </a:prstGeom>
          <a:noFill/>
          <a:effectLst/>
        </p:spPr>
      </p:pic>
      <p:pic>
        <p:nvPicPr>
          <p:cNvPr id="124" name="Google Shape;124;p21"/>
          <p:cNvPicPr preferRelativeResize="0"/>
          <p:nvPr/>
        </p:nvPicPr>
        <p:blipFill>
          <a:blip r:embed="rId7"/>
          <a:stretch>
            <a:fillRect/>
          </a:stretch>
        </p:blipFill>
        <p:spPr>
          <a:xfrm>
            <a:off x="3315678" y="2850418"/>
            <a:ext cx="2247030" cy="1112279"/>
          </a:xfrm>
          <a:prstGeom prst="roundRect">
            <a:avLst>
              <a:gd name="adj" fmla="val 1858"/>
            </a:avLst>
          </a:prstGeom>
          <a:noFill/>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8"/>
        <p:cNvGrpSpPr/>
        <p:nvPr/>
      </p:nvGrpSpPr>
      <p:grpSpPr>
        <a:xfrm>
          <a:off x="0" y="0"/>
          <a:ext cx="0" cy="0"/>
          <a:chOff x="0" y="0"/>
          <a:chExt cx="0" cy="0"/>
        </a:xfrm>
      </p:grpSpPr>
      <p:grpSp>
        <p:nvGrpSpPr>
          <p:cNvPr id="73" name="Group 72">
            <a:extLst>
              <a:ext uri="{FF2B5EF4-FFF2-40B4-BE49-F238E27FC236}">
                <a16:creationId xmlns:a16="http://schemas.microsoft.com/office/drawing/2014/main" id="{EC030789-C525-4D1D-90A0-F48C14A76E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74" name="Rectangle 73">
              <a:extLst>
                <a:ext uri="{FF2B5EF4-FFF2-40B4-BE49-F238E27FC236}">
                  <a16:creationId xmlns:a16="http://schemas.microsoft.com/office/drawing/2014/main" id="{91BD0F81-508F-4C6D-9938-C58CC2138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Freeform 5">
              <a:extLst>
                <a:ext uri="{FF2B5EF4-FFF2-40B4-BE49-F238E27FC236}">
                  <a16:creationId xmlns:a16="http://schemas.microsoft.com/office/drawing/2014/main" id="{49081238-0806-4285-968F-ACFC0C0FB9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7" name="Rectangle 76">
            <a:extLst>
              <a:ext uri="{FF2B5EF4-FFF2-40B4-BE49-F238E27FC236}">
                <a16:creationId xmlns:a16="http://schemas.microsoft.com/office/drawing/2014/main" id="{80CAB4C1-E9FF-4C37-92FA-28BED3B88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0BD7060D-8DA2-4400-86F1-6A988F0E8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Rectangle 80">
            <a:extLst>
              <a:ext uri="{FF2B5EF4-FFF2-40B4-BE49-F238E27FC236}">
                <a16:creationId xmlns:a16="http://schemas.microsoft.com/office/drawing/2014/main" id="{96E6678A-6101-4D77-8A14-5F70FBDB6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1" name="Google Shape;131;p22"/>
          <p:cNvPicPr preferRelativeResize="0"/>
          <p:nvPr/>
        </p:nvPicPr>
        <p:blipFill>
          <a:blip r:embed="rId4"/>
          <a:stretch>
            <a:fillRect/>
          </a:stretch>
        </p:blipFill>
        <p:spPr>
          <a:xfrm>
            <a:off x="420832" y="718408"/>
            <a:ext cx="2667762" cy="1854093"/>
          </a:xfrm>
          <a:prstGeom prst="roundRect">
            <a:avLst>
              <a:gd name="adj" fmla="val 1858"/>
            </a:avLst>
          </a:prstGeom>
          <a:noFill/>
          <a:effectLst/>
        </p:spPr>
      </p:pic>
      <p:pic>
        <p:nvPicPr>
          <p:cNvPr id="132" name="Google Shape;132;p22"/>
          <p:cNvPicPr preferRelativeResize="0"/>
          <p:nvPr/>
        </p:nvPicPr>
        <p:blipFill>
          <a:blip r:embed="rId5"/>
          <a:stretch>
            <a:fillRect/>
          </a:stretch>
        </p:blipFill>
        <p:spPr>
          <a:xfrm>
            <a:off x="3200245" y="951242"/>
            <a:ext cx="2667762" cy="1387235"/>
          </a:xfrm>
          <a:prstGeom prst="roundRect">
            <a:avLst>
              <a:gd name="adj" fmla="val 1858"/>
            </a:avLst>
          </a:prstGeom>
          <a:noFill/>
          <a:effectLst/>
        </p:spPr>
      </p:pic>
      <p:pic>
        <p:nvPicPr>
          <p:cNvPr id="130" name="Google Shape;130;p22"/>
          <p:cNvPicPr preferRelativeResize="0"/>
          <p:nvPr/>
        </p:nvPicPr>
        <p:blipFill>
          <a:blip r:embed="rId6"/>
          <a:stretch>
            <a:fillRect/>
          </a:stretch>
        </p:blipFill>
        <p:spPr>
          <a:xfrm>
            <a:off x="5983368" y="997927"/>
            <a:ext cx="2667762" cy="1293864"/>
          </a:xfrm>
          <a:prstGeom prst="roundRect">
            <a:avLst>
              <a:gd name="adj" fmla="val 1858"/>
            </a:avLst>
          </a:prstGeom>
          <a:noFill/>
          <a:effectLst/>
        </p:spPr>
      </p:pic>
      <p:sp>
        <p:nvSpPr>
          <p:cNvPr id="83" name="Rectangle 82">
            <a:extLst>
              <a:ext uri="{FF2B5EF4-FFF2-40B4-BE49-F238E27FC236}">
                <a16:creationId xmlns:a16="http://schemas.microsoft.com/office/drawing/2014/main" id="{AFA4E1D0-9351-4451-B0A0-51BEA42D8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Freeform: Shape 84">
            <a:extLst>
              <a:ext uri="{FF2B5EF4-FFF2-40B4-BE49-F238E27FC236}">
                <a16:creationId xmlns:a16="http://schemas.microsoft.com/office/drawing/2014/main" id="{0D052C5D-4E47-47F1-96A6-5251FAAEDE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3100387"/>
            <a:ext cx="8458200" cy="1687514"/>
          </a:xfrm>
          <a:custGeom>
            <a:avLst/>
            <a:gdLst>
              <a:gd name="connsiteX0" fmla="*/ 5264150 w 11277600"/>
              <a:gd name="connsiteY0" fmla="*/ 0 h 2250018"/>
              <a:gd name="connsiteX1" fmla="*/ 5499100 w 11277600"/>
              <a:gd name="connsiteY1" fmla="*/ 1588 h 2250018"/>
              <a:gd name="connsiteX2" fmla="*/ 5730875 w 11277600"/>
              <a:gd name="connsiteY2" fmla="*/ 1588 h 2250018"/>
              <a:gd name="connsiteX3" fmla="*/ 5961063 w 11277600"/>
              <a:gd name="connsiteY3" fmla="*/ 4763 h 2250018"/>
              <a:gd name="connsiteX4" fmla="*/ 6186488 w 11277600"/>
              <a:gd name="connsiteY4" fmla="*/ 9525 h 2250018"/>
              <a:gd name="connsiteX5" fmla="*/ 6410325 w 11277600"/>
              <a:gd name="connsiteY5" fmla="*/ 14288 h 2250018"/>
              <a:gd name="connsiteX6" fmla="*/ 6629400 w 11277600"/>
              <a:gd name="connsiteY6" fmla="*/ 19050 h 2250018"/>
              <a:gd name="connsiteX7" fmla="*/ 6846888 w 11277600"/>
              <a:gd name="connsiteY7" fmla="*/ 26988 h 2250018"/>
              <a:gd name="connsiteX8" fmla="*/ 7061200 w 11277600"/>
              <a:gd name="connsiteY8" fmla="*/ 34925 h 2250018"/>
              <a:gd name="connsiteX9" fmla="*/ 7270750 w 11277600"/>
              <a:gd name="connsiteY9" fmla="*/ 42863 h 2250018"/>
              <a:gd name="connsiteX10" fmla="*/ 7680325 w 11277600"/>
              <a:gd name="connsiteY10" fmla="*/ 63500 h 2250018"/>
              <a:gd name="connsiteX11" fmla="*/ 8072438 w 11277600"/>
              <a:gd name="connsiteY11" fmla="*/ 85725 h 2250018"/>
              <a:gd name="connsiteX12" fmla="*/ 8448675 w 11277600"/>
              <a:gd name="connsiteY12" fmla="*/ 109538 h 2250018"/>
              <a:gd name="connsiteX13" fmla="*/ 8805862 w 11277600"/>
              <a:gd name="connsiteY13" fmla="*/ 134938 h 2250018"/>
              <a:gd name="connsiteX14" fmla="*/ 9145588 w 11277600"/>
              <a:gd name="connsiteY14" fmla="*/ 161925 h 2250018"/>
              <a:gd name="connsiteX15" fmla="*/ 9461500 w 11277600"/>
              <a:gd name="connsiteY15" fmla="*/ 190500 h 2250018"/>
              <a:gd name="connsiteX16" fmla="*/ 9758362 w 11277600"/>
              <a:gd name="connsiteY16" fmla="*/ 219075 h 2250018"/>
              <a:gd name="connsiteX17" fmla="*/ 10031412 w 11277600"/>
              <a:gd name="connsiteY17" fmla="*/ 247650 h 2250018"/>
              <a:gd name="connsiteX18" fmla="*/ 10282238 w 11277600"/>
              <a:gd name="connsiteY18" fmla="*/ 274638 h 2250018"/>
              <a:gd name="connsiteX19" fmla="*/ 10504488 w 11277600"/>
              <a:gd name="connsiteY19" fmla="*/ 300038 h 2250018"/>
              <a:gd name="connsiteX20" fmla="*/ 10704512 w 11277600"/>
              <a:gd name="connsiteY20" fmla="*/ 323850 h 2250018"/>
              <a:gd name="connsiteX21" fmla="*/ 10874375 w 11277600"/>
              <a:gd name="connsiteY21" fmla="*/ 344488 h 2250018"/>
              <a:gd name="connsiteX22" fmla="*/ 11015662 w 11277600"/>
              <a:gd name="connsiteY22" fmla="*/ 363538 h 2250018"/>
              <a:gd name="connsiteX23" fmla="*/ 11210925 w 11277600"/>
              <a:gd name="connsiteY23" fmla="*/ 390525 h 2250018"/>
              <a:gd name="connsiteX24" fmla="*/ 11277600 w 11277600"/>
              <a:gd name="connsiteY24" fmla="*/ 400050 h 2250018"/>
              <a:gd name="connsiteX25" fmla="*/ 11277600 w 11277600"/>
              <a:gd name="connsiteY25" fmla="*/ 2250018 h 2250018"/>
              <a:gd name="connsiteX26" fmla="*/ 0 w 11277600"/>
              <a:gd name="connsiteY26" fmla="*/ 2250018 h 2250018"/>
              <a:gd name="connsiteX27" fmla="*/ 0 w 11277600"/>
              <a:gd name="connsiteY27" fmla="*/ 398463 h 2250018"/>
              <a:gd name="connsiteX28" fmla="*/ 255588 w 11277600"/>
              <a:gd name="connsiteY28" fmla="*/ 358775 h 2250018"/>
              <a:gd name="connsiteX29" fmla="*/ 511175 w 11277600"/>
              <a:gd name="connsiteY29" fmla="*/ 320675 h 2250018"/>
              <a:gd name="connsiteX30" fmla="*/ 766762 w 11277600"/>
              <a:gd name="connsiteY30" fmla="*/ 284163 h 2250018"/>
              <a:gd name="connsiteX31" fmla="*/ 1023938 w 11277600"/>
              <a:gd name="connsiteY31" fmla="*/ 252413 h 2250018"/>
              <a:gd name="connsiteX32" fmla="*/ 1279525 w 11277600"/>
              <a:gd name="connsiteY32" fmla="*/ 220663 h 2250018"/>
              <a:gd name="connsiteX33" fmla="*/ 1536700 w 11277600"/>
              <a:gd name="connsiteY33" fmla="*/ 190500 h 2250018"/>
              <a:gd name="connsiteX34" fmla="*/ 1790700 w 11277600"/>
              <a:gd name="connsiteY34" fmla="*/ 165100 h 2250018"/>
              <a:gd name="connsiteX35" fmla="*/ 2047875 w 11277600"/>
              <a:gd name="connsiteY35" fmla="*/ 141288 h 2250018"/>
              <a:gd name="connsiteX36" fmla="*/ 2303462 w 11277600"/>
              <a:gd name="connsiteY36" fmla="*/ 119063 h 2250018"/>
              <a:gd name="connsiteX37" fmla="*/ 2555875 w 11277600"/>
              <a:gd name="connsiteY37" fmla="*/ 100013 h 2250018"/>
              <a:gd name="connsiteX38" fmla="*/ 2809875 w 11277600"/>
              <a:gd name="connsiteY38" fmla="*/ 80963 h 2250018"/>
              <a:gd name="connsiteX39" fmla="*/ 3062288 w 11277600"/>
              <a:gd name="connsiteY39" fmla="*/ 65088 h 2250018"/>
              <a:gd name="connsiteX40" fmla="*/ 3313113 w 11277600"/>
              <a:gd name="connsiteY40" fmla="*/ 52388 h 2250018"/>
              <a:gd name="connsiteX41" fmla="*/ 3563938 w 11277600"/>
              <a:gd name="connsiteY41" fmla="*/ 39688 h 2250018"/>
              <a:gd name="connsiteX42" fmla="*/ 3811588 w 11277600"/>
              <a:gd name="connsiteY42" fmla="*/ 28575 h 2250018"/>
              <a:gd name="connsiteX43" fmla="*/ 4057650 w 11277600"/>
              <a:gd name="connsiteY43" fmla="*/ 20638 h 2250018"/>
              <a:gd name="connsiteX44" fmla="*/ 4303713 w 11277600"/>
              <a:gd name="connsiteY44" fmla="*/ 14288 h 2250018"/>
              <a:gd name="connsiteX45" fmla="*/ 4546600 w 11277600"/>
              <a:gd name="connsiteY45" fmla="*/ 7938 h 2250018"/>
              <a:gd name="connsiteX46" fmla="*/ 4787900 w 11277600"/>
              <a:gd name="connsiteY46" fmla="*/ 4763 h 2250018"/>
              <a:gd name="connsiteX47" fmla="*/ 5027613 w 11277600"/>
              <a:gd name="connsiteY47" fmla="*/ 1588 h 225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277600" h="2250018">
                <a:moveTo>
                  <a:pt x="5264150" y="0"/>
                </a:moveTo>
                <a:lnTo>
                  <a:pt x="5499100" y="1588"/>
                </a:lnTo>
                <a:lnTo>
                  <a:pt x="5730875" y="1588"/>
                </a:lnTo>
                <a:lnTo>
                  <a:pt x="5961063" y="4763"/>
                </a:lnTo>
                <a:lnTo>
                  <a:pt x="6186488" y="9525"/>
                </a:lnTo>
                <a:lnTo>
                  <a:pt x="6410325" y="14288"/>
                </a:lnTo>
                <a:lnTo>
                  <a:pt x="6629400" y="19050"/>
                </a:lnTo>
                <a:lnTo>
                  <a:pt x="6846888" y="26988"/>
                </a:lnTo>
                <a:lnTo>
                  <a:pt x="7061200" y="34925"/>
                </a:lnTo>
                <a:lnTo>
                  <a:pt x="7270750" y="42863"/>
                </a:lnTo>
                <a:lnTo>
                  <a:pt x="7680325" y="63500"/>
                </a:lnTo>
                <a:lnTo>
                  <a:pt x="8072438" y="85725"/>
                </a:lnTo>
                <a:lnTo>
                  <a:pt x="8448675" y="109538"/>
                </a:lnTo>
                <a:lnTo>
                  <a:pt x="8805862" y="134938"/>
                </a:lnTo>
                <a:lnTo>
                  <a:pt x="9145588" y="161925"/>
                </a:lnTo>
                <a:lnTo>
                  <a:pt x="9461500" y="190500"/>
                </a:lnTo>
                <a:lnTo>
                  <a:pt x="9758362" y="219075"/>
                </a:lnTo>
                <a:lnTo>
                  <a:pt x="10031412" y="247650"/>
                </a:lnTo>
                <a:lnTo>
                  <a:pt x="10282238" y="274638"/>
                </a:lnTo>
                <a:lnTo>
                  <a:pt x="10504488" y="300038"/>
                </a:lnTo>
                <a:lnTo>
                  <a:pt x="10704512" y="323850"/>
                </a:lnTo>
                <a:lnTo>
                  <a:pt x="10874375" y="344488"/>
                </a:lnTo>
                <a:lnTo>
                  <a:pt x="11015662" y="363538"/>
                </a:lnTo>
                <a:lnTo>
                  <a:pt x="11210925" y="390525"/>
                </a:lnTo>
                <a:lnTo>
                  <a:pt x="11277600" y="400050"/>
                </a:lnTo>
                <a:lnTo>
                  <a:pt x="11277600" y="2250018"/>
                </a:lnTo>
                <a:lnTo>
                  <a:pt x="0" y="2250018"/>
                </a:lnTo>
                <a:lnTo>
                  <a:pt x="0" y="398463"/>
                </a:lnTo>
                <a:lnTo>
                  <a:pt x="255588" y="358775"/>
                </a:lnTo>
                <a:lnTo>
                  <a:pt x="511175" y="320675"/>
                </a:lnTo>
                <a:lnTo>
                  <a:pt x="766762" y="284163"/>
                </a:lnTo>
                <a:lnTo>
                  <a:pt x="1023938" y="252413"/>
                </a:lnTo>
                <a:lnTo>
                  <a:pt x="1279525" y="220663"/>
                </a:lnTo>
                <a:lnTo>
                  <a:pt x="1536700" y="190500"/>
                </a:lnTo>
                <a:lnTo>
                  <a:pt x="1790700" y="165100"/>
                </a:lnTo>
                <a:lnTo>
                  <a:pt x="2047875" y="141288"/>
                </a:lnTo>
                <a:lnTo>
                  <a:pt x="2303462" y="119063"/>
                </a:lnTo>
                <a:lnTo>
                  <a:pt x="2555875" y="100013"/>
                </a:lnTo>
                <a:lnTo>
                  <a:pt x="2809875" y="80963"/>
                </a:lnTo>
                <a:lnTo>
                  <a:pt x="3062288" y="65088"/>
                </a:lnTo>
                <a:lnTo>
                  <a:pt x="3313113" y="52388"/>
                </a:lnTo>
                <a:lnTo>
                  <a:pt x="3563938" y="39688"/>
                </a:lnTo>
                <a:lnTo>
                  <a:pt x="3811588" y="28575"/>
                </a:lnTo>
                <a:lnTo>
                  <a:pt x="4057650" y="20638"/>
                </a:lnTo>
                <a:lnTo>
                  <a:pt x="4303713" y="14288"/>
                </a:lnTo>
                <a:lnTo>
                  <a:pt x="4546600" y="7938"/>
                </a:lnTo>
                <a:lnTo>
                  <a:pt x="4787900" y="4763"/>
                </a:lnTo>
                <a:lnTo>
                  <a:pt x="5027613" y="1588"/>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87" name="Freeform 5">
            <a:extLst>
              <a:ext uri="{FF2B5EF4-FFF2-40B4-BE49-F238E27FC236}">
                <a16:creationId xmlns:a16="http://schemas.microsoft.com/office/drawing/2014/main" id="{79B9FD3C-5633-44F4-902E-55A97B2D2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197825" y="3099401"/>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9" name="Google Shape;129;p22"/>
          <p:cNvSpPr txBox="1">
            <a:spLocks noGrp="1"/>
          </p:cNvSpPr>
          <p:nvPr>
            <p:ph type="title"/>
          </p:nvPr>
        </p:nvSpPr>
        <p:spPr>
          <a:xfrm>
            <a:off x="487481" y="3387852"/>
            <a:ext cx="8169821" cy="881210"/>
          </a:xfrm>
          <a:prstGeom prst="rect">
            <a:avLst/>
          </a:prstGeom>
        </p:spPr>
        <p:txBody>
          <a:bodyPr spcFirstLastPara="1" vert="horz" lIns="91440" tIns="45720" rIns="91440" bIns="45720" rtlCol="0" anchor="b" anchorCtr="0">
            <a:normAutofit/>
          </a:bodyPr>
          <a:lstStyle/>
          <a:p>
            <a:pPr marL="0" lvl="0" indent="0" defTabSz="457200">
              <a:spcBef>
                <a:spcPct val="0"/>
              </a:spcBef>
              <a:spcAft>
                <a:spcPts val="0"/>
              </a:spcAft>
            </a:pPr>
            <a:r>
              <a:rPr lang="en-US" sz="4500" b="0" i="0" kern="1200">
                <a:solidFill>
                  <a:schemeClr val="bg2"/>
                </a:solidFill>
                <a:latin typeface="+mj-lt"/>
                <a:ea typeface="+mj-ea"/>
                <a:cs typeface="+mj-cs"/>
              </a:rPr>
              <a:t>Questionnaire responses - 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36"/>
        <p:cNvGrpSpPr/>
        <p:nvPr/>
      </p:nvGrpSpPr>
      <p:grpSpPr>
        <a:xfrm>
          <a:off x="0" y="0"/>
          <a:ext cx="0" cy="0"/>
          <a:chOff x="0" y="0"/>
          <a:chExt cx="0" cy="0"/>
        </a:xfrm>
      </p:grpSpPr>
      <p:grpSp>
        <p:nvGrpSpPr>
          <p:cNvPr id="80" name="Group 79">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81" name="Rectangle 80">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Oval 81">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3" name="Oval 82">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4" name="Oval 83">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5" name="Oval 84">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6" name="Oval 85">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7"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8"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9"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1" name="Rectangle 90">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3" name="Rectangle 92">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95" name="Freeform: Shape 94">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105650"/>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97"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7" name="Google Shape;137;p23"/>
          <p:cNvSpPr txBox="1">
            <a:spLocks noGrp="1"/>
          </p:cNvSpPr>
          <p:nvPr>
            <p:ph type="title"/>
          </p:nvPr>
        </p:nvSpPr>
        <p:spPr>
          <a:xfrm>
            <a:off x="866216" y="730251"/>
            <a:ext cx="2206657" cy="765174"/>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pPr>
            <a:r>
              <a:rPr lang="en-US" sz="2800" b="0" i="0" kern="1200">
                <a:solidFill>
                  <a:srgbClr val="EBEBEB"/>
                </a:solidFill>
                <a:latin typeface="+mj-lt"/>
                <a:ea typeface="+mj-ea"/>
                <a:cs typeface="+mj-cs"/>
              </a:rPr>
              <a:t>Planning - K</a:t>
            </a:r>
          </a:p>
        </p:txBody>
      </p:sp>
      <p:pic>
        <p:nvPicPr>
          <p:cNvPr id="139" name="Google Shape;139;p23"/>
          <p:cNvPicPr preferRelativeResize="0"/>
          <p:nvPr/>
        </p:nvPicPr>
        <p:blipFill>
          <a:blip r:embed="rId4"/>
          <a:stretch>
            <a:fillRect/>
          </a:stretch>
        </p:blipFill>
        <p:spPr>
          <a:xfrm>
            <a:off x="3895955" y="783718"/>
            <a:ext cx="4793650" cy="3576062"/>
          </a:xfrm>
          <a:prstGeom prst="rect">
            <a:avLst/>
          </a:prstGeom>
          <a:noFill/>
        </p:spPr>
      </p:pic>
      <p:sp>
        <p:nvSpPr>
          <p:cNvPr id="99" name="Rectangle 98">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1" name="Oval 100">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025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 name="Oval 102">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7170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8" name="Google Shape;138;p23"/>
          <p:cNvSpPr txBox="1">
            <a:spLocks noGrp="1"/>
          </p:cNvSpPr>
          <p:nvPr>
            <p:ph type="body" idx="1"/>
          </p:nvPr>
        </p:nvSpPr>
        <p:spPr>
          <a:xfrm>
            <a:off x="866216" y="1590675"/>
            <a:ext cx="2350294" cy="2924175"/>
          </a:xfrm>
          <a:prstGeom prst="rect">
            <a:avLst/>
          </a:prstGeom>
        </p:spPr>
        <p:txBody>
          <a:bodyPr spcFirstLastPara="1" vert="horz" lIns="91440" tIns="45720" rIns="91440" bIns="45720" rtlCol="0" anchorCtr="0">
            <a:normAutofit/>
          </a:bodyPr>
          <a:lstStyle/>
          <a:p>
            <a:pPr marL="457200" lvl="0" indent="-317500" defTabSz="457200">
              <a:lnSpc>
                <a:spcPct val="90000"/>
              </a:lnSpc>
              <a:spcBef>
                <a:spcPts val="1000"/>
              </a:spcBef>
              <a:buSzPct val="80000"/>
              <a:buFont typeface="Wingdings 3" charset="2"/>
              <a:buChar char=""/>
            </a:pPr>
            <a:r>
              <a:rPr lang="en-US" sz="1200" dirty="0">
                <a:solidFill>
                  <a:srgbClr val="FFFFFF"/>
                </a:solidFill>
              </a:rPr>
              <a:t>Ensure measures are in place for guests with reduced mobility</a:t>
            </a:r>
          </a:p>
          <a:p>
            <a:pPr marL="457200" lvl="0" indent="-317500" defTabSz="457200">
              <a:lnSpc>
                <a:spcPct val="90000"/>
              </a:lnSpc>
              <a:spcBef>
                <a:spcPts val="1000"/>
              </a:spcBef>
              <a:buSzPct val="80000"/>
              <a:buFont typeface="Wingdings 3" charset="2"/>
              <a:buChar char=""/>
            </a:pPr>
            <a:r>
              <a:rPr lang="en-US" sz="1200" dirty="0">
                <a:solidFill>
                  <a:srgbClr val="FFFFFF"/>
                </a:solidFill>
              </a:rPr>
              <a:t>Enough food &amp; drink available </a:t>
            </a:r>
          </a:p>
          <a:p>
            <a:pPr marL="457200" lvl="0" indent="-317500" defTabSz="457200">
              <a:lnSpc>
                <a:spcPct val="90000"/>
              </a:lnSpc>
              <a:spcBef>
                <a:spcPts val="1000"/>
              </a:spcBef>
              <a:buSzPct val="80000"/>
              <a:buFont typeface="Wingdings 3" charset="2"/>
              <a:buChar char=""/>
            </a:pPr>
            <a:r>
              <a:rPr lang="en-US" sz="1200" dirty="0">
                <a:solidFill>
                  <a:srgbClr val="FFFFFF"/>
                </a:solidFill>
              </a:rPr>
              <a:t>Easy access to toilets </a:t>
            </a:r>
          </a:p>
          <a:p>
            <a:pPr marL="457200" lvl="0" indent="-317500" defTabSz="457200">
              <a:lnSpc>
                <a:spcPct val="90000"/>
              </a:lnSpc>
              <a:spcBef>
                <a:spcPts val="1000"/>
              </a:spcBef>
              <a:buSzPct val="80000"/>
              <a:buFont typeface="Wingdings 3" charset="2"/>
              <a:buChar char=""/>
            </a:pPr>
            <a:r>
              <a:rPr lang="en-US" sz="1200" dirty="0">
                <a:solidFill>
                  <a:srgbClr val="FFFFFF"/>
                </a:solidFill>
              </a:rPr>
              <a:t>Easy access to VIP areas</a:t>
            </a:r>
          </a:p>
          <a:p>
            <a:pPr marL="457200" lvl="0" indent="-317500" defTabSz="457200">
              <a:lnSpc>
                <a:spcPct val="90000"/>
              </a:lnSpc>
              <a:spcBef>
                <a:spcPts val="1000"/>
              </a:spcBef>
              <a:buSzPct val="80000"/>
              <a:buFont typeface="Wingdings 3" charset="2"/>
              <a:buChar char=""/>
            </a:pPr>
            <a:r>
              <a:rPr lang="en-US" sz="1200" dirty="0">
                <a:solidFill>
                  <a:srgbClr val="FFFFFF"/>
                </a:solidFill>
              </a:rPr>
              <a:t>Transport is in place for VIP guests </a:t>
            </a:r>
          </a:p>
          <a:p>
            <a:pPr marL="457200" lvl="0" indent="-317500" defTabSz="457200">
              <a:lnSpc>
                <a:spcPct val="90000"/>
              </a:lnSpc>
              <a:spcBef>
                <a:spcPts val="1000"/>
              </a:spcBef>
              <a:buSzPct val="80000"/>
              <a:buFont typeface="Wingdings 3" charset="2"/>
              <a:buChar char=""/>
            </a:pPr>
            <a:r>
              <a:rPr lang="en-US" sz="1200" dirty="0">
                <a:solidFill>
                  <a:srgbClr val="FFFFFF"/>
                </a:solidFill>
              </a:rPr>
              <a:t>Staff are ready for the guests</a:t>
            </a:r>
          </a:p>
        </p:txBody>
      </p:sp>
      <p:sp>
        <p:nvSpPr>
          <p:cNvPr id="105"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4"/>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Financial Figures - C</a:t>
            </a:r>
          </a:p>
        </p:txBody>
      </p:sp>
      <p:sp>
        <p:nvSpPr>
          <p:cNvPr id="145" name="Google Shape;145;p24"/>
          <p:cNvSpPr txBox="1">
            <a:spLocks noGrp="1"/>
          </p:cNvSpPr>
          <p:nvPr>
            <p:ph type="body" idx="1"/>
          </p:nvPr>
        </p:nvSpPr>
        <p:spPr>
          <a:xfrm>
            <a:off x="311700" y="1643947"/>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333333"/>
                </a:solidFill>
                <a:highlight>
                  <a:schemeClr val="lt1"/>
                </a:highlight>
              </a:rPr>
              <a:t>Live band - £1,180</a:t>
            </a:r>
          </a:p>
          <a:p>
            <a:pPr marL="0" lvl="0" indent="0" algn="l" rtl="0">
              <a:spcBef>
                <a:spcPts val="1600"/>
              </a:spcBef>
              <a:spcAft>
                <a:spcPts val="0"/>
              </a:spcAft>
              <a:buNone/>
            </a:pPr>
            <a:r>
              <a:rPr lang="en-GB">
                <a:solidFill>
                  <a:srgbClr val="333333"/>
                </a:solidFill>
                <a:highlight>
                  <a:schemeClr val="lt1"/>
                </a:highlight>
              </a:rPr>
              <a:t>Kids play area - £229</a:t>
            </a:r>
          </a:p>
          <a:p>
            <a:pPr marL="0" lvl="0" indent="0" algn="l" rtl="0">
              <a:spcBef>
                <a:spcPts val="1600"/>
              </a:spcBef>
              <a:spcAft>
                <a:spcPts val="0"/>
              </a:spcAft>
              <a:buNone/>
            </a:pPr>
            <a:r>
              <a:rPr lang="en-GB">
                <a:solidFill>
                  <a:srgbClr val="333333"/>
                </a:solidFill>
                <a:highlight>
                  <a:schemeClr val="lt1"/>
                </a:highlight>
              </a:rPr>
              <a:t>Transport - £600</a:t>
            </a:r>
          </a:p>
          <a:p>
            <a:pPr marL="0" lvl="0" indent="0" algn="l" rtl="0">
              <a:spcBef>
                <a:spcPts val="1600"/>
              </a:spcBef>
              <a:spcAft>
                <a:spcPts val="0"/>
              </a:spcAft>
              <a:buNone/>
            </a:pPr>
            <a:r>
              <a:rPr lang="en-GB"/>
              <a:t>Ticket prices - £180 x 80 = £14,400</a:t>
            </a:r>
          </a:p>
          <a:p>
            <a:pPr marL="0" lvl="0" indent="0" algn="l" rtl="0">
              <a:spcBef>
                <a:spcPts val="1600"/>
              </a:spcBef>
              <a:spcAft>
                <a:spcPts val="0"/>
              </a:spcAft>
              <a:buNone/>
            </a:pPr>
            <a:r>
              <a:rPr lang="en-GB"/>
              <a:t>Total potential cost - £2,675 </a:t>
            </a:r>
          </a:p>
          <a:p>
            <a:pPr marL="0" lvl="0" indent="0" algn="l" rtl="0">
              <a:spcBef>
                <a:spcPts val="1600"/>
              </a:spcBef>
              <a:spcAft>
                <a:spcPts val="1600"/>
              </a:spcAft>
              <a:buNone/>
            </a:pPr>
            <a:r>
              <a:rPr lang="en-GB"/>
              <a:t>Total potential profit - £11,725</a:t>
            </a:r>
            <a:endParaRPr lang="en-GB" dirty="0"/>
          </a:p>
        </p:txBody>
      </p:sp>
      <p:pic>
        <p:nvPicPr>
          <p:cNvPr id="146" name="Google Shape;146;p24"/>
          <p:cNvPicPr preferRelativeResize="0"/>
          <p:nvPr/>
        </p:nvPicPr>
        <p:blipFill>
          <a:blip r:embed="rId3">
            <a:alphaModFix/>
          </a:blip>
          <a:stretch>
            <a:fillRect/>
          </a:stretch>
        </p:blipFill>
        <p:spPr>
          <a:xfrm>
            <a:off x="3274082" y="2070000"/>
            <a:ext cx="2410074" cy="2309651"/>
          </a:xfrm>
          <a:prstGeom prst="rect">
            <a:avLst/>
          </a:prstGeom>
          <a:noFill/>
          <a:ln>
            <a:noFill/>
          </a:ln>
        </p:spPr>
      </p:pic>
      <p:pic>
        <p:nvPicPr>
          <p:cNvPr id="147" name="Google Shape;147;p24"/>
          <p:cNvPicPr preferRelativeResize="0"/>
          <p:nvPr/>
        </p:nvPicPr>
        <p:blipFill>
          <a:blip r:embed="rId4">
            <a:alphaModFix/>
          </a:blip>
          <a:stretch>
            <a:fillRect/>
          </a:stretch>
        </p:blipFill>
        <p:spPr>
          <a:xfrm>
            <a:off x="5869914" y="2242758"/>
            <a:ext cx="2962386" cy="1964133"/>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51"/>
        <p:cNvGrpSpPr/>
        <p:nvPr/>
      </p:nvGrpSpPr>
      <p:grpSpPr>
        <a:xfrm>
          <a:off x="0" y="0"/>
          <a:ext cx="0" cy="0"/>
          <a:chOff x="0" y="0"/>
          <a:chExt cx="0" cy="0"/>
        </a:xfrm>
      </p:grpSpPr>
      <p:grpSp>
        <p:nvGrpSpPr>
          <p:cNvPr id="95" name="Group 94">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96" name="Rectangle 95">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Oval 96">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8" name="Oval 97">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9" name="Oval 98">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0" name="Oval 99">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1" name="Oval 100">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2"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3"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4"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6" name="Rectangle 105">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8" name="Rectangle 107">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0" name="Freeform: Shape 109">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105650"/>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12"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2" name="Google Shape;152;p25"/>
          <p:cNvSpPr txBox="1">
            <a:spLocks noGrp="1"/>
          </p:cNvSpPr>
          <p:nvPr>
            <p:ph type="title"/>
          </p:nvPr>
        </p:nvSpPr>
        <p:spPr>
          <a:xfrm>
            <a:off x="866216" y="730251"/>
            <a:ext cx="2206657" cy="765174"/>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pPr>
            <a:r>
              <a:rPr lang="en-US" sz="1400" b="0" i="0" kern="1200">
                <a:solidFill>
                  <a:srgbClr val="EBEBEB"/>
                </a:solidFill>
                <a:latin typeface="+mj-lt"/>
                <a:ea typeface="+mj-ea"/>
                <a:cs typeface="+mj-cs"/>
              </a:rPr>
              <a:t>How do we satisfy different VIP types?- K</a:t>
            </a:r>
          </a:p>
        </p:txBody>
      </p:sp>
      <p:pic>
        <p:nvPicPr>
          <p:cNvPr id="154" name="Google Shape;154;p25" descr="Image result for ideas gifs"/>
          <p:cNvPicPr preferRelativeResize="0"/>
          <p:nvPr/>
        </p:nvPicPr>
        <p:blipFill>
          <a:blip r:embed="rId4"/>
          <a:stretch>
            <a:fillRect/>
          </a:stretch>
        </p:blipFill>
        <p:spPr>
          <a:xfrm>
            <a:off x="4323843" y="602813"/>
            <a:ext cx="3937873" cy="3937873"/>
          </a:xfrm>
          <a:prstGeom prst="rect">
            <a:avLst/>
          </a:prstGeom>
          <a:noFill/>
        </p:spPr>
      </p:pic>
      <p:sp>
        <p:nvSpPr>
          <p:cNvPr id="114" name="Rectangle 113">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6" name="Oval 115">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025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8" name="Oval 117">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7170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3" name="Google Shape;153;p25"/>
          <p:cNvSpPr txBox="1">
            <a:spLocks noGrp="1"/>
          </p:cNvSpPr>
          <p:nvPr>
            <p:ph type="body" idx="1"/>
          </p:nvPr>
        </p:nvSpPr>
        <p:spPr>
          <a:xfrm>
            <a:off x="866216" y="1590675"/>
            <a:ext cx="2350294" cy="2924175"/>
          </a:xfrm>
          <a:prstGeom prst="rect">
            <a:avLst/>
          </a:prstGeom>
        </p:spPr>
        <p:txBody>
          <a:bodyPr spcFirstLastPara="1" vert="horz" lIns="91440" tIns="45720" rIns="91440" bIns="45720" rtlCol="0" anchorCtr="0">
            <a:normAutofit/>
          </a:bodyPr>
          <a:lstStyle/>
          <a:p>
            <a:pPr marL="457200" lvl="0" indent="-342900" defTabSz="457200">
              <a:lnSpc>
                <a:spcPct val="90000"/>
              </a:lnSpc>
              <a:spcBef>
                <a:spcPts val="1000"/>
              </a:spcBef>
              <a:buSzPct val="80000"/>
              <a:buFont typeface="Wingdings 3" charset="2"/>
              <a:buChar char=""/>
            </a:pPr>
            <a:r>
              <a:rPr lang="en-US" sz="1200">
                <a:solidFill>
                  <a:srgbClr val="FFFFFF"/>
                </a:solidFill>
              </a:rPr>
              <a:t>Variety in costs.</a:t>
            </a:r>
          </a:p>
          <a:p>
            <a:pPr marL="457200" lvl="0" indent="-342900" defTabSz="457200">
              <a:lnSpc>
                <a:spcPct val="90000"/>
              </a:lnSpc>
              <a:spcBef>
                <a:spcPts val="1000"/>
              </a:spcBef>
              <a:buSzPct val="80000"/>
              <a:buFont typeface="Wingdings 3" charset="2"/>
              <a:buChar char=""/>
            </a:pPr>
            <a:r>
              <a:rPr lang="en-US" sz="1200">
                <a:solidFill>
                  <a:srgbClr val="FFFFFF"/>
                </a:solidFill>
              </a:rPr>
              <a:t>Entertainment for all types.</a:t>
            </a:r>
          </a:p>
          <a:p>
            <a:pPr marL="457200" lvl="0" indent="-342900" defTabSz="457200">
              <a:lnSpc>
                <a:spcPct val="90000"/>
              </a:lnSpc>
              <a:spcBef>
                <a:spcPts val="1000"/>
              </a:spcBef>
              <a:buSzPct val="80000"/>
              <a:buFont typeface="Wingdings 3" charset="2"/>
              <a:buChar char=""/>
            </a:pPr>
            <a:r>
              <a:rPr lang="en-US" sz="1200">
                <a:solidFill>
                  <a:srgbClr val="FFFFFF"/>
                </a:solidFill>
              </a:rPr>
              <a:t>A sense of security.</a:t>
            </a:r>
          </a:p>
          <a:p>
            <a:pPr marL="457200" lvl="0" indent="-342900" defTabSz="457200">
              <a:lnSpc>
                <a:spcPct val="90000"/>
              </a:lnSpc>
              <a:spcBef>
                <a:spcPts val="1000"/>
              </a:spcBef>
              <a:buSzPct val="80000"/>
              <a:buFont typeface="Wingdings 3" charset="2"/>
              <a:buChar char=""/>
            </a:pPr>
            <a:r>
              <a:rPr lang="en-US" sz="1200">
                <a:solidFill>
                  <a:srgbClr val="FFFFFF"/>
                </a:solidFill>
              </a:rPr>
              <a:t>A comfortable experience. </a:t>
            </a:r>
          </a:p>
          <a:p>
            <a:pPr marL="457200" lvl="0" indent="-342900" defTabSz="457200">
              <a:lnSpc>
                <a:spcPct val="90000"/>
              </a:lnSpc>
              <a:spcBef>
                <a:spcPts val="1000"/>
              </a:spcBef>
              <a:buSzPct val="80000"/>
              <a:buFont typeface="Wingdings 3" charset="2"/>
              <a:buChar char=""/>
            </a:pPr>
            <a:r>
              <a:rPr lang="en-US" sz="1200">
                <a:solidFill>
                  <a:srgbClr val="FFFFFF"/>
                </a:solidFill>
              </a:rPr>
              <a:t>Accommodation to suit all types.</a:t>
            </a:r>
          </a:p>
          <a:p>
            <a:pPr marL="457200" lvl="0" indent="-342900" defTabSz="457200">
              <a:lnSpc>
                <a:spcPct val="90000"/>
              </a:lnSpc>
              <a:spcBef>
                <a:spcPts val="1000"/>
              </a:spcBef>
              <a:buSzPct val="80000"/>
              <a:buFont typeface="Wingdings 3" charset="2"/>
              <a:buChar char=""/>
            </a:pPr>
            <a:r>
              <a:rPr lang="en-US" sz="1200">
                <a:solidFill>
                  <a:srgbClr val="FFFFFF"/>
                </a:solidFill>
              </a:rPr>
              <a:t>Easy access to watch races.</a:t>
            </a:r>
          </a:p>
          <a:p>
            <a:pPr marL="457200" lvl="0" indent="-342900" defTabSz="457200">
              <a:lnSpc>
                <a:spcPct val="90000"/>
              </a:lnSpc>
              <a:spcBef>
                <a:spcPts val="1000"/>
              </a:spcBef>
              <a:buSzPct val="80000"/>
              <a:buFont typeface="Wingdings 3" charset="2"/>
              <a:buChar char=""/>
            </a:pPr>
            <a:r>
              <a:rPr lang="en-US" sz="1200">
                <a:solidFill>
                  <a:srgbClr val="FFFFFF"/>
                </a:solidFill>
              </a:rPr>
              <a:t>Offer food and drinks.</a:t>
            </a:r>
          </a:p>
          <a:p>
            <a:pPr marL="457200" lvl="0" indent="0" defTabSz="457200">
              <a:lnSpc>
                <a:spcPct val="90000"/>
              </a:lnSpc>
              <a:spcBef>
                <a:spcPts val="1000"/>
              </a:spcBef>
              <a:buSzPct val="80000"/>
              <a:buFont typeface="Wingdings 3" charset="2"/>
              <a:buChar char=""/>
            </a:pPr>
            <a:endParaRPr lang="en-US" sz="1200">
              <a:solidFill>
                <a:srgbClr val="FFFFFF"/>
              </a:solidFill>
            </a:endParaRPr>
          </a:p>
        </p:txBody>
      </p:sp>
      <p:sp>
        <p:nvSpPr>
          <p:cNvPr id="120"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58"/>
        <p:cNvGrpSpPr/>
        <p:nvPr/>
      </p:nvGrpSpPr>
      <p:grpSpPr>
        <a:xfrm>
          <a:off x="0" y="0"/>
          <a:ext cx="0" cy="0"/>
          <a:chOff x="0" y="0"/>
          <a:chExt cx="0" cy="0"/>
        </a:xfrm>
      </p:grpSpPr>
      <p:grpSp>
        <p:nvGrpSpPr>
          <p:cNvPr id="102" name="Group 101">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03" name="Rectangle 102">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4" name="Oval 103">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 name="Oval 104">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6" name="Oval 105">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7" name="Oval 106">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8" name="Oval 107">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9"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0"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11"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3" name="Rectangle 112">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5" name="Rectangle 114">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7"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5237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19" name="Freeform: Shape 118">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63174" y="478550"/>
            <a:ext cx="4540253"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21"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9" name="Google Shape;159;p26"/>
          <p:cNvSpPr txBox="1">
            <a:spLocks noGrp="1"/>
          </p:cNvSpPr>
          <p:nvPr>
            <p:ph type="title"/>
          </p:nvPr>
        </p:nvSpPr>
        <p:spPr>
          <a:xfrm>
            <a:off x="479323" y="471948"/>
            <a:ext cx="3849329" cy="1216742"/>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3600" b="0" i="0" kern="1200">
                <a:solidFill>
                  <a:srgbClr val="EBEBEB"/>
                </a:solidFill>
                <a:latin typeface="+mj-lt"/>
                <a:ea typeface="+mj-ea"/>
                <a:cs typeface="+mj-cs"/>
              </a:rPr>
              <a:t>VIP Package - All  </a:t>
            </a:r>
          </a:p>
        </p:txBody>
      </p:sp>
      <p:pic>
        <p:nvPicPr>
          <p:cNvPr id="161" name="Google Shape;161;p26"/>
          <p:cNvPicPr preferRelativeResize="0"/>
          <p:nvPr/>
        </p:nvPicPr>
        <p:blipFill>
          <a:blip r:embed="rId4"/>
          <a:stretch>
            <a:fillRect/>
          </a:stretch>
        </p:blipFill>
        <p:spPr>
          <a:xfrm>
            <a:off x="5036127" y="1618637"/>
            <a:ext cx="3621530" cy="1919410"/>
          </a:xfrm>
          <a:prstGeom prst="rect">
            <a:avLst/>
          </a:prstGeom>
          <a:noFill/>
        </p:spPr>
      </p:pic>
      <p:sp>
        <p:nvSpPr>
          <p:cNvPr id="123" name="Rectangle 122">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0" name="Google Shape;160;p26"/>
          <p:cNvSpPr txBox="1">
            <a:spLocks noGrp="1"/>
          </p:cNvSpPr>
          <p:nvPr>
            <p:ph type="body" idx="1"/>
          </p:nvPr>
        </p:nvSpPr>
        <p:spPr>
          <a:xfrm>
            <a:off x="479323" y="1814051"/>
            <a:ext cx="3849329" cy="2858806"/>
          </a:xfrm>
          <a:prstGeom prst="rect">
            <a:avLst/>
          </a:prstGeom>
        </p:spPr>
        <p:txBody>
          <a:bodyPr spcFirstLastPara="1" vert="horz" lIns="91440" tIns="45720" rIns="91440" bIns="45720" rtlCol="0" anchor="ctr" anchorCtr="0">
            <a:normAutofit/>
          </a:bodyPr>
          <a:lstStyle/>
          <a:p>
            <a:pPr marL="457200" lvl="0" indent="-342900" defTabSz="457200">
              <a:lnSpc>
                <a:spcPct val="90000"/>
              </a:lnSpc>
              <a:spcBef>
                <a:spcPts val="1000"/>
              </a:spcBef>
              <a:buSzPct val="80000"/>
              <a:buFont typeface="Wingdings 3" charset="2"/>
              <a:buChar char=""/>
            </a:pPr>
            <a:r>
              <a:rPr lang="en-US" sz="1000">
                <a:solidFill>
                  <a:srgbClr val="FFFFFF"/>
                </a:solidFill>
              </a:rPr>
              <a:t>Live band</a:t>
            </a:r>
          </a:p>
          <a:p>
            <a:pPr marL="457200" lvl="0" indent="-342900" defTabSz="457200">
              <a:lnSpc>
                <a:spcPct val="90000"/>
              </a:lnSpc>
              <a:spcBef>
                <a:spcPts val="1000"/>
              </a:spcBef>
              <a:buSzPct val="80000"/>
              <a:buFont typeface="Wingdings 3" charset="2"/>
              <a:buChar char=""/>
            </a:pPr>
            <a:r>
              <a:rPr lang="en-US" sz="1000">
                <a:solidFill>
                  <a:srgbClr val="FFFFFF"/>
                </a:solidFill>
              </a:rPr>
              <a:t>Kids Play Area</a:t>
            </a:r>
          </a:p>
          <a:p>
            <a:pPr marL="457200" lvl="0" indent="-342900" defTabSz="457200">
              <a:lnSpc>
                <a:spcPct val="90000"/>
              </a:lnSpc>
              <a:spcBef>
                <a:spcPts val="1000"/>
              </a:spcBef>
              <a:buSzPct val="80000"/>
              <a:buFont typeface="Wingdings 3" charset="2"/>
              <a:buChar char=""/>
            </a:pPr>
            <a:r>
              <a:rPr lang="en-US" sz="1000">
                <a:solidFill>
                  <a:srgbClr val="FFFFFF"/>
                </a:solidFill>
              </a:rPr>
              <a:t>Transport between hotels &amp; finish line</a:t>
            </a:r>
          </a:p>
          <a:p>
            <a:pPr marL="457200" lvl="0" indent="-342900" defTabSz="457200">
              <a:lnSpc>
                <a:spcPct val="90000"/>
              </a:lnSpc>
              <a:spcBef>
                <a:spcPts val="1000"/>
              </a:spcBef>
              <a:buSzPct val="80000"/>
              <a:buFont typeface="Wingdings 3" charset="2"/>
              <a:buChar char=""/>
            </a:pPr>
            <a:r>
              <a:rPr lang="en-US" sz="1000">
                <a:solidFill>
                  <a:srgbClr val="FFFFFF"/>
                </a:solidFill>
              </a:rPr>
              <a:t>Bag drop off and locker storage</a:t>
            </a:r>
          </a:p>
          <a:p>
            <a:pPr marL="457200" lvl="0" indent="-342900" defTabSz="457200">
              <a:lnSpc>
                <a:spcPct val="90000"/>
              </a:lnSpc>
              <a:spcBef>
                <a:spcPts val="1000"/>
              </a:spcBef>
              <a:buSzPct val="80000"/>
              <a:buFont typeface="Wingdings 3" charset="2"/>
              <a:buChar char=""/>
            </a:pPr>
            <a:r>
              <a:rPr lang="en-US" sz="1000">
                <a:solidFill>
                  <a:srgbClr val="FFFFFF"/>
                </a:solidFill>
              </a:rPr>
              <a:t>TV setup at VIP areas</a:t>
            </a:r>
          </a:p>
          <a:p>
            <a:pPr marL="457200" lvl="0" indent="-342900" defTabSz="457200">
              <a:lnSpc>
                <a:spcPct val="90000"/>
              </a:lnSpc>
              <a:spcBef>
                <a:spcPts val="1000"/>
              </a:spcBef>
              <a:buSzPct val="80000"/>
              <a:buFont typeface="Wingdings 3" charset="2"/>
              <a:buChar char=""/>
            </a:pPr>
            <a:r>
              <a:rPr lang="en-US" sz="1000">
                <a:solidFill>
                  <a:srgbClr val="FFFFFF"/>
                </a:solidFill>
              </a:rPr>
              <a:t>Phone &amp; laptop charging facilities </a:t>
            </a:r>
          </a:p>
          <a:p>
            <a:pPr marL="457200" lvl="0" indent="-342900" defTabSz="457200">
              <a:lnSpc>
                <a:spcPct val="90000"/>
              </a:lnSpc>
              <a:spcBef>
                <a:spcPts val="1000"/>
              </a:spcBef>
              <a:buSzPct val="80000"/>
              <a:buFont typeface="Wingdings 3" charset="2"/>
              <a:buChar char=""/>
            </a:pPr>
            <a:r>
              <a:rPr lang="en-US" sz="1000">
                <a:solidFill>
                  <a:srgbClr val="FFFFFF"/>
                </a:solidFill>
              </a:rPr>
              <a:t>Tea &amp; Coffee facilities </a:t>
            </a:r>
          </a:p>
          <a:p>
            <a:pPr marL="457200" lvl="0" indent="-342900" defTabSz="457200">
              <a:lnSpc>
                <a:spcPct val="90000"/>
              </a:lnSpc>
              <a:spcBef>
                <a:spcPts val="1000"/>
              </a:spcBef>
              <a:buSzPct val="80000"/>
              <a:buFont typeface="Wingdings 3" charset="2"/>
              <a:buChar char=""/>
            </a:pPr>
            <a:r>
              <a:rPr lang="en-US" sz="1000">
                <a:solidFill>
                  <a:srgbClr val="FFFFFF"/>
                </a:solidFill>
              </a:rPr>
              <a:t>Arts &amp; Crafts for children</a:t>
            </a:r>
          </a:p>
          <a:p>
            <a:pPr marL="457200" lvl="0" indent="-342900" defTabSz="457200">
              <a:lnSpc>
                <a:spcPct val="90000"/>
              </a:lnSpc>
              <a:spcBef>
                <a:spcPts val="1000"/>
              </a:spcBef>
              <a:buSzPct val="80000"/>
              <a:buFont typeface="Wingdings 3" charset="2"/>
              <a:buChar char=""/>
            </a:pPr>
            <a:r>
              <a:rPr lang="en-US" sz="1000">
                <a:solidFill>
                  <a:srgbClr val="FFFFFF"/>
                </a:solidFill>
              </a:rPr>
              <a:t>Speakers</a:t>
            </a:r>
          </a:p>
          <a:p>
            <a:pPr marL="457200" lvl="0" indent="-342900" defTabSz="457200">
              <a:lnSpc>
                <a:spcPct val="90000"/>
              </a:lnSpc>
              <a:spcBef>
                <a:spcPts val="1000"/>
              </a:spcBef>
              <a:buSzPct val="80000"/>
              <a:buFont typeface="Wingdings 3" charset="2"/>
              <a:buChar char=""/>
            </a:pPr>
            <a:r>
              <a:rPr lang="en-US" sz="1000">
                <a:solidFill>
                  <a:srgbClr val="FFFFFF"/>
                </a:solidFill>
              </a:rPr>
              <a:t>A taste of welsh culture </a:t>
            </a:r>
          </a:p>
          <a:p>
            <a:pPr marL="0" lvl="0" indent="0" defTabSz="457200">
              <a:lnSpc>
                <a:spcPct val="90000"/>
              </a:lnSpc>
              <a:spcBef>
                <a:spcPts val="1000"/>
              </a:spcBef>
              <a:buSzPct val="80000"/>
              <a:buFont typeface="Wingdings 3" charset="2"/>
              <a:buChar char=""/>
            </a:pPr>
            <a:endParaRPr lang="en-US" sz="1000">
              <a:solidFill>
                <a:srgbClr val="FFFFFF"/>
              </a:solidFill>
            </a:endParaRPr>
          </a:p>
          <a:p>
            <a:pPr marL="0" lvl="0" indent="0" defTabSz="457200">
              <a:lnSpc>
                <a:spcPct val="90000"/>
              </a:lnSpc>
              <a:spcBef>
                <a:spcPts val="1000"/>
              </a:spcBef>
              <a:buSzPct val="80000"/>
              <a:buFont typeface="Wingdings 3" charset="2"/>
              <a:buChar char=""/>
            </a:pPr>
            <a:endParaRPr lang="en-US" sz="1000">
              <a:solidFill>
                <a:srgbClr val="FFFFFF"/>
              </a:solidFill>
            </a:endParaRPr>
          </a:p>
          <a:p>
            <a:pPr marL="457200" lvl="0" indent="0" defTabSz="457200">
              <a:lnSpc>
                <a:spcPct val="90000"/>
              </a:lnSpc>
              <a:spcBef>
                <a:spcPts val="1000"/>
              </a:spcBef>
              <a:buSzPct val="80000"/>
              <a:buFont typeface="Wingdings 3" charset="2"/>
              <a:buChar char=""/>
            </a:pPr>
            <a:endParaRPr lang="en-US" sz="10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5"/>
        <p:cNvGrpSpPr/>
        <p:nvPr/>
      </p:nvGrpSpPr>
      <p:grpSpPr>
        <a:xfrm>
          <a:off x="0" y="0"/>
          <a:ext cx="0" cy="0"/>
          <a:chOff x="0" y="0"/>
          <a:chExt cx="0" cy="0"/>
        </a:xfrm>
      </p:grpSpPr>
      <p:grpSp>
        <p:nvGrpSpPr>
          <p:cNvPr id="184" name="Group 109">
            <a:extLst>
              <a:ext uri="{FF2B5EF4-FFF2-40B4-BE49-F238E27FC236}">
                <a16:creationId xmlns:a16="http://schemas.microsoft.com/office/drawing/2014/main" id="{ACCC08F4-6649-4752-A49D-EC2C8E9656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11" name="Rectangle 110">
              <a:extLst>
                <a:ext uri="{FF2B5EF4-FFF2-40B4-BE49-F238E27FC236}">
                  <a16:creationId xmlns:a16="http://schemas.microsoft.com/office/drawing/2014/main" id="{DCCBFAE1-A7B8-4741-A1BD-1D22BE1B9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2" name="Oval 111">
              <a:extLst>
                <a:ext uri="{FF2B5EF4-FFF2-40B4-BE49-F238E27FC236}">
                  <a16:creationId xmlns:a16="http://schemas.microsoft.com/office/drawing/2014/main" id="{A8DFBA0E-2986-4121-92BD-9ADBE9F79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3" name="Oval 112">
              <a:extLst>
                <a:ext uri="{FF2B5EF4-FFF2-40B4-BE49-F238E27FC236}">
                  <a16:creationId xmlns:a16="http://schemas.microsoft.com/office/drawing/2014/main" id="{D6B514A6-1440-4614-B316-443C485A1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4" name="Oval 113">
              <a:extLst>
                <a:ext uri="{FF2B5EF4-FFF2-40B4-BE49-F238E27FC236}">
                  <a16:creationId xmlns:a16="http://schemas.microsoft.com/office/drawing/2014/main" id="{B7C4B390-CACA-4CE0-A179-19E2CAADF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5" name="Oval 114">
              <a:extLst>
                <a:ext uri="{FF2B5EF4-FFF2-40B4-BE49-F238E27FC236}">
                  <a16:creationId xmlns:a16="http://schemas.microsoft.com/office/drawing/2014/main" id="{39330A14-E127-4084-BA51-D86B9568B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6" name="Oval 115">
              <a:extLst>
                <a:ext uri="{FF2B5EF4-FFF2-40B4-BE49-F238E27FC236}">
                  <a16:creationId xmlns:a16="http://schemas.microsoft.com/office/drawing/2014/main" id="{F47AD4CB-E128-49E9-A8C2-AC0CEA98F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7" name="Freeform 5">
              <a:extLst>
                <a:ext uri="{FF2B5EF4-FFF2-40B4-BE49-F238E27FC236}">
                  <a16:creationId xmlns:a16="http://schemas.microsoft.com/office/drawing/2014/main" id="{D76D76C3-9DFE-4C5F-8F74-D65651A74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8" name="Freeform 5">
              <a:extLst>
                <a:ext uri="{FF2B5EF4-FFF2-40B4-BE49-F238E27FC236}">
                  <a16:creationId xmlns:a16="http://schemas.microsoft.com/office/drawing/2014/main" id="{7FC72400-C794-438B-90D7-5F6E03028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19" name="Freeform 5">
              <a:extLst>
                <a:ext uri="{FF2B5EF4-FFF2-40B4-BE49-F238E27FC236}">
                  <a16:creationId xmlns:a16="http://schemas.microsoft.com/office/drawing/2014/main" id="{AD24BDB9-26CF-4AAC-B31C-95E190D551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6" name="Rectangle 120">
            <a:extLst>
              <a:ext uri="{FF2B5EF4-FFF2-40B4-BE49-F238E27FC236}">
                <a16:creationId xmlns:a16="http://schemas.microsoft.com/office/drawing/2014/main" id="{E4947D45-3E3A-4249-A3DB-5B907C179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7" name="Rectangle 122">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8" name="Oval 124">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025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9" name="Oval 126">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7170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0" name="Freeform: Shape 178">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17577" y="732955"/>
            <a:ext cx="4540253" cy="3677591"/>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91"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032572"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83"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66" name="Google Shape;166;p27"/>
          <p:cNvSpPr txBox="1">
            <a:spLocks noGrp="1"/>
          </p:cNvSpPr>
          <p:nvPr>
            <p:ph type="title"/>
          </p:nvPr>
        </p:nvSpPr>
        <p:spPr>
          <a:xfrm>
            <a:off x="479323" y="471948"/>
            <a:ext cx="4554582" cy="1216742"/>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pPr>
            <a:r>
              <a:rPr lang="en-US" sz="2500">
                <a:solidFill>
                  <a:schemeClr val="tx1"/>
                </a:solidFill>
              </a:rPr>
              <a:t>Organisational Issues regarding VIP packages - K</a:t>
            </a:r>
          </a:p>
        </p:txBody>
      </p:sp>
      <p:pic>
        <p:nvPicPr>
          <p:cNvPr id="168" name="Google Shape;168;p27"/>
          <p:cNvPicPr preferRelativeResize="0"/>
          <p:nvPr/>
        </p:nvPicPr>
        <p:blipFill rotWithShape="1">
          <a:blip r:embed="rId4"/>
          <a:srcRect t="17511" b="6971"/>
          <a:stretch/>
        </p:blipFill>
        <p:spPr>
          <a:xfrm>
            <a:off x="5563668" y="483830"/>
            <a:ext cx="3093989" cy="2032791"/>
          </a:xfrm>
          <a:prstGeom prst="rect">
            <a:avLst/>
          </a:prstGeom>
          <a:noFill/>
        </p:spPr>
      </p:pic>
      <p:sp>
        <p:nvSpPr>
          <p:cNvPr id="185" name="Rectangle 184">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7" name="Google Shape;167;p27"/>
          <p:cNvSpPr txBox="1">
            <a:spLocks noGrp="1"/>
          </p:cNvSpPr>
          <p:nvPr>
            <p:ph type="body" idx="1"/>
          </p:nvPr>
        </p:nvSpPr>
        <p:spPr>
          <a:xfrm>
            <a:off x="479323" y="1814051"/>
            <a:ext cx="4554582" cy="2858805"/>
          </a:xfrm>
          <a:prstGeom prst="rect">
            <a:avLst/>
          </a:prstGeom>
        </p:spPr>
        <p:txBody>
          <a:bodyPr spcFirstLastPara="1" vert="horz" lIns="91440" tIns="45720" rIns="91440" bIns="45720" rtlCol="0" anchor="ctr" anchorCtr="0">
            <a:normAutofit/>
          </a:bodyPr>
          <a:lstStyle/>
          <a:p>
            <a:pPr marL="457200" lvl="0" indent="-342900" defTabSz="457200">
              <a:spcBef>
                <a:spcPts val="1000"/>
              </a:spcBef>
              <a:buSzPct val="80000"/>
              <a:buFont typeface="Wingdings 3" charset="2"/>
              <a:buChar char=""/>
            </a:pPr>
            <a:r>
              <a:rPr lang="en-US">
                <a:solidFill>
                  <a:schemeClr val="tx1"/>
                </a:solidFill>
              </a:rPr>
              <a:t>Lack of entertainment </a:t>
            </a:r>
          </a:p>
          <a:p>
            <a:pPr marL="457200" lvl="0" indent="-342900" defTabSz="457200">
              <a:spcBef>
                <a:spcPts val="1000"/>
              </a:spcBef>
              <a:buSzPct val="80000"/>
              <a:buFont typeface="Wingdings 3" charset="2"/>
              <a:buChar char=""/>
            </a:pPr>
            <a:r>
              <a:rPr lang="en-US">
                <a:solidFill>
                  <a:schemeClr val="tx1"/>
                </a:solidFill>
              </a:rPr>
              <a:t>Weather issues </a:t>
            </a:r>
          </a:p>
          <a:p>
            <a:pPr marL="457200" lvl="0" indent="-342900" defTabSz="457200">
              <a:spcBef>
                <a:spcPts val="1000"/>
              </a:spcBef>
              <a:buSzPct val="80000"/>
              <a:buFont typeface="Wingdings 3" charset="2"/>
              <a:buChar char=""/>
            </a:pPr>
            <a:r>
              <a:rPr lang="en-US">
                <a:solidFill>
                  <a:schemeClr val="tx1"/>
                </a:solidFill>
              </a:rPr>
              <a:t>Road closure</a:t>
            </a:r>
          </a:p>
          <a:p>
            <a:pPr marL="457200" lvl="0" indent="-342900" defTabSz="457200">
              <a:spcBef>
                <a:spcPts val="1000"/>
              </a:spcBef>
              <a:buSzPct val="80000"/>
              <a:buFont typeface="Wingdings 3" charset="2"/>
              <a:buChar char=""/>
            </a:pPr>
            <a:r>
              <a:rPr lang="en-US">
                <a:solidFill>
                  <a:schemeClr val="tx1"/>
                </a:solidFill>
              </a:rPr>
              <a:t>Lack of event coverage</a:t>
            </a:r>
          </a:p>
          <a:p>
            <a:pPr marL="0" lvl="0" indent="0" defTabSz="457200">
              <a:spcBef>
                <a:spcPts val="1000"/>
              </a:spcBef>
              <a:buSzPct val="80000"/>
              <a:buFont typeface="Wingdings 3" charset="2"/>
              <a:buChar char=""/>
            </a:pPr>
            <a:endParaRPr lang="en-US">
              <a:solidFill>
                <a:schemeClr val="tx1"/>
              </a:solidFill>
            </a:endParaRPr>
          </a:p>
        </p:txBody>
      </p:sp>
      <p:pic>
        <p:nvPicPr>
          <p:cNvPr id="169" name="Google Shape;169;p27"/>
          <p:cNvPicPr preferRelativeResize="0"/>
          <p:nvPr/>
        </p:nvPicPr>
        <p:blipFill rotWithShape="1">
          <a:blip r:embed="rId5"/>
          <a:srcRect t="29570" r="2" b="23947"/>
          <a:stretch/>
        </p:blipFill>
        <p:spPr>
          <a:xfrm>
            <a:off x="5563669" y="2640064"/>
            <a:ext cx="3093987" cy="2032792"/>
          </a:xfrm>
          <a:prstGeom prst="rect">
            <a:avLst/>
          </a:prstGeom>
          <a:noFill/>
        </p:spPr>
      </p:pic>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3"/>
        <p:cNvGrpSpPr/>
        <p:nvPr/>
      </p:nvGrpSpPr>
      <p:grpSpPr>
        <a:xfrm>
          <a:off x="0" y="0"/>
          <a:ext cx="0" cy="0"/>
          <a:chOff x="0" y="0"/>
          <a:chExt cx="0" cy="0"/>
        </a:xfrm>
      </p:grpSpPr>
      <p:grpSp>
        <p:nvGrpSpPr>
          <p:cNvPr id="117" name="Group 116">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18" name="Rectangle 117">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Oval 118">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0" name="Oval 119">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1" name="Oval 120">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2" name="Oval 121">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3" name="Oval 122">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4"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5"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6"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2" name="Rectangle 181">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4" name="Rectangle 18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6" name="Freeform: Shape 18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105650"/>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88"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74" name="Google Shape;174;p28"/>
          <p:cNvSpPr txBox="1">
            <a:spLocks noGrp="1"/>
          </p:cNvSpPr>
          <p:nvPr>
            <p:ph type="title"/>
          </p:nvPr>
        </p:nvSpPr>
        <p:spPr>
          <a:xfrm>
            <a:off x="866216" y="730251"/>
            <a:ext cx="2206657" cy="765174"/>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pPr>
            <a:r>
              <a:rPr lang="en-US" sz="2300" b="0" i="0" kern="1200">
                <a:solidFill>
                  <a:srgbClr val="EBEBEB"/>
                </a:solidFill>
                <a:latin typeface="+mj-lt"/>
                <a:ea typeface="+mj-ea"/>
                <a:cs typeface="+mj-cs"/>
              </a:rPr>
              <a:t>Operational Plan - K</a:t>
            </a:r>
          </a:p>
        </p:txBody>
      </p:sp>
      <p:pic>
        <p:nvPicPr>
          <p:cNvPr id="176" name="Google Shape;176;p28"/>
          <p:cNvPicPr preferRelativeResize="0"/>
          <p:nvPr/>
        </p:nvPicPr>
        <p:blipFill>
          <a:blip r:embed="rId4"/>
          <a:stretch>
            <a:fillRect/>
          </a:stretch>
        </p:blipFill>
        <p:spPr>
          <a:xfrm>
            <a:off x="3895955" y="774131"/>
            <a:ext cx="4793650" cy="3595237"/>
          </a:xfrm>
          <a:prstGeom prst="rect">
            <a:avLst/>
          </a:prstGeom>
          <a:noFill/>
        </p:spPr>
      </p:pic>
      <p:sp>
        <p:nvSpPr>
          <p:cNvPr id="190" name="Rectangle 18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2" name="Oval 191">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025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4" name="Oval 19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7170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5" name="Google Shape;175;p28"/>
          <p:cNvSpPr txBox="1">
            <a:spLocks noGrp="1"/>
          </p:cNvSpPr>
          <p:nvPr>
            <p:ph type="body" idx="1"/>
          </p:nvPr>
        </p:nvSpPr>
        <p:spPr>
          <a:xfrm>
            <a:off x="866216" y="1590675"/>
            <a:ext cx="2350294" cy="2924175"/>
          </a:xfrm>
          <a:prstGeom prst="rect">
            <a:avLst/>
          </a:prstGeom>
        </p:spPr>
        <p:txBody>
          <a:bodyPr spcFirstLastPara="1" vert="horz" lIns="91440" tIns="45720" rIns="91440" bIns="45720" rtlCol="0" anchorCtr="0">
            <a:normAutofit/>
          </a:bodyPr>
          <a:lstStyle/>
          <a:p>
            <a:pPr marL="457200" lvl="0" indent="-342900" defTabSz="457200">
              <a:lnSpc>
                <a:spcPct val="90000"/>
              </a:lnSpc>
              <a:spcBef>
                <a:spcPts val="1000"/>
              </a:spcBef>
              <a:buSzPct val="80000"/>
              <a:buFont typeface="Wingdings 3" charset="2"/>
              <a:buChar char=""/>
            </a:pPr>
            <a:r>
              <a:rPr lang="en-US" sz="1200">
                <a:solidFill>
                  <a:srgbClr val="FFFFFF"/>
                </a:solidFill>
              </a:rPr>
              <a:t>Entertainment</a:t>
            </a:r>
          </a:p>
          <a:p>
            <a:pPr marL="457200" lvl="0" indent="-342900" defTabSz="457200">
              <a:lnSpc>
                <a:spcPct val="90000"/>
              </a:lnSpc>
              <a:spcBef>
                <a:spcPts val="1000"/>
              </a:spcBef>
              <a:buSzPct val="80000"/>
              <a:buFont typeface="Wingdings 3" charset="2"/>
              <a:buChar char=""/>
            </a:pPr>
            <a:r>
              <a:rPr lang="en-US" sz="1200">
                <a:solidFill>
                  <a:srgbClr val="FFFFFF"/>
                </a:solidFill>
              </a:rPr>
              <a:t>Parking</a:t>
            </a:r>
          </a:p>
          <a:p>
            <a:pPr marL="457200" lvl="0" indent="-342900" defTabSz="457200">
              <a:lnSpc>
                <a:spcPct val="90000"/>
              </a:lnSpc>
              <a:spcBef>
                <a:spcPts val="1000"/>
              </a:spcBef>
              <a:buSzPct val="80000"/>
              <a:buFont typeface="Wingdings 3" charset="2"/>
              <a:buChar char=""/>
            </a:pPr>
            <a:r>
              <a:rPr lang="en-US" sz="1200">
                <a:solidFill>
                  <a:srgbClr val="FFFFFF"/>
                </a:solidFill>
              </a:rPr>
              <a:t>Alcohol</a:t>
            </a:r>
          </a:p>
          <a:p>
            <a:pPr marL="457200" lvl="0" indent="-342900" defTabSz="457200">
              <a:lnSpc>
                <a:spcPct val="90000"/>
              </a:lnSpc>
              <a:spcBef>
                <a:spcPts val="1000"/>
              </a:spcBef>
              <a:buSzPct val="80000"/>
              <a:buFont typeface="Wingdings 3" charset="2"/>
              <a:buChar char=""/>
            </a:pPr>
            <a:r>
              <a:rPr lang="en-US" sz="1200">
                <a:solidFill>
                  <a:srgbClr val="FFFFFF"/>
                </a:solidFill>
              </a:rPr>
              <a:t>Terrorist Activity</a:t>
            </a:r>
          </a:p>
          <a:p>
            <a:pPr marL="457200" lvl="0" indent="-342900" defTabSz="457200">
              <a:lnSpc>
                <a:spcPct val="90000"/>
              </a:lnSpc>
              <a:spcBef>
                <a:spcPts val="1000"/>
              </a:spcBef>
              <a:buSzPct val="80000"/>
              <a:buFont typeface="Wingdings 3" charset="2"/>
              <a:buChar char=""/>
            </a:pPr>
            <a:r>
              <a:rPr lang="en-US" sz="1200">
                <a:solidFill>
                  <a:srgbClr val="FFFFFF"/>
                </a:solidFill>
              </a:rPr>
              <a:t>Communications</a:t>
            </a:r>
          </a:p>
          <a:p>
            <a:pPr marL="457200" lvl="0" indent="-342900" defTabSz="457200">
              <a:lnSpc>
                <a:spcPct val="90000"/>
              </a:lnSpc>
              <a:spcBef>
                <a:spcPts val="1000"/>
              </a:spcBef>
              <a:buSzPct val="80000"/>
              <a:buFont typeface="Wingdings 3" charset="2"/>
              <a:buChar char=""/>
            </a:pPr>
            <a:r>
              <a:rPr lang="en-US" sz="1200">
                <a:solidFill>
                  <a:srgbClr val="FFFFFF"/>
                </a:solidFill>
              </a:rPr>
              <a:t>Contractors </a:t>
            </a:r>
          </a:p>
          <a:p>
            <a:pPr marL="457200" lvl="0" indent="-342900" defTabSz="457200">
              <a:lnSpc>
                <a:spcPct val="90000"/>
              </a:lnSpc>
              <a:spcBef>
                <a:spcPts val="1000"/>
              </a:spcBef>
              <a:buSzPct val="80000"/>
              <a:buFont typeface="Wingdings 3" charset="2"/>
              <a:buChar char=""/>
            </a:pPr>
            <a:r>
              <a:rPr lang="en-US" sz="1200">
                <a:solidFill>
                  <a:srgbClr val="FFFFFF"/>
                </a:solidFill>
              </a:rPr>
              <a:t>Crowd Management</a:t>
            </a:r>
          </a:p>
          <a:p>
            <a:pPr marL="457200" lvl="0" indent="-342900" defTabSz="457200">
              <a:lnSpc>
                <a:spcPct val="90000"/>
              </a:lnSpc>
              <a:spcBef>
                <a:spcPts val="1000"/>
              </a:spcBef>
              <a:buSzPct val="80000"/>
              <a:buFont typeface="Wingdings 3" charset="2"/>
              <a:buChar char=""/>
            </a:pPr>
            <a:r>
              <a:rPr lang="en-US" sz="1200">
                <a:solidFill>
                  <a:srgbClr val="FFFFFF"/>
                </a:solidFill>
              </a:rPr>
              <a:t>Responsible care of surrounding areas</a:t>
            </a:r>
          </a:p>
          <a:p>
            <a:pPr marL="457200" lvl="0" indent="-342900" defTabSz="457200">
              <a:lnSpc>
                <a:spcPct val="90000"/>
              </a:lnSpc>
              <a:spcBef>
                <a:spcPts val="1000"/>
              </a:spcBef>
              <a:buSzPct val="80000"/>
              <a:buFont typeface="Wingdings 3" charset="2"/>
              <a:buChar char=""/>
            </a:pPr>
            <a:r>
              <a:rPr lang="en-US" sz="1200">
                <a:solidFill>
                  <a:srgbClr val="FFFFFF"/>
                </a:solidFill>
              </a:rPr>
              <a:t>Security </a:t>
            </a:r>
          </a:p>
        </p:txBody>
      </p:sp>
      <p:sp>
        <p:nvSpPr>
          <p:cNvPr id="196"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80"/>
        <p:cNvGrpSpPr/>
        <p:nvPr/>
      </p:nvGrpSpPr>
      <p:grpSpPr>
        <a:xfrm>
          <a:off x="0" y="0"/>
          <a:ext cx="0" cy="0"/>
          <a:chOff x="0" y="0"/>
          <a:chExt cx="0" cy="0"/>
        </a:xfrm>
      </p:grpSpPr>
      <p:grpSp>
        <p:nvGrpSpPr>
          <p:cNvPr id="122" name="Group 121">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23" name="Rectangle 122">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4"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6" name="Rectangle 125">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1" name="Google Shape;181;p29"/>
          <p:cNvSpPr txBox="1">
            <a:spLocks noGrp="1"/>
          </p:cNvSpPr>
          <p:nvPr>
            <p:ph type="title"/>
          </p:nvPr>
        </p:nvSpPr>
        <p:spPr>
          <a:xfrm>
            <a:off x="6286541" y="930949"/>
            <a:ext cx="2370762" cy="2365315"/>
          </a:xfrm>
          <a:prstGeom prst="rect">
            <a:avLst/>
          </a:prstGeom>
        </p:spPr>
        <p:txBody>
          <a:bodyPr spcFirstLastPara="1" vert="horz" lIns="91440" tIns="45720" rIns="91440" bIns="45720" rtlCol="0" anchor="b" anchorCtr="0">
            <a:normAutofit/>
          </a:bodyPr>
          <a:lstStyle/>
          <a:p>
            <a:pPr marL="0" lvl="0" indent="0" algn="l" defTabSz="457200">
              <a:lnSpc>
                <a:spcPct val="90000"/>
              </a:lnSpc>
              <a:spcBef>
                <a:spcPct val="0"/>
              </a:spcBef>
              <a:spcAft>
                <a:spcPts val="0"/>
              </a:spcAft>
            </a:pPr>
            <a:r>
              <a:rPr lang="en-US" sz="3000" b="0" i="0" kern="1200" dirty="0">
                <a:solidFill>
                  <a:srgbClr val="EBEBEB"/>
                </a:solidFill>
                <a:latin typeface="+mj-lt"/>
                <a:ea typeface="+mj-ea"/>
                <a:cs typeface="+mj-cs"/>
              </a:rPr>
              <a:t>Why our VIP package?-K</a:t>
            </a:r>
          </a:p>
          <a:p>
            <a:pPr marL="0" lvl="0" indent="0" algn="l" defTabSz="457200">
              <a:lnSpc>
                <a:spcPct val="90000"/>
              </a:lnSpc>
              <a:spcBef>
                <a:spcPct val="0"/>
              </a:spcBef>
              <a:spcAft>
                <a:spcPts val="0"/>
              </a:spcAft>
            </a:pPr>
            <a:endParaRPr lang="en-US" sz="3000" b="0" i="0" kern="1200" dirty="0">
              <a:solidFill>
                <a:srgbClr val="EBEBEB"/>
              </a:solidFill>
              <a:latin typeface="+mj-lt"/>
              <a:ea typeface="+mj-ea"/>
              <a:cs typeface="+mj-cs"/>
            </a:endParaRPr>
          </a:p>
        </p:txBody>
      </p:sp>
      <p:grpSp>
        <p:nvGrpSpPr>
          <p:cNvPr id="188" name="Group 187">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499" y="297627"/>
            <a:ext cx="5929998" cy="4544250"/>
            <a:chOff x="423332" y="396837"/>
            <a:chExt cx="7906665" cy="6058999"/>
          </a:xfrm>
        </p:grpSpPr>
        <p:sp>
          <p:nvSpPr>
            <p:cNvPr id="189" name="Rectangle 188">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0"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1"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3" name="Picture 2" descr="A close up of a sign&#10;&#10;Description automatically generated">
            <a:extLst>
              <a:ext uri="{FF2B5EF4-FFF2-40B4-BE49-F238E27FC236}">
                <a16:creationId xmlns:a16="http://schemas.microsoft.com/office/drawing/2014/main" id="{07BED3D7-1A31-48C7-9107-863E38B13717}"/>
              </a:ext>
            </a:extLst>
          </p:cNvPr>
          <p:cNvPicPr>
            <a:picLocks noChangeAspect="1"/>
          </p:cNvPicPr>
          <p:nvPr/>
        </p:nvPicPr>
        <p:blipFill>
          <a:blip r:embed="rId4"/>
          <a:stretch>
            <a:fillRect/>
          </a:stretch>
        </p:blipFill>
        <p:spPr>
          <a:xfrm>
            <a:off x="1180356" y="835965"/>
            <a:ext cx="4136316" cy="3102237"/>
          </a:xfrm>
          <a:prstGeom prst="rect">
            <a:avLst/>
          </a:prstGeom>
        </p:spPr>
      </p:pic>
      <p:sp>
        <p:nvSpPr>
          <p:cNvPr id="4" name="TextBox 3">
            <a:extLst>
              <a:ext uri="{FF2B5EF4-FFF2-40B4-BE49-F238E27FC236}">
                <a16:creationId xmlns:a16="http://schemas.microsoft.com/office/drawing/2014/main" id="{945BEDAF-110A-42DB-9DED-35F309484F24}"/>
              </a:ext>
            </a:extLst>
          </p:cNvPr>
          <p:cNvSpPr txBox="1"/>
          <p:nvPr/>
        </p:nvSpPr>
        <p:spPr>
          <a:xfrm>
            <a:off x="1180356" y="3938202"/>
            <a:ext cx="4136316" cy="369332"/>
          </a:xfrm>
          <a:prstGeom prst="rect">
            <a:avLst/>
          </a:prstGeom>
          <a:noFill/>
        </p:spPr>
        <p:txBody>
          <a:bodyPr wrap="square" rtlCol="0">
            <a:normAutofit/>
          </a:bodyPr>
          <a:lstStyle/>
          <a:p>
            <a:pPr algn="ctr">
              <a:spcAft>
                <a:spcPts val="600"/>
              </a:spcAft>
            </a:pPr>
            <a:r>
              <a:rPr lang="en-GB" sz="1600">
                <a:solidFill>
                  <a:srgbClr val="000000"/>
                </a:solidFill>
              </a:rPr>
              <a:t>(Aspersmoments,2019)</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85"/>
        <p:cNvGrpSpPr/>
        <p:nvPr/>
      </p:nvGrpSpPr>
      <p:grpSpPr>
        <a:xfrm>
          <a:off x="0" y="0"/>
          <a:ext cx="0" cy="0"/>
          <a:chOff x="0" y="0"/>
          <a:chExt cx="0" cy="0"/>
        </a:xfrm>
      </p:grpSpPr>
      <p:grpSp>
        <p:nvGrpSpPr>
          <p:cNvPr id="193" name="Group 19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194" name="Rectangle 19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5" name="Oval 19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6" name="Oval 19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7" name="Oval 19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8" name="Oval 19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9" name="Oval 19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4" name="Rectangle 203">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6" name="Rectangle 205">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0"/>
            <a:ext cx="9144000" cy="5143499"/>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08" name="Freeform: Shape 207">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105650"/>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10"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6" name="Google Shape;186;p30"/>
          <p:cNvSpPr txBox="1">
            <a:spLocks noGrp="1"/>
          </p:cNvSpPr>
          <p:nvPr>
            <p:ph type="title"/>
          </p:nvPr>
        </p:nvSpPr>
        <p:spPr>
          <a:xfrm>
            <a:off x="866216" y="730251"/>
            <a:ext cx="2206657" cy="765174"/>
          </a:xfrm>
          <a:prstGeom prst="rect">
            <a:avLst/>
          </a:prstGeom>
        </p:spPr>
        <p:txBody>
          <a:bodyPr spcFirstLastPara="1" vert="horz" lIns="91440" tIns="45720" rIns="91440" bIns="45720" rtlCol="0" anchor="ctr" anchorCtr="0">
            <a:normAutofit/>
          </a:bodyPr>
          <a:lstStyle/>
          <a:p>
            <a:pPr marL="0" lvl="0" indent="0" defTabSz="457200">
              <a:lnSpc>
                <a:spcPct val="90000"/>
              </a:lnSpc>
              <a:spcBef>
                <a:spcPct val="0"/>
              </a:spcBef>
              <a:spcAft>
                <a:spcPts val="0"/>
              </a:spcAft>
            </a:pPr>
            <a:r>
              <a:rPr lang="en-US" sz="2300">
                <a:solidFill>
                  <a:schemeClr val="tx1"/>
                </a:solidFill>
              </a:rPr>
              <a:t>Conclusion - C</a:t>
            </a:r>
          </a:p>
        </p:txBody>
      </p:sp>
      <p:pic>
        <p:nvPicPr>
          <p:cNvPr id="188" name="Google Shape;188;p30"/>
          <p:cNvPicPr preferRelativeResize="0"/>
          <p:nvPr/>
        </p:nvPicPr>
        <p:blipFill rotWithShape="1">
          <a:blip r:embed="rId4"/>
          <a:srcRect l="7486" r="11360" b="1"/>
          <a:stretch/>
        </p:blipFill>
        <p:spPr>
          <a:xfrm>
            <a:off x="3895955" y="602813"/>
            <a:ext cx="4793650" cy="3937873"/>
          </a:xfrm>
          <a:prstGeom prst="rect">
            <a:avLst/>
          </a:prstGeom>
          <a:noFill/>
        </p:spPr>
      </p:pic>
      <p:sp>
        <p:nvSpPr>
          <p:cNvPr id="212" name="Rectangle 211">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4" name="Oval 213">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025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6" name="Oval 215">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7170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7" name="Google Shape;187;p30"/>
          <p:cNvSpPr txBox="1">
            <a:spLocks noGrp="1"/>
          </p:cNvSpPr>
          <p:nvPr>
            <p:ph type="body" idx="1"/>
          </p:nvPr>
        </p:nvSpPr>
        <p:spPr>
          <a:xfrm>
            <a:off x="866216" y="1590675"/>
            <a:ext cx="2350294" cy="2924175"/>
          </a:xfrm>
          <a:prstGeom prst="rect">
            <a:avLst/>
          </a:prstGeom>
        </p:spPr>
        <p:txBody>
          <a:bodyPr spcFirstLastPara="1" vert="horz" lIns="91440" tIns="45720" rIns="91440" bIns="45720" rtlCol="0" anchorCtr="0">
            <a:normAutofit/>
          </a:bodyPr>
          <a:lstStyle/>
          <a:p>
            <a:pPr marL="457200" lvl="0" indent="0" defTabSz="457200">
              <a:spcBef>
                <a:spcPts val="1000"/>
              </a:spcBef>
              <a:buSzPct val="80000"/>
              <a:buFont typeface="Wingdings 3" charset="2"/>
              <a:buChar char=""/>
            </a:pPr>
            <a:endParaRPr lang="en-US">
              <a:solidFill>
                <a:schemeClr val="tx1"/>
              </a:solidFill>
            </a:endParaRPr>
          </a:p>
          <a:p>
            <a:pPr marL="457200" lvl="0" indent="-342900" defTabSz="457200">
              <a:spcBef>
                <a:spcPts val="1000"/>
              </a:spcBef>
              <a:buSzPct val="80000"/>
              <a:buFont typeface="Wingdings 3" charset="2"/>
              <a:buChar char=""/>
            </a:pPr>
            <a:r>
              <a:rPr lang="en-US">
                <a:solidFill>
                  <a:schemeClr val="tx1"/>
                </a:solidFill>
              </a:rPr>
              <a:t>Once in a lifetime opportunity</a:t>
            </a:r>
          </a:p>
          <a:p>
            <a:pPr marL="457200" lvl="0" indent="-342900" defTabSz="457200">
              <a:spcBef>
                <a:spcPts val="1000"/>
              </a:spcBef>
              <a:buSzPct val="80000"/>
              <a:buFont typeface="Wingdings 3" charset="2"/>
              <a:buChar char=""/>
            </a:pPr>
            <a:r>
              <a:rPr lang="en-US">
                <a:solidFill>
                  <a:schemeClr val="tx1"/>
                </a:solidFill>
              </a:rPr>
              <a:t>New &amp; exciting VIP package</a:t>
            </a:r>
          </a:p>
          <a:p>
            <a:pPr marL="457200" lvl="0" indent="-342900" defTabSz="457200">
              <a:spcBef>
                <a:spcPts val="1000"/>
              </a:spcBef>
              <a:buSzPct val="80000"/>
              <a:buFont typeface="Wingdings 3" charset="2"/>
              <a:buChar char=""/>
            </a:pPr>
            <a:r>
              <a:rPr lang="en-US">
                <a:solidFill>
                  <a:schemeClr val="tx1"/>
                </a:solidFill>
              </a:rPr>
              <a:t>Interactive </a:t>
            </a:r>
          </a:p>
          <a:p>
            <a:pPr marL="457200" lvl="0" indent="-342900" defTabSz="457200">
              <a:spcBef>
                <a:spcPts val="1000"/>
              </a:spcBef>
              <a:buSzPct val="80000"/>
              <a:buFont typeface="Wingdings 3" charset="2"/>
              <a:buChar char=""/>
            </a:pPr>
            <a:r>
              <a:rPr lang="en-US">
                <a:solidFill>
                  <a:schemeClr val="tx1"/>
                </a:solidFill>
              </a:rPr>
              <a:t>Sustainable environment </a:t>
            </a:r>
          </a:p>
          <a:p>
            <a:pPr marL="457200" lvl="0" indent="-342900" defTabSz="457200">
              <a:spcBef>
                <a:spcPts val="1000"/>
              </a:spcBef>
              <a:buSzPct val="80000"/>
              <a:buFont typeface="Wingdings 3" charset="2"/>
              <a:buChar char=""/>
            </a:pPr>
            <a:r>
              <a:rPr lang="en-US">
                <a:solidFill>
                  <a:schemeClr val="tx1"/>
                </a:solidFill>
              </a:rPr>
              <a:t>Showcase the Welsh culture</a:t>
            </a:r>
          </a:p>
        </p:txBody>
      </p:sp>
      <p:sp>
        <p:nvSpPr>
          <p:cNvPr id="218"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31"/>
          <p:cNvSpPr txBox="1">
            <a:spLocks noGrp="1"/>
          </p:cNvSpPr>
          <p:nvPr>
            <p:ph type="title"/>
          </p:nvPr>
        </p:nvSpPr>
        <p:spPr>
          <a:xfrm>
            <a:off x="311700" y="440882"/>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solidFill>
                  <a:srgbClr val="000000"/>
                </a:solidFill>
              </a:rPr>
              <a:t>Wristbands to Lanyards - D</a:t>
            </a:r>
            <a:endParaRPr dirty="0">
              <a:solidFill>
                <a:srgbClr val="000000"/>
              </a:solidFill>
            </a:endParaRPr>
          </a:p>
          <a:p>
            <a:pPr marL="0" lvl="0" indent="0" algn="l" rtl="0">
              <a:spcBef>
                <a:spcPts val="0"/>
              </a:spcBef>
              <a:spcAft>
                <a:spcPts val="0"/>
              </a:spcAft>
              <a:buNone/>
            </a:pPr>
            <a:endParaRPr dirty="0">
              <a:solidFill>
                <a:srgbClr val="000000"/>
              </a:solidFill>
            </a:endParaRPr>
          </a:p>
        </p:txBody>
      </p:sp>
      <p:graphicFrame>
        <p:nvGraphicFramePr>
          <p:cNvPr id="194" name="Google Shape;194;p31"/>
          <p:cNvGraphicFramePr/>
          <p:nvPr>
            <p:extLst>
              <p:ext uri="{D42A27DB-BD31-4B8C-83A1-F6EECF244321}">
                <p14:modId xmlns:p14="http://schemas.microsoft.com/office/powerpoint/2010/main" val="1815471594"/>
              </p:ext>
            </p:extLst>
          </p:nvPr>
        </p:nvGraphicFramePr>
        <p:xfrm>
          <a:off x="179400" y="1309010"/>
          <a:ext cx="4392600" cy="3706770"/>
        </p:xfrm>
        <a:graphic>
          <a:graphicData uri="http://schemas.openxmlformats.org/drawingml/2006/table">
            <a:tbl>
              <a:tblPr>
                <a:noFill/>
                <a:tableStyleId>{B7A62509-D590-4B95-8850-A58C29458B27}</a:tableStyleId>
              </a:tblPr>
              <a:tblGrid>
                <a:gridCol w="2196300">
                  <a:extLst>
                    <a:ext uri="{9D8B030D-6E8A-4147-A177-3AD203B41FA5}">
                      <a16:colId xmlns:a16="http://schemas.microsoft.com/office/drawing/2014/main" val="20000"/>
                    </a:ext>
                  </a:extLst>
                </a:gridCol>
                <a:gridCol w="2196300">
                  <a:extLst>
                    <a:ext uri="{9D8B030D-6E8A-4147-A177-3AD203B41FA5}">
                      <a16:colId xmlns:a16="http://schemas.microsoft.com/office/drawing/2014/main" val="20001"/>
                    </a:ext>
                  </a:extLst>
                </a:gridCol>
              </a:tblGrid>
              <a:tr h="0">
                <a:tc>
                  <a:txBody>
                    <a:bodyPr/>
                    <a:lstStyle/>
                    <a:p>
                      <a:pPr marL="0" lvl="0" indent="0" algn="l" rtl="0">
                        <a:spcBef>
                          <a:spcPts val="0"/>
                        </a:spcBef>
                        <a:spcAft>
                          <a:spcPts val="0"/>
                        </a:spcAft>
                        <a:buNone/>
                      </a:pPr>
                      <a:r>
                        <a:rPr lang="en-GB" b="1"/>
                        <a:t>Wristbands</a:t>
                      </a:r>
                      <a:r>
                        <a:rPr lang="en-GB"/>
                        <a:t> </a:t>
                      </a:r>
                      <a:endParaRPr/>
                    </a:p>
                  </a:txBody>
                  <a:tcPr marL="91425" marR="91425" marT="91425" marB="91425"/>
                </a:tc>
                <a:tc>
                  <a:txBody>
                    <a:bodyPr/>
                    <a:lstStyle/>
                    <a:p>
                      <a:pPr marL="0" lvl="0" indent="0" algn="l" rtl="0">
                        <a:spcBef>
                          <a:spcPts val="0"/>
                        </a:spcBef>
                        <a:spcAft>
                          <a:spcPts val="0"/>
                        </a:spcAft>
                        <a:buNone/>
                      </a:pPr>
                      <a:r>
                        <a:rPr lang="en-GB" b="1"/>
                        <a:t>Lanyards</a:t>
                      </a:r>
                      <a:endParaRPr b="1"/>
                    </a:p>
                  </a:txBody>
                  <a:tcPr marL="91425" marR="91425" marT="91425" marB="91425"/>
                </a:tc>
                <a:extLst>
                  <a:ext uri="{0D108BD9-81ED-4DB2-BD59-A6C34878D82A}">
                    <a16:rowId xmlns:a16="http://schemas.microsoft.com/office/drawing/2014/main" val="10000"/>
                  </a:ext>
                </a:extLst>
              </a:tr>
              <a:tr h="1479825">
                <a:tc>
                  <a:txBody>
                    <a:bodyPr/>
                    <a:lstStyle/>
                    <a:p>
                      <a:pPr marL="0" lvl="0" indent="0" algn="l" rtl="0">
                        <a:spcBef>
                          <a:spcPts val="0"/>
                        </a:spcBef>
                        <a:spcAft>
                          <a:spcPts val="0"/>
                        </a:spcAft>
                        <a:buNone/>
                      </a:pPr>
                      <a:r>
                        <a:rPr lang="en-GB"/>
                        <a:t>Positives -</a:t>
                      </a:r>
                      <a:endParaRPr/>
                    </a:p>
                    <a:p>
                      <a:pPr marL="457200" lvl="0" indent="-317500" algn="l" rtl="0">
                        <a:spcBef>
                          <a:spcPts val="0"/>
                        </a:spcBef>
                        <a:spcAft>
                          <a:spcPts val="0"/>
                        </a:spcAft>
                        <a:buSzPts val="1400"/>
                        <a:buChar char="●"/>
                      </a:pPr>
                      <a:r>
                        <a:rPr lang="en-GB"/>
                        <a:t>Easy to wear</a:t>
                      </a:r>
                      <a:endParaRPr/>
                    </a:p>
                    <a:p>
                      <a:pPr marL="457200" lvl="0" indent="-317500" algn="l" rtl="0">
                        <a:spcBef>
                          <a:spcPts val="0"/>
                        </a:spcBef>
                        <a:spcAft>
                          <a:spcPts val="0"/>
                        </a:spcAft>
                        <a:buSzPts val="1400"/>
                        <a:buChar char="●"/>
                      </a:pPr>
                      <a:r>
                        <a:rPr lang="en-GB"/>
                        <a:t>Cheaper to produce</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en-GB"/>
                        <a:t>Positives -</a:t>
                      </a:r>
                      <a:endParaRPr/>
                    </a:p>
                    <a:p>
                      <a:pPr marL="457200" lvl="0" indent="-317500" algn="l" rtl="0">
                        <a:spcBef>
                          <a:spcPts val="0"/>
                        </a:spcBef>
                        <a:spcAft>
                          <a:spcPts val="0"/>
                        </a:spcAft>
                        <a:buSzPts val="1400"/>
                        <a:buChar char="●"/>
                      </a:pPr>
                      <a:r>
                        <a:rPr lang="en-GB"/>
                        <a:t>Eye catching </a:t>
                      </a:r>
                      <a:endParaRPr/>
                    </a:p>
                    <a:p>
                      <a:pPr marL="457200" lvl="0" indent="-317500" algn="l" rtl="0">
                        <a:spcBef>
                          <a:spcPts val="0"/>
                        </a:spcBef>
                        <a:spcAft>
                          <a:spcPts val="0"/>
                        </a:spcAft>
                        <a:buSzPts val="1400"/>
                        <a:buChar char="●"/>
                      </a:pPr>
                      <a:r>
                        <a:rPr lang="en-GB"/>
                        <a:t>Important feeling</a:t>
                      </a:r>
                      <a:endParaRPr/>
                    </a:p>
                    <a:p>
                      <a:pPr marL="457200" lvl="0" indent="-317500" algn="l" rtl="0">
                        <a:spcBef>
                          <a:spcPts val="0"/>
                        </a:spcBef>
                        <a:spcAft>
                          <a:spcPts val="0"/>
                        </a:spcAft>
                        <a:buSzPts val="1400"/>
                        <a:buChar char="●"/>
                      </a:pPr>
                      <a:r>
                        <a:rPr lang="en-GB"/>
                        <a:t> Brand exposure </a:t>
                      </a:r>
                      <a:endParaRPr/>
                    </a:p>
                  </a:txBody>
                  <a:tcPr marL="91425" marR="91425" marT="91425" marB="91425"/>
                </a:tc>
                <a:extLst>
                  <a:ext uri="{0D108BD9-81ED-4DB2-BD59-A6C34878D82A}">
                    <a16:rowId xmlns:a16="http://schemas.microsoft.com/office/drawing/2014/main" val="10001"/>
                  </a:ext>
                </a:extLst>
              </a:tr>
              <a:tr h="1695150">
                <a:tc>
                  <a:txBody>
                    <a:bodyPr/>
                    <a:lstStyle/>
                    <a:p>
                      <a:pPr marL="0" lvl="0" indent="0" algn="l" rtl="0">
                        <a:spcBef>
                          <a:spcPts val="0"/>
                        </a:spcBef>
                        <a:spcAft>
                          <a:spcPts val="0"/>
                        </a:spcAft>
                        <a:buNone/>
                      </a:pPr>
                      <a:r>
                        <a:rPr lang="en-GB"/>
                        <a:t>Negatives -</a:t>
                      </a:r>
                      <a:endParaRPr/>
                    </a:p>
                    <a:p>
                      <a:pPr marL="457200" lvl="0" indent="-317500" algn="l" rtl="0">
                        <a:spcBef>
                          <a:spcPts val="0"/>
                        </a:spcBef>
                        <a:spcAft>
                          <a:spcPts val="0"/>
                        </a:spcAft>
                        <a:buSzPts val="1400"/>
                        <a:buChar char="●"/>
                      </a:pPr>
                      <a:r>
                        <a:rPr lang="en-GB"/>
                        <a:t>Non recyclable</a:t>
                      </a:r>
                      <a:endParaRPr/>
                    </a:p>
                    <a:p>
                      <a:pPr marL="457200" lvl="0" indent="-317500" algn="l" rtl="0">
                        <a:spcBef>
                          <a:spcPts val="0"/>
                        </a:spcBef>
                        <a:spcAft>
                          <a:spcPts val="0"/>
                        </a:spcAft>
                        <a:buSzPts val="1400"/>
                        <a:buChar char="●"/>
                      </a:pPr>
                      <a:r>
                        <a:rPr lang="en-GB"/>
                        <a:t>Not in eye view</a:t>
                      </a:r>
                      <a:endParaRPr/>
                    </a:p>
                  </a:txBody>
                  <a:tcPr marL="91425" marR="91425" marT="91425" marB="91425"/>
                </a:tc>
                <a:tc>
                  <a:txBody>
                    <a:bodyPr/>
                    <a:lstStyle/>
                    <a:p>
                      <a:pPr marL="0" lvl="0" indent="0" algn="l" rtl="0">
                        <a:spcBef>
                          <a:spcPts val="0"/>
                        </a:spcBef>
                        <a:spcAft>
                          <a:spcPts val="0"/>
                        </a:spcAft>
                        <a:buNone/>
                      </a:pPr>
                      <a:r>
                        <a:rPr lang="en-GB" dirty="0"/>
                        <a:t>Negatives-</a:t>
                      </a:r>
                      <a:endParaRPr dirty="0"/>
                    </a:p>
                    <a:p>
                      <a:pPr marL="457200" lvl="0" indent="-317500" algn="l" rtl="0">
                        <a:spcBef>
                          <a:spcPts val="0"/>
                        </a:spcBef>
                        <a:spcAft>
                          <a:spcPts val="0"/>
                        </a:spcAft>
                        <a:buSzPts val="1400"/>
                        <a:buChar char="●"/>
                      </a:pPr>
                      <a:r>
                        <a:rPr lang="en-GB" dirty="0"/>
                        <a:t>More cost effective</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txBody>
                  <a:tcPr marL="91425" marR="91425" marT="91425" marB="91425"/>
                </a:tc>
                <a:extLst>
                  <a:ext uri="{0D108BD9-81ED-4DB2-BD59-A6C34878D82A}">
                    <a16:rowId xmlns:a16="http://schemas.microsoft.com/office/drawing/2014/main" val="10002"/>
                  </a:ext>
                </a:extLst>
              </a:tr>
            </a:tbl>
          </a:graphicData>
        </a:graphic>
      </p:graphicFrame>
      <p:pic>
        <p:nvPicPr>
          <p:cNvPr id="195" name="Google Shape;195;p31"/>
          <p:cNvPicPr preferRelativeResize="0"/>
          <p:nvPr/>
        </p:nvPicPr>
        <p:blipFill>
          <a:blip r:embed="rId3">
            <a:alphaModFix/>
          </a:blip>
          <a:stretch>
            <a:fillRect/>
          </a:stretch>
        </p:blipFill>
        <p:spPr>
          <a:xfrm>
            <a:off x="4500750" y="1727783"/>
            <a:ext cx="4643250" cy="2237289"/>
          </a:xfrm>
          <a:prstGeom prst="rect">
            <a:avLst/>
          </a:prstGeom>
          <a:noFill/>
          <a:ln>
            <a:noFill/>
          </a:ln>
        </p:spPr>
      </p:pic>
      <p:sp>
        <p:nvSpPr>
          <p:cNvPr id="196" name="Google Shape;196;p31"/>
          <p:cNvSpPr txBox="1"/>
          <p:nvPr/>
        </p:nvSpPr>
        <p:spPr>
          <a:xfrm>
            <a:off x="5603966" y="4267640"/>
            <a:ext cx="3228334" cy="488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dirty="0"/>
              <a:t>(Weprintlanyards.com, 2019)</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00"/>
        <p:cNvGrpSpPr/>
        <p:nvPr/>
      </p:nvGrpSpPr>
      <p:grpSpPr>
        <a:xfrm>
          <a:off x="0" y="0"/>
          <a:ext cx="0" cy="0"/>
          <a:chOff x="0" y="0"/>
          <a:chExt cx="0" cy="0"/>
        </a:xfrm>
      </p:grpSpPr>
      <p:grpSp>
        <p:nvGrpSpPr>
          <p:cNvPr id="80" name="Group 79">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81" name="Rectangle 80">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Oval 81">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3" name="Oval 82">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4" name="Oval 83">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5" name="Oval 84">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6" name="Oval 85">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7"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8"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9"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1" name="Rectangle 90">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3" name="Rectangle 92">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95"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032572"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97"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01" name="Google Shape;201;p32"/>
          <p:cNvSpPr txBox="1">
            <a:spLocks noGrp="1"/>
          </p:cNvSpPr>
          <p:nvPr>
            <p:ph type="title"/>
          </p:nvPr>
        </p:nvSpPr>
        <p:spPr>
          <a:xfrm>
            <a:off x="479323" y="471948"/>
            <a:ext cx="4554582" cy="1216742"/>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3600" b="0" i="0" kern="1200">
                <a:solidFill>
                  <a:srgbClr val="EBEBEB"/>
                </a:solidFill>
                <a:latin typeface="+mj-lt"/>
                <a:ea typeface="+mj-ea"/>
                <a:cs typeface="+mj-cs"/>
              </a:rPr>
              <a:t>Recommendations - C </a:t>
            </a:r>
          </a:p>
        </p:txBody>
      </p:sp>
      <p:sp>
        <p:nvSpPr>
          <p:cNvPr id="99" name="Freeform: Shape 98">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17577" y="732955"/>
            <a:ext cx="4540253" cy="3677591"/>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203" name="Google Shape;203;p32"/>
          <p:cNvPicPr preferRelativeResize="0"/>
          <p:nvPr/>
        </p:nvPicPr>
        <p:blipFill>
          <a:blip r:embed="rId4"/>
          <a:stretch>
            <a:fillRect/>
          </a:stretch>
        </p:blipFill>
        <p:spPr>
          <a:xfrm>
            <a:off x="5563669" y="1418097"/>
            <a:ext cx="3093988" cy="2320491"/>
          </a:xfrm>
          <a:prstGeom prst="rect">
            <a:avLst/>
          </a:prstGeom>
          <a:noFill/>
        </p:spPr>
      </p:pic>
      <p:sp>
        <p:nvSpPr>
          <p:cNvPr id="101" name="Rectangle 100">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3" name="Oval 102">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0250"/>
            <a:ext cx="3143250" cy="314325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 name="Oval 104">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71700"/>
            <a:ext cx="1771650" cy="177165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2" name="Google Shape;202;p32"/>
          <p:cNvSpPr txBox="1">
            <a:spLocks noGrp="1"/>
          </p:cNvSpPr>
          <p:nvPr>
            <p:ph type="body" idx="1"/>
          </p:nvPr>
        </p:nvSpPr>
        <p:spPr>
          <a:xfrm>
            <a:off x="479323" y="1814051"/>
            <a:ext cx="4554582" cy="2858805"/>
          </a:xfrm>
          <a:prstGeom prst="rect">
            <a:avLst/>
          </a:prstGeom>
        </p:spPr>
        <p:txBody>
          <a:bodyPr spcFirstLastPara="1" vert="horz" lIns="91440" tIns="45720" rIns="91440" bIns="45720" rtlCol="0" anchor="ctr" anchorCtr="0">
            <a:normAutofit/>
          </a:bodyPr>
          <a:lstStyle/>
          <a:p>
            <a:pPr lvl="0" defTabSz="457200">
              <a:spcBef>
                <a:spcPts val="1000"/>
              </a:spcBef>
              <a:buSzPct val="80000"/>
              <a:buFont typeface="Wingdings" panose="05000000000000000000" pitchFamily="2" charset="2"/>
              <a:buChar char="Ø"/>
            </a:pPr>
            <a:r>
              <a:rPr lang="en-US" dirty="0">
                <a:solidFill>
                  <a:srgbClr val="FFFFFF"/>
                </a:solidFill>
              </a:rPr>
              <a:t>Configure a VIP alert system</a:t>
            </a:r>
          </a:p>
          <a:p>
            <a:pPr lvl="0" defTabSz="457200">
              <a:spcBef>
                <a:spcPts val="1000"/>
              </a:spcBef>
              <a:buSzPct val="80000"/>
              <a:buFont typeface="Wingdings" panose="05000000000000000000" pitchFamily="2" charset="2"/>
              <a:buChar char="Ø"/>
            </a:pPr>
            <a:r>
              <a:rPr lang="en-US" dirty="0">
                <a:solidFill>
                  <a:srgbClr val="FFFFFF"/>
                </a:solidFill>
              </a:rPr>
              <a:t>VIP loyalty </a:t>
            </a:r>
            <a:r>
              <a:rPr lang="en-US" dirty="0" err="1">
                <a:solidFill>
                  <a:srgbClr val="FFFFFF"/>
                </a:solidFill>
              </a:rPr>
              <a:t>Programme</a:t>
            </a:r>
            <a:endParaRPr lang="en-US" dirty="0">
              <a:solidFill>
                <a:srgbClr val="FFFFFF"/>
              </a:solidFill>
            </a:endParaRPr>
          </a:p>
          <a:p>
            <a:pPr defTabSz="457200">
              <a:spcBef>
                <a:spcPts val="1000"/>
              </a:spcBef>
              <a:buSzPct val="80000"/>
              <a:buFont typeface="Wingdings" panose="05000000000000000000" pitchFamily="2" charset="2"/>
              <a:buChar char="Ø"/>
            </a:pPr>
            <a:r>
              <a:rPr lang="en-US" dirty="0">
                <a:solidFill>
                  <a:srgbClr val="FFFFFF"/>
                </a:solidFill>
              </a:rPr>
              <a:t>Creating </a:t>
            </a:r>
            <a:r>
              <a:rPr lang="en-US" dirty="0" err="1">
                <a:solidFill>
                  <a:srgbClr val="FFFFFF"/>
                </a:solidFill>
              </a:rPr>
              <a:t>personalised</a:t>
            </a:r>
            <a:r>
              <a:rPr lang="en-US" dirty="0">
                <a:solidFill>
                  <a:srgbClr val="FFFFFF"/>
                </a:solidFill>
              </a:rPr>
              <a:t> VIP invitations</a:t>
            </a:r>
          </a:p>
          <a:p>
            <a:pPr lvl="0" defTabSz="457200">
              <a:spcBef>
                <a:spcPts val="1000"/>
              </a:spcBef>
              <a:buSzPct val="80000"/>
              <a:buFont typeface="Wingdings" panose="05000000000000000000" pitchFamily="2" charset="2"/>
              <a:buChar char="Ø"/>
            </a:pPr>
            <a:r>
              <a:rPr lang="en-US" dirty="0">
                <a:solidFill>
                  <a:srgbClr val="FFFFFF"/>
                </a:solidFill>
              </a:rPr>
              <a:t>Continue involvement with the community</a:t>
            </a:r>
          </a:p>
          <a:p>
            <a:pPr marL="457200" lvl="0" indent="0" defTabSz="457200">
              <a:spcBef>
                <a:spcPts val="1000"/>
              </a:spcBef>
              <a:buSzPct val="80000"/>
              <a:buFont typeface="Wingdings 3" charset="2"/>
              <a:buChar char=""/>
            </a:pPr>
            <a:endParaRPr lang="en-US" dirty="0">
              <a:solidFill>
                <a:srgbClr val="FFFFFF"/>
              </a:solidFill>
            </a:endParaRPr>
          </a:p>
          <a:p>
            <a:pPr marL="457200" lvl="0" indent="0" defTabSz="457200">
              <a:spcBef>
                <a:spcPts val="1000"/>
              </a:spcBef>
              <a:buSzPct val="80000"/>
              <a:buFont typeface="Wingdings 3" charset="2"/>
              <a:buChar char=""/>
            </a:pPr>
            <a:endParaRPr lang="en-US" dirty="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3" name="Group 12">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useBgFill="1">
          <p:nvSpPr>
            <p:cNvPr id="14" name="Rectangle 13">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FF6320BE-1985-46B7-BF9A-CCEE5712B7A0}"/>
              </a:ext>
            </a:extLst>
          </p:cNvPr>
          <p:cNvSpPr>
            <a:spLocks noGrp="1"/>
          </p:cNvSpPr>
          <p:nvPr>
            <p:ph type="title"/>
          </p:nvPr>
        </p:nvSpPr>
        <p:spPr>
          <a:xfrm>
            <a:off x="1262378" y="877329"/>
            <a:ext cx="6619243" cy="2152621"/>
          </a:xfrm>
        </p:spPr>
        <p:txBody>
          <a:bodyPr vert="horz" lIns="91440" tIns="45720" rIns="91440" bIns="45720" rtlCol="0" anchor="b">
            <a:normAutofit/>
          </a:bodyPr>
          <a:lstStyle/>
          <a:p>
            <a:pPr algn="ctr" defTabSz="457200">
              <a:spcBef>
                <a:spcPct val="0"/>
              </a:spcBef>
            </a:pPr>
            <a:r>
              <a:rPr lang="en-US" sz="5400">
                <a:solidFill>
                  <a:schemeClr val="tx1"/>
                </a:solidFill>
              </a:rPr>
              <a:t>Thank You for Watching </a:t>
            </a:r>
            <a:r>
              <a:rPr lang="en-US" sz="5400">
                <a:solidFill>
                  <a:schemeClr val="tx1"/>
                </a:solidFill>
                <a:sym typeface="Wingdings" panose="05000000000000000000" pitchFamily="2" charset="2"/>
              </a:rPr>
              <a:t></a:t>
            </a:r>
            <a:endParaRPr lang="en-US" sz="5400">
              <a:solidFill>
                <a:schemeClr val="tx1"/>
              </a:solidFill>
            </a:endParaRPr>
          </a:p>
        </p:txBody>
      </p:sp>
      <p:cxnSp>
        <p:nvCxnSpPr>
          <p:cNvPr id="17" name="Straight Connector 16">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18686" y="3125166"/>
            <a:ext cx="506627"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9594230"/>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07"/>
        <p:cNvGrpSpPr/>
        <p:nvPr/>
      </p:nvGrpSpPr>
      <p:grpSpPr>
        <a:xfrm>
          <a:off x="0" y="0"/>
          <a:ext cx="0" cy="0"/>
          <a:chOff x="0" y="0"/>
          <a:chExt cx="0" cy="0"/>
        </a:xfrm>
      </p:grpSpPr>
      <p:grpSp>
        <p:nvGrpSpPr>
          <p:cNvPr id="86" name="Group 85">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87" name="Rectangle 86">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Oval 87">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9" name="Oval 88">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0" name="Oval 89">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1" name="Oval 90">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2" name="Oval 91">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3"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4"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95"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7" name="Rectangle 96">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99" name="Rectangle 9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0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5" name="Freeform: Shape 10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105650"/>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0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08" name="Google Shape;208;p33"/>
          <p:cNvSpPr txBox="1">
            <a:spLocks noGrp="1"/>
          </p:cNvSpPr>
          <p:nvPr>
            <p:ph type="title"/>
          </p:nvPr>
        </p:nvSpPr>
        <p:spPr>
          <a:xfrm>
            <a:off x="745565" y="847952"/>
            <a:ext cx="2506831" cy="3447595"/>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2400">
                <a:solidFill>
                  <a:srgbClr val="EBEBEB"/>
                </a:solidFill>
              </a:rPr>
              <a:t>References</a:t>
            </a:r>
          </a:p>
        </p:txBody>
      </p:sp>
      <p:sp>
        <p:nvSpPr>
          <p:cNvPr id="209" name="Google Shape;209;p33"/>
          <p:cNvSpPr txBox="1">
            <a:spLocks noGrp="1"/>
          </p:cNvSpPr>
          <p:nvPr>
            <p:ph type="body" idx="1"/>
          </p:nvPr>
        </p:nvSpPr>
        <p:spPr>
          <a:xfrm>
            <a:off x="3967557" y="328134"/>
            <a:ext cx="4126961" cy="4465744"/>
          </a:xfrm>
          <a:prstGeom prst="rect">
            <a:avLst/>
          </a:prstGeom>
        </p:spPr>
        <p:txBody>
          <a:bodyPr spcFirstLastPara="1" vert="horz" lIns="91440" tIns="45720" rIns="91440" bIns="45720" rtlCol="0" anchor="ctr" anchorCtr="0">
            <a:normAutofit/>
          </a:bodyPr>
          <a:lstStyle/>
          <a:p>
            <a:pPr marL="0" lvl="0" indent="0" defTabSz="457200">
              <a:lnSpc>
                <a:spcPct val="90000"/>
              </a:lnSpc>
              <a:spcBef>
                <a:spcPts val="1000"/>
              </a:spcBef>
              <a:buSzPct val="80000"/>
              <a:buFont typeface="Wingdings 3" charset="2"/>
              <a:buChar char=""/>
            </a:pPr>
            <a:r>
              <a:rPr lang="en-US" sz="1100"/>
              <a:t>apps.apple.com. (2019). What3words. Available: https://apps.apple.com/gb/app/what3words/id657878530. Last accessed 07th Dec 2019.</a:t>
            </a:r>
          </a:p>
          <a:p>
            <a:pPr marL="0" lvl="0" indent="0" defTabSz="457200">
              <a:lnSpc>
                <a:spcPct val="90000"/>
              </a:lnSpc>
              <a:spcBef>
                <a:spcPts val="1000"/>
              </a:spcBef>
              <a:buSzPct val="80000"/>
              <a:buFont typeface="Wingdings 3" charset="2"/>
              <a:buChar char=""/>
            </a:pPr>
            <a:r>
              <a:rPr lang="en-US" sz="1100"/>
              <a:t>coachcox. (2019). Ironman Wales. Available: https://www.coachcox.co.uk/2019/09/16/ironman-wales-2019-age-group-results-and-kona-qualification/. Last accessed 08th Dec 2019.</a:t>
            </a:r>
          </a:p>
          <a:p>
            <a:pPr marL="0" lvl="0" indent="0" defTabSz="457200">
              <a:lnSpc>
                <a:spcPct val="90000"/>
              </a:lnSpc>
              <a:spcBef>
                <a:spcPts val="1000"/>
              </a:spcBef>
              <a:buSzPct val="80000"/>
              <a:buFont typeface="Wingdings 3" charset="2"/>
              <a:buChar char=""/>
            </a:pPr>
            <a:r>
              <a:rPr lang="en-US" sz="1100"/>
              <a:t>gov.wales. (2019). Event Wales: A Major Events Strategy For Wales 2010 – 2020 . Available: https://gov.wales/sites/default/files/publications/2019-06/event-wales-a-major-events-strategy-for-wales-2010-to-2020.pdf. Last accessed 08th Dec 2019.</a:t>
            </a:r>
          </a:p>
          <a:p>
            <a:pPr marL="0" lvl="0" indent="0" defTabSz="457200">
              <a:lnSpc>
                <a:spcPct val="90000"/>
              </a:lnSpc>
              <a:spcBef>
                <a:spcPts val="1000"/>
              </a:spcBef>
              <a:buSzPct val="80000"/>
              <a:buFont typeface="Wingdings 3" charset="2"/>
              <a:buChar char=""/>
            </a:pPr>
            <a:r>
              <a:rPr lang="en-US" sz="1100">
                <a:highlight>
                  <a:srgbClr val="FFFFFF"/>
                </a:highlight>
              </a:rPr>
              <a:t>Ironman.com. (2019). “Course”. [online] Available at: https://www.ironman.com/im-wales-course [Accessed 6 Dec. 2019].</a:t>
            </a:r>
          </a:p>
          <a:p>
            <a:pPr marL="0" lvl="0" indent="0" defTabSz="457200">
              <a:lnSpc>
                <a:spcPct val="90000"/>
              </a:lnSpc>
              <a:spcBef>
                <a:spcPts val="1000"/>
              </a:spcBef>
              <a:buSzPct val="80000"/>
              <a:buFont typeface="Wingdings 3" charset="2"/>
              <a:buChar char=""/>
            </a:pPr>
            <a:r>
              <a:rPr lang="en-US" sz="1100">
                <a:highlight>
                  <a:srgbClr val="FFFFFF"/>
                </a:highlight>
              </a:rPr>
              <a:t>University of Sheffield. “The Event Organiser’s Checklist”.[online] Available at: https://www.sheffield.ac.uk/polopoly_fs/1.452080!/file/Event_checklist.pdf [Accessed 7 Dec. 2019].</a:t>
            </a:r>
          </a:p>
          <a:p>
            <a:pPr marL="0" lvl="0" indent="0" defTabSz="457200">
              <a:lnSpc>
                <a:spcPct val="90000"/>
              </a:lnSpc>
              <a:spcBef>
                <a:spcPts val="1000"/>
              </a:spcBef>
              <a:buSzPct val="80000"/>
              <a:buFont typeface="Wingdings 3" charset="2"/>
              <a:buChar char=""/>
            </a:pPr>
            <a:r>
              <a:rPr lang="en-US" sz="1100">
                <a:highlight>
                  <a:srgbClr val="FFFFFF"/>
                </a:highlight>
                <a:sym typeface="Verdana"/>
              </a:rPr>
              <a:t>Reddit. (2017). </a:t>
            </a:r>
            <a:r>
              <a:rPr lang="en-US" sz="1100">
                <a:sym typeface="Verdana"/>
              </a:rPr>
              <a:t>Is Iron Man VIP Worth it.</a:t>
            </a:r>
            <a:r>
              <a:rPr lang="en-US" sz="1100">
                <a:highlight>
                  <a:srgbClr val="FFFFFF"/>
                </a:highlight>
                <a:sym typeface="Verdana"/>
              </a:rPr>
              <a:t> Available: https://www.reddit.com/r/triathlon/comments/6wexbi/is_ironman_vip_worth_it/. Last accessed 9th Dec 2019.</a:t>
            </a:r>
            <a:endParaRPr lang="en-US" sz="1100">
              <a:highlight>
                <a:srgbClr val="FFFFFF"/>
              </a:highligh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13"/>
        <p:cNvGrpSpPr/>
        <p:nvPr/>
      </p:nvGrpSpPr>
      <p:grpSpPr>
        <a:xfrm>
          <a:off x="0" y="0"/>
          <a:ext cx="0" cy="0"/>
          <a:chOff x="0" y="0"/>
          <a:chExt cx="0" cy="0"/>
        </a:xfrm>
      </p:grpSpPr>
      <p:grpSp>
        <p:nvGrpSpPr>
          <p:cNvPr id="92" name="Group 91">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93" name="Rectangle 92">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4" name="Oval 93">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5" name="Oval 94">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6" name="Oval 95">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7" name="Oval 96">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8" name="Oval 97">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9"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0"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1"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3" name="Rectangle 102">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05" name="Rectangle 104">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09"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1" name="Freeform: Shape 11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105650"/>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13"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14" name="Google Shape;214;p34"/>
          <p:cNvSpPr txBox="1">
            <a:spLocks noGrp="1"/>
          </p:cNvSpPr>
          <p:nvPr>
            <p:ph type="title"/>
          </p:nvPr>
        </p:nvSpPr>
        <p:spPr>
          <a:xfrm>
            <a:off x="745565" y="847952"/>
            <a:ext cx="2506831" cy="3447595"/>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2400">
                <a:solidFill>
                  <a:srgbClr val="EBEBEB"/>
                </a:solidFill>
              </a:rPr>
              <a:t>References Contd</a:t>
            </a:r>
          </a:p>
        </p:txBody>
      </p:sp>
      <p:sp>
        <p:nvSpPr>
          <p:cNvPr id="215" name="Google Shape;215;p34"/>
          <p:cNvSpPr txBox="1">
            <a:spLocks noGrp="1"/>
          </p:cNvSpPr>
          <p:nvPr>
            <p:ph type="body" idx="1"/>
          </p:nvPr>
        </p:nvSpPr>
        <p:spPr>
          <a:xfrm>
            <a:off x="3967557" y="328134"/>
            <a:ext cx="4126961" cy="4465744"/>
          </a:xfrm>
          <a:prstGeom prst="rect">
            <a:avLst/>
          </a:prstGeom>
        </p:spPr>
        <p:txBody>
          <a:bodyPr spcFirstLastPara="1" vert="horz" lIns="91440" tIns="45720" rIns="91440" bIns="45720" rtlCol="0" anchor="ctr" anchorCtr="0">
            <a:normAutofit/>
          </a:bodyPr>
          <a:lstStyle/>
          <a:p>
            <a:pPr marL="0" lvl="0" indent="0" defTabSz="457200">
              <a:lnSpc>
                <a:spcPct val="90000"/>
              </a:lnSpc>
              <a:spcBef>
                <a:spcPts val="1000"/>
              </a:spcBef>
              <a:buSzPct val="80000"/>
              <a:buFont typeface="Wingdings 3" charset="2"/>
              <a:buChar char=""/>
            </a:pPr>
            <a:r>
              <a:rPr lang="en-US" sz="900">
                <a:highlight>
                  <a:schemeClr val="lt1"/>
                </a:highlight>
              </a:rPr>
              <a:t>Passion Trust. (2018). </a:t>
            </a:r>
            <a:r>
              <a:rPr lang="en-US" sz="900"/>
              <a:t>Sample: Events Operational Plan.</a:t>
            </a:r>
            <a:r>
              <a:rPr lang="en-US" sz="900">
                <a:highlight>
                  <a:schemeClr val="lt1"/>
                </a:highlight>
              </a:rPr>
              <a:t> Available: http://passiontrust.org/wp-content/uploads/2013/09/Sample-Events-Operation-Plan.pdf. Last accessed 8th Dec 2019.</a:t>
            </a:r>
            <a:endParaRPr lang="en-US" sz="900"/>
          </a:p>
          <a:p>
            <a:pPr marL="0" lvl="0" indent="0" defTabSz="457200">
              <a:lnSpc>
                <a:spcPct val="90000"/>
              </a:lnSpc>
              <a:spcBef>
                <a:spcPts val="1000"/>
              </a:spcBef>
              <a:buSzPct val="80000"/>
              <a:buFont typeface="Wingdings 3" charset="2"/>
              <a:buChar char=""/>
            </a:pPr>
            <a:r>
              <a:rPr lang="en-US" sz="900"/>
              <a:t>weprintlanyards. (2019). your basket. Available: https://www.weprintlanyards.com/basket.aspx. Last accessed 08th Dec 2019.</a:t>
            </a:r>
          </a:p>
          <a:p>
            <a:pPr marL="0" lvl="0" indent="0" defTabSz="457200">
              <a:lnSpc>
                <a:spcPct val="90000"/>
              </a:lnSpc>
              <a:spcBef>
                <a:spcPts val="1000"/>
              </a:spcBef>
              <a:buSzPct val="80000"/>
              <a:buFont typeface="Wingdings 3" charset="2"/>
              <a:buChar char=""/>
            </a:pPr>
            <a:r>
              <a:rPr lang="en-US" sz="900">
                <a:highlight>
                  <a:srgbClr val="FFFFFF"/>
                </a:highlight>
              </a:rPr>
              <a:t>Gov.wales. (2010). “Event Wales: A Major Events Strategy For Wales 2010 – 2020”. [online] Available at: https://gov.wales/sites/default/files/publications/2019-06/event-wales-a-major-events-strategy-for-wales-2010-to-2020.pdf </a:t>
            </a:r>
          </a:p>
          <a:p>
            <a:pPr marL="0" lvl="0" indent="0" defTabSz="457200">
              <a:lnSpc>
                <a:spcPct val="90000"/>
              </a:lnSpc>
              <a:spcBef>
                <a:spcPts val="1000"/>
              </a:spcBef>
              <a:buSzPct val="80000"/>
              <a:buFont typeface="Wingdings 3" charset="2"/>
              <a:buChar char=""/>
            </a:pPr>
            <a:r>
              <a:rPr lang="en-US" sz="900"/>
              <a:t>Deacon, T. (2019). The best pictures from Ironman Wales 2019 in Tenby. Available: https://www.walesonline.co.uk/news/wales-news/gallery/ironman-wales-tenby-2019-pictures-16923490. Last accessed 08th Dec 2019.</a:t>
            </a:r>
          </a:p>
          <a:p>
            <a:pPr marL="0" lvl="0" indent="0" defTabSz="457200">
              <a:lnSpc>
                <a:spcPct val="90000"/>
              </a:lnSpc>
              <a:spcBef>
                <a:spcPts val="1000"/>
              </a:spcBef>
              <a:buSzPct val="80000"/>
              <a:buFont typeface="Wingdings 3" charset="2"/>
              <a:buChar char=""/>
            </a:pPr>
            <a:r>
              <a:rPr lang="en-US" sz="900"/>
              <a:t>bbc. (2017). Summer operation to control Tenby anti-social behaviour. Available: https://www.bbc.co.uk/news/uk-wales-south-west-wales-40697559. Last accessed 08th Dec 2019.</a:t>
            </a:r>
          </a:p>
          <a:p>
            <a:pPr marL="0" lvl="0" indent="0" defTabSz="457200">
              <a:lnSpc>
                <a:spcPct val="90000"/>
              </a:lnSpc>
              <a:spcBef>
                <a:spcPts val="1000"/>
              </a:spcBef>
              <a:buSzPct val="80000"/>
              <a:buFont typeface="Wingdings 3" charset="2"/>
              <a:buChar char=""/>
            </a:pPr>
            <a:r>
              <a:rPr lang="en-US" sz="900">
                <a:highlight>
                  <a:schemeClr val="lt1"/>
                </a:highlight>
                <a:sym typeface="Verdana"/>
              </a:rPr>
              <a:t>Syndicate Room. (2019). </a:t>
            </a:r>
            <a:r>
              <a:rPr lang="en-US" sz="900">
                <a:sym typeface="Verdana"/>
              </a:rPr>
              <a:t>The Definition of Operational Plan.</a:t>
            </a:r>
            <a:r>
              <a:rPr lang="en-US" sz="900">
                <a:highlight>
                  <a:schemeClr val="lt1"/>
                </a:highlight>
                <a:sym typeface="Verdana"/>
              </a:rPr>
              <a:t> Available: https://www.syndicateroom.com/learn/glossary/operational-plan. Last accessed 8th Dec 2019.</a:t>
            </a:r>
            <a:endParaRPr lang="en-US" sz="900"/>
          </a:p>
          <a:p>
            <a:pPr marL="0" lvl="0" indent="0" defTabSz="457200">
              <a:lnSpc>
                <a:spcPct val="90000"/>
              </a:lnSpc>
              <a:spcBef>
                <a:spcPts val="1000"/>
              </a:spcBef>
              <a:buSzPct val="80000"/>
              <a:buFont typeface="Wingdings 3" charset="2"/>
              <a:buChar char=""/>
            </a:pPr>
            <a:endParaRPr lang="en-US" sz="900"/>
          </a:p>
          <a:p>
            <a:pPr marL="0" lvl="0" indent="0" defTabSz="457200">
              <a:lnSpc>
                <a:spcPct val="90000"/>
              </a:lnSpc>
              <a:spcBef>
                <a:spcPts val="1000"/>
              </a:spcBef>
              <a:buSzPct val="80000"/>
              <a:buFont typeface="Wingdings 3" charset="2"/>
              <a:buChar char=""/>
            </a:pPr>
            <a:endParaRPr lang="en-US" sz="900"/>
          </a:p>
          <a:p>
            <a:pPr marL="0" lvl="0" indent="0" defTabSz="457200">
              <a:lnSpc>
                <a:spcPct val="90000"/>
              </a:lnSpc>
              <a:spcBef>
                <a:spcPts val="1000"/>
              </a:spcBef>
              <a:buSzPct val="80000"/>
              <a:buFont typeface="Wingdings 3" charset="2"/>
              <a:buChar char=""/>
            </a:pPr>
            <a:endParaRPr lang="en-US" sz="900">
              <a:highlight>
                <a:srgbClr val="FFFFFF"/>
              </a:highlight>
            </a:endParaRPr>
          </a:p>
          <a:p>
            <a:pPr marL="0" lvl="0" indent="0" defTabSz="457200">
              <a:lnSpc>
                <a:spcPct val="90000"/>
              </a:lnSpc>
              <a:spcBef>
                <a:spcPts val="1000"/>
              </a:spcBef>
              <a:buSzPct val="80000"/>
              <a:buFont typeface="Wingdings 3" charset="2"/>
              <a:buChar char=""/>
            </a:pPr>
            <a:endParaRPr lang="en-US" sz="9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19"/>
        <p:cNvGrpSpPr/>
        <p:nvPr/>
      </p:nvGrpSpPr>
      <p:grpSpPr>
        <a:xfrm>
          <a:off x="0" y="0"/>
          <a:ext cx="0" cy="0"/>
          <a:chOff x="0" y="0"/>
          <a:chExt cx="0" cy="0"/>
        </a:xfrm>
      </p:grpSpPr>
      <p:grpSp>
        <p:nvGrpSpPr>
          <p:cNvPr id="98" name="Group 9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5143500"/>
            <a:chOff x="0" y="0"/>
            <a:chExt cx="12192000" cy="6858000"/>
          </a:xfrm>
        </p:grpSpPr>
        <p:sp>
          <p:nvSpPr>
            <p:cNvPr id="99" name="Rectangle 9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Oval 9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1" name="Oval 10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2" name="Oval 10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 name="Oval 10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4" name="Oval 10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9" name="Rectangle 10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11" name="Rectangle 11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2355364" y="1369559"/>
            <a:ext cx="2474555"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7" name="Freeform: Shape 11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878973" y="-105650"/>
            <a:ext cx="4540253"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1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20" name="Google Shape;220;p35"/>
          <p:cNvSpPr txBox="1">
            <a:spLocks noGrp="1"/>
          </p:cNvSpPr>
          <p:nvPr>
            <p:ph type="title"/>
          </p:nvPr>
        </p:nvSpPr>
        <p:spPr>
          <a:xfrm>
            <a:off x="745565" y="847952"/>
            <a:ext cx="2506831" cy="3447595"/>
          </a:xfrm>
          <a:prstGeom prst="rect">
            <a:avLst/>
          </a:prstGeom>
        </p:spPr>
        <p:txBody>
          <a:bodyPr spcFirstLastPara="1" vert="horz" lIns="91440" tIns="45720" rIns="91440" bIns="45720" rtlCol="0" anchor="ctr" anchorCtr="0">
            <a:normAutofit/>
          </a:bodyPr>
          <a:lstStyle/>
          <a:p>
            <a:pPr marL="0" lvl="0" indent="0" defTabSz="457200">
              <a:spcBef>
                <a:spcPct val="0"/>
              </a:spcBef>
              <a:spcAft>
                <a:spcPts val="0"/>
              </a:spcAft>
            </a:pPr>
            <a:r>
              <a:rPr lang="en-US" sz="2400">
                <a:solidFill>
                  <a:srgbClr val="EBEBEB"/>
                </a:solidFill>
              </a:rPr>
              <a:t>Bibliography </a:t>
            </a:r>
          </a:p>
        </p:txBody>
      </p:sp>
      <p:sp>
        <p:nvSpPr>
          <p:cNvPr id="221" name="Google Shape;221;p35"/>
          <p:cNvSpPr txBox="1">
            <a:spLocks noGrp="1"/>
          </p:cNvSpPr>
          <p:nvPr>
            <p:ph type="body" idx="1"/>
          </p:nvPr>
        </p:nvSpPr>
        <p:spPr>
          <a:xfrm>
            <a:off x="3967557" y="328134"/>
            <a:ext cx="4126961" cy="4465744"/>
          </a:xfrm>
          <a:prstGeom prst="rect">
            <a:avLst/>
          </a:prstGeom>
        </p:spPr>
        <p:txBody>
          <a:bodyPr spcFirstLastPara="1" vert="horz" lIns="91440" tIns="45720" rIns="91440" bIns="45720" rtlCol="0" anchor="ctr" anchorCtr="0">
            <a:normAutofit/>
          </a:bodyPr>
          <a:lstStyle/>
          <a:p>
            <a:pPr marL="0" lvl="0" indent="0" defTabSz="457200">
              <a:lnSpc>
                <a:spcPct val="90000"/>
              </a:lnSpc>
              <a:spcBef>
                <a:spcPts val="1000"/>
              </a:spcBef>
              <a:buSzPct val="80000"/>
              <a:buFont typeface="Wingdings 3" charset="2"/>
              <a:buChar char=""/>
            </a:pPr>
            <a:r>
              <a:rPr lang="en-US" sz="900"/>
              <a:t>Ironman -2019 Presentation for Swansea</a:t>
            </a:r>
          </a:p>
          <a:p>
            <a:pPr marL="0" lvl="0" indent="0" defTabSz="457200">
              <a:lnSpc>
                <a:spcPct val="90000"/>
              </a:lnSpc>
              <a:spcBef>
                <a:spcPts val="1000"/>
              </a:spcBef>
              <a:buSzPct val="80000"/>
              <a:buFont typeface="Wingdings 3" charset="2"/>
              <a:buChar char=""/>
            </a:pPr>
            <a:r>
              <a:rPr lang="en-US" sz="900">
                <a:highlight>
                  <a:srgbClr val="FFFFFF"/>
                </a:highlight>
              </a:rPr>
              <a:t>SyndicateRoom. (2019). What is an Operational Plan? SyndicateRoom Definition. [online] Available at: https://www.syndicateroom.com/learn/glossary/operational-plan [Accessed 7 Dec. 2019].</a:t>
            </a:r>
          </a:p>
          <a:p>
            <a:pPr marL="0" lvl="0" indent="0" defTabSz="457200">
              <a:lnSpc>
                <a:spcPct val="90000"/>
              </a:lnSpc>
              <a:spcBef>
                <a:spcPts val="1000"/>
              </a:spcBef>
              <a:buSzPct val="80000"/>
              <a:buFont typeface="Wingdings 3" charset="2"/>
              <a:buChar char=""/>
            </a:pPr>
            <a:r>
              <a:rPr lang="en-US" sz="900">
                <a:highlight>
                  <a:srgbClr val="FFFFFF"/>
                </a:highlight>
              </a:rPr>
              <a:t>Weprintlanyards.com. (2019). Design A Custom Printed Lanyard | WePrintLanyards.com. [online] Available at: https://www.weprintlanyards.com/DyeSubLanyardDesign.aspx?id=1 </a:t>
            </a:r>
          </a:p>
          <a:p>
            <a:pPr marL="0" lvl="0" indent="0" defTabSz="457200">
              <a:lnSpc>
                <a:spcPct val="90000"/>
              </a:lnSpc>
              <a:spcBef>
                <a:spcPts val="1000"/>
              </a:spcBef>
              <a:buSzPct val="80000"/>
              <a:buFont typeface="Wingdings 3" charset="2"/>
              <a:buChar char=""/>
            </a:pPr>
            <a:r>
              <a:rPr lang="en-US" sz="900"/>
              <a:t>Hayward, W. (2017). Tenby, the town transformed by ironman. Available: https://www.walesonline.co.uk/news/wales-news/tenby-town-transformed-ironman-13584815. Last accessed 08th Dec 2019.</a:t>
            </a:r>
            <a:endParaRPr lang="en-US" sz="900">
              <a:highlight>
                <a:srgbClr val="FFFFFF"/>
              </a:highlight>
            </a:endParaRPr>
          </a:p>
          <a:p>
            <a:pPr marL="0" lvl="0" indent="0" defTabSz="457200">
              <a:lnSpc>
                <a:spcPct val="90000"/>
              </a:lnSpc>
              <a:spcBef>
                <a:spcPts val="1000"/>
              </a:spcBef>
              <a:buSzPct val="80000"/>
              <a:buFont typeface="Wingdings 3" charset="2"/>
              <a:buChar char=""/>
            </a:pPr>
            <a:r>
              <a:rPr lang="en-US" sz="900"/>
              <a:t>bbc. (2013). Ironman Wales, Tenby . Available: https://www.bbc.co.uk/news/uk-wales-24013690. Last accessed 08th Dec 2019.</a:t>
            </a:r>
          </a:p>
          <a:p>
            <a:pPr marL="0" lvl="0" indent="0" defTabSz="457200">
              <a:lnSpc>
                <a:spcPct val="90000"/>
              </a:lnSpc>
              <a:spcBef>
                <a:spcPts val="1000"/>
              </a:spcBef>
              <a:buSzPct val="80000"/>
              <a:buFont typeface="Wingdings 3" charset="2"/>
              <a:buChar char=""/>
            </a:pPr>
            <a:r>
              <a:rPr lang="en-US" sz="900"/>
              <a:t>Lockers, R. (2019). Need to rent lockers for your music festival - Rent from Lockers3000- Lockers for Hire for events. [online]. Available at: https://www.lockers3000.com/rental-locker.html?gclid=Cj0KCQiA_rfvBRCPARIsANlV66Ppc4xVeHD1EhVjPlnVPzlW2pqzQSlc_ZaGx5OZUxndu2RvvXKmbtYaAuX5EALw_wcB </a:t>
            </a:r>
          </a:p>
          <a:p>
            <a:pPr marL="0" lvl="0" indent="0" defTabSz="457200">
              <a:lnSpc>
                <a:spcPct val="90000"/>
              </a:lnSpc>
              <a:spcBef>
                <a:spcPts val="1000"/>
              </a:spcBef>
              <a:buSzPct val="80000"/>
              <a:buFont typeface="Wingdings 3" charset="2"/>
              <a:buChar char=""/>
            </a:pPr>
            <a:endParaRPr lang="en-US" sz="900"/>
          </a:p>
          <a:p>
            <a:pPr marL="0" lvl="0" indent="0" defTabSz="457200">
              <a:lnSpc>
                <a:spcPct val="90000"/>
              </a:lnSpc>
              <a:spcBef>
                <a:spcPts val="1000"/>
              </a:spcBef>
              <a:buSzPct val="80000"/>
              <a:buFont typeface="Wingdings 3" charset="2"/>
              <a:buChar char=""/>
            </a:pPr>
            <a:endParaRPr lang="en-US" sz="900">
              <a:highlight>
                <a:srgbClr val="FFFFFF"/>
              </a:highlight>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4861</Words>
  <Application>Microsoft Office PowerPoint</Application>
  <PresentationFormat>On-screen Show (16:9)</PresentationFormat>
  <Paragraphs>220</Paragraphs>
  <Slides>24</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Wingdings 3</vt:lpstr>
      <vt:lpstr>Roboto</vt:lpstr>
      <vt:lpstr>Wingdings</vt:lpstr>
      <vt:lpstr>Century Gothic</vt:lpstr>
      <vt:lpstr>Arial</vt:lpstr>
      <vt:lpstr>Ion Boardroom</vt:lpstr>
      <vt:lpstr>VIP Extraordinaire  </vt:lpstr>
      <vt:lpstr>Introduction and 10th Anniversary - C </vt:lpstr>
      <vt:lpstr>Aims and Objectives - D</vt:lpstr>
      <vt:lpstr>Statistics - D</vt:lpstr>
      <vt:lpstr>VIP Experience reviews - K </vt:lpstr>
      <vt:lpstr>Wales Mega Event Strategy 2010-2020 - D</vt:lpstr>
      <vt:lpstr>Previous VIP Experience - D</vt:lpstr>
      <vt:lpstr>Sponsors - C &amp; D</vt:lpstr>
      <vt:lpstr>Questionnaire responses - D </vt:lpstr>
      <vt:lpstr>Questionnaire responses - D</vt:lpstr>
      <vt:lpstr>Planning - K</vt:lpstr>
      <vt:lpstr>Financial Figures - C</vt:lpstr>
      <vt:lpstr>How do we satisfy different VIP types?- K</vt:lpstr>
      <vt:lpstr>VIP Package - All  </vt:lpstr>
      <vt:lpstr>Organisational Issues regarding VIP packages - K</vt:lpstr>
      <vt:lpstr>Operational Plan - K</vt:lpstr>
      <vt:lpstr>Why our VIP package?-K </vt:lpstr>
      <vt:lpstr>Conclusion - C</vt:lpstr>
      <vt:lpstr>Wristbands to Lanyards - D </vt:lpstr>
      <vt:lpstr>Recommendations - C </vt:lpstr>
      <vt:lpstr>Thank You for Watching </vt:lpstr>
      <vt:lpstr>References</vt:lpstr>
      <vt:lpstr>References Contd</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VIP Extraordinaire</dc:title>
  <dc:creator>katie Joseph</dc:creator>
  <cp:lastModifiedBy>katie Joseph</cp:lastModifiedBy>
  <cp:revision>2</cp:revision>
  <dcterms:created xsi:type="dcterms:W3CDTF">2019-12-09T23:11:20Z</dcterms:created>
  <dcterms:modified xsi:type="dcterms:W3CDTF">2019-12-09T23:16:56Z</dcterms:modified>
</cp:coreProperties>
</file>