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0_64208271.xml" ContentType="application/vnd.ms-powerpoint.comments+xml"/>
  <Override PartName="/ppt/notesSlides/notesSlide3.xml" ContentType="application/vnd.openxmlformats-officedocument.presentationml.notesSlide+xml"/>
  <Override PartName="/ppt/comments/modernComment_101_B19C43F5.xml" ContentType="application/vnd.ms-powerpoint.comments+xml"/>
  <Override PartName="/ppt/notesSlides/notesSlide4.xml" ContentType="application/vnd.openxmlformats-officedocument.presentationml.notesSlide+xml"/>
  <Override PartName="/ppt/comments/modernComment_102_E8B7E6DA.xml" ContentType="application/vnd.ms-powerpoint.comments+xml"/>
  <Override PartName="/ppt/notesSlides/notesSlide5.xml" ContentType="application/vnd.openxmlformats-officedocument.presentationml.notesSlide+xml"/>
  <Override PartName="/ppt/comments/modernComment_103_4248E8F9.xml" ContentType="application/vnd.ms-powerpoint.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modernComment_105_E584C2F1.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08_8010509D.xml" ContentType="application/vnd.ms-powerpoint.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modernComment_10E_61753581.xml" ContentType="application/vnd.ms-powerpoint.comments+xml"/>
  <Override PartName="/ppt/notesSlides/notesSlide12.xml" ContentType="application/vnd.openxmlformats-officedocument.presentationml.notesSlide+xml"/>
  <Override PartName="/ppt/comments/modernComment_10B_8BEF37E3.xml" ContentType="application/vnd.ms-powerpoint.comments+xml"/>
  <Override PartName="/ppt/notesSlides/notesSlide13.xml" ContentType="application/vnd.openxmlformats-officedocument.presentationml.notesSlide+xml"/>
  <Override PartName="/ppt/comments/modernComment_10C_93AAE413.xml" ContentType="application/vnd.ms-powerpoint.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omments/modernComment_113_70129972.xml" ContentType="application/vnd.ms-powerpoint.comments+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86" r:id="rId2"/>
    <p:sldId id="287" r:id="rId3"/>
    <p:sldId id="256" r:id="rId4"/>
    <p:sldId id="257" r:id="rId5"/>
    <p:sldId id="258" r:id="rId6"/>
    <p:sldId id="259" r:id="rId7"/>
    <p:sldId id="281" r:id="rId8"/>
    <p:sldId id="282" r:id="rId9"/>
    <p:sldId id="261" r:id="rId10"/>
    <p:sldId id="262" r:id="rId11"/>
    <p:sldId id="264" r:id="rId12"/>
    <p:sldId id="265" r:id="rId13"/>
    <p:sldId id="270" r:id="rId14"/>
    <p:sldId id="267" r:id="rId15"/>
    <p:sldId id="268" r:id="rId16"/>
    <p:sldId id="269" r:id="rId17"/>
    <p:sldId id="275" r:id="rId18"/>
    <p:sldId id="28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887DF15-1C5E-DF17-C9CF-ADF87400C37B}" name="Kypame Collingwood" initials="KC" userId="b1c02b3b636b20e4" providerId="Windows Live"/>
  <p188:author id="{6C80B52C-7E56-1E46-E0E6-0B8B8E9BFD7F}" name="kylecollingwood03@gmail.com" initials="k" userId="7dbe75aae15a1559"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726" autoAdjust="0"/>
  </p:normalViewPr>
  <p:slideViewPr>
    <p:cSldViewPr snapToGrid="0">
      <p:cViewPr varScale="1">
        <p:scale>
          <a:sx n="92" d="100"/>
          <a:sy n="92" d="100"/>
        </p:scale>
        <p:origin x="336" y="67"/>
      </p:cViewPr>
      <p:guideLst/>
    </p:cSldViewPr>
  </p:slideViewPr>
  <p:outlineViewPr>
    <p:cViewPr>
      <p:scale>
        <a:sx n="33" d="100"/>
        <a:sy n="33" d="100"/>
      </p:scale>
      <p:origin x="0" y="-1805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ylecollingwood03@gmail.com" userId="7dbe75aae15a1559" providerId="LiveId" clId="{8EF2B146-63EA-42BC-BE89-AB65B9A02964}"/>
    <pc:docChg chg="undo custSel addSld delSld modSld sldOrd">
      <pc:chgData name="kylecollingwood03@gmail.com" userId="7dbe75aae15a1559" providerId="LiveId" clId="{8EF2B146-63EA-42BC-BE89-AB65B9A02964}" dt="2022-03-07T22:16:45.502" v="102"/>
      <pc:docMkLst>
        <pc:docMk/>
      </pc:docMkLst>
      <pc:sldChg chg="addSp delSp modSp mod delAnim modAnim">
        <pc:chgData name="kylecollingwood03@gmail.com" userId="7dbe75aae15a1559" providerId="LiveId" clId="{8EF2B146-63EA-42BC-BE89-AB65B9A02964}" dt="2022-03-07T19:15:48.099" v="101"/>
        <pc:sldMkLst>
          <pc:docMk/>
          <pc:sldMk cId="1679852145" sldId="256"/>
        </pc:sldMkLst>
        <pc:picChg chg="add del mod">
          <ac:chgData name="kylecollingwood03@gmail.com" userId="7dbe75aae15a1559" providerId="LiveId" clId="{8EF2B146-63EA-42BC-BE89-AB65B9A02964}" dt="2022-03-06T20:17:32.176" v="2" actId="478"/>
          <ac:picMkLst>
            <pc:docMk/>
            <pc:sldMk cId="1679852145" sldId="256"/>
            <ac:picMk id="5" creationId="{EB394FAB-D6BC-4282-9B49-0DF1502A33DB}"/>
          </ac:picMkLst>
        </pc:picChg>
        <pc:picChg chg="add mod">
          <ac:chgData name="kylecollingwood03@gmail.com" userId="7dbe75aae15a1559" providerId="LiveId" clId="{8EF2B146-63EA-42BC-BE89-AB65B9A02964}" dt="2022-03-07T17:13:42.298" v="27" actId="1076"/>
          <ac:picMkLst>
            <pc:docMk/>
            <pc:sldMk cId="1679852145" sldId="256"/>
            <ac:picMk id="5" creationId="{F5206687-D982-4C01-A424-DB82CB8BE068}"/>
          </ac:picMkLst>
        </pc:picChg>
      </pc:sldChg>
      <pc:sldChg chg="modNotesTx">
        <pc:chgData name="kylecollingwood03@gmail.com" userId="7dbe75aae15a1559" providerId="LiveId" clId="{8EF2B146-63EA-42BC-BE89-AB65B9A02964}" dt="2022-03-06T23:48:15.463" v="3" actId="20577"/>
        <pc:sldMkLst>
          <pc:docMk/>
          <pc:sldMk cId="2979808245" sldId="257"/>
        </pc:sldMkLst>
      </pc:sldChg>
      <pc:sldChg chg="addSp modSp mod modAnim">
        <pc:chgData name="kylecollingwood03@gmail.com" userId="7dbe75aae15a1559" providerId="LiveId" clId="{8EF2B146-63EA-42BC-BE89-AB65B9A02964}" dt="2022-03-07T17:26:28.092" v="64"/>
        <pc:sldMkLst>
          <pc:docMk/>
          <pc:sldMk cId="1112074489" sldId="259"/>
        </pc:sldMkLst>
        <pc:picChg chg="add mod">
          <ac:chgData name="kylecollingwood03@gmail.com" userId="7dbe75aae15a1559" providerId="LiveId" clId="{8EF2B146-63EA-42BC-BE89-AB65B9A02964}" dt="2022-03-07T17:14:39.713" v="31" actId="1076"/>
          <ac:picMkLst>
            <pc:docMk/>
            <pc:sldMk cId="1112074489" sldId="259"/>
            <ac:picMk id="4" creationId="{AB39AA28-446B-49A6-ADFC-BA05FF5E7E68}"/>
          </ac:picMkLst>
        </pc:picChg>
      </pc:sldChg>
      <pc:sldChg chg="modSp mod">
        <pc:chgData name="kylecollingwood03@gmail.com" userId="7dbe75aae15a1559" providerId="LiveId" clId="{8EF2B146-63EA-42BC-BE89-AB65B9A02964}" dt="2022-03-06T23:48:34.960" v="4" actId="20577"/>
        <pc:sldMkLst>
          <pc:docMk/>
          <pc:sldMk cId="3319536949" sldId="276"/>
        </pc:sldMkLst>
        <pc:spChg chg="mod">
          <ac:chgData name="kylecollingwood03@gmail.com" userId="7dbe75aae15a1559" providerId="LiveId" clId="{8EF2B146-63EA-42BC-BE89-AB65B9A02964}" dt="2022-03-06T23:48:34.960" v="4" actId="20577"/>
          <ac:spMkLst>
            <pc:docMk/>
            <pc:sldMk cId="3319536949" sldId="276"/>
            <ac:spMk id="3" creationId="{40F6921B-1E7E-4A62-A293-298F6980CC84}"/>
          </ac:spMkLst>
        </pc:spChg>
      </pc:sldChg>
      <pc:sldChg chg="addSp delSp modSp mod delAnim modAnim">
        <pc:chgData name="kylecollingwood03@gmail.com" userId="7dbe75aae15a1559" providerId="LiveId" clId="{8EF2B146-63EA-42BC-BE89-AB65B9A02964}" dt="2022-03-07T17:21:02.818" v="55" actId="478"/>
        <pc:sldMkLst>
          <pc:docMk/>
          <pc:sldMk cId="2624336346" sldId="277"/>
        </pc:sldMkLst>
        <pc:picChg chg="add del mod">
          <ac:chgData name="kylecollingwood03@gmail.com" userId="7dbe75aae15a1559" providerId="LiveId" clId="{8EF2B146-63EA-42BC-BE89-AB65B9A02964}" dt="2022-03-07T17:21:02.818" v="55" actId="478"/>
          <ac:picMkLst>
            <pc:docMk/>
            <pc:sldMk cId="2624336346" sldId="277"/>
            <ac:picMk id="2" creationId="{94E57D1E-FEB1-4CD3-865E-74258E16BEB5}"/>
          </ac:picMkLst>
        </pc:picChg>
      </pc:sldChg>
      <pc:sldChg chg="addSp modSp mod modAnim">
        <pc:chgData name="kylecollingwood03@gmail.com" userId="7dbe75aae15a1559" providerId="LiveId" clId="{8EF2B146-63EA-42BC-BE89-AB65B9A02964}" dt="2022-03-07T17:26:22.246" v="63"/>
        <pc:sldMkLst>
          <pc:docMk/>
          <pc:sldMk cId="4199078442" sldId="279"/>
        </pc:sldMkLst>
        <pc:picChg chg="add mod">
          <ac:chgData name="kylecollingwood03@gmail.com" userId="7dbe75aae15a1559" providerId="LiveId" clId="{8EF2B146-63EA-42BC-BE89-AB65B9A02964}" dt="2022-03-07T17:15:04.965" v="33" actId="1076"/>
          <ac:picMkLst>
            <pc:docMk/>
            <pc:sldMk cId="4199078442" sldId="279"/>
            <ac:picMk id="2" creationId="{6C110732-AC0A-4F3E-936F-035253357DDD}"/>
          </ac:picMkLst>
        </pc:picChg>
      </pc:sldChg>
      <pc:sldChg chg="addSp delSp modSp new mod modAnim">
        <pc:chgData name="kylecollingwood03@gmail.com" userId="7dbe75aae15a1559" providerId="LiveId" clId="{8EF2B146-63EA-42BC-BE89-AB65B9A02964}" dt="2022-03-07T19:13:12.899" v="97"/>
        <pc:sldMkLst>
          <pc:docMk/>
          <pc:sldMk cId="3976780404" sldId="281"/>
        </pc:sldMkLst>
        <pc:spChg chg="del mod">
          <ac:chgData name="kylecollingwood03@gmail.com" userId="7dbe75aae15a1559" providerId="LiveId" clId="{8EF2B146-63EA-42BC-BE89-AB65B9A02964}" dt="2022-03-07T16:55:25.483" v="11" actId="478"/>
          <ac:spMkLst>
            <pc:docMk/>
            <pc:sldMk cId="3976780404" sldId="281"/>
            <ac:spMk id="2" creationId="{669E9B82-1B8C-43E7-A540-D999AF00A3D2}"/>
          </ac:spMkLst>
        </pc:spChg>
        <pc:spChg chg="del">
          <ac:chgData name="kylecollingwood03@gmail.com" userId="7dbe75aae15a1559" providerId="LiveId" clId="{8EF2B146-63EA-42BC-BE89-AB65B9A02964}" dt="2022-03-07T16:55:21.609" v="9"/>
          <ac:spMkLst>
            <pc:docMk/>
            <pc:sldMk cId="3976780404" sldId="281"/>
            <ac:spMk id="3" creationId="{FA69992A-9888-4356-A4F5-64E82AFFB913}"/>
          </ac:spMkLst>
        </pc:spChg>
        <pc:picChg chg="add mod">
          <ac:chgData name="kylecollingwood03@gmail.com" userId="7dbe75aae15a1559" providerId="LiveId" clId="{8EF2B146-63EA-42BC-BE89-AB65B9A02964}" dt="2022-03-07T16:55:37.103" v="15" actId="1076"/>
          <ac:picMkLst>
            <pc:docMk/>
            <pc:sldMk cId="3976780404" sldId="281"/>
            <ac:picMk id="4" creationId="{85850A57-4030-4938-A1D2-0C8F6646B86D}"/>
          </ac:picMkLst>
        </pc:picChg>
      </pc:sldChg>
      <pc:sldChg chg="add ord">
        <pc:chgData name="kylecollingwood03@gmail.com" userId="7dbe75aae15a1559" providerId="LiveId" clId="{8EF2B146-63EA-42BC-BE89-AB65B9A02964}" dt="2022-03-07T16:54:18.591" v="8"/>
        <pc:sldMkLst>
          <pc:docMk/>
          <pc:sldMk cId="3446856391" sldId="282"/>
        </pc:sldMkLst>
      </pc:sldChg>
      <pc:sldChg chg="addSp delSp modSp new mod modAnim">
        <pc:chgData name="kylecollingwood03@gmail.com" userId="7dbe75aae15a1559" providerId="LiveId" clId="{8EF2B146-63EA-42BC-BE89-AB65B9A02964}" dt="2022-03-07T19:13:38.910" v="98"/>
        <pc:sldMkLst>
          <pc:docMk/>
          <pc:sldMk cId="1105413435" sldId="283"/>
        </pc:sldMkLst>
        <pc:spChg chg="del">
          <ac:chgData name="kylecollingwood03@gmail.com" userId="7dbe75aae15a1559" providerId="LiveId" clId="{8EF2B146-63EA-42BC-BE89-AB65B9A02964}" dt="2022-03-07T16:57:48.895" v="17" actId="478"/>
          <ac:spMkLst>
            <pc:docMk/>
            <pc:sldMk cId="1105413435" sldId="283"/>
            <ac:spMk id="2" creationId="{F8458DBB-F479-42DB-A8DB-7ABB50FCD843}"/>
          </ac:spMkLst>
        </pc:spChg>
        <pc:spChg chg="del">
          <ac:chgData name="kylecollingwood03@gmail.com" userId="7dbe75aae15a1559" providerId="LiveId" clId="{8EF2B146-63EA-42BC-BE89-AB65B9A02964}" dt="2022-03-07T16:58:26.457" v="21"/>
          <ac:spMkLst>
            <pc:docMk/>
            <pc:sldMk cId="1105413435" sldId="283"/>
            <ac:spMk id="3" creationId="{3E767561-F21E-47DA-8332-A27DE760BDF9}"/>
          </ac:spMkLst>
        </pc:spChg>
        <pc:picChg chg="add mod">
          <ac:chgData name="kylecollingwood03@gmail.com" userId="7dbe75aae15a1559" providerId="LiveId" clId="{8EF2B146-63EA-42BC-BE89-AB65B9A02964}" dt="2022-03-07T16:58:33.900" v="25" actId="14100"/>
          <ac:picMkLst>
            <pc:docMk/>
            <pc:sldMk cId="1105413435" sldId="283"/>
            <ac:picMk id="4" creationId="{E352BA44-0540-42EE-AF8E-4855B17F066C}"/>
          </ac:picMkLst>
        </pc:picChg>
      </pc:sldChg>
      <pc:sldChg chg="addSp delSp modSp add mod ord delAnim modAnim">
        <pc:chgData name="kylecollingwood03@gmail.com" userId="7dbe75aae15a1559" providerId="LiveId" clId="{8EF2B146-63EA-42BC-BE89-AB65B9A02964}" dt="2022-03-07T17:15:49.058" v="38" actId="478"/>
        <pc:sldMkLst>
          <pc:docMk/>
          <pc:sldMk cId="682905388" sldId="284"/>
        </pc:sldMkLst>
        <pc:picChg chg="add del mod">
          <ac:chgData name="kylecollingwood03@gmail.com" userId="7dbe75aae15a1559" providerId="LiveId" clId="{8EF2B146-63EA-42BC-BE89-AB65B9A02964}" dt="2022-03-07T17:15:49.058" v="38" actId="478"/>
          <ac:picMkLst>
            <pc:docMk/>
            <pc:sldMk cId="682905388" sldId="284"/>
            <ac:picMk id="3" creationId="{861706EA-DB59-4303-9B99-6925AFC302E3}"/>
          </ac:picMkLst>
        </pc:picChg>
      </pc:sldChg>
      <pc:sldChg chg="addSp delSp modSp new mod modTransition setBg modAnim">
        <pc:chgData name="kylecollingwood03@gmail.com" userId="7dbe75aae15a1559" providerId="LiveId" clId="{8EF2B146-63EA-42BC-BE89-AB65B9A02964}" dt="2022-03-07T22:16:45.502" v="102"/>
        <pc:sldMkLst>
          <pc:docMk/>
          <pc:sldMk cId="1356032262" sldId="285"/>
        </pc:sldMkLst>
        <pc:spChg chg="del">
          <ac:chgData name="kylecollingwood03@gmail.com" userId="7dbe75aae15a1559" providerId="LiveId" clId="{8EF2B146-63EA-42BC-BE89-AB65B9A02964}" dt="2022-03-07T17:16:19.025" v="43" actId="26606"/>
          <ac:spMkLst>
            <pc:docMk/>
            <pc:sldMk cId="1356032262" sldId="285"/>
            <ac:spMk id="2" creationId="{4197044D-C595-4846-AFF7-94E450C578CC}"/>
          </ac:spMkLst>
        </pc:spChg>
        <pc:spChg chg="del">
          <ac:chgData name="kylecollingwood03@gmail.com" userId="7dbe75aae15a1559" providerId="LiveId" clId="{8EF2B146-63EA-42BC-BE89-AB65B9A02964}" dt="2022-03-07T17:16:00.791" v="40" actId="931"/>
          <ac:spMkLst>
            <pc:docMk/>
            <pc:sldMk cId="1356032262" sldId="285"/>
            <ac:spMk id="3" creationId="{BAC3941A-AA9F-4AA6-9F55-55B4660115EB}"/>
          </ac:spMkLst>
        </pc:spChg>
        <pc:spChg chg="add">
          <ac:chgData name="kylecollingwood03@gmail.com" userId="7dbe75aae15a1559" providerId="LiveId" clId="{8EF2B146-63EA-42BC-BE89-AB65B9A02964}" dt="2022-03-07T17:16:19.025" v="43" actId="26606"/>
          <ac:spMkLst>
            <pc:docMk/>
            <pc:sldMk cId="1356032262" sldId="285"/>
            <ac:spMk id="10" creationId="{5F879AC3-D4CE-493C-ADC7-06205677F4F8}"/>
          </ac:spMkLst>
        </pc:spChg>
        <pc:spChg chg="add">
          <ac:chgData name="kylecollingwood03@gmail.com" userId="7dbe75aae15a1559" providerId="LiveId" clId="{8EF2B146-63EA-42BC-BE89-AB65B9A02964}" dt="2022-03-07T17:16:19.025" v="43" actId="26606"/>
          <ac:spMkLst>
            <pc:docMk/>
            <pc:sldMk cId="1356032262" sldId="285"/>
            <ac:spMk id="12" creationId="{736F0DFD-0954-464F-BF12-DD2E6F6E0380}"/>
          </ac:spMkLst>
        </pc:spChg>
        <pc:picChg chg="add mod">
          <ac:chgData name="kylecollingwood03@gmail.com" userId="7dbe75aae15a1559" providerId="LiveId" clId="{8EF2B146-63EA-42BC-BE89-AB65B9A02964}" dt="2022-03-07T19:11:54.577" v="78" actId="14100"/>
          <ac:picMkLst>
            <pc:docMk/>
            <pc:sldMk cId="1356032262" sldId="285"/>
            <ac:picMk id="5" creationId="{A43E86FA-57F2-4C0E-B319-9618C70A1A67}"/>
          </ac:picMkLst>
        </pc:picChg>
        <pc:picChg chg="add mod">
          <ac:chgData name="kylecollingwood03@gmail.com" userId="7dbe75aae15a1559" providerId="LiveId" clId="{8EF2B146-63EA-42BC-BE89-AB65B9A02964}" dt="2022-03-07T17:17:36.339" v="54" actId="1076"/>
          <ac:picMkLst>
            <pc:docMk/>
            <pc:sldMk cId="1356032262" sldId="285"/>
            <ac:picMk id="6" creationId="{38E20237-1865-485B-8014-CC1608E107D5}"/>
          </ac:picMkLst>
        </pc:picChg>
      </pc:sldChg>
      <pc:sldChg chg="modSp add mod ord modTransition">
        <pc:chgData name="kylecollingwood03@gmail.com" userId="7dbe75aae15a1559" providerId="LiveId" clId="{8EF2B146-63EA-42BC-BE89-AB65B9A02964}" dt="2022-03-07T19:14:22.809" v="100"/>
        <pc:sldMkLst>
          <pc:docMk/>
          <pc:sldMk cId="1422633027" sldId="286"/>
        </pc:sldMkLst>
        <pc:picChg chg="mod">
          <ac:chgData name="kylecollingwood03@gmail.com" userId="7dbe75aae15a1559" providerId="LiveId" clId="{8EF2B146-63EA-42BC-BE89-AB65B9A02964}" dt="2022-03-07T19:11:46.118" v="76" actId="14100"/>
          <ac:picMkLst>
            <pc:docMk/>
            <pc:sldMk cId="1422633027" sldId="286"/>
            <ac:picMk id="9" creationId="{1B581C4D-0F99-4C65-985F-8152A3A6AE3D}"/>
          </ac:picMkLst>
        </pc:picChg>
      </pc:sldChg>
      <pc:sldChg chg="new del ord">
        <pc:chgData name="kylecollingwood03@gmail.com" userId="7dbe75aae15a1559" providerId="LiveId" clId="{8EF2B146-63EA-42BC-BE89-AB65B9A02964}" dt="2022-03-07T19:11:37.947" v="74" actId="47"/>
        <pc:sldMkLst>
          <pc:docMk/>
          <pc:sldMk cId="3119302442" sldId="286"/>
        </pc:sldMkLst>
      </pc:sldChg>
      <pc:sldChg chg="addSp delSp modSp new mod modTransition setBg modAnim">
        <pc:chgData name="kylecollingwood03@gmail.com" userId="7dbe75aae15a1559" providerId="LiveId" clId="{8EF2B146-63EA-42BC-BE89-AB65B9A02964}" dt="2022-03-07T19:14:13.747" v="99"/>
        <pc:sldMkLst>
          <pc:docMk/>
          <pc:sldMk cId="3184234947" sldId="287"/>
        </pc:sldMkLst>
        <pc:spChg chg="add del">
          <ac:chgData name="kylecollingwood03@gmail.com" userId="7dbe75aae15a1559" providerId="LiveId" clId="{8EF2B146-63EA-42BC-BE89-AB65B9A02964}" dt="2022-03-07T19:12:36.654" v="89" actId="478"/>
          <ac:spMkLst>
            <pc:docMk/>
            <pc:sldMk cId="3184234947" sldId="287"/>
            <ac:spMk id="2" creationId="{810A8360-AEA1-4A87-BE8A-5354EFD97E97}"/>
          </ac:spMkLst>
        </pc:spChg>
        <pc:spChg chg="del">
          <ac:chgData name="kylecollingwood03@gmail.com" userId="7dbe75aae15a1559" providerId="LiveId" clId="{8EF2B146-63EA-42BC-BE89-AB65B9A02964}" dt="2022-03-07T19:12:14.700" v="82"/>
          <ac:spMkLst>
            <pc:docMk/>
            <pc:sldMk cId="3184234947" sldId="287"/>
            <ac:spMk id="3" creationId="{C59058C8-9280-4956-987C-64F34B22C138}"/>
          </ac:spMkLst>
        </pc:spChg>
        <pc:spChg chg="add del">
          <ac:chgData name="kylecollingwood03@gmail.com" userId="7dbe75aae15a1559" providerId="LiveId" clId="{8EF2B146-63EA-42BC-BE89-AB65B9A02964}" dt="2022-03-07T19:12:22.891" v="85" actId="26606"/>
          <ac:spMkLst>
            <pc:docMk/>
            <pc:sldMk cId="3184234947" sldId="287"/>
            <ac:spMk id="9" creationId="{32BC26D8-82FB-445E-AA49-62A77D7C1EE0}"/>
          </ac:spMkLst>
        </pc:spChg>
        <pc:spChg chg="add del">
          <ac:chgData name="kylecollingwood03@gmail.com" userId="7dbe75aae15a1559" providerId="LiveId" clId="{8EF2B146-63EA-42BC-BE89-AB65B9A02964}" dt="2022-03-07T19:12:22.891" v="85" actId="26606"/>
          <ac:spMkLst>
            <pc:docMk/>
            <pc:sldMk cId="3184234947" sldId="287"/>
            <ac:spMk id="11" creationId="{CB44330D-EA18-4254-AA95-EB49948539B8}"/>
          </ac:spMkLst>
        </pc:spChg>
        <pc:spChg chg="add del">
          <ac:chgData name="kylecollingwood03@gmail.com" userId="7dbe75aae15a1559" providerId="LiveId" clId="{8EF2B146-63EA-42BC-BE89-AB65B9A02964}" dt="2022-03-07T19:12:32.331" v="87" actId="26606"/>
          <ac:spMkLst>
            <pc:docMk/>
            <pc:sldMk cId="3184234947" sldId="287"/>
            <ac:spMk id="13" creationId="{2633B3B5-CC90-43F0-8714-D31D1F3F0209}"/>
          </ac:spMkLst>
        </pc:spChg>
        <pc:spChg chg="add del">
          <ac:chgData name="kylecollingwood03@gmail.com" userId="7dbe75aae15a1559" providerId="LiveId" clId="{8EF2B146-63EA-42BC-BE89-AB65B9A02964}" dt="2022-03-07T19:12:32.331" v="87" actId="26606"/>
          <ac:spMkLst>
            <pc:docMk/>
            <pc:sldMk cId="3184234947" sldId="287"/>
            <ac:spMk id="14" creationId="{AB8C311F-7253-4AED-9701-7FC0708C41C7}"/>
          </ac:spMkLst>
        </pc:spChg>
        <pc:spChg chg="add del">
          <ac:chgData name="kylecollingwood03@gmail.com" userId="7dbe75aae15a1559" providerId="LiveId" clId="{8EF2B146-63EA-42BC-BE89-AB65B9A02964}" dt="2022-03-07T19:12:32.331" v="87" actId="26606"/>
          <ac:spMkLst>
            <pc:docMk/>
            <pc:sldMk cId="3184234947" sldId="287"/>
            <ac:spMk id="15" creationId="{A8D57A06-A426-446D-B02C-A2DC6B62E45E}"/>
          </ac:spMkLst>
        </pc:spChg>
        <pc:spChg chg="add del">
          <ac:chgData name="kylecollingwood03@gmail.com" userId="7dbe75aae15a1559" providerId="LiveId" clId="{8EF2B146-63EA-42BC-BE89-AB65B9A02964}" dt="2022-03-07T19:12:32.331" v="87" actId="26606"/>
          <ac:spMkLst>
            <pc:docMk/>
            <pc:sldMk cId="3184234947" sldId="287"/>
            <ac:spMk id="16" creationId="{E2384209-CB15-4CDF-9D31-C44FD9A3F20D}"/>
          </ac:spMkLst>
        </pc:spChg>
        <pc:picChg chg="add mod">
          <ac:chgData name="kylecollingwood03@gmail.com" userId="7dbe75aae15a1559" providerId="LiveId" clId="{8EF2B146-63EA-42BC-BE89-AB65B9A02964}" dt="2022-03-07T19:12:44.163" v="94" actId="1076"/>
          <ac:picMkLst>
            <pc:docMk/>
            <pc:sldMk cId="3184234947" sldId="287"/>
            <ac:picMk id="4" creationId="{4962629C-A261-4AD4-9E8E-0F0FF795876D}"/>
          </ac:picMkLst>
        </pc:picChg>
      </pc:sldChg>
    </pc:docChg>
  </pc:docChgLst>
  <pc:docChgLst>
    <pc:chgData name="kylecollingwood03@gmail.com" userId="7dbe75aae15a1559" providerId="LiveId" clId="{FAF3F617-B9E3-4A98-8CFA-863AFDBD0C58}"/>
    <pc:docChg chg="modSld">
      <pc:chgData name="kylecollingwood03@gmail.com" userId="7dbe75aae15a1559" providerId="LiveId" clId="{FAF3F617-B9E3-4A98-8CFA-863AFDBD0C58}" dt="2022-03-11T17:57:57.947" v="4"/>
      <pc:docMkLst>
        <pc:docMk/>
      </pc:docMkLst>
      <pc:sldChg chg="addSp modSp mod modAnim">
        <pc:chgData name="kylecollingwood03@gmail.com" userId="7dbe75aae15a1559" providerId="LiveId" clId="{FAF3F617-B9E3-4A98-8CFA-863AFDBD0C58}" dt="2022-03-11T17:57:57.947" v="4"/>
        <pc:sldMkLst>
          <pc:docMk/>
          <pc:sldMk cId="2507703988" sldId="280"/>
        </pc:sldMkLst>
        <pc:picChg chg="add mod">
          <ac:chgData name="kylecollingwood03@gmail.com" userId="7dbe75aae15a1559" providerId="LiveId" clId="{FAF3F617-B9E3-4A98-8CFA-863AFDBD0C58}" dt="2022-03-11T17:57:43.159" v="3" actId="1076"/>
          <ac:picMkLst>
            <pc:docMk/>
            <pc:sldMk cId="2507703988" sldId="280"/>
            <ac:picMk id="2" creationId="{98A5E53D-B206-4178-B3C8-B293403F0034}"/>
          </ac:picMkLst>
        </pc:picChg>
        <pc:picChg chg="mod">
          <ac:chgData name="kylecollingwood03@gmail.com" userId="7dbe75aae15a1559" providerId="LiveId" clId="{FAF3F617-B9E3-4A98-8CFA-863AFDBD0C58}" dt="2022-03-11T17:16:24.247" v="0" actId="1076"/>
          <ac:picMkLst>
            <pc:docMk/>
            <pc:sldMk cId="2507703988" sldId="280"/>
            <ac:picMk id="9" creationId="{1B581C4D-0F99-4C65-985F-8152A3A6AE3D}"/>
          </ac:picMkLst>
        </pc:picChg>
      </pc:sldChg>
    </pc:docChg>
  </pc:docChgLst>
  <pc:docChgLst>
    <pc:chgData name="kylecollingwood03@gmail.com" userId="7dbe75aae15a1559" providerId="LiveId" clId="{850A7F06-D306-4900-BB58-1B05C28DECBC}"/>
    <pc:docChg chg="delSld">
      <pc:chgData name="kylecollingwood03@gmail.com" userId="7dbe75aae15a1559" providerId="LiveId" clId="{850A7F06-D306-4900-BB58-1B05C28DECBC}" dt="2022-03-16T09:18:29.906" v="1" actId="47"/>
      <pc:docMkLst>
        <pc:docMk/>
      </pc:docMkLst>
      <pc:sldChg chg="del">
        <pc:chgData name="kylecollingwood03@gmail.com" userId="7dbe75aae15a1559" providerId="LiveId" clId="{850A7F06-D306-4900-BB58-1B05C28DECBC}" dt="2022-03-16T09:18:27.376" v="0" actId="47"/>
        <pc:sldMkLst>
          <pc:docMk/>
          <pc:sldMk cId="1105413435" sldId="283"/>
        </pc:sldMkLst>
      </pc:sldChg>
      <pc:sldChg chg="del">
        <pc:chgData name="kylecollingwood03@gmail.com" userId="7dbe75aae15a1559" providerId="LiveId" clId="{850A7F06-D306-4900-BB58-1B05C28DECBC}" dt="2022-03-16T09:18:29.906" v="1" actId="47"/>
        <pc:sldMkLst>
          <pc:docMk/>
          <pc:sldMk cId="682905388" sldId="284"/>
        </pc:sldMkLst>
      </pc:sldChg>
    </pc:docChg>
  </pc:docChgLst>
</pc:chgInfo>
</file>

<file path=ppt/comments/modernComment_10B_8BEF37E3.xml><?xml version="1.0" encoding="utf-8"?>
<p188:cmLst xmlns:a="http://schemas.openxmlformats.org/drawingml/2006/main" xmlns:r="http://schemas.openxmlformats.org/officeDocument/2006/relationships" xmlns:p188="http://schemas.microsoft.com/office/powerpoint/2018/8/main">
  <p188:cm id="{D88C9FF6-8998-4B17-9C0E-82D6054957CD}" authorId="{B887DF15-1C5E-DF17-C9CF-ADF87400C37B}" status="resolved" created="2022-02-27T08:02:17.779">
    <ac:txMkLst xmlns:ac="http://schemas.microsoft.com/office/drawing/2013/main/command">
      <pc:docMk xmlns:pc="http://schemas.microsoft.com/office/powerpoint/2013/main/command"/>
      <pc:sldMk xmlns:pc="http://schemas.microsoft.com/office/powerpoint/2013/main/command" cId="2347710435" sldId="267"/>
      <ac:spMk id="9" creationId="{22498CCB-F902-4F1C-93FF-D2DD4BE2842C}"/>
      <ac:txMk cp="617" len="37">
        <ac:context len="678" hash="1652451496"/>
      </ac:txMk>
    </ac:txMkLst>
    <p188:pos x="3919783" y="2841200"/>
    <p188:txBody>
      <a:bodyPr/>
      <a:lstStyle/>
      <a:p>
        <a:r>
          <a:rPr lang="en-GB"/>
          <a:t>Are you planning on playing a clip in your presentation or is this just a reference? 
Be careful not to run out of time. You have a lot of slides to get through!</a:t>
        </a:r>
      </a:p>
    </p188:txBody>
  </p188:cm>
  <p188:cm id="{1A824555-FD79-4E54-82D4-4550385DC003}" authorId="{B887DF15-1C5E-DF17-C9CF-ADF87400C37B}" status="resolved" created="2022-02-27T08:03:04.027">
    <ac:txMkLst xmlns:ac="http://schemas.microsoft.com/office/drawing/2013/main/command">
      <pc:docMk xmlns:pc="http://schemas.microsoft.com/office/powerpoint/2013/main/command"/>
      <pc:sldMk xmlns:pc="http://schemas.microsoft.com/office/powerpoint/2013/main/command" cId="2347710435" sldId="267"/>
      <ac:spMk id="9" creationId="{22498CCB-F902-4F1C-93FF-D2DD4BE2842C}"/>
      <ac:txMk cp="435">
        <ac:context len="678" hash="1652451496"/>
      </ac:txMk>
    </ac:txMkLst>
    <p188:pos x="3802553" y="3450800"/>
    <p188:txBody>
      <a:bodyPr/>
      <a:lstStyle/>
      <a:p>
        <a:r>
          <a:rPr lang="en-GB"/>
          <a:t>Just add source as (thetheatretimes.com) and then include full list of references at the end of your presentation</a:t>
        </a:r>
      </a:p>
    </p188:txBody>
  </p188:cm>
</p188:cmLst>
</file>

<file path=ppt/comments/modernComment_10C_93AAE413.xml><?xml version="1.0" encoding="utf-8"?>
<p188:cmLst xmlns:a="http://schemas.openxmlformats.org/drawingml/2006/main" xmlns:r="http://schemas.openxmlformats.org/officeDocument/2006/relationships" xmlns:p188="http://schemas.microsoft.com/office/powerpoint/2018/8/main">
  <p188:cm id="{B0C0E2BD-3E67-4ADA-B3DC-BFA56DB48506}" authorId="{B887DF15-1C5E-DF17-C9CF-ADF87400C37B}" status="resolved" created="2022-02-27T08:11:57.708">
    <ac:deMkLst xmlns:ac="http://schemas.microsoft.com/office/drawing/2013/main/command">
      <pc:docMk xmlns:pc="http://schemas.microsoft.com/office/powerpoint/2013/main/command"/>
      <pc:sldMk xmlns:pc="http://schemas.microsoft.com/office/powerpoint/2013/main/command" cId="2477450259" sldId="268"/>
      <ac:spMk id="9" creationId="{07086D1F-F5C0-4790-9C1E-E84C8A3C4605}"/>
    </ac:deMkLst>
    <p188:txBody>
      <a:bodyPr/>
      <a:lstStyle/>
      <a:p>
        <a:r>
          <a:rPr lang="en-GB"/>
          <a:t>Have suggested that you break down the list of major companies as 1, 2 and 3.
I would also trim down the wording for Company 2 as follows:
Super Ichiza (Super company) founded in 1979 by Iwata Shinichi aimed to create an entirely original concept “Rock Kabuki”. Using the same traditional acting forms, and costumes from Kabuki but accompanied by live rock music rather than traditional instruments. (Add source name)
For Company 3,, I would re-write text as follows:
 Hanagummi Shibai (Flower Group theatre)  company, created with the intention to “revitalize the energy of kabuki”
</a:t>
        </a:r>
      </a:p>
    </p188:txBody>
  </p188:cm>
  <p188:cm id="{3F7A56E4-2D74-4592-94F8-C6753CE24249}" authorId="{B887DF15-1C5E-DF17-C9CF-ADF87400C37B}" status="resolved" created="2022-02-27T08:14:24.179">
    <ac:txMkLst xmlns:ac="http://schemas.microsoft.com/office/drawing/2013/main/command">
      <pc:docMk xmlns:pc="http://schemas.microsoft.com/office/powerpoint/2013/main/command"/>
      <pc:sldMk xmlns:pc="http://schemas.microsoft.com/office/powerpoint/2013/main/command" cId="2477450259" sldId="268"/>
      <ac:spMk id="9" creationId="{07086D1F-F5C0-4790-9C1E-E84C8A3C4605}"/>
      <ac:txMk cp="791">
        <ac:context len="793" hash="1511785415"/>
      </ac:txMk>
    </ac:txMkLst>
    <p188:pos x="3794521" y="5119586"/>
    <p188:txBody>
      <a:bodyPr/>
      <a:lstStyle/>
      <a:p>
        <a:r>
          <a:rPr lang="en-GB"/>
          <a:t>Is it Hanagummi with one 'm' or two? In the next slide it only has one 'm' - please check and make sure you use the same spelling throughout!</a:t>
        </a:r>
      </a:p>
    </p188:txBody>
  </p188:cm>
</p188:cmLst>
</file>

<file path=ppt/comments/modernComment_10E_61753581.xml><?xml version="1.0" encoding="utf-8"?>
<p188:cmLst xmlns:a="http://schemas.openxmlformats.org/drawingml/2006/main" xmlns:r="http://schemas.openxmlformats.org/officeDocument/2006/relationships" xmlns:p188="http://schemas.microsoft.com/office/powerpoint/2018/8/main">
  <p188:cm id="{23EDA69E-786D-4622-BAFA-B69D8E16F75A}" authorId="{B887DF15-1C5E-DF17-C9CF-ADF87400C37B}" status="resolved" created="2022-02-27T07:58:53.181">
    <ac:deMkLst xmlns:ac="http://schemas.microsoft.com/office/drawing/2013/main/command">
      <pc:docMk xmlns:pc="http://schemas.microsoft.com/office/powerpoint/2013/main/command"/>
      <pc:sldMk xmlns:pc="http://schemas.microsoft.com/office/powerpoint/2013/main/command" cId="1635071361" sldId="270"/>
      <ac:spMk id="8" creationId="{207A5AEF-43E7-456C-8FDC-67572227D0EE}"/>
    </ac:deMkLst>
    <p188:txBody>
      <a:bodyPr/>
      <a:lstStyle/>
      <a:p>
        <a:r>
          <a:rPr lang="en-GB"/>
          <a:t>I just formatted the text a bit so that it could be clearly read on this background. It was not all visible before.</a:t>
        </a:r>
      </a:p>
    </p188:txBody>
  </p188:cm>
</p188:cmLst>
</file>

<file path=ppt/comments/modernComment_100_64208271.xml><?xml version="1.0" encoding="utf-8"?>
<p188:cmLst xmlns:a="http://schemas.openxmlformats.org/drawingml/2006/main" xmlns:r="http://schemas.openxmlformats.org/officeDocument/2006/relationships" xmlns:p188="http://schemas.microsoft.com/office/powerpoint/2018/8/main">
  <p188:cm id="{1074E34E-85AE-465A-B3CF-6023DA2E3612}" authorId="{B887DF15-1C5E-DF17-C9CF-ADF87400C37B}" status="resolved" created="2022-02-27T07:02:16.271">
    <pc:sldMkLst xmlns:pc="http://schemas.microsoft.com/office/powerpoint/2013/main/command">
      <pc:docMk/>
      <pc:sldMk cId="1679852145" sldId="256"/>
    </pc:sldMkLst>
    <p188:txBody>
      <a:bodyPr/>
      <a:lstStyle/>
      <a:p>
        <a:r>
          <a:rPr lang="en-GB"/>
          <a:t>Do your slides need to be on a specific University template? I thought I remember you saying that Jonathan's slides had a certain format so just checking you don't need yours to be in the same template style</a:t>
        </a:r>
      </a:p>
    </p188:txBody>
  </p188:cm>
  <p188:cm id="{DEACD53A-4B66-4C6D-9423-BCE5FB13BEB9}" authorId="{B887DF15-1C5E-DF17-C9CF-ADF87400C37B}" status="resolved" created="2022-02-27T08:20:24.962">
    <ac:txMkLst xmlns:ac="http://schemas.microsoft.com/office/drawing/2013/main/command">
      <pc:docMk xmlns:pc="http://schemas.microsoft.com/office/powerpoint/2013/main/command"/>
      <pc:sldMk xmlns:pc="http://schemas.microsoft.com/office/powerpoint/2013/main/command" cId="1679852145" sldId="256"/>
      <ac:spMk id="2" creationId="{37142055-EAD7-4174-9E7F-50F6CAD96EAE}"/>
      <ac:txMk cp="5" len="6">
        <ac:context len="13" hash="3976358743"/>
      </ac:txMk>
    </ac:txMkLst>
    <p188:pos x="5486400" y="1703754"/>
    <p188:txBody>
      <a:bodyPr/>
      <a:lstStyle/>
      <a:p>
        <a:r>
          <a:rPr lang="en-GB"/>
          <a:t>I wonder if you should call the title of your presentation 'Modern Kabuki' or 'Shin Kabuki' - so its clear you are going to focus on 20th century styles. I'm worried you will be penalised for not sticking to the correct era!
And add a subtitle of "Early 1900s to present day"</a:t>
        </a:r>
      </a:p>
    </p188:txBody>
  </p188:cm>
</p188:cmLst>
</file>

<file path=ppt/comments/modernComment_101_B19C43F5.xml><?xml version="1.0" encoding="utf-8"?>
<p188:cmLst xmlns:a="http://schemas.openxmlformats.org/drawingml/2006/main" xmlns:r="http://schemas.openxmlformats.org/officeDocument/2006/relationships" xmlns:p188="http://schemas.microsoft.com/office/powerpoint/2018/8/main">
  <p188:cm id="{54001A0F-50E2-4137-9E79-D3BA2318D58D}" authorId="{B887DF15-1C5E-DF17-C9CF-ADF87400C37B}" status="resolved" created="2022-02-27T06:53:34.769">
    <ac:txMkLst xmlns:ac="http://schemas.microsoft.com/office/drawing/2013/main/command">
      <pc:docMk xmlns:pc="http://schemas.microsoft.com/office/powerpoint/2013/main/command"/>
      <pc:sldMk xmlns:pc="http://schemas.microsoft.com/office/powerpoint/2013/main/command" cId="2979808245" sldId="257"/>
      <ac:spMk id="3" creationId="{22A81755-D7B2-4FC1-9848-102D1F9CFCBE}"/>
      <ac:txMk cp="86">
        <ac:context len="643" hash="1451055499"/>
      </ac:txMk>
    </ac:txMkLst>
    <p188:pos x="7641492" y="612776"/>
    <p188:txBody>
      <a:bodyPr/>
      <a:lstStyle/>
      <a:p>
        <a:r>
          <a:rPr lang="en-GB"/>
          <a:t>I just wondered if this should go first in the list, before "Kata" - since "Kabuki" is the main thing you are talking about...?</a:t>
        </a:r>
      </a:p>
    </p188:txBody>
  </p188:cm>
  <p188:cm id="{91D98549-EA74-47B8-AC2F-071FBCD4BF09}" authorId="{B887DF15-1C5E-DF17-C9CF-ADF87400C37B}" status="resolved" created="2022-02-27T06:54:59.882">
    <ac:txMkLst xmlns:ac="http://schemas.microsoft.com/office/drawing/2013/main/command">
      <pc:docMk xmlns:pc="http://schemas.microsoft.com/office/powerpoint/2013/main/command"/>
      <pc:sldMk xmlns:pc="http://schemas.microsoft.com/office/powerpoint/2013/main/command" cId="2979808245" sldId="257"/>
      <ac:spMk id="3" creationId="{22A81755-D7B2-4FC1-9848-102D1F9CFCBE}"/>
      <ac:txMk cp="150" len="10">
        <ac:context len="643" hash="1451055499"/>
      </ac:txMk>
    </ac:txMkLst>
    <p188:pos x="2061308" y="1636591"/>
    <p188:txBody>
      <a:bodyPr/>
      <a:lstStyle/>
      <a:p>
        <a:r>
          <a:rPr lang="en-GB"/>
          <a:t>Check your spelling of technique!</a:t>
        </a:r>
      </a:p>
    </p188:txBody>
  </p188:cm>
  <p188:cm id="{E5C81078-B55F-4EB4-935B-C28DAC474B25}" authorId="{B887DF15-1C5E-DF17-C9CF-ADF87400C37B}" status="resolved" created="2022-02-27T06:57:23.174">
    <ac:txMkLst xmlns:ac="http://schemas.microsoft.com/office/drawing/2013/main/command">
      <pc:docMk xmlns:pc="http://schemas.microsoft.com/office/powerpoint/2013/main/command"/>
      <pc:sldMk xmlns:pc="http://schemas.microsoft.com/office/powerpoint/2013/main/command" cId="2979808245" sldId="257"/>
      <ac:spMk id="3" creationId="{22A81755-D7B2-4FC1-9848-102D1F9CFCBE}"/>
      <ac:txMk cp="256">
        <ac:context len="643" hash="1451055499"/>
      </ac:txMk>
    </ac:txMkLst>
    <p188:pos x="6703646" y="2019545"/>
    <p188:txBody>
      <a:bodyPr/>
      <a:lstStyle/>
      <a:p>
        <a:r>
          <a:rPr lang="en-GB"/>
          <a:t>Change comma after Danjuro to full stop and then start new sentence with capital letter.</a:t>
        </a:r>
      </a:p>
    </p188:txBody>
  </p188:cm>
  <p188:cm id="{43EC39A5-9FD0-42A4-99B0-1ABB035B698C}" authorId="{B887DF15-1C5E-DF17-C9CF-ADF87400C37B}" status="resolved" created="2022-02-27T06:58:11.798">
    <ac:txMkLst xmlns:ac="http://schemas.microsoft.com/office/drawing/2013/main/command">
      <pc:docMk xmlns:pc="http://schemas.microsoft.com/office/powerpoint/2013/main/command"/>
      <pc:sldMk xmlns:pc="http://schemas.microsoft.com/office/powerpoint/2013/main/command" cId="2979808245" sldId="257"/>
      <ac:spMk id="3" creationId="{22A81755-D7B2-4FC1-9848-102D1F9CFCBE}"/>
      <ac:txMk cp="529" len="37">
        <ac:context len="643" hash="1451055499"/>
      </ac:txMk>
    </ac:txMkLst>
    <p188:pos x="7805615" y="4067176"/>
    <p188:txBody>
      <a:bodyPr/>
      <a:lstStyle/>
      <a:p>
        <a:r>
          <a:rPr lang="en-GB"/>
          <a:t>If this is a quote, provide the name of the source in brackets, e.g. (Smith, 2015)</a:t>
        </a:r>
      </a:p>
    </p188:txBody>
  </p188:cm>
  <p188:cm id="{884EDEA6-4CC9-4C8D-A0BE-BD3908D761FB}" authorId="{B887DF15-1C5E-DF17-C9CF-ADF87400C37B}" status="resolved" created="2022-02-27T07:00:27.312">
    <ac:txMkLst xmlns:ac="http://schemas.microsoft.com/office/drawing/2013/main/command">
      <pc:docMk xmlns:pc="http://schemas.microsoft.com/office/powerpoint/2013/main/command"/>
      <pc:sldMk xmlns:pc="http://schemas.microsoft.com/office/powerpoint/2013/main/command" cId="2979808245" sldId="257"/>
      <ac:spMk id="3" creationId="{22A81755-D7B2-4FC1-9848-102D1F9CFCBE}"/>
      <ac:txMk cp="620" len="5">
        <ac:context len="643" hash="1451055499"/>
      </ac:txMk>
    </ac:txMkLst>
    <p188:pos x="6985000" y="4457945"/>
    <p188:txBody>
      <a:bodyPr/>
      <a:lstStyle/>
      <a:p>
        <a:r>
          <a:rPr lang="en-GB"/>
          <a:t>It would be nice if the Japanese words, were in bold or in a different colour, just to make them pop out a bit. </a:t>
        </a:r>
      </a:p>
    </p188:txBody>
  </p188:cm>
</p188:cmLst>
</file>

<file path=ppt/comments/modernComment_102_E8B7E6DA.xml><?xml version="1.0" encoding="utf-8"?>
<p188:cmLst xmlns:a="http://schemas.openxmlformats.org/drawingml/2006/main" xmlns:r="http://schemas.openxmlformats.org/officeDocument/2006/relationships" xmlns:p188="http://schemas.microsoft.com/office/powerpoint/2018/8/main">
  <p188:cm id="{BBF932E5-C613-43FB-A1B5-9E4A36677E45}" authorId="{B887DF15-1C5E-DF17-C9CF-ADF87400C37B}" status="resolved" created="2022-02-27T07:02:47.933">
    <ac:txMkLst xmlns:ac="http://schemas.microsoft.com/office/drawing/2013/main/command">
      <pc:docMk xmlns:pc="http://schemas.microsoft.com/office/powerpoint/2013/main/command"/>
      <pc:sldMk xmlns:pc="http://schemas.microsoft.com/office/powerpoint/2013/main/command" cId="3904366298" sldId="258"/>
      <ac:spMk id="2" creationId="{1E0351EE-A5E8-4152-AAD9-21AF3EAC0077}"/>
      <ac:txMk cp="12" len="11">
        <ac:context len="25" hash="47307237"/>
      </ac:txMk>
    </ac:txMkLst>
    <p188:pos x="5632938" y="549275"/>
    <p188:txBody>
      <a:bodyPr/>
      <a:lstStyle/>
      <a:p>
        <a:r>
          <a:rPr lang="en-GB"/>
          <a:t>Check your spelling of performance!</a:t>
        </a:r>
      </a:p>
    </p188:txBody>
  </p188:cm>
  <p188:cm id="{24E4F069-2B8A-48C5-B55F-16690F1F14B9}" authorId="{B887DF15-1C5E-DF17-C9CF-ADF87400C37B}" status="resolved" created="2022-02-27T07:08:38.978">
    <ac:txMkLst xmlns:ac="http://schemas.microsoft.com/office/drawing/2013/main/command">
      <pc:docMk xmlns:pc="http://schemas.microsoft.com/office/powerpoint/2013/main/command"/>
      <pc:sldMk xmlns:pc="http://schemas.microsoft.com/office/powerpoint/2013/main/command" cId="3904366298" sldId="258"/>
      <ac:spMk id="3" creationId="{4B54A531-FF80-484C-8F23-CBF65C0F9C9F}"/>
      <ac:txMk cp="87" len="6">
        <ac:context len="586" hash="741743659"/>
      </ac:txMk>
    </ac:txMkLst>
    <p188:pos x="4765431" y="1386499"/>
    <p188:txBody>
      <a:bodyPr/>
      <a:lstStyle/>
      <a:p>
        <a:r>
          <a:rPr lang="en-GB"/>
          <a:t>Seeing this date here just reminded me that you will need to tell your audience that Kabuki pre-dates the 20th Century but that you will be focusing on certain eras when new styles of "Kabuki" were coming to the forefront. But that you are providing some history for context - maybe something to say at the beginning of your presentation?</a:t>
        </a:r>
      </a:p>
    </p188:txBody>
  </p188:cm>
  <p188:cm id="{B9F3F8F8-2EA2-4E13-A8DC-F9DABEF58D9A}" authorId="{B887DF15-1C5E-DF17-C9CF-ADF87400C37B}" status="resolved" created="2022-02-27T07:09:44.986">
    <ac:txMkLst xmlns:ac="http://schemas.microsoft.com/office/drawing/2013/main/command">
      <pc:docMk xmlns:pc="http://schemas.microsoft.com/office/powerpoint/2013/main/command"/>
      <pc:sldMk xmlns:pc="http://schemas.microsoft.com/office/powerpoint/2013/main/command" cId="3904366298" sldId="258"/>
      <ac:spMk id="3" creationId="{4B54A531-FF80-484C-8F23-CBF65C0F9C9F}"/>
      <ac:txMk cp="414">
        <ac:context len="586" hash="741743659"/>
      </ac:txMk>
    </ac:txMkLst>
    <p188:pos x="2264508" y="3809268"/>
    <p188:txBody>
      <a:bodyPr/>
      <a:lstStyle/>
      <a:p>
        <a:r>
          <a:rPr lang="en-GB"/>
          <a:t>Think this should be a full stop not a comma!</a:t>
        </a:r>
      </a:p>
    </p188:txBody>
  </p188:cm>
  <p188:cm id="{BEA7DD5D-F3B5-4916-9BF1-CB55B32CC317}" authorId="{B887DF15-1C5E-DF17-C9CF-ADF87400C37B}" status="resolved" created="2022-02-27T07:10:42.686">
    <ac:txMkLst xmlns:ac="http://schemas.microsoft.com/office/drawing/2013/main/command">
      <pc:docMk xmlns:pc="http://schemas.microsoft.com/office/powerpoint/2013/main/command"/>
      <pc:sldMk xmlns:pc="http://schemas.microsoft.com/office/powerpoint/2013/main/command" cId="3904366298" sldId="258"/>
      <ac:spMk id="3" creationId="{4B54A531-FF80-484C-8F23-CBF65C0F9C9F}"/>
      <ac:txMk cp="567">
        <ac:context len="586" hash="741743659"/>
      </ac:txMk>
    </ac:txMkLst>
    <p188:pos x="3952631" y="4497022"/>
    <p188:txBody>
      <a:bodyPr/>
      <a:lstStyle/>
      <a:p>
        <a:r>
          <a:rPr lang="en-GB"/>
          <a:t>Remove large space between the words 'their' and 'costume'</a:t>
        </a:r>
      </a:p>
    </p188:txBody>
  </p188:cm>
</p188:cmLst>
</file>

<file path=ppt/comments/modernComment_103_4248E8F9.xml><?xml version="1.0" encoding="utf-8"?>
<p188:cmLst xmlns:a="http://schemas.openxmlformats.org/drawingml/2006/main" xmlns:r="http://schemas.openxmlformats.org/officeDocument/2006/relationships" xmlns:p188="http://schemas.microsoft.com/office/powerpoint/2018/8/main">
  <p188:cm id="{DCEDB9F4-1F1E-4EF3-A3DB-2B17945CC0F2}" authorId="{B887DF15-1C5E-DF17-C9CF-ADF87400C37B}" status="resolved" created="2022-02-27T07:15:51.177">
    <ac:txMkLst xmlns:ac="http://schemas.microsoft.com/office/drawing/2013/main/command">
      <pc:docMk xmlns:pc="http://schemas.microsoft.com/office/powerpoint/2013/main/command"/>
      <pc:sldMk xmlns:pc="http://schemas.microsoft.com/office/powerpoint/2013/main/command" cId="1112074489" sldId="259"/>
      <ac:spMk id="3" creationId="{87703247-9D8B-4133-A487-728E01AA8F0E}"/>
      <ac:txMk cp="410">
        <ac:context len="818" hash="2638155618"/>
      </ac:txMk>
    </ac:txMkLst>
    <p188:pos x="8959244" y="1038586"/>
    <p188:txBody>
      <a:bodyPr/>
      <a:lstStyle/>
      <a:p>
        <a:r>
          <a:rPr lang="en-GB"/>
          <a:t>Do you need a link to this here? If it is a reference just state the source in brackets and add the link to your list of references at the end of the slides</a:t>
        </a:r>
      </a:p>
    </p188:txBody>
  </p188:cm>
  <p188:cm id="{8C28411C-2E2B-49D6-8F6C-EA0BC2D73A82}" authorId="{B887DF15-1C5E-DF17-C9CF-ADF87400C37B}" status="resolved" created="2022-02-27T07:23:35.953">
    <ac:deMkLst xmlns:ac="http://schemas.microsoft.com/office/drawing/2013/main/command">
      <pc:docMk xmlns:pc="http://schemas.microsoft.com/office/powerpoint/2013/main/command"/>
      <pc:sldMk xmlns:pc="http://schemas.microsoft.com/office/powerpoint/2013/main/command" cId="1112074489" sldId="259"/>
      <ac:spMk id="3" creationId="{87703247-9D8B-4133-A487-728E01AA8F0E}"/>
    </ac:deMkLst>
    <p188:txBody>
      <a:bodyPr/>
      <a:lstStyle/>
      <a:p>
        <a:r>
          <a:rPr lang="en-GB"/>
          <a:t>I think remove the bits I've crossed through and highlighted in red text - I think its easier for the audience to follow if you just state that this is where the actor performs a "Mie" and then explain what a "Mie" is, i.e. a pose or posture - which is a distinct feature of this performance style.</a:t>
        </a:r>
      </a:p>
    </p188:txBody>
  </p188:cm>
  <p188:cm id="{4C0CCC02-9C90-4E20-A1AA-E428A6B3CDD6}" authorId="{B887DF15-1C5E-DF17-C9CF-ADF87400C37B}" status="resolved" created="2022-02-27T07:31:35.836">
    <ac:deMkLst xmlns:ac="http://schemas.microsoft.com/office/drawing/2013/main/command">
      <pc:docMk xmlns:pc="http://schemas.microsoft.com/office/powerpoint/2013/main/command"/>
      <pc:sldMk xmlns:pc="http://schemas.microsoft.com/office/powerpoint/2013/main/command" cId="1112074489" sldId="259"/>
      <ac:spMk id="2" creationId="{9CED411C-9D9F-4C52-A3F4-DA2FB40AE9E3}"/>
    </ac:deMkLst>
    <p188:txBody>
      <a:bodyPr/>
      <a:lstStyle/>
      <a:p>
        <a:r>
          <a:rPr lang="en-GB"/>
          <a:t>I love that you have a picture of the stage as the background, but I wonder if you could also add a slide before this with just the picture of the stage, so that the audience you are presenting to can see it more clearly. 
Or you could add animation to this slide, so that it starts with just a picture of the stage and then when you click the words then come in over the top - let me know if this comment doesn't make sense!! ☺️</a:t>
        </a:r>
      </a:p>
    </p188:txBody>
  </p188:cm>
</p188:cmLst>
</file>

<file path=ppt/comments/modernComment_105_E584C2F1.xml><?xml version="1.0" encoding="utf-8"?>
<p188:cmLst xmlns:a="http://schemas.openxmlformats.org/drawingml/2006/main" xmlns:r="http://schemas.openxmlformats.org/officeDocument/2006/relationships" xmlns:p188="http://schemas.microsoft.com/office/powerpoint/2018/8/main">
  <p188:cm id="{AC837FD8-0FA7-4BB2-8764-F6E32ED0F785}" authorId="{B887DF15-1C5E-DF17-C9CF-ADF87400C37B}" status="resolved" created="2022-02-27T07:36:38.694">
    <ac:txMkLst xmlns:ac="http://schemas.microsoft.com/office/drawing/2013/main/command">
      <pc:docMk xmlns:pc="http://schemas.microsoft.com/office/powerpoint/2013/main/command"/>
      <pc:sldMk xmlns:pc="http://schemas.microsoft.com/office/powerpoint/2013/main/command" cId="3850683121" sldId="261"/>
      <ac:spMk id="3" creationId="{0B557967-8338-4650-80A2-AE78AEBDF558}"/>
      <ac:txMk cp="0">
        <ac:context len="638" hash="3627002875"/>
      </ac:txMk>
    </ac:txMkLst>
    <p188:pos x="8987978" y="223661"/>
    <p188:replyLst>
      <p188:reply id="{A0EA3154-7921-4638-A9F7-D9BAFC085285}" authorId="{6C80B52C-7E56-1E46-E0E6-0B8B8E9BFD7F}" created="2022-02-27T21:40:53.272">
        <p188:txBody>
          <a:bodyPr/>
          <a:lstStyle/>
          <a:p>
            <a:r>
              <a:rPr lang="en-GB"/>
              <a:t>Planning to read it all hopefully, if I were to read sections of it which parts do you think are most important?</a:t>
            </a:r>
          </a:p>
        </p188:txBody>
      </p188:reply>
    </p188:replyLst>
    <p188:txBody>
      <a:bodyPr/>
      <a:lstStyle/>
      <a:p>
        <a:r>
          <a:rPr lang="en-GB"/>
          <a:t>This is a very large quote. During your presentation are you planning to read this all or just take sections from it? 
I have made the font smaller just so it fits more neatly on the slide but you might want to consider cutting it down a bit. You can remove some of the less relevant sentences by adding ... in between sentences to connect together the main points you want to illustrate.
</a:t>
        </a:r>
      </a:p>
    </p188:txBody>
  </p188:cm>
  <p188:cm id="{E2EE5CC6-80E5-4FD6-B491-8A28D3A0B5F3}" authorId="{B887DF15-1C5E-DF17-C9CF-ADF87400C37B}" status="resolved" created="2022-02-27T07:48:56.637">
    <ac:txMkLst xmlns:ac="http://schemas.microsoft.com/office/drawing/2013/main/command">
      <pc:docMk xmlns:pc="http://schemas.microsoft.com/office/powerpoint/2013/main/command"/>
      <pc:sldMk xmlns:pc="http://schemas.microsoft.com/office/powerpoint/2013/main/command" cId="3850683121" sldId="261"/>
      <ac:spMk id="3" creationId="{0B557967-8338-4650-80A2-AE78AEBDF558}"/>
      <ac:txMk cp="1404">
        <ac:context len="1405" hash="3406114999"/>
      </ac:txMk>
    </ac:txMkLst>
    <p188:pos x="8933271" y="3396707"/>
    <p188:txBody>
      <a:bodyPr/>
      <a:lstStyle/>
      <a:p>
        <a:r>
          <a:rPr lang="en-GB"/>
          <a:t>For the slide, just state the source as (Tokoku, 1893 quoted in XXX) - I've added XXX because I don't know the author who wrote the chapter you've read.
As this is a secondary citation (i.e. you have not read the original text) you do not need to  include the original source in full here.
But do add the reference to your reference list at the end, in the format:
SURNAME OF AUTHOR OF CHAPTER, THEIR INITIALS. (year) 'CHAPTER NAME IN QUOTES', in SURNAME OF AUTHOR OF BOOK, THEIR INITIALS, (ed.) NAME OF BOOK IN ITALICS. CITY NAME OF PUBLISHER: PUBLISHER NAME
Happy to help with this when you a ready to finalise your slides!
</a:t>
        </a:r>
      </a:p>
    </p188:txBody>
  </p188:cm>
</p188:cmLst>
</file>

<file path=ppt/comments/modernComment_108_8010509D.xml><?xml version="1.0" encoding="utf-8"?>
<p188:cmLst xmlns:a="http://schemas.openxmlformats.org/drawingml/2006/main" xmlns:r="http://schemas.openxmlformats.org/officeDocument/2006/relationships" xmlns:p188="http://schemas.microsoft.com/office/powerpoint/2018/8/main">
  <p188:cm id="{9D788F68-7D47-4676-9353-00761ECA9CBC}" authorId="{B887DF15-1C5E-DF17-C9CF-ADF87400C37B}" status="resolved" created="2022-02-27T07:55:51.168">
    <ac:txMkLst xmlns:ac="http://schemas.microsoft.com/office/drawing/2013/main/command">
      <pc:docMk xmlns:pc="http://schemas.microsoft.com/office/powerpoint/2013/main/command"/>
      <pc:sldMk xmlns:pc="http://schemas.microsoft.com/office/powerpoint/2013/main/command" cId="2148552861" sldId="264"/>
      <ac:spMk id="8" creationId="{4D2579AD-FA0C-4AF4-A55D-58AB86B6D806}"/>
      <ac:txMk cp="0">
        <ac:context len="1" hash="13"/>
      </ac:txMk>
    </ac:txMkLst>
    <p188:txBody>
      <a:bodyPr/>
      <a:lstStyle/>
      <a:p>
        <a:r>
          <a:rPr lang="en-GB"/>
          <a:t>See previous comments about referencing sources</a:t>
        </a:r>
      </a:p>
    </p188:txBody>
  </p188:cm>
</p188:cmLst>
</file>

<file path=ppt/comments/modernComment_113_70129972.xml><?xml version="1.0" encoding="utf-8"?>
<p188:cmLst xmlns:a="http://schemas.openxmlformats.org/drawingml/2006/main" xmlns:r="http://schemas.openxmlformats.org/officeDocument/2006/relationships" xmlns:p188="http://schemas.microsoft.com/office/powerpoint/2018/8/main">
  <p188:cm id="{84DDDEF9-A32B-489C-AD0B-F4D57C39B02D}" authorId="{B887DF15-1C5E-DF17-C9CF-ADF87400C37B}" status="resolved" created="2022-02-27T08:30:16.976">
    <ac:txMkLst xmlns:ac="http://schemas.microsoft.com/office/drawing/2013/main/command">
      <pc:docMk xmlns:pc="http://schemas.microsoft.com/office/powerpoint/2013/main/command"/>
      <pc:sldMk xmlns:pc="http://schemas.microsoft.com/office/powerpoint/2013/main/command" cId="1880267122" sldId="275"/>
      <ac:spMk id="9" creationId="{46FFEC75-0D63-437C-87B8-0EAAB08D1260}"/>
      <ac:txMk cp="0">
        <ac:context len="1136" hash="1657663543"/>
      </ac:txMk>
    </ac:txMkLst>
    <p188:pos x="6846277" y="867195"/>
    <p188:txBody>
      <a:bodyPr/>
      <a:lstStyle/>
      <a:p>
        <a:r>
          <a:rPr lang="en-GB"/>
          <a:t>Just add source as (Zheng, 2016) and add full reference at the end of the presentation</a:t>
        </a:r>
      </a:p>
    </p188:txBody>
  </p188:cm>
  <p188:cm id="{620FD4B0-E9C2-4B1D-8D9C-2509CE7A8B53}" authorId="{B887DF15-1C5E-DF17-C9CF-ADF87400C37B}" status="resolved" created="2022-02-27T08:31:17.330">
    <ac:txMkLst xmlns:ac="http://schemas.microsoft.com/office/drawing/2013/main/command">
      <pc:docMk xmlns:pc="http://schemas.microsoft.com/office/powerpoint/2013/main/command"/>
      <pc:sldMk xmlns:pc="http://schemas.microsoft.com/office/powerpoint/2013/main/command" cId="1880267122" sldId="275"/>
      <ac:spMk id="9" creationId="{46FFEC75-0D63-437C-87B8-0EAAB08D1260}"/>
      <ac:txMk cp="1130">
        <ac:context len="1136" hash="1657663543"/>
      </ac:txMk>
    </ac:txMkLst>
    <p188:pos x="6385169" y="4899934"/>
    <p188:txBody>
      <a:bodyPr/>
      <a:lstStyle/>
      <a:p>
        <a:r>
          <a:rPr lang="en-GB"/>
          <a:t>Is this a quote from a source? If so, include author to give credit</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68075-4D48-4A8F-B8D7-532A48C27AFC}" type="datetimeFigureOut">
              <a:rPr lang="en-GB" smtClean="0"/>
              <a:t>16/03/2022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20B7EA-E89C-4F91-8153-33A34BDEFF81}" type="slidenum">
              <a:rPr lang="en-GB" smtClean="0"/>
              <a:t>‹#›</a:t>
            </a:fld>
            <a:endParaRPr lang="en-GB"/>
          </a:p>
        </p:txBody>
      </p:sp>
    </p:spTree>
    <p:extLst>
      <p:ext uri="{BB962C8B-B14F-4D97-AF65-F5344CB8AC3E}">
        <p14:creationId xmlns:p14="http://schemas.microsoft.com/office/powerpoint/2010/main" val="1773402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lumMod val="85000"/>
                    <a:lumOff val="15000"/>
                  </a:schemeClr>
                </a:solidFill>
              </a:rPr>
              <a:t>Voice recording will play here, Curtain animation/effect of it being pulled back.</a:t>
            </a:r>
            <a:endParaRPr lang="en-GB" dirty="0"/>
          </a:p>
        </p:txBody>
      </p:sp>
      <p:sp>
        <p:nvSpPr>
          <p:cNvPr id="4" name="Slide Number Placeholder 3"/>
          <p:cNvSpPr>
            <a:spLocks noGrp="1"/>
          </p:cNvSpPr>
          <p:nvPr>
            <p:ph type="sldNum" sz="quarter" idx="5"/>
          </p:nvPr>
        </p:nvSpPr>
        <p:spPr/>
        <p:txBody>
          <a:bodyPr/>
          <a:lstStyle/>
          <a:p>
            <a:fld id="{8520B7EA-E89C-4F91-8153-33A34BDEFF81}" type="slidenum">
              <a:rPr lang="en-GB" smtClean="0"/>
              <a:t>1</a:t>
            </a:fld>
            <a:endParaRPr lang="en-GB"/>
          </a:p>
        </p:txBody>
      </p:sp>
    </p:spTree>
    <p:extLst>
      <p:ext uri="{BB962C8B-B14F-4D97-AF65-F5344CB8AC3E}">
        <p14:creationId xmlns:p14="http://schemas.microsoft.com/office/powerpoint/2010/main" val="3074143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script:</a:t>
            </a:r>
          </a:p>
          <a:p>
            <a:r>
              <a:rPr lang="en-GB" dirty="0"/>
              <a:t>Music cue: </a:t>
            </a:r>
            <a:r>
              <a:rPr lang="en-GB" dirty="0" err="1"/>
              <a:t>Okuni</a:t>
            </a:r>
            <a:r>
              <a:rPr lang="en-GB" dirty="0"/>
              <a:t> </a:t>
            </a:r>
            <a:r>
              <a:rPr lang="en-GB" dirty="0" err="1"/>
              <a:t>Nioh</a:t>
            </a:r>
            <a:r>
              <a:rPr lang="en-GB" dirty="0"/>
              <a:t> 2 </a:t>
            </a:r>
            <a:r>
              <a:rPr lang="en-GB" dirty="0" err="1"/>
              <a:t>ost</a:t>
            </a:r>
            <a:r>
              <a:rPr lang="en-GB" dirty="0"/>
              <a:t> (https://youtu.be/tHVVbpNWoKA)  </a:t>
            </a:r>
          </a:p>
          <a:p>
            <a:r>
              <a:rPr lang="en-GB" dirty="0"/>
              <a:t>At the end of Music Cue strike Mie pose, introduce myself as Kabuki!</a:t>
            </a:r>
          </a:p>
          <a:p>
            <a:r>
              <a:rPr lang="en-GB" dirty="0"/>
              <a:t>Talk briefly about being the most popular figure in Japan, one of the most famous figure to exist in the late 1600’s, Kabuki talks about his massive influence over Japan and the strong values of Kabuki. </a:t>
            </a:r>
          </a:p>
          <a:p>
            <a:endParaRPr lang="en-GB" dirty="0"/>
          </a:p>
          <a:p>
            <a:endParaRPr lang="en-GB" dirty="0"/>
          </a:p>
        </p:txBody>
      </p:sp>
      <p:sp>
        <p:nvSpPr>
          <p:cNvPr id="4" name="Slide Number Placeholder 3"/>
          <p:cNvSpPr>
            <a:spLocks noGrp="1"/>
          </p:cNvSpPr>
          <p:nvPr>
            <p:ph type="sldNum" sz="quarter" idx="5"/>
          </p:nvPr>
        </p:nvSpPr>
        <p:spPr/>
        <p:txBody>
          <a:bodyPr/>
          <a:lstStyle/>
          <a:p>
            <a:fld id="{8520B7EA-E89C-4F91-8153-33A34BDEFF81}" type="slidenum">
              <a:rPr lang="en-GB" smtClean="0"/>
              <a:t>3</a:t>
            </a:fld>
            <a:endParaRPr lang="en-GB"/>
          </a:p>
        </p:txBody>
      </p:sp>
    </p:spTree>
    <p:extLst>
      <p:ext uri="{BB962C8B-B14F-4D97-AF65-F5344CB8AC3E}">
        <p14:creationId xmlns:p14="http://schemas.microsoft.com/office/powerpoint/2010/main" val="4290345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Kabuki shall explain the great spread of his performance style and why it is so popular, Exclaiming that Kabuki is a stage for the actor to show of their skill. Kabuki will talk about the family lineages that have started because of his influence over Japan. </a:t>
            </a:r>
          </a:p>
        </p:txBody>
      </p:sp>
      <p:sp>
        <p:nvSpPr>
          <p:cNvPr id="4" name="Slide Number Placeholder 3"/>
          <p:cNvSpPr>
            <a:spLocks noGrp="1"/>
          </p:cNvSpPr>
          <p:nvPr>
            <p:ph type="sldNum" sz="quarter" idx="5"/>
          </p:nvPr>
        </p:nvSpPr>
        <p:spPr/>
        <p:txBody>
          <a:bodyPr/>
          <a:lstStyle/>
          <a:p>
            <a:fld id="{8520B7EA-E89C-4F91-8153-33A34BDEFF81}" type="slidenum">
              <a:rPr lang="en-GB" smtClean="0"/>
              <a:t>4</a:t>
            </a:fld>
            <a:endParaRPr lang="en-GB"/>
          </a:p>
        </p:txBody>
      </p:sp>
    </p:spTree>
    <p:extLst>
      <p:ext uri="{BB962C8B-B14F-4D97-AF65-F5344CB8AC3E}">
        <p14:creationId xmlns:p14="http://schemas.microsoft.com/office/powerpoint/2010/main" val="2348385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Kabuki shall further explain how to speak like a Kabuki actor, Will briefly touch the subject of Male only performers since the year of 1629 and how women defiled his work, mention of the Onnagata being a full proof way to ensure Kabuki’s popularity.  Introduce Kabuki stage through the line “Beautiful chanting and singing are meaningless without a stage to perform it on”</a:t>
            </a:r>
          </a:p>
        </p:txBody>
      </p:sp>
      <p:sp>
        <p:nvSpPr>
          <p:cNvPr id="4" name="Slide Number Placeholder 3"/>
          <p:cNvSpPr>
            <a:spLocks noGrp="1"/>
          </p:cNvSpPr>
          <p:nvPr>
            <p:ph type="sldNum" sz="quarter" idx="5"/>
          </p:nvPr>
        </p:nvSpPr>
        <p:spPr/>
        <p:txBody>
          <a:bodyPr/>
          <a:lstStyle/>
          <a:p>
            <a:fld id="{8520B7EA-E89C-4F91-8153-33A34BDEFF81}" type="slidenum">
              <a:rPr lang="en-GB" smtClean="0"/>
              <a:t>5</a:t>
            </a:fld>
            <a:endParaRPr lang="en-GB"/>
          </a:p>
        </p:txBody>
      </p:sp>
    </p:spTree>
    <p:extLst>
      <p:ext uri="{BB962C8B-B14F-4D97-AF65-F5344CB8AC3E}">
        <p14:creationId xmlns:p14="http://schemas.microsoft.com/office/powerpoint/2010/main" val="216447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the Kabuki stage as if reminiscing trying to pretend part of the lecture hall is a Kabuki stage, pretending to walk down the Hanamachi and Executing a Mie again after playing the clip of a </a:t>
            </a:r>
            <a:r>
              <a:rPr lang="en-GB" i="1" dirty="0" err="1">
                <a:solidFill>
                  <a:srgbClr val="FF0000"/>
                </a:solidFill>
              </a:rPr>
              <a:t>mie</a:t>
            </a:r>
            <a:r>
              <a:rPr lang="en-GB" dirty="0"/>
              <a:t>. After holding the Mie, reveal to the audience the true reason I have travelled overseas, in order to speak with the </a:t>
            </a:r>
            <a:r>
              <a:rPr lang="en-GB" i="1" dirty="0"/>
              <a:t>Kami </a:t>
            </a:r>
            <a:r>
              <a:rPr lang="en-GB" dirty="0"/>
              <a:t>(Divine Japanese spirits) for I have a dying curiosity to see my influence over Japan amongst the coming years and watch my popularity grow. Point to the direction of the Kami will guide me through my future (The whiteboard) transition to the picture of the Kami.</a:t>
            </a:r>
          </a:p>
        </p:txBody>
      </p:sp>
      <p:sp>
        <p:nvSpPr>
          <p:cNvPr id="4" name="Slide Number Placeholder 3"/>
          <p:cNvSpPr>
            <a:spLocks noGrp="1"/>
          </p:cNvSpPr>
          <p:nvPr>
            <p:ph type="sldNum" sz="quarter" idx="5"/>
          </p:nvPr>
        </p:nvSpPr>
        <p:spPr/>
        <p:txBody>
          <a:bodyPr/>
          <a:lstStyle/>
          <a:p>
            <a:fld id="{8520B7EA-E89C-4F91-8153-33A34BDEFF81}" type="slidenum">
              <a:rPr lang="en-GB" smtClean="0"/>
              <a:t>6</a:t>
            </a:fld>
            <a:endParaRPr lang="en-GB"/>
          </a:p>
        </p:txBody>
      </p:sp>
    </p:spTree>
    <p:extLst>
      <p:ext uri="{BB962C8B-B14F-4D97-AF65-F5344CB8AC3E}">
        <p14:creationId xmlns:p14="http://schemas.microsoft.com/office/powerpoint/2010/main" val="2590465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the Kabuki stage as if reminiscing trying to pretend part of the lecture hall is a Kabuki stage, pretending to walk down the Hanamachi and Executing a Mie again after playing the clip of a </a:t>
            </a:r>
            <a:r>
              <a:rPr lang="en-GB" i="1" dirty="0" err="1">
                <a:solidFill>
                  <a:srgbClr val="FF0000"/>
                </a:solidFill>
              </a:rPr>
              <a:t>mie</a:t>
            </a:r>
            <a:r>
              <a:rPr lang="en-GB" dirty="0"/>
              <a:t>. After holding the Mie, reveal to the audience the true reason I have travelled overseas, in order to speak with the </a:t>
            </a:r>
            <a:r>
              <a:rPr lang="en-GB" i="1" dirty="0"/>
              <a:t>Kami </a:t>
            </a:r>
            <a:r>
              <a:rPr lang="en-GB" dirty="0"/>
              <a:t>(Divine Japanese spirits) for I have a dying curiosity to see my influence over Japan amongst the coming years and watch my popularity grow. Point to the direction of the Kami will guide me through my future (The whiteboard) transition to the picture of the Kami.</a:t>
            </a:r>
          </a:p>
        </p:txBody>
      </p:sp>
      <p:sp>
        <p:nvSpPr>
          <p:cNvPr id="4" name="Slide Number Placeholder 3"/>
          <p:cNvSpPr>
            <a:spLocks noGrp="1"/>
          </p:cNvSpPr>
          <p:nvPr>
            <p:ph type="sldNum" sz="quarter" idx="5"/>
          </p:nvPr>
        </p:nvSpPr>
        <p:spPr/>
        <p:txBody>
          <a:bodyPr/>
          <a:lstStyle/>
          <a:p>
            <a:fld id="{8520B7EA-E89C-4F91-8153-33A34BDEFF81}" type="slidenum">
              <a:rPr lang="en-GB" smtClean="0"/>
              <a:t>8</a:t>
            </a:fld>
            <a:endParaRPr lang="en-GB"/>
          </a:p>
        </p:txBody>
      </p:sp>
    </p:spTree>
    <p:extLst>
      <p:ext uri="{BB962C8B-B14F-4D97-AF65-F5344CB8AC3E}">
        <p14:creationId xmlns:p14="http://schemas.microsoft.com/office/powerpoint/2010/main" val="1586890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Kami shall express the feelings of the Japanese public as their age of drama goes through to the Modern era. The Kami shall then say the future of Kabuki will be a challenging one.</a:t>
            </a:r>
          </a:p>
        </p:txBody>
      </p:sp>
      <p:sp>
        <p:nvSpPr>
          <p:cNvPr id="4" name="Slide Number Placeholder 3"/>
          <p:cNvSpPr>
            <a:spLocks noGrp="1"/>
          </p:cNvSpPr>
          <p:nvPr>
            <p:ph type="sldNum" sz="quarter" idx="5"/>
          </p:nvPr>
        </p:nvSpPr>
        <p:spPr/>
        <p:txBody>
          <a:bodyPr/>
          <a:lstStyle/>
          <a:p>
            <a:fld id="{8520B7EA-E89C-4F91-8153-33A34BDEFF81}" type="slidenum">
              <a:rPr lang="en-GB" smtClean="0"/>
              <a:t>9</a:t>
            </a:fld>
            <a:endParaRPr lang="en-GB"/>
          </a:p>
        </p:txBody>
      </p:sp>
    </p:spTree>
    <p:extLst>
      <p:ext uri="{BB962C8B-B14F-4D97-AF65-F5344CB8AC3E}">
        <p14:creationId xmlns:p14="http://schemas.microsoft.com/office/powerpoint/2010/main" val="60631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Kami shall express that in the coming years of Japan’s future the playwrights off that era shall be influenced by the cultures of Europe, the Kami go on to say that Japanese performance will never be the same again after the introduction of playwrights like Ibsen. </a:t>
            </a:r>
          </a:p>
          <a:p>
            <a:r>
              <a:rPr lang="en-US" sz="1200" dirty="0"/>
              <a:t>Just before and during the start of the </a:t>
            </a:r>
            <a:r>
              <a:rPr lang="en-US" sz="1200" b="1" i="1" dirty="0">
                <a:solidFill>
                  <a:srgbClr val="FF0000"/>
                </a:solidFill>
              </a:rPr>
              <a:t>Taisho period </a:t>
            </a:r>
            <a:r>
              <a:rPr lang="en-US" sz="1200" dirty="0"/>
              <a:t>“the productions of Henrik Ibsen’s John </a:t>
            </a:r>
            <a:r>
              <a:rPr lang="en-US" sz="1200" i="1" dirty="0"/>
              <a:t>Gabriel </a:t>
            </a:r>
            <a:r>
              <a:rPr lang="en-US" sz="1200" i="1" dirty="0" err="1"/>
              <a:t>Borkman</a:t>
            </a:r>
            <a:r>
              <a:rPr lang="en-US" sz="1200" dirty="0"/>
              <a:t>, By </a:t>
            </a:r>
            <a:r>
              <a:rPr lang="en-US" sz="1200" dirty="0" err="1"/>
              <a:t>osani</a:t>
            </a:r>
            <a:r>
              <a:rPr lang="en-US" sz="1200" dirty="0"/>
              <a:t> Kaoru’s free theatre in 1909, and of </a:t>
            </a:r>
            <a:r>
              <a:rPr lang="en-US" sz="1200" i="1" dirty="0"/>
              <a:t>A Doll’s House</a:t>
            </a:r>
            <a:r>
              <a:rPr lang="en-US" sz="1200" dirty="0"/>
              <a:t>, by </a:t>
            </a:r>
            <a:r>
              <a:rPr lang="en-US" sz="1200" dirty="0" err="1"/>
              <a:t>Tsubouchi</a:t>
            </a:r>
            <a:r>
              <a:rPr lang="en-US" sz="1200" dirty="0"/>
              <a:t> </a:t>
            </a:r>
            <a:r>
              <a:rPr lang="en-US" sz="1200" dirty="0" err="1"/>
              <a:t>Shoyo’s</a:t>
            </a:r>
            <a:r>
              <a:rPr lang="en-US" sz="1200" dirty="0"/>
              <a:t> literacy society in 1912. Marked the birth</a:t>
            </a:r>
            <a:r>
              <a:rPr lang="en-US" sz="1200" dirty="0">
                <a:solidFill>
                  <a:srgbClr val="FF0000"/>
                </a:solidFill>
              </a:rPr>
              <a:t> </a:t>
            </a:r>
            <a:r>
              <a:rPr lang="en-US" sz="1200" dirty="0"/>
              <a:t>of modern drama and theatre in Japan.” (Poulton, 2017)</a:t>
            </a:r>
          </a:p>
          <a:p>
            <a:r>
              <a:rPr lang="en-US" sz="1200" dirty="0"/>
              <a:t>Even after Ibsen died, he was already the subject of intense interest and debate in Japanese higher education scene, his worked spawned a new movement, naturalism, which had a drastic effect on Japanese literacy works. </a:t>
            </a:r>
          </a:p>
          <a:p>
            <a:r>
              <a:rPr lang="en-US" sz="1200" dirty="0"/>
              <a:t>Japanese playwright Mafune Yutaka describes this phenomena as the very “theatricalization of the modern spirit” </a:t>
            </a:r>
          </a:p>
          <a:p>
            <a:endParaRPr lang="en-GB" dirty="0"/>
          </a:p>
        </p:txBody>
      </p:sp>
      <p:sp>
        <p:nvSpPr>
          <p:cNvPr id="4" name="Slide Number Placeholder 3"/>
          <p:cNvSpPr>
            <a:spLocks noGrp="1"/>
          </p:cNvSpPr>
          <p:nvPr>
            <p:ph type="sldNum" sz="quarter" idx="5"/>
          </p:nvPr>
        </p:nvSpPr>
        <p:spPr/>
        <p:txBody>
          <a:bodyPr/>
          <a:lstStyle/>
          <a:p>
            <a:fld id="{8520B7EA-E89C-4F91-8153-33A34BDEFF81}" type="slidenum">
              <a:rPr lang="en-GB" smtClean="0"/>
              <a:t>10</a:t>
            </a:fld>
            <a:endParaRPr lang="en-GB"/>
          </a:p>
        </p:txBody>
      </p:sp>
    </p:spTree>
    <p:extLst>
      <p:ext uri="{BB962C8B-B14F-4D97-AF65-F5344CB8AC3E}">
        <p14:creationId xmlns:p14="http://schemas.microsoft.com/office/powerpoint/2010/main" val="1763913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Kami will proceed to show Kabuki Izumi Kyōka, talking about his use of Kabuki to challenge the rise of naturalism within Japan. Writing Shin Kabuki plays that would be inspired by the likes of traditional Kabuki.  Kabuki will execute a </a:t>
            </a:r>
            <a:r>
              <a:rPr lang="en-GB" dirty="0" err="1"/>
              <a:t>mie</a:t>
            </a:r>
            <a:r>
              <a:rPr lang="en-GB" dirty="0"/>
              <a:t> pose in the joy of finding out this information, pleading that the Kami give him more joyous news like this. </a:t>
            </a:r>
          </a:p>
        </p:txBody>
      </p:sp>
      <p:sp>
        <p:nvSpPr>
          <p:cNvPr id="4" name="Slide Number Placeholder 3"/>
          <p:cNvSpPr>
            <a:spLocks noGrp="1"/>
          </p:cNvSpPr>
          <p:nvPr>
            <p:ph type="sldNum" sz="quarter" idx="5"/>
          </p:nvPr>
        </p:nvSpPr>
        <p:spPr/>
        <p:txBody>
          <a:bodyPr/>
          <a:lstStyle/>
          <a:p>
            <a:fld id="{8520B7EA-E89C-4F91-8153-33A34BDEFF81}" type="slidenum">
              <a:rPr lang="en-GB" smtClean="0"/>
              <a:t>11</a:t>
            </a:fld>
            <a:endParaRPr lang="en-GB"/>
          </a:p>
        </p:txBody>
      </p:sp>
    </p:spTree>
    <p:extLst>
      <p:ext uri="{BB962C8B-B14F-4D97-AF65-F5344CB8AC3E}">
        <p14:creationId xmlns:p14="http://schemas.microsoft.com/office/powerpoint/2010/main" val="4168657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Kami shall prelude to the fact that this was the era of Japan where would either be revived or re-invented. </a:t>
            </a:r>
          </a:p>
        </p:txBody>
      </p:sp>
      <p:sp>
        <p:nvSpPr>
          <p:cNvPr id="4" name="Slide Number Placeholder 3"/>
          <p:cNvSpPr>
            <a:spLocks noGrp="1"/>
          </p:cNvSpPr>
          <p:nvPr>
            <p:ph type="sldNum" sz="quarter" idx="5"/>
          </p:nvPr>
        </p:nvSpPr>
        <p:spPr/>
        <p:txBody>
          <a:bodyPr/>
          <a:lstStyle/>
          <a:p>
            <a:fld id="{8520B7EA-E89C-4F91-8153-33A34BDEFF81}" type="slidenum">
              <a:rPr lang="en-GB" smtClean="0"/>
              <a:t>12</a:t>
            </a:fld>
            <a:endParaRPr lang="en-GB"/>
          </a:p>
        </p:txBody>
      </p:sp>
    </p:spTree>
    <p:extLst>
      <p:ext uri="{BB962C8B-B14F-4D97-AF65-F5344CB8AC3E}">
        <p14:creationId xmlns:p14="http://schemas.microsoft.com/office/powerpoint/2010/main" val="1129234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Kami shall talk about Ennosuke the third, Ennosuke used Shin Kabuki to bring traditional values and acting techniques such as the Mie or Onnagata, Ennosuke wanted the general public of Japan to have access to conventional Kabuki, knowing that Kabuki is only passed down from one generation of actors to the next, he wanted to break the gatekeeping cycle and allow the spirit of Kabuki to be passed down onto the young generation. </a:t>
            </a:r>
            <a:r>
              <a:rPr lang="en-GB" dirty="0" err="1"/>
              <a:t>Ennnosuke</a:t>
            </a:r>
            <a:r>
              <a:rPr lang="en-GB" dirty="0"/>
              <a:t> established the Twenty first century Kabuki group, </a:t>
            </a:r>
            <a:r>
              <a:rPr lang="en-GB" sz="1200" b="1" i="1" dirty="0">
                <a:solidFill>
                  <a:srgbClr val="FF0000"/>
                </a:solidFill>
              </a:rPr>
              <a:t>Nijuisseiki Kabukigumi, </a:t>
            </a:r>
            <a:r>
              <a:rPr lang="en-GB" sz="1200" b="0" i="0" dirty="0">
                <a:solidFill>
                  <a:srgbClr val="FF0000"/>
                </a:solidFill>
              </a:rPr>
              <a:t>in order to further achieve his goals along with performing Shin Kabuki himself, modernizing the traditional with costumes and music inspired by the West. </a:t>
            </a:r>
          </a:p>
          <a:p>
            <a:r>
              <a:rPr lang="en-GB" sz="1200" b="0" i="0" dirty="0">
                <a:solidFill>
                  <a:srgbClr val="FF0000"/>
                </a:solidFill>
              </a:rPr>
              <a:t>Kabuki takes off the mask and exclaims that “his” Kabuki cannot be tarnished with Western ideology, Traditional Japan must stand tall. Kabuki dons the mask once more, Hesitant this time. </a:t>
            </a:r>
            <a:endParaRPr lang="en-GB" dirty="0"/>
          </a:p>
        </p:txBody>
      </p:sp>
      <p:sp>
        <p:nvSpPr>
          <p:cNvPr id="4" name="Slide Number Placeholder 3"/>
          <p:cNvSpPr>
            <a:spLocks noGrp="1"/>
          </p:cNvSpPr>
          <p:nvPr>
            <p:ph type="sldNum" sz="quarter" idx="5"/>
          </p:nvPr>
        </p:nvSpPr>
        <p:spPr/>
        <p:txBody>
          <a:bodyPr/>
          <a:lstStyle/>
          <a:p>
            <a:fld id="{8520B7EA-E89C-4F91-8153-33A34BDEFF81}" type="slidenum">
              <a:rPr lang="en-GB" smtClean="0"/>
              <a:t>13</a:t>
            </a:fld>
            <a:endParaRPr lang="en-GB"/>
          </a:p>
        </p:txBody>
      </p:sp>
    </p:spTree>
    <p:extLst>
      <p:ext uri="{BB962C8B-B14F-4D97-AF65-F5344CB8AC3E}">
        <p14:creationId xmlns:p14="http://schemas.microsoft.com/office/powerpoint/2010/main" val="1577925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Kabuki putting back on the mask, hesitant but keen to see the future of Japan through to the end. The Kami will explain the brief establishment of Takarazuka Revue, talking about it’s breaking down of traditional Kabuki norms and what separates it from Shin Kabuki which still follows the Onnagata rule. Takarazuka Revue will eventually grow to be officially established as musical theatre company due to it’s heavy inspirations from the western world, Broadway and the west end.  The all female group may not be Shin Kabuki but the significance of it’s establishment will be a forever be a great contradiction to the Traditional and Shin Kabuki’s proud lineage of male only performers. </a:t>
            </a:r>
          </a:p>
        </p:txBody>
      </p:sp>
      <p:sp>
        <p:nvSpPr>
          <p:cNvPr id="4" name="Slide Number Placeholder 3"/>
          <p:cNvSpPr>
            <a:spLocks noGrp="1"/>
          </p:cNvSpPr>
          <p:nvPr>
            <p:ph type="sldNum" sz="quarter" idx="5"/>
          </p:nvPr>
        </p:nvSpPr>
        <p:spPr/>
        <p:txBody>
          <a:bodyPr/>
          <a:lstStyle/>
          <a:p>
            <a:fld id="{8520B7EA-E89C-4F91-8153-33A34BDEFF81}" type="slidenum">
              <a:rPr lang="en-GB" smtClean="0"/>
              <a:t>14</a:t>
            </a:fld>
            <a:endParaRPr lang="en-GB"/>
          </a:p>
        </p:txBody>
      </p:sp>
    </p:spTree>
    <p:extLst>
      <p:ext uri="{BB962C8B-B14F-4D97-AF65-F5344CB8AC3E}">
        <p14:creationId xmlns:p14="http://schemas.microsoft.com/office/powerpoint/2010/main" val="4238104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Kami will proceed to talk about the three companies that aimed to use Kabuki’s acting traditions and elevate them into the modern world of Kabuki. I will be displeased with the first two companies as they are different to the old Kabuki of the time. I will then be excited and gesture wildly and </a:t>
            </a:r>
            <a:r>
              <a:rPr lang="en-GB" dirty="0" err="1"/>
              <a:t>vidily</a:t>
            </a:r>
            <a:r>
              <a:rPr lang="en-GB" dirty="0"/>
              <a:t> to the mention of Hanagumi </a:t>
            </a:r>
            <a:r>
              <a:rPr lang="en-GB" dirty="0" err="1"/>
              <a:t>Shibai’s</a:t>
            </a:r>
            <a:r>
              <a:rPr lang="en-GB" dirty="0"/>
              <a:t> intention to revitalize the energy of Kabuki.</a:t>
            </a:r>
          </a:p>
          <a:p>
            <a:r>
              <a:rPr lang="en-GB" dirty="0"/>
              <a:t>The Kami will ask Kabuki to put the other mask on and see the world of modern-day Japan through the eyes of </a:t>
            </a:r>
            <a:r>
              <a:rPr lang="en-US" sz="1200" b="1" dirty="0"/>
              <a:t>Kano Yukikazu, the founder of Hanagumi Shibai. </a:t>
            </a:r>
            <a:r>
              <a:rPr lang="en-US" sz="1200" b="0" dirty="0"/>
              <a:t>(Take one arm out of the kimono along with the mask to signal the change of character) </a:t>
            </a:r>
            <a:endParaRPr lang="en-GB" dirty="0"/>
          </a:p>
        </p:txBody>
      </p:sp>
      <p:sp>
        <p:nvSpPr>
          <p:cNvPr id="4" name="Slide Number Placeholder 3"/>
          <p:cNvSpPr>
            <a:spLocks noGrp="1"/>
          </p:cNvSpPr>
          <p:nvPr>
            <p:ph type="sldNum" sz="quarter" idx="5"/>
          </p:nvPr>
        </p:nvSpPr>
        <p:spPr/>
        <p:txBody>
          <a:bodyPr/>
          <a:lstStyle/>
          <a:p>
            <a:fld id="{8520B7EA-E89C-4F91-8153-33A34BDEFF81}" type="slidenum">
              <a:rPr lang="en-GB" smtClean="0"/>
              <a:t>15</a:t>
            </a:fld>
            <a:endParaRPr lang="en-GB"/>
          </a:p>
        </p:txBody>
      </p:sp>
    </p:spTree>
    <p:extLst>
      <p:ext uri="{BB962C8B-B14F-4D97-AF65-F5344CB8AC3E}">
        <p14:creationId xmlns:p14="http://schemas.microsoft.com/office/powerpoint/2010/main" val="36474160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Kano shall express his image for Hanagumi Shiba</a:t>
            </a:r>
          </a:p>
          <a:p>
            <a:r>
              <a:rPr lang="en-GB" dirty="0" err="1"/>
              <a:t>i</a:t>
            </a:r>
            <a:r>
              <a:rPr lang="en-GB" dirty="0"/>
              <a:t> towards the audience as if pitching a presentation (wink wink). Kano wants the world to see his version of Kabuki, </a:t>
            </a:r>
            <a:r>
              <a:rPr lang="en-GB" i="1" dirty="0"/>
              <a:t>“Neo Kabuki” </a:t>
            </a:r>
            <a:r>
              <a:rPr lang="en-US" sz="1200" dirty="0">
                <a:solidFill>
                  <a:schemeClr val="bg1">
                    <a:alpha val="80000"/>
                  </a:schemeClr>
                </a:solidFill>
              </a:rPr>
              <a:t>Firstly, it must find a way to revive the wild and primitive spirit that was involved in traditional </a:t>
            </a:r>
            <a:r>
              <a:rPr lang="en-US" sz="1200" i="1" dirty="0">
                <a:solidFill>
                  <a:schemeClr val="bg1">
                    <a:alpha val="80000"/>
                  </a:schemeClr>
                </a:solidFill>
              </a:rPr>
              <a:t>Kabuki’s</a:t>
            </a:r>
            <a:r>
              <a:rPr lang="en-US" sz="1200" dirty="0">
                <a:solidFill>
                  <a:schemeClr val="bg1">
                    <a:alpha val="80000"/>
                  </a:schemeClr>
                </a:solidFill>
              </a:rPr>
              <a:t> development.</a:t>
            </a:r>
          </a:p>
          <a:p>
            <a:r>
              <a:rPr lang="en-US" sz="1200" dirty="0">
                <a:solidFill>
                  <a:schemeClr val="bg1">
                    <a:alpha val="80000"/>
                  </a:schemeClr>
                </a:solidFill>
              </a:rPr>
              <a:t>Secondly, it must find a way to connect performers and audiences to achieve a greater social relevance for contemporary Japanese society.  </a:t>
            </a:r>
            <a:r>
              <a:rPr lang="en-US" sz="1200" i="1" dirty="0">
                <a:solidFill>
                  <a:schemeClr val="bg1">
                    <a:alpha val="80000"/>
                  </a:schemeClr>
                </a:solidFill>
              </a:rPr>
              <a:t>Kabuki</a:t>
            </a:r>
            <a:r>
              <a:rPr lang="en-US" sz="1200" dirty="0">
                <a:solidFill>
                  <a:schemeClr val="bg1">
                    <a:alpha val="80000"/>
                  </a:schemeClr>
                </a:solidFill>
              </a:rPr>
              <a:t> had become largely limited to scholars, connoisseurs and others well informed about it and thus </a:t>
            </a:r>
            <a:r>
              <a:rPr lang="en-US" sz="1200" i="1" dirty="0">
                <a:solidFill>
                  <a:schemeClr val="bg1">
                    <a:alpha val="80000"/>
                  </a:schemeClr>
                </a:solidFill>
              </a:rPr>
              <a:t>Kabuki </a:t>
            </a:r>
            <a:r>
              <a:rPr lang="en-US" sz="1200" dirty="0">
                <a:solidFill>
                  <a:schemeClr val="bg1">
                    <a:alpha val="80000"/>
                  </a:schemeClr>
                </a:solidFill>
              </a:rPr>
              <a:t>is hard to appeal to a general audience.</a:t>
            </a:r>
          </a:p>
          <a:p>
            <a:r>
              <a:rPr lang="en-US" sz="1200" dirty="0">
                <a:solidFill>
                  <a:schemeClr val="bg1">
                    <a:alpha val="80000"/>
                  </a:schemeClr>
                </a:solidFill>
              </a:rPr>
              <a:t>Thirdly, it must develop its own original theatre style so it will not come across as an update or parody of traditional </a:t>
            </a:r>
            <a:r>
              <a:rPr lang="en-US" sz="1200" i="1" dirty="0">
                <a:solidFill>
                  <a:schemeClr val="bg1">
                    <a:alpha val="80000"/>
                  </a:schemeClr>
                </a:solidFill>
              </a:rPr>
              <a:t>Kabuki. </a:t>
            </a:r>
          </a:p>
          <a:p>
            <a:r>
              <a:rPr lang="en-US" sz="1200" dirty="0">
                <a:solidFill>
                  <a:schemeClr val="bg1">
                    <a:alpha val="80000"/>
                  </a:schemeClr>
                </a:solidFill>
              </a:rPr>
              <a:t>Kano leaves out </a:t>
            </a:r>
            <a:r>
              <a:rPr lang="en-US" sz="1200" i="1" dirty="0">
                <a:solidFill>
                  <a:schemeClr val="bg1">
                    <a:alpha val="80000"/>
                  </a:schemeClr>
                </a:solidFill>
              </a:rPr>
              <a:t>Kabuki’s</a:t>
            </a:r>
            <a:r>
              <a:rPr lang="en-US" sz="1200" dirty="0">
                <a:solidFill>
                  <a:schemeClr val="bg1">
                    <a:alpha val="80000"/>
                  </a:schemeClr>
                </a:solidFill>
              </a:rPr>
              <a:t> technical aspects, such as the acting techniques and stage devices but instead looks to certain </a:t>
            </a:r>
            <a:r>
              <a:rPr lang="en-US" sz="1200" i="1" dirty="0">
                <a:solidFill>
                  <a:schemeClr val="bg1">
                    <a:alpha val="80000"/>
                  </a:schemeClr>
                </a:solidFill>
              </a:rPr>
              <a:t>Kabuki</a:t>
            </a:r>
            <a:r>
              <a:rPr lang="en-US" sz="1200" dirty="0">
                <a:solidFill>
                  <a:schemeClr val="bg1">
                    <a:alpha val="80000"/>
                  </a:schemeClr>
                </a:solidFill>
              </a:rPr>
              <a:t> elements that draw the audience in, such as the famed </a:t>
            </a:r>
            <a:r>
              <a:rPr lang="en-US" sz="1200" b="1" i="1" dirty="0">
                <a:solidFill>
                  <a:srgbClr val="FF0000">
                    <a:alpha val="80000"/>
                  </a:srgbClr>
                </a:solidFill>
              </a:rPr>
              <a:t>Mie</a:t>
            </a:r>
            <a:r>
              <a:rPr lang="en-US" sz="1200" dirty="0">
                <a:solidFill>
                  <a:schemeClr val="bg1">
                    <a:alpha val="80000"/>
                  </a:schemeClr>
                </a:solidFill>
              </a:rPr>
              <a:t> pose, Kano then mixes these </a:t>
            </a:r>
            <a:r>
              <a:rPr lang="en-US" sz="1200" i="1" dirty="0">
                <a:solidFill>
                  <a:schemeClr val="bg1">
                    <a:alpha val="80000"/>
                  </a:schemeClr>
                </a:solidFill>
              </a:rPr>
              <a:t>Kabuki</a:t>
            </a:r>
            <a:r>
              <a:rPr lang="en-US" sz="1200" dirty="0">
                <a:solidFill>
                  <a:schemeClr val="bg1">
                    <a:alpha val="80000"/>
                  </a:schemeClr>
                </a:solidFill>
              </a:rPr>
              <a:t> elements with Contemporary entertainment in order to achieve “audience-performer unity”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FFFFFF"/>
                </a:solidFill>
              </a:rPr>
              <a:t>“Thus, by blending classic with contemporary elements, Kano creates a new </a:t>
            </a:r>
            <a:r>
              <a:rPr lang="en-US" i="1" dirty="0">
                <a:solidFill>
                  <a:srgbClr val="FFFFFF"/>
                </a:solidFill>
              </a:rPr>
              <a:t>neo kabuki</a:t>
            </a:r>
            <a:r>
              <a:rPr lang="en-US" dirty="0">
                <a:solidFill>
                  <a:srgbClr val="FFFFFF"/>
                </a:solidFill>
              </a:rPr>
              <a:t> world.”  (Inoue (2002))</a:t>
            </a:r>
          </a:p>
          <a:p>
            <a:endParaRPr lang="en-GB" i="1" dirty="0"/>
          </a:p>
          <a:p>
            <a:endParaRPr lang="en-GB" b="1" dirty="0"/>
          </a:p>
        </p:txBody>
      </p:sp>
      <p:sp>
        <p:nvSpPr>
          <p:cNvPr id="4" name="Slide Number Placeholder 3"/>
          <p:cNvSpPr>
            <a:spLocks noGrp="1"/>
          </p:cNvSpPr>
          <p:nvPr>
            <p:ph type="sldNum" sz="quarter" idx="5"/>
          </p:nvPr>
        </p:nvSpPr>
        <p:spPr/>
        <p:txBody>
          <a:bodyPr/>
          <a:lstStyle/>
          <a:p>
            <a:fld id="{8520B7EA-E89C-4F91-8153-33A34BDEFF81}" type="slidenum">
              <a:rPr lang="en-GB" smtClean="0"/>
              <a:t>16</a:t>
            </a:fld>
            <a:endParaRPr lang="en-GB"/>
          </a:p>
        </p:txBody>
      </p:sp>
    </p:spTree>
    <p:extLst>
      <p:ext uri="{BB962C8B-B14F-4D97-AF65-F5344CB8AC3E}">
        <p14:creationId xmlns:p14="http://schemas.microsoft.com/office/powerpoint/2010/main" val="2133985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20B7EA-E89C-4F91-8153-33A34BDEFF81}" type="slidenum">
              <a:rPr lang="en-GB" smtClean="0"/>
              <a:t>17</a:t>
            </a:fld>
            <a:endParaRPr lang="en-GB"/>
          </a:p>
        </p:txBody>
      </p:sp>
    </p:spTree>
    <p:extLst>
      <p:ext uri="{BB962C8B-B14F-4D97-AF65-F5344CB8AC3E}">
        <p14:creationId xmlns:p14="http://schemas.microsoft.com/office/powerpoint/2010/main" val="4047740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5E55C-21C7-4F2B-B139-C18214157A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BDD660-2994-4A90-88BD-F6A9AA3B0E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DD332A-C4F0-4044-87FA-39CB461B771F}"/>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5" name="Footer Placeholder 4">
            <a:extLst>
              <a:ext uri="{FF2B5EF4-FFF2-40B4-BE49-F238E27FC236}">
                <a16:creationId xmlns:a16="http://schemas.microsoft.com/office/drawing/2014/main" id="{0184D644-CE44-4B4B-88F5-E2A83EE5D8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D3B09-7B85-419A-A6EA-D7C50F26B144}"/>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371041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AB669-64D8-4DDF-A23C-D28F3AEC9A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3EE3A3-265A-47FE-9812-86C414A27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7807A5-5A8A-49A1-A9A6-456D481A394D}"/>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5" name="Footer Placeholder 4">
            <a:extLst>
              <a:ext uri="{FF2B5EF4-FFF2-40B4-BE49-F238E27FC236}">
                <a16:creationId xmlns:a16="http://schemas.microsoft.com/office/drawing/2014/main" id="{6C88D9A7-5452-4076-8EAD-EDB09B654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DEEF80-98D7-4F9A-8108-8D2CE1285B8D}"/>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662914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036D-0AF6-4BB7-8B14-56123221CD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492E83-B148-4E3D-8D80-A54B4B4EC9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AFE3AB-5471-4594-AAE5-7D3FBEB5D436}"/>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5" name="Footer Placeholder 4">
            <a:extLst>
              <a:ext uri="{FF2B5EF4-FFF2-40B4-BE49-F238E27FC236}">
                <a16:creationId xmlns:a16="http://schemas.microsoft.com/office/drawing/2014/main" id="{EB0EDC37-9F2F-4C9A-ACF5-FF5035282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48D156-A93F-4EA8-A723-0F96E4A5B63A}"/>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1848945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61672-554D-40D4-A2AF-392360958F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C638A8-213B-4346-B094-2BCCD3941C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B09F80-7720-469D-BBAA-E8DB78335F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D7C8B3-EB63-4086-84A8-E097F60DA0B1}"/>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6" name="Footer Placeholder 5">
            <a:extLst>
              <a:ext uri="{FF2B5EF4-FFF2-40B4-BE49-F238E27FC236}">
                <a16:creationId xmlns:a16="http://schemas.microsoft.com/office/drawing/2014/main" id="{18532B06-5952-4441-9C50-2163121F9F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480821-2E56-4216-839C-8981E38CB180}"/>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2643497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FBEFC-014E-4751-9F10-10C440879C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22B7CB-AEE9-4C5A-8DFF-E8BAA00274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D97E87-A9EF-4E87-9D16-1A17FBFAA5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A08969-6F6F-42FD-BE9E-915F16FA4A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D12A12-53C9-40AF-9E7E-861A60CE36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80BB8E-08BA-4178-B852-F52BF4984E90}"/>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8" name="Footer Placeholder 7">
            <a:extLst>
              <a:ext uri="{FF2B5EF4-FFF2-40B4-BE49-F238E27FC236}">
                <a16:creationId xmlns:a16="http://schemas.microsoft.com/office/drawing/2014/main" id="{FB698DD6-50B5-4996-ADE0-26909DA1B9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E9E3F0-40B0-4B2A-BEA8-233687294155}"/>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1525637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1E4C2-C84A-4396-A085-74CCE98840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83ADF9-EFD2-4E57-BA5F-31143B4A460F}"/>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4" name="Footer Placeholder 3">
            <a:extLst>
              <a:ext uri="{FF2B5EF4-FFF2-40B4-BE49-F238E27FC236}">
                <a16:creationId xmlns:a16="http://schemas.microsoft.com/office/drawing/2014/main" id="{3990F7E5-F103-4E2F-BBF7-463ACFDD03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C3D981-D4B3-49D8-8D8B-F6F07E6077EF}"/>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92547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23A8F7-93D1-48DB-9FEB-0383C934165F}"/>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3" name="Footer Placeholder 2">
            <a:extLst>
              <a:ext uri="{FF2B5EF4-FFF2-40B4-BE49-F238E27FC236}">
                <a16:creationId xmlns:a16="http://schemas.microsoft.com/office/drawing/2014/main" id="{93949EF7-125F-4BEC-9048-1C6C0D62FC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869B8F-9992-460F-B0E6-0738311A1158}"/>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1127603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D9501-0FE4-4C03-B65D-418DF97DF7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D97600-262B-4EE5-8616-302780BEBF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CF3FDF-4FEC-4968-9955-65D03DA79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3C28F1-59AF-4AA2-A03B-0978A9BAF7FE}"/>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6" name="Footer Placeholder 5">
            <a:extLst>
              <a:ext uri="{FF2B5EF4-FFF2-40B4-BE49-F238E27FC236}">
                <a16:creationId xmlns:a16="http://schemas.microsoft.com/office/drawing/2014/main" id="{1996102C-237D-43DE-8B08-60C67ABF15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EAFA9B-1736-4092-B9D5-DD8750E29523}"/>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1496602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9573D-BC7D-4A57-9D5B-2645756499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8F7D26-311C-4B4B-A15E-6D12C6AE2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44BEF0-CF11-4825-BAB6-64BBB2CBA6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8C3F3E-EA74-4856-9588-01CF751F54E0}"/>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6" name="Footer Placeholder 5">
            <a:extLst>
              <a:ext uri="{FF2B5EF4-FFF2-40B4-BE49-F238E27FC236}">
                <a16:creationId xmlns:a16="http://schemas.microsoft.com/office/drawing/2014/main" id="{69637266-74E2-441B-B164-0193148CD4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AB5BE-6C21-4F44-9FC3-08E7AF8203FD}"/>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2707084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45939-2E42-4C17-B32D-C8069BD598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7A6466-72BA-4E8A-B06D-004B245D1A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07C441-983F-4A53-8B6E-1052FF0FBB8F}"/>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5" name="Footer Placeholder 4">
            <a:extLst>
              <a:ext uri="{FF2B5EF4-FFF2-40B4-BE49-F238E27FC236}">
                <a16:creationId xmlns:a16="http://schemas.microsoft.com/office/drawing/2014/main" id="{A59B8C04-A074-4AD6-8EA7-E80F3D611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4D09C-9A8D-416E-907F-E5764162B931}"/>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3594859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5E4854-50C2-42E1-B494-1511717CB6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EA062F-0A9F-4A0E-8411-B00C4E68B0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1C45D0-F1CB-40CE-846C-6AE2BA20FAAD}"/>
              </a:ext>
            </a:extLst>
          </p:cNvPr>
          <p:cNvSpPr>
            <a:spLocks noGrp="1"/>
          </p:cNvSpPr>
          <p:nvPr>
            <p:ph type="dt" sz="half" idx="10"/>
          </p:nvPr>
        </p:nvSpPr>
        <p:spPr/>
        <p:txBody>
          <a:bodyPr/>
          <a:lstStyle/>
          <a:p>
            <a:fld id="{C253F701-41E5-4DCB-8418-81428EBB02F4}" type="datetimeFigureOut">
              <a:rPr lang="en-GB" smtClean="0"/>
              <a:t>16/03/2022</a:t>
            </a:fld>
            <a:endParaRPr lang="en-GB"/>
          </a:p>
        </p:txBody>
      </p:sp>
      <p:sp>
        <p:nvSpPr>
          <p:cNvPr id="5" name="Footer Placeholder 4">
            <a:extLst>
              <a:ext uri="{FF2B5EF4-FFF2-40B4-BE49-F238E27FC236}">
                <a16:creationId xmlns:a16="http://schemas.microsoft.com/office/drawing/2014/main" id="{7D9E619D-62A4-4CB0-A805-CA716ABF0B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598196-2B8D-43C2-9519-810BD004E881}"/>
              </a:ext>
            </a:extLst>
          </p:cNvPr>
          <p:cNvSpPr>
            <a:spLocks noGrp="1"/>
          </p:cNvSpPr>
          <p:nvPr>
            <p:ph type="sldNum" sz="quarter" idx="12"/>
          </p:nvPr>
        </p:nvSpPr>
        <p:spPr/>
        <p:txBody>
          <a:bodyPr/>
          <a:lstStyle/>
          <a:p>
            <a:fld id="{A3517A6E-4F5B-4F03-98C0-646B8B6CAAC5}" type="slidenum">
              <a:rPr lang="en-GB" smtClean="0"/>
              <a:t>‹#›</a:t>
            </a:fld>
            <a:endParaRPr lang="en-GB"/>
          </a:p>
        </p:txBody>
      </p:sp>
    </p:spTree>
    <p:extLst>
      <p:ext uri="{BB962C8B-B14F-4D97-AF65-F5344CB8AC3E}">
        <p14:creationId xmlns:p14="http://schemas.microsoft.com/office/powerpoint/2010/main" val="3546684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F5A81A-004D-4014-8670-DB2449B881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BF3FDA-AE30-4B04-89B3-4593D32AD0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AFBEE-B7C4-49C3-B5F6-866B881286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53F701-41E5-4DCB-8418-81428EBB02F4}" type="datetimeFigureOut">
              <a:rPr lang="en-GB" smtClean="0"/>
              <a:t>16/03/2022</a:t>
            </a:fld>
            <a:endParaRPr lang="en-GB"/>
          </a:p>
        </p:txBody>
      </p:sp>
      <p:sp>
        <p:nvSpPr>
          <p:cNvPr id="5" name="Footer Placeholder 4">
            <a:extLst>
              <a:ext uri="{FF2B5EF4-FFF2-40B4-BE49-F238E27FC236}">
                <a16:creationId xmlns:a16="http://schemas.microsoft.com/office/drawing/2014/main" id="{89F04C28-E106-4A6F-AEAF-0FBB2B0B19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19809C-49E2-458D-9543-3B28F02287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517A6E-4F5B-4F03-98C0-646B8B6CAAC5}" type="slidenum">
              <a:rPr lang="en-GB" smtClean="0"/>
              <a:t>‹#›</a:t>
            </a:fld>
            <a:endParaRPr lang="en-GB"/>
          </a:p>
        </p:txBody>
      </p:sp>
    </p:spTree>
    <p:extLst>
      <p:ext uri="{BB962C8B-B14F-4D97-AF65-F5344CB8AC3E}">
        <p14:creationId xmlns:p14="http://schemas.microsoft.com/office/powerpoint/2010/main" val="492322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microsoft.com/office/2007/relationships/media" Target="../media/media2.mp3"/><Relationship Id="rId1" Type="http://schemas.openxmlformats.org/officeDocument/2006/relationships/audio" Target="NULL" TargetMode="External"/><Relationship Id="rId6" Type="http://schemas.openxmlformats.org/officeDocument/2006/relationships/image" Target="../media/image3.jpg"/><Relationship Id="rId5" Type="http://schemas.microsoft.com/office/2018/10/relationships/comments" Target="../comments/modernComment_100_64208271.xml"/><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1_B19C43F5.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02_E8B7E6DA.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youtu.be/UhWB2jcZkt4?t=1401" TargetMode="Externa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image" Target="../media/image5.jpg"/><Relationship Id="rId5" Type="http://schemas.microsoft.com/office/2018/10/relationships/comments" Target="../comments/modernComment_103_4248E8F9.xml"/><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UhWB2jcZkt4?start=1401&amp;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youtu.be/UhWB2jcZkt4?t=1401" TargetMode="External"/></Relationships>
</file>

<file path=ppt/slides/_rels/slide9.xml.rels><?xml version="1.0" encoding="UTF-8" standalone="yes"?>
<Relationships xmlns="http://schemas.openxmlformats.org/package/2006/relationships"><Relationship Id="rId3" Type="http://schemas.microsoft.com/office/2018/10/relationships/comments" Target="../comments/modernComment_105_E584C2F1.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18/10/relationships/comments" Target="../comments/modernComment_108_8010509D.xm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18/10/relationships/comments" Target="../comments/modernComment_10E_61753581.xml"/><Relationship Id="rId7" Type="http://schemas.openxmlformats.org/officeDocument/2006/relationships/hyperlink" Target="https://youtu.be/AdLPtdzunx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eg"/><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3" Type="http://schemas.microsoft.com/office/2018/10/relationships/comments" Target="../comments/modernComment_10B_8BEF37E3.xm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youtu.be/kGmeWDtvRQc?t=2010" TargetMode="External"/><Relationship Id="rId4" Type="http://schemas.openxmlformats.org/officeDocument/2006/relationships/image" Target="../media/image14.jpg"/></Relationships>
</file>

<file path=ppt/slides/_rels/slide15.xml.rels><?xml version="1.0" encoding="UTF-8" standalone="yes"?>
<Relationships xmlns="http://schemas.openxmlformats.org/package/2006/relationships"><Relationship Id="rId3" Type="http://schemas.microsoft.com/office/2018/10/relationships/comments" Target="../comments/modernComment_10C_93AAE413.xm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18/10/relationships/comments" Target="../comments/modernComment_113_7012997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6.jpg"/><Relationship Id="rId4" Type="http://schemas.openxmlformats.org/officeDocument/2006/relationships/hyperlink" Target="https://youtu.be/ZHMjHS0ElC8?t=512"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p3"/><Relationship Id="rId1" Type="http://schemas.microsoft.com/office/2007/relationships/media" Target="../media/media4.mp3"/><Relationship Id="rId5" Type="http://schemas.openxmlformats.org/officeDocument/2006/relationships/image" Target="../media/image4.png"/><Relationship Id="rId4" Type="http://schemas.openxmlformats.org/officeDocument/2006/relationships/image" Target="../media/image1.jpg"/></Relationships>
</file>

<file path=ppt/slides/_rels/slide19.xml.rels><?xml version="1.0" encoding="UTF-8" standalone="yes"?>
<Relationships xmlns="http://schemas.openxmlformats.org/package/2006/relationships"><Relationship Id="rId8" Type="http://schemas.openxmlformats.org/officeDocument/2006/relationships/hyperlink" Target="https://www.youtube.com/watch?v=C9ju41y2uhE" TargetMode="External"/><Relationship Id="rId13" Type="http://schemas.openxmlformats.org/officeDocument/2006/relationships/hyperlink" Target="https://youtu.be/1QqwkbLsA8k?t=12" TargetMode="External"/><Relationship Id="rId18" Type="http://schemas.openxmlformats.org/officeDocument/2006/relationships/hyperlink" Target="https://www.hisour.com/ko/painting-and-sculpture-by-meiji-and-taisho-tokyo-national-museum-23538/painting-and-sculpture-by-meiji-and-taisho-tokyo-national-museum-2/" TargetMode="External"/><Relationship Id="rId3" Type="http://schemas.openxmlformats.org/officeDocument/2006/relationships/hyperlink" Target="https://thetheatretimes.com/takarazuka-review-japanese-female-musical-theater-troupe/" TargetMode="External"/><Relationship Id="rId21" Type="http://schemas.openxmlformats.org/officeDocument/2006/relationships/hyperlink" Target="https://www.rem.routledge.com/articles/shin-kabuki" TargetMode="External"/><Relationship Id="rId7" Type="http://schemas.openxmlformats.org/officeDocument/2006/relationships/hyperlink" Target="https://www.kabukiweb.net/about/kabuki/unique_stage_structures_dynamic_stage_sets.html" TargetMode="External"/><Relationship Id="rId12" Type="http://schemas.openxmlformats.org/officeDocument/2006/relationships/hyperlink" Target="https://z4pan.medium.com/an-era-of-turbulence-3c8a0954dc12" TargetMode="External"/><Relationship Id="rId17" Type="http://schemas.openxmlformats.org/officeDocument/2006/relationships/hyperlink" Target="https://www.youtube.com/watch?v=lDG7ID6_Txg" TargetMode="External"/><Relationship Id="rId2" Type="http://schemas.openxmlformats.org/officeDocument/2006/relationships/hyperlink" Target="https://delphipages.live/literatura/novelas-e-historias-cortas/escritores-de-cuentos/izumi-kyoka" TargetMode="External"/><Relationship Id="rId16" Type="http://schemas.openxmlformats.org/officeDocument/2006/relationships/hyperlink" Target="https://wonderfulengineering.com/the-finest-castle-in-all-of-japan-hijemi-castle/" TargetMode="External"/><Relationship Id="rId20" Type="http://schemas.openxmlformats.org/officeDocument/2006/relationships/hyperlink" Target="https://thetheatreage.wordpress.com/2020/11/09/bunraku-and-kabuki/" TargetMode="External"/><Relationship Id="rId1" Type="http://schemas.openxmlformats.org/officeDocument/2006/relationships/slideLayout" Target="../slideLayouts/slideLayout2.xml"/><Relationship Id="rId6" Type="http://schemas.openxmlformats.org/officeDocument/2006/relationships/hyperlink" Target="https://japan-forward.com/japan-emperor-from-showa-to-heisei-era-006/" TargetMode="External"/><Relationship Id="rId11" Type="http://schemas.openxmlformats.org/officeDocument/2006/relationships/hyperlink" Target="https://artefakt.at/ota-masamitsu-1892-1975/" TargetMode="External"/><Relationship Id="rId5" Type="http://schemas.openxmlformats.org/officeDocument/2006/relationships/hyperlink" Target="https://www.enpaku-jdta.jp/en/detail/00708-01-2021-01" TargetMode="External"/><Relationship Id="rId15" Type="http://schemas.openxmlformats.org/officeDocument/2006/relationships/hyperlink" Target="https://flowvella.com/s/3vwq/480952A5-2AB5-4C09-8B5A-D1483194B685" TargetMode="External"/><Relationship Id="rId10" Type="http://schemas.openxmlformats.org/officeDocument/2006/relationships/hyperlink" Target="https://www.japanhousela.com/exhibitions/nature-supernature/supernature-spiritual-forces-in-the-japanese-landscape-kami/" TargetMode="External"/><Relationship Id="rId19" Type="http://schemas.openxmlformats.org/officeDocument/2006/relationships/hyperlink" Target="https://en.wikipedia.org/wiki/Ichikawa_Ennosuke_III" TargetMode="External"/><Relationship Id="rId4" Type="http://schemas.openxmlformats.org/officeDocument/2006/relationships/hyperlink" Target="https://www.youtube.com/watch?v=NbKSoeYldwk" TargetMode="External"/><Relationship Id="rId9" Type="http://schemas.openxmlformats.org/officeDocument/2006/relationships/hyperlink" Target="https://www.youtube.com/watch?v=tHVVbpNWoKA" TargetMode="External"/><Relationship Id="rId14" Type="http://schemas.openxmlformats.org/officeDocument/2006/relationships/hyperlink" Target="https://faculty.humanities.uci.edu/sbklein/images/EDOTHEATER/kabuki/pages/okuni.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Content Placeholder 8" descr="Background pattern&#10;&#10;Description automatically generated">
            <a:extLst>
              <a:ext uri="{FF2B5EF4-FFF2-40B4-BE49-F238E27FC236}">
                <a16:creationId xmlns:a16="http://schemas.microsoft.com/office/drawing/2014/main" id="{1B581C4D-0F99-4C65-985F-8152A3A6AE3D}"/>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20789"/>
          <a:stretch/>
        </p:blipFill>
        <p:spPr>
          <a:xfrm>
            <a:off x="-687958" y="-65903"/>
            <a:ext cx="13890152" cy="7744142"/>
          </a:xfrm>
          <a:prstGeom prst="rect">
            <a:avLst/>
          </a:prstGeom>
        </p:spPr>
      </p:pic>
    </p:spTree>
    <p:extLst>
      <p:ext uri="{BB962C8B-B14F-4D97-AF65-F5344CB8AC3E}">
        <p14:creationId xmlns:p14="http://schemas.microsoft.com/office/powerpoint/2010/main" val="1422633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resentation Opening The tale of Kabuki">
            <a:hlinkClick r:id="" action="ppaction://media"/>
            <a:extLst>
              <a:ext uri="{FF2B5EF4-FFF2-40B4-BE49-F238E27FC236}">
                <a16:creationId xmlns:a16="http://schemas.microsoft.com/office/drawing/2014/main" id="{4962629C-A261-4AD4-9E8E-0F0FF795876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39498" y="-378691"/>
            <a:ext cx="13031498" cy="7330051"/>
          </a:xfrm>
        </p:spPr>
      </p:pic>
    </p:spTree>
    <p:extLst>
      <p:ext uri="{BB962C8B-B14F-4D97-AF65-F5344CB8AC3E}">
        <p14:creationId xmlns:p14="http://schemas.microsoft.com/office/powerpoint/2010/main" val="31842349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6DFABC16-7078-4C46-A715-669FBC471059}"/>
              </a:ext>
            </a:extLst>
          </p:cNvPr>
          <p:cNvPicPr>
            <a:picLocks noChangeAspect="1"/>
          </p:cNvPicPr>
          <p:nvPr/>
        </p:nvPicPr>
        <p:blipFill rotWithShape="1">
          <a:blip r:embed="rId6">
            <a:extLst>
              <a:ext uri="{28A0092B-C50C-407E-A947-70E740481C1C}">
                <a14:useLocalDpi xmlns:a14="http://schemas.microsoft.com/office/drawing/2010/main" val="0"/>
              </a:ext>
            </a:extLst>
          </a:blip>
          <a:srcRect t="15890" r="-1" b="26752"/>
          <a:stretch/>
        </p:blipFill>
        <p:spPr>
          <a:xfrm>
            <a:off x="3523488" y="0"/>
            <a:ext cx="8668512" cy="6857990"/>
          </a:xfrm>
          <a:prstGeom prst="rect">
            <a:avLst/>
          </a:prstGeom>
        </p:spPr>
      </p:pic>
      <p:sp>
        <p:nvSpPr>
          <p:cNvPr id="21"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142055-EAD7-4174-9E7F-50F6CAD96EAE}"/>
              </a:ext>
            </a:extLst>
          </p:cNvPr>
          <p:cNvSpPr>
            <a:spLocks noGrp="1"/>
          </p:cNvSpPr>
          <p:nvPr>
            <p:ph type="ctrTitle"/>
          </p:nvPr>
        </p:nvSpPr>
        <p:spPr>
          <a:xfrm>
            <a:off x="3923428" y="-1254956"/>
            <a:ext cx="5896807" cy="4470066"/>
          </a:xfrm>
        </p:spPr>
        <p:txBody>
          <a:bodyPr vert="horz" lIns="91440" tIns="45720" rIns="91440" bIns="45720" rtlCol="0" anchor="b">
            <a:normAutofit/>
          </a:bodyPr>
          <a:lstStyle/>
          <a:p>
            <a:pPr algn="l"/>
            <a:r>
              <a:rPr lang="en-US" sz="4800" i="1" dirty="0"/>
              <a:t>Shin Kabuki!</a:t>
            </a:r>
          </a:p>
        </p:txBody>
      </p:sp>
      <p:sp>
        <p:nvSpPr>
          <p:cNvPr id="3" name="Subtitle 2">
            <a:extLst>
              <a:ext uri="{FF2B5EF4-FFF2-40B4-BE49-F238E27FC236}">
                <a16:creationId xmlns:a16="http://schemas.microsoft.com/office/drawing/2014/main" id="{BE2C3ADA-BB5A-4971-BDC0-15A7F4A2DC7C}"/>
              </a:ext>
            </a:extLst>
          </p:cNvPr>
          <p:cNvSpPr>
            <a:spLocks noGrp="1"/>
          </p:cNvSpPr>
          <p:nvPr>
            <p:ph type="subTitle" idx="1"/>
          </p:nvPr>
        </p:nvSpPr>
        <p:spPr>
          <a:xfrm>
            <a:off x="113774" y="4670404"/>
            <a:ext cx="6508572" cy="1561913"/>
          </a:xfrm>
        </p:spPr>
        <p:txBody>
          <a:bodyPr vert="horz" lIns="91440" tIns="45720" rIns="91440" bIns="45720" rtlCol="0">
            <a:noAutofit/>
          </a:bodyPr>
          <a:lstStyle/>
          <a:p>
            <a:pPr algn="l"/>
            <a:r>
              <a:rPr lang="en-US" sz="1800" b="1" i="1" dirty="0"/>
              <a:t>Shin Kabuki</a:t>
            </a:r>
            <a:r>
              <a:rPr lang="en-US" sz="1800" i="1" dirty="0"/>
              <a:t> </a:t>
            </a:r>
            <a:r>
              <a:rPr lang="en-US" sz="1800" dirty="0"/>
              <a:t>also known as </a:t>
            </a:r>
            <a:r>
              <a:rPr lang="en-US" sz="1800" b="1" i="1" dirty="0"/>
              <a:t>“new kabuki” </a:t>
            </a:r>
            <a:r>
              <a:rPr lang="en-US" sz="1800" dirty="0"/>
              <a:t>was first named by Kasuyama Masao then defined by Kagayama Naozo to mean plays written in </a:t>
            </a:r>
            <a:r>
              <a:rPr lang="en-US" sz="1800" b="1" i="1" dirty="0"/>
              <a:t>Kabuki</a:t>
            </a:r>
            <a:r>
              <a:rPr lang="en-US" sz="1800" b="1" i="1" dirty="0">
                <a:solidFill>
                  <a:srgbClr val="FF0000"/>
                </a:solidFill>
              </a:rPr>
              <a:t> </a:t>
            </a:r>
            <a:r>
              <a:rPr lang="en-US" sz="1800" dirty="0"/>
              <a:t>format but influenced by western themes. All works written after the late </a:t>
            </a:r>
            <a:r>
              <a:rPr lang="en-US" sz="1800" b="1" i="1" dirty="0">
                <a:solidFill>
                  <a:srgbClr val="FF0000"/>
                </a:solidFill>
              </a:rPr>
              <a:t>Meji period </a:t>
            </a:r>
            <a:r>
              <a:rPr lang="en-US" sz="1800" dirty="0"/>
              <a:t>(1868-1912) became to be categorized as </a:t>
            </a:r>
            <a:r>
              <a:rPr lang="en-US" sz="1800" i="1" dirty="0"/>
              <a:t>Shin Kabuki</a:t>
            </a:r>
            <a:r>
              <a:rPr lang="en-US" sz="1600" i="1" dirty="0"/>
              <a:t>.</a:t>
            </a:r>
          </a:p>
        </p:txBody>
      </p:sp>
      <p:sp>
        <p:nvSpPr>
          <p:cNvPr id="22"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4891BC7-AC9C-46B4-8339-28858C99372E}"/>
              </a:ext>
            </a:extLst>
          </p:cNvPr>
          <p:cNvSpPr txBox="1"/>
          <p:nvPr/>
        </p:nvSpPr>
        <p:spPr>
          <a:xfrm>
            <a:off x="5665286" y="6211659"/>
            <a:ext cx="6609522" cy="646331"/>
          </a:xfrm>
          <a:prstGeom prst="rect">
            <a:avLst/>
          </a:prstGeom>
          <a:noFill/>
        </p:spPr>
        <p:txBody>
          <a:bodyPr wrap="square" rtlCol="0">
            <a:spAutoFit/>
          </a:bodyPr>
          <a:lstStyle/>
          <a:p>
            <a:pPr>
              <a:spcAft>
                <a:spcPts val="600"/>
              </a:spcAft>
            </a:pPr>
            <a:r>
              <a:rPr lang="en-GB" dirty="0">
                <a:solidFill>
                  <a:schemeClr val="bg1"/>
                </a:solidFill>
                <a:highlight>
                  <a:srgbClr val="FFFF00"/>
                </a:highlight>
              </a:rPr>
              <a:t>Traditional </a:t>
            </a:r>
            <a:r>
              <a:rPr lang="en-GB" i="1" dirty="0">
                <a:solidFill>
                  <a:schemeClr val="bg1"/>
                </a:solidFill>
                <a:highlight>
                  <a:srgbClr val="FFFF00"/>
                </a:highlight>
              </a:rPr>
              <a:t>Kabuki</a:t>
            </a:r>
            <a:r>
              <a:rPr lang="en-GB" dirty="0">
                <a:solidFill>
                  <a:schemeClr val="bg1"/>
                </a:solidFill>
                <a:highlight>
                  <a:srgbClr val="FFFF00"/>
                </a:highlight>
              </a:rPr>
              <a:t> predates the 20</a:t>
            </a:r>
            <a:r>
              <a:rPr lang="en-GB" baseline="30000" dirty="0">
                <a:solidFill>
                  <a:schemeClr val="bg1"/>
                </a:solidFill>
                <a:highlight>
                  <a:srgbClr val="FFFF00"/>
                </a:highlight>
              </a:rPr>
              <a:t>th</a:t>
            </a:r>
            <a:r>
              <a:rPr lang="en-GB" dirty="0">
                <a:solidFill>
                  <a:schemeClr val="bg1"/>
                </a:solidFill>
                <a:highlight>
                  <a:srgbClr val="FFFF00"/>
                </a:highlight>
              </a:rPr>
              <a:t> century, this story Is about the breaking down of traditional </a:t>
            </a:r>
            <a:r>
              <a:rPr lang="en-GB" i="1" dirty="0">
                <a:solidFill>
                  <a:schemeClr val="bg1"/>
                </a:solidFill>
                <a:highlight>
                  <a:srgbClr val="FFFF00"/>
                </a:highlight>
              </a:rPr>
              <a:t>Kabuki</a:t>
            </a:r>
            <a:r>
              <a:rPr lang="en-GB" dirty="0">
                <a:solidFill>
                  <a:schemeClr val="bg1"/>
                </a:solidFill>
                <a:highlight>
                  <a:srgbClr val="FFFF00"/>
                </a:highlight>
              </a:rPr>
              <a:t> and the birth of </a:t>
            </a:r>
            <a:r>
              <a:rPr lang="en-GB" b="1" i="1" dirty="0">
                <a:solidFill>
                  <a:schemeClr val="bg1"/>
                </a:solidFill>
                <a:highlight>
                  <a:srgbClr val="FFFF00"/>
                </a:highlight>
              </a:rPr>
              <a:t>Shin Kabuki</a:t>
            </a:r>
            <a:r>
              <a:rPr lang="en-GB" dirty="0">
                <a:solidFill>
                  <a:schemeClr val="bg1"/>
                </a:solidFill>
                <a:highlight>
                  <a:srgbClr val="FFFF00"/>
                </a:highlight>
              </a:rPr>
              <a:t>.</a:t>
            </a:r>
          </a:p>
        </p:txBody>
      </p:sp>
      <p:pic>
        <p:nvPicPr>
          <p:cNvPr id="5" name="nioh-2-ost-okuni-hq_xRpwzcJD">
            <a:hlinkClick r:id="" action="ppaction://media"/>
            <a:extLst>
              <a:ext uri="{FF2B5EF4-FFF2-40B4-BE49-F238E27FC236}">
                <a16:creationId xmlns:a16="http://schemas.microsoft.com/office/drawing/2014/main" id="{F5206687-D982-4C01-A424-DB82CB8BE068}"/>
              </a:ext>
            </a:extLst>
          </p:cNvPr>
          <p:cNvPicPr>
            <a:picLocks noChangeAspect="1"/>
          </p:cNvPicPr>
          <p:nvPr>
            <a:audioFile r:link="rId1"/>
            <p:extLst>
              <p:ext uri="{DAA4B4D4-6D71-4841-9C94-3DE7FCFB9230}">
                <p14:media xmlns:p14="http://schemas.microsoft.com/office/powerpoint/2010/main" r:embed="rId2">
                  <p14:trim st="23450"/>
                </p14:media>
              </p:ext>
            </p:extLst>
          </p:nvPr>
        </p:nvPicPr>
        <p:blipFill>
          <a:blip r:embed="rId7"/>
          <a:stretch>
            <a:fillRect/>
          </a:stretch>
        </p:blipFill>
        <p:spPr>
          <a:xfrm>
            <a:off x="11353827" y="0"/>
            <a:ext cx="487363" cy="487363"/>
          </a:xfrm>
          <a:prstGeom prst="rect">
            <a:avLst/>
          </a:prstGeom>
        </p:spPr>
      </p:pic>
    </p:spTree>
    <p:extLst>
      <p:ext uri="{BB962C8B-B14F-4D97-AF65-F5344CB8AC3E}">
        <p14:creationId xmlns:p14="http://schemas.microsoft.com/office/powerpoint/2010/main" val="16798521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764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5"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extLst>
    <p:ext uri="{6950BFC3-D8DA-4A85-94F7-54DA5524770B}">
      <p188:commentRel xmlns:p188="http://schemas.microsoft.com/office/powerpoint/2018/8/main" r:id="rId5"/>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BE6A6-912E-4230-BC00-C5F2837D44CF}"/>
              </a:ext>
            </a:extLst>
          </p:cNvPr>
          <p:cNvSpPr>
            <a:spLocks noGrp="1"/>
          </p:cNvSpPr>
          <p:nvPr>
            <p:ph type="title"/>
          </p:nvPr>
        </p:nvSpPr>
        <p:spPr/>
        <p:txBody>
          <a:bodyPr/>
          <a:lstStyle/>
          <a:p>
            <a:r>
              <a:rPr lang="en-GB" dirty="0"/>
              <a:t>                   </a:t>
            </a:r>
            <a:r>
              <a:rPr lang="en-GB" i="1" dirty="0"/>
              <a:t> Kabuki </a:t>
            </a:r>
            <a:r>
              <a:rPr lang="en-GB" dirty="0"/>
              <a:t>as a performance:</a:t>
            </a:r>
          </a:p>
        </p:txBody>
      </p:sp>
      <p:sp>
        <p:nvSpPr>
          <p:cNvPr id="3" name="Content Placeholder 2">
            <a:extLst>
              <a:ext uri="{FF2B5EF4-FFF2-40B4-BE49-F238E27FC236}">
                <a16:creationId xmlns:a16="http://schemas.microsoft.com/office/drawing/2014/main" id="{22A81755-D7B2-4FC1-9848-102D1F9CFCBE}"/>
              </a:ext>
            </a:extLst>
          </p:cNvPr>
          <p:cNvSpPr>
            <a:spLocks noGrp="1"/>
          </p:cNvSpPr>
          <p:nvPr>
            <p:ph idx="1"/>
          </p:nvPr>
        </p:nvSpPr>
        <p:spPr>
          <a:xfrm>
            <a:off x="838200" y="1825624"/>
            <a:ext cx="10515600" cy="5032375"/>
          </a:xfrm>
        </p:spPr>
        <p:txBody>
          <a:bodyPr>
            <a:normAutofit/>
          </a:bodyPr>
          <a:lstStyle/>
          <a:p>
            <a:r>
              <a:rPr lang="en-GB" b="1" i="1" dirty="0">
                <a:solidFill>
                  <a:srgbClr val="FF0000"/>
                </a:solidFill>
              </a:rPr>
              <a:t>Ka</a:t>
            </a:r>
            <a:r>
              <a:rPr lang="en-GB" i="1" dirty="0"/>
              <a:t> (</a:t>
            </a:r>
            <a:r>
              <a:rPr lang="en-GB" dirty="0"/>
              <a:t>song</a:t>
            </a:r>
            <a:r>
              <a:rPr lang="en-GB" i="1" dirty="0"/>
              <a:t>) </a:t>
            </a:r>
            <a:r>
              <a:rPr lang="en-GB" b="1" i="1" dirty="0" err="1">
                <a:solidFill>
                  <a:srgbClr val="FF0000"/>
                </a:solidFill>
              </a:rPr>
              <a:t>bu</a:t>
            </a:r>
            <a:r>
              <a:rPr lang="en-GB" i="1" dirty="0"/>
              <a:t> (</a:t>
            </a:r>
            <a:r>
              <a:rPr lang="en-GB" dirty="0"/>
              <a:t>dance</a:t>
            </a:r>
            <a:r>
              <a:rPr lang="en-GB" i="1" dirty="0"/>
              <a:t>) </a:t>
            </a:r>
            <a:r>
              <a:rPr lang="en-GB" b="1" i="1" dirty="0">
                <a:solidFill>
                  <a:srgbClr val="FF0000"/>
                </a:solidFill>
              </a:rPr>
              <a:t>Ki</a:t>
            </a:r>
            <a:r>
              <a:rPr lang="en-GB" i="1" dirty="0"/>
              <a:t> (</a:t>
            </a:r>
            <a:r>
              <a:rPr lang="en-GB" dirty="0"/>
              <a:t>Technique</a:t>
            </a:r>
            <a:r>
              <a:rPr lang="en-GB" i="1" dirty="0"/>
              <a:t>) – Kabuki (</a:t>
            </a:r>
            <a:r>
              <a:rPr lang="en-GB" dirty="0"/>
              <a:t>skill</a:t>
            </a:r>
            <a:r>
              <a:rPr lang="en-GB" i="1" dirty="0"/>
              <a:t>)</a:t>
            </a:r>
          </a:p>
          <a:p>
            <a:r>
              <a:rPr lang="en-GB" b="1" i="1" dirty="0">
                <a:solidFill>
                  <a:srgbClr val="FF0000"/>
                </a:solidFill>
              </a:rPr>
              <a:t>Kata</a:t>
            </a:r>
            <a:r>
              <a:rPr lang="en-GB" i="1" dirty="0"/>
              <a:t> (</a:t>
            </a:r>
            <a:r>
              <a:rPr lang="en-GB" dirty="0"/>
              <a:t>form or pattern of acting)</a:t>
            </a:r>
          </a:p>
          <a:p>
            <a:r>
              <a:rPr lang="en-GB" dirty="0"/>
              <a:t>A total actor- always displaying their skill in song, dance and technique at all times. The Kabuki actor usually comes from a lineage of actors such as Ichikawa </a:t>
            </a:r>
            <a:r>
              <a:rPr lang="en-GB" dirty="0" err="1"/>
              <a:t>Danjuro</a:t>
            </a:r>
            <a:r>
              <a:rPr lang="en-GB" dirty="0"/>
              <a:t>.</a:t>
            </a:r>
            <a:r>
              <a:rPr lang="en-GB" dirty="0">
                <a:solidFill>
                  <a:srgbClr val="FF0000"/>
                </a:solidFill>
              </a:rPr>
              <a:t> </a:t>
            </a:r>
            <a:r>
              <a:rPr lang="en-GB" dirty="0"/>
              <a:t>The Ichikawa family have passed down the name </a:t>
            </a:r>
            <a:r>
              <a:rPr lang="en-GB" dirty="0" err="1"/>
              <a:t>Danjuro</a:t>
            </a:r>
            <a:r>
              <a:rPr lang="en-GB" dirty="0"/>
              <a:t> from generation to generation of actors all the way up to present day Japan. It is the most famous line of actors in </a:t>
            </a:r>
            <a:r>
              <a:rPr lang="en-GB" i="1" dirty="0"/>
              <a:t>Kabuki</a:t>
            </a:r>
            <a:r>
              <a:rPr lang="en-GB" dirty="0"/>
              <a:t> history.</a:t>
            </a:r>
          </a:p>
          <a:p>
            <a:r>
              <a:rPr lang="en-GB" i="1" dirty="0">
                <a:cs typeface="Times New Roman" panose="02020603050405020304" pitchFamily="18" charset="0"/>
              </a:rPr>
              <a:t>Kabuki</a:t>
            </a:r>
            <a:r>
              <a:rPr lang="en-GB" dirty="0">
                <a:cs typeface="Times New Roman" panose="02020603050405020304" pitchFamily="18" charset="0"/>
              </a:rPr>
              <a:t> actors start as young as 4 or 5, making their debut at 7 then reaching their “Zenith as an actor at the age of 40”  (</a:t>
            </a:r>
            <a:r>
              <a:rPr lang="en-GB" dirty="0" err="1">
                <a:cs typeface="Times New Roman" panose="02020603050405020304" pitchFamily="18" charset="0"/>
              </a:rPr>
              <a:t>Pronko</a:t>
            </a:r>
            <a:r>
              <a:rPr lang="en-GB" dirty="0">
                <a:cs typeface="Times New Roman" panose="02020603050405020304" pitchFamily="18" charset="0"/>
              </a:rPr>
              <a:t>, 2015)</a:t>
            </a:r>
          </a:p>
          <a:p>
            <a:r>
              <a:rPr lang="en-GB" dirty="0"/>
              <a:t>Majority of </a:t>
            </a:r>
            <a:r>
              <a:rPr lang="en-GB" i="1" dirty="0"/>
              <a:t>Kabuki</a:t>
            </a:r>
            <a:r>
              <a:rPr lang="en-GB" dirty="0"/>
              <a:t> plays written within a </a:t>
            </a:r>
            <a:r>
              <a:rPr lang="en-GB" b="1" i="1" dirty="0">
                <a:solidFill>
                  <a:srgbClr val="FF0000"/>
                </a:solidFill>
              </a:rPr>
              <a:t>sekai</a:t>
            </a:r>
            <a:r>
              <a:rPr lang="en-GB" i="1" dirty="0"/>
              <a:t> </a:t>
            </a:r>
            <a:r>
              <a:rPr lang="en-GB" dirty="0"/>
              <a:t>(dramatic world)</a:t>
            </a:r>
            <a:endParaRPr lang="en-GB" i="1" dirty="0"/>
          </a:p>
        </p:txBody>
      </p:sp>
    </p:spTree>
    <p:extLst>
      <p:ext uri="{BB962C8B-B14F-4D97-AF65-F5344CB8AC3E}">
        <p14:creationId xmlns:p14="http://schemas.microsoft.com/office/powerpoint/2010/main" val="2979808245"/>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51EE-A5E8-4152-AAD9-21AF3EAC0077}"/>
              </a:ext>
            </a:extLst>
          </p:cNvPr>
          <p:cNvSpPr>
            <a:spLocks noGrp="1"/>
          </p:cNvSpPr>
          <p:nvPr>
            <p:ph type="title"/>
          </p:nvPr>
        </p:nvSpPr>
        <p:spPr/>
        <p:txBody>
          <a:bodyPr/>
          <a:lstStyle/>
          <a:p>
            <a:r>
              <a:rPr lang="en-GB" i="1" dirty="0"/>
              <a:t>Kabuki</a:t>
            </a:r>
            <a:r>
              <a:rPr lang="en-GB" dirty="0"/>
              <a:t> as a performance:</a:t>
            </a:r>
          </a:p>
        </p:txBody>
      </p:sp>
      <p:sp>
        <p:nvSpPr>
          <p:cNvPr id="3" name="Content Placeholder 2">
            <a:extLst>
              <a:ext uri="{FF2B5EF4-FFF2-40B4-BE49-F238E27FC236}">
                <a16:creationId xmlns:a16="http://schemas.microsoft.com/office/drawing/2014/main" id="{4B54A531-FF80-484C-8F23-CBF65C0F9C9F}"/>
              </a:ext>
            </a:extLst>
          </p:cNvPr>
          <p:cNvSpPr>
            <a:spLocks noGrp="1"/>
          </p:cNvSpPr>
          <p:nvPr>
            <p:ph idx="1"/>
          </p:nvPr>
        </p:nvSpPr>
        <p:spPr>
          <a:xfrm>
            <a:off x="671051" y="1619120"/>
            <a:ext cx="10515600" cy="4873755"/>
          </a:xfrm>
        </p:spPr>
        <p:txBody>
          <a:bodyPr>
            <a:normAutofit/>
          </a:bodyPr>
          <a:lstStyle/>
          <a:p>
            <a:r>
              <a:rPr lang="en-GB" dirty="0"/>
              <a:t>Only male actors allowed- All women were banned since the year of Toukugawa government 1629, for using Kabuki to promote prostitution. </a:t>
            </a:r>
          </a:p>
          <a:p>
            <a:r>
              <a:rPr lang="en-GB" b="1" i="1" dirty="0">
                <a:solidFill>
                  <a:srgbClr val="FF0000"/>
                </a:solidFill>
              </a:rPr>
              <a:t>Onnagata</a:t>
            </a:r>
            <a:r>
              <a:rPr lang="en-GB" i="1" dirty="0"/>
              <a:t>- </a:t>
            </a:r>
            <a:r>
              <a:rPr lang="en-GB" dirty="0"/>
              <a:t>A term referring to men playing both the roles of men and women in a performance. </a:t>
            </a:r>
            <a:endParaRPr lang="en-GB" i="1" dirty="0"/>
          </a:p>
          <a:p>
            <a:r>
              <a:rPr lang="en-GB" dirty="0"/>
              <a:t>If given the role of a women in </a:t>
            </a:r>
            <a:r>
              <a:rPr lang="en-GB" i="1" dirty="0"/>
              <a:t>Kabuki</a:t>
            </a:r>
            <a:r>
              <a:rPr lang="en-GB" dirty="0"/>
              <a:t>, you had to speak in a higher pitched tone. If given the role of the protagonist in Kabuki you must also speak in a higher pitched tone but the protagonist was often distinguishable by their costume and confident characteristics. </a:t>
            </a:r>
          </a:p>
          <a:p>
            <a:r>
              <a:rPr lang="en-GB" dirty="0"/>
              <a:t>Pronunciation and voice are based upon traditional Japanese chanting and singing.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04366298"/>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B1FA35-4D50-45DB-976C-8BDA2210691E}"/>
              </a:ext>
            </a:extLst>
          </p:cNvPr>
          <p:cNvPicPr>
            <a:picLocks noChangeAspect="1"/>
          </p:cNvPicPr>
          <p:nvPr/>
        </p:nvPicPr>
        <p:blipFill rotWithShape="1">
          <a:blip r:embed="rId6">
            <a:alphaModFix amt="40000"/>
            <a:extLst>
              <a:ext uri="{28A0092B-C50C-407E-A947-70E740481C1C}">
                <a14:useLocalDpi xmlns:a14="http://schemas.microsoft.com/office/drawing/2010/main" val="0"/>
              </a:ext>
            </a:extLst>
          </a:blip>
          <a:srcRect/>
          <a:stretch/>
        </p:blipFill>
        <p:spPr>
          <a:xfrm>
            <a:off x="85874" y="89462"/>
            <a:ext cx="12191979" cy="6857990"/>
          </a:xfrm>
          <a:prstGeom prst="rect">
            <a:avLst/>
          </a:prstGeom>
        </p:spPr>
      </p:pic>
      <p:sp>
        <p:nvSpPr>
          <p:cNvPr id="2" name="Title 1">
            <a:extLst>
              <a:ext uri="{FF2B5EF4-FFF2-40B4-BE49-F238E27FC236}">
                <a16:creationId xmlns:a16="http://schemas.microsoft.com/office/drawing/2014/main" id="{9CED411C-9D9F-4C52-A3F4-DA2FB40AE9E3}"/>
              </a:ext>
            </a:extLst>
          </p:cNvPr>
          <p:cNvSpPr>
            <a:spLocks noGrp="1"/>
          </p:cNvSpPr>
          <p:nvPr>
            <p:ph type="title"/>
          </p:nvPr>
        </p:nvSpPr>
        <p:spPr>
          <a:xfrm>
            <a:off x="254839" y="-256713"/>
            <a:ext cx="10506456" cy="2057400"/>
          </a:xfrm>
        </p:spPr>
        <p:txBody>
          <a:bodyPr anchor="b">
            <a:normAutofit/>
          </a:bodyPr>
          <a:lstStyle/>
          <a:p>
            <a:r>
              <a:rPr lang="en-GB" sz="5000" i="1" dirty="0"/>
              <a:t>Kabuki</a:t>
            </a:r>
            <a:r>
              <a:rPr lang="en-GB" sz="5000" dirty="0"/>
              <a:t> as a performance: The stage!</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7703247-9D8B-4133-A487-728E01AA8F0E}"/>
              </a:ext>
            </a:extLst>
          </p:cNvPr>
          <p:cNvSpPr>
            <a:spLocks noGrp="1"/>
          </p:cNvSpPr>
          <p:nvPr>
            <p:ph idx="1"/>
          </p:nvPr>
        </p:nvSpPr>
        <p:spPr>
          <a:xfrm>
            <a:off x="254839" y="3404119"/>
            <a:ext cx="11350752" cy="3216700"/>
          </a:xfrm>
        </p:spPr>
        <p:txBody>
          <a:bodyPr>
            <a:normAutofit fontScale="85000" lnSpcReduction="20000"/>
          </a:bodyPr>
          <a:lstStyle/>
          <a:p>
            <a:pPr marL="0" indent="0">
              <a:buNone/>
            </a:pPr>
            <a:r>
              <a:rPr lang="en-GB" sz="2400" dirty="0"/>
              <a:t>The</a:t>
            </a:r>
            <a:r>
              <a:rPr lang="en-GB" sz="2400" i="1" dirty="0"/>
              <a:t> Kabuki </a:t>
            </a:r>
            <a:r>
              <a:rPr lang="en-GB" sz="2400" dirty="0"/>
              <a:t>stage was the first stage to have a rotating mechanic, Known as the </a:t>
            </a:r>
            <a:r>
              <a:rPr lang="en-GB" sz="2400" b="1" i="1" dirty="0" err="1">
                <a:solidFill>
                  <a:srgbClr val="FF0000"/>
                </a:solidFill>
              </a:rPr>
              <a:t>Muwari</a:t>
            </a:r>
            <a:r>
              <a:rPr lang="en-GB" sz="2400" i="1" dirty="0">
                <a:solidFill>
                  <a:srgbClr val="FF0000"/>
                </a:solidFill>
              </a:rPr>
              <a:t> </a:t>
            </a:r>
            <a:r>
              <a:rPr lang="en-GB" sz="2400" b="1" i="1" dirty="0" err="1">
                <a:solidFill>
                  <a:srgbClr val="FF0000"/>
                </a:solidFill>
              </a:rPr>
              <a:t>Butai</a:t>
            </a:r>
            <a:r>
              <a:rPr lang="en-GB" sz="2400" dirty="0"/>
              <a:t>, a 360 degree turning part of the stage mainly used in changing a scene.</a:t>
            </a:r>
          </a:p>
          <a:p>
            <a:pPr marL="0" indent="0">
              <a:buNone/>
            </a:pPr>
            <a:r>
              <a:rPr lang="en-GB" sz="2400" i="1" dirty="0"/>
              <a:t>Kabuki</a:t>
            </a:r>
            <a:r>
              <a:rPr lang="en-GB" sz="2400" dirty="0"/>
              <a:t> stages have a </a:t>
            </a:r>
            <a:r>
              <a:rPr lang="en-GB" sz="2400" b="1" i="1" dirty="0">
                <a:solidFill>
                  <a:srgbClr val="FF0000"/>
                </a:solidFill>
              </a:rPr>
              <a:t>Hanamachi</a:t>
            </a:r>
            <a:r>
              <a:rPr lang="en-GB" sz="2400" dirty="0"/>
              <a:t>, a raised passageway that brings the excitement and action of the drama’s right to the audience, at the end of the </a:t>
            </a:r>
            <a:r>
              <a:rPr lang="en-GB" sz="2400" b="1" i="1" dirty="0">
                <a:solidFill>
                  <a:srgbClr val="FF0000"/>
                </a:solidFill>
              </a:rPr>
              <a:t>Hanamachi</a:t>
            </a:r>
            <a:r>
              <a:rPr lang="en-GB" sz="2400" dirty="0"/>
              <a:t> you will find a curtain to which the actors pass through this is also known as a </a:t>
            </a:r>
            <a:r>
              <a:rPr lang="en-GB" sz="2400" b="1" i="1" dirty="0">
                <a:solidFill>
                  <a:srgbClr val="FF0000"/>
                </a:solidFill>
              </a:rPr>
              <a:t>agemaku</a:t>
            </a:r>
            <a:r>
              <a:rPr lang="en-GB" sz="2400" i="1" dirty="0">
                <a:solidFill>
                  <a:srgbClr val="FF0000"/>
                </a:solidFill>
              </a:rPr>
              <a:t> </a:t>
            </a:r>
          </a:p>
          <a:p>
            <a:pPr marL="0" indent="0">
              <a:buNone/>
            </a:pPr>
            <a:r>
              <a:rPr lang="en-GB" sz="2400" dirty="0"/>
              <a:t>An important part of </a:t>
            </a:r>
            <a:r>
              <a:rPr lang="en-GB" sz="2400" i="1" dirty="0"/>
              <a:t>Kabuki</a:t>
            </a:r>
            <a:r>
              <a:rPr lang="en-GB" sz="2400" dirty="0"/>
              <a:t> staging is the </a:t>
            </a:r>
            <a:r>
              <a:rPr lang="en-GB" sz="2400" b="1" i="1" dirty="0">
                <a:solidFill>
                  <a:srgbClr val="FF0000"/>
                </a:solidFill>
              </a:rPr>
              <a:t>Shichi-San</a:t>
            </a:r>
            <a:r>
              <a:rPr lang="en-GB" sz="2400" i="1" dirty="0"/>
              <a:t>, </a:t>
            </a:r>
            <a:r>
              <a:rPr lang="en-GB" sz="2400" dirty="0"/>
              <a:t>this is a part of the</a:t>
            </a:r>
            <a:r>
              <a:rPr lang="en-GB" sz="2400" i="1" dirty="0">
                <a:solidFill>
                  <a:srgbClr val="FF0000"/>
                </a:solidFill>
              </a:rPr>
              <a:t> </a:t>
            </a:r>
            <a:r>
              <a:rPr lang="en-GB" sz="2400" b="1" i="1" dirty="0">
                <a:solidFill>
                  <a:srgbClr val="FF0000"/>
                </a:solidFill>
              </a:rPr>
              <a:t>hanamachi</a:t>
            </a:r>
            <a:r>
              <a:rPr lang="en-GB" sz="2400" dirty="0"/>
              <a:t>, typically towards the front and this is where the </a:t>
            </a:r>
            <a:r>
              <a:rPr lang="en-GB" sz="2400" i="1" dirty="0"/>
              <a:t>Kabuki</a:t>
            </a:r>
            <a:r>
              <a:rPr lang="en-GB" sz="2400" dirty="0"/>
              <a:t> actor performs a </a:t>
            </a:r>
            <a:r>
              <a:rPr lang="en-GB" sz="2400" b="1" i="1" dirty="0">
                <a:solidFill>
                  <a:srgbClr val="FF0000"/>
                </a:solidFill>
              </a:rPr>
              <a:t>Mie</a:t>
            </a:r>
            <a:r>
              <a:rPr lang="en-GB" sz="2400" dirty="0"/>
              <a:t>. </a:t>
            </a:r>
            <a:r>
              <a:rPr lang="en-GB" sz="2400" b="1" i="1" dirty="0">
                <a:solidFill>
                  <a:srgbClr val="FF0000"/>
                </a:solidFill>
              </a:rPr>
              <a:t>Mie</a:t>
            </a:r>
            <a:r>
              <a:rPr lang="en-GB" sz="2400" dirty="0"/>
              <a:t> is a popular </a:t>
            </a:r>
            <a:r>
              <a:rPr lang="en-GB" sz="2400" i="1" dirty="0"/>
              <a:t>Kabuki</a:t>
            </a:r>
            <a:r>
              <a:rPr lang="en-GB" sz="2400" dirty="0"/>
              <a:t> technique/device, the use of the </a:t>
            </a:r>
            <a:r>
              <a:rPr lang="en-GB" sz="2400" b="1" i="1" dirty="0">
                <a:solidFill>
                  <a:srgbClr val="FF0000"/>
                </a:solidFill>
              </a:rPr>
              <a:t>Mie</a:t>
            </a:r>
            <a:r>
              <a:rPr lang="en-GB" sz="2400" dirty="0"/>
              <a:t> is to show a character at a high point in there emotions, it can also be shown to establish a character.</a:t>
            </a:r>
          </a:p>
          <a:p>
            <a:pPr marL="0" indent="0">
              <a:buNone/>
            </a:pPr>
            <a:r>
              <a:rPr lang="en-GB" sz="2400" dirty="0"/>
              <a:t>Here is a demonstration of a </a:t>
            </a:r>
            <a:r>
              <a:rPr lang="en-GB" sz="2400" b="1" i="1" dirty="0">
                <a:solidFill>
                  <a:srgbClr val="FF0000"/>
                </a:solidFill>
              </a:rPr>
              <a:t>Mie</a:t>
            </a:r>
            <a:r>
              <a:rPr lang="en-GB" sz="2400" i="1" dirty="0"/>
              <a:t> </a:t>
            </a:r>
            <a:r>
              <a:rPr lang="en-GB" sz="2000" i="1" dirty="0"/>
              <a:t>(</a:t>
            </a:r>
            <a:r>
              <a:rPr lang="en-GB" sz="2000" i="1" dirty="0">
                <a:hlinkClick r:id="rId7"/>
              </a:rPr>
              <a:t>https://youtu.be/UhWB2jcZkt4?t=1401</a:t>
            </a:r>
            <a:r>
              <a:rPr lang="en-GB" sz="2000" i="1" dirty="0"/>
              <a:t>)</a:t>
            </a:r>
          </a:p>
          <a:p>
            <a:pPr marL="0" indent="0">
              <a:buNone/>
            </a:pPr>
            <a:r>
              <a:rPr lang="en-GB" sz="2000" dirty="0"/>
              <a:t> </a:t>
            </a:r>
          </a:p>
          <a:p>
            <a:pPr marL="0" indent="0">
              <a:buNone/>
            </a:pPr>
            <a:endParaRPr lang="en-GB" sz="2000" dirty="0"/>
          </a:p>
        </p:txBody>
      </p:sp>
      <p:pic>
        <p:nvPicPr>
          <p:cNvPr id="4" name="ffxiv-ost-susano-s-theme-revelation-riot-at-both-ends_D1NyrpdD">
            <a:hlinkClick r:id="" action="ppaction://media"/>
            <a:extLst>
              <a:ext uri="{FF2B5EF4-FFF2-40B4-BE49-F238E27FC236}">
                <a16:creationId xmlns:a16="http://schemas.microsoft.com/office/drawing/2014/main" id="{AB39AA28-446B-49A6-ADFC-BA05FF5E7E6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99675" y="90423"/>
            <a:ext cx="487363" cy="487363"/>
          </a:xfrm>
          <a:prstGeom prst="rect">
            <a:avLst/>
          </a:prstGeom>
        </p:spPr>
      </p:pic>
    </p:spTree>
    <p:extLst>
      <p:ext uri="{BB962C8B-B14F-4D97-AF65-F5344CB8AC3E}">
        <p14:creationId xmlns:p14="http://schemas.microsoft.com/office/powerpoint/2010/main" val="11120744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6950BFC3-D8DA-4A85-94F7-54DA5524770B}">
      <p188:commentRel xmlns:p188="http://schemas.microsoft.com/office/powerpoint/2018/8/main" r:id="rId5"/>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壽曽我対面 日本語">
            <a:hlinkClick r:id="" action="ppaction://media"/>
            <a:extLst>
              <a:ext uri="{FF2B5EF4-FFF2-40B4-BE49-F238E27FC236}">
                <a16:creationId xmlns:a16="http://schemas.microsoft.com/office/drawing/2014/main" id="{85850A57-4030-4938-A1D2-0C8F6646B86D}"/>
              </a:ext>
            </a:extLst>
          </p:cNvPr>
          <p:cNvPicPr>
            <a:picLocks noGrp="1" noRot="1" noChangeAspect="1"/>
          </p:cNvPicPr>
          <p:nvPr>
            <p:ph idx="1"/>
            <a:videoFile r:link="rId1"/>
          </p:nvPr>
        </p:nvPicPr>
        <p:blipFill>
          <a:blip r:embed="rId3"/>
          <a:stretch>
            <a:fillRect/>
          </a:stretch>
        </p:blipFill>
        <p:spPr>
          <a:xfrm>
            <a:off x="-225257" y="-158225"/>
            <a:ext cx="12417257" cy="7016225"/>
          </a:xfrm>
          <a:prstGeom prst="rect">
            <a:avLst/>
          </a:prstGeom>
        </p:spPr>
      </p:pic>
    </p:spTree>
    <p:extLst>
      <p:ext uri="{BB962C8B-B14F-4D97-AF65-F5344CB8AC3E}">
        <p14:creationId xmlns:p14="http://schemas.microsoft.com/office/powerpoint/2010/main" val="3976780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B1FA35-4D50-45DB-976C-8BDA2210691E}"/>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85874" y="89462"/>
            <a:ext cx="12191979" cy="6857990"/>
          </a:xfrm>
          <a:prstGeom prst="rect">
            <a:avLst/>
          </a:prstGeom>
        </p:spPr>
      </p:pic>
      <p:sp>
        <p:nvSpPr>
          <p:cNvPr id="2" name="Title 1">
            <a:extLst>
              <a:ext uri="{FF2B5EF4-FFF2-40B4-BE49-F238E27FC236}">
                <a16:creationId xmlns:a16="http://schemas.microsoft.com/office/drawing/2014/main" id="{9CED411C-9D9F-4C52-A3F4-DA2FB40AE9E3}"/>
              </a:ext>
            </a:extLst>
          </p:cNvPr>
          <p:cNvSpPr>
            <a:spLocks noGrp="1"/>
          </p:cNvSpPr>
          <p:nvPr>
            <p:ph type="title"/>
          </p:nvPr>
        </p:nvSpPr>
        <p:spPr>
          <a:xfrm>
            <a:off x="254839" y="-256713"/>
            <a:ext cx="10506456" cy="2057400"/>
          </a:xfrm>
        </p:spPr>
        <p:txBody>
          <a:bodyPr anchor="b">
            <a:normAutofit/>
          </a:bodyPr>
          <a:lstStyle/>
          <a:p>
            <a:r>
              <a:rPr lang="en-GB" sz="5000" i="1" dirty="0"/>
              <a:t>Kabuki</a:t>
            </a:r>
            <a:r>
              <a:rPr lang="en-GB" sz="5000" dirty="0"/>
              <a:t> as a performance: The stage!</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7703247-9D8B-4133-A487-728E01AA8F0E}"/>
              </a:ext>
            </a:extLst>
          </p:cNvPr>
          <p:cNvSpPr>
            <a:spLocks noGrp="1"/>
          </p:cNvSpPr>
          <p:nvPr>
            <p:ph idx="1"/>
          </p:nvPr>
        </p:nvSpPr>
        <p:spPr>
          <a:xfrm>
            <a:off x="254839" y="3404119"/>
            <a:ext cx="11350752" cy="3216700"/>
          </a:xfrm>
        </p:spPr>
        <p:txBody>
          <a:bodyPr>
            <a:normAutofit fontScale="85000" lnSpcReduction="20000"/>
          </a:bodyPr>
          <a:lstStyle/>
          <a:p>
            <a:pPr marL="0" indent="0">
              <a:buNone/>
            </a:pPr>
            <a:r>
              <a:rPr lang="en-GB" sz="2400" dirty="0"/>
              <a:t>The</a:t>
            </a:r>
            <a:r>
              <a:rPr lang="en-GB" sz="2400" i="1" dirty="0"/>
              <a:t> Kabuki </a:t>
            </a:r>
            <a:r>
              <a:rPr lang="en-GB" sz="2400" dirty="0"/>
              <a:t>stage was the first stage to have a rotating mechanic, Known as the </a:t>
            </a:r>
            <a:r>
              <a:rPr lang="en-GB" sz="2400" b="1" i="1" dirty="0" err="1">
                <a:solidFill>
                  <a:srgbClr val="FF0000"/>
                </a:solidFill>
              </a:rPr>
              <a:t>Muwari</a:t>
            </a:r>
            <a:r>
              <a:rPr lang="en-GB" sz="2400" i="1" dirty="0">
                <a:solidFill>
                  <a:srgbClr val="FF0000"/>
                </a:solidFill>
              </a:rPr>
              <a:t> </a:t>
            </a:r>
            <a:r>
              <a:rPr lang="en-GB" sz="2400" b="1" i="1" dirty="0" err="1">
                <a:solidFill>
                  <a:srgbClr val="FF0000"/>
                </a:solidFill>
              </a:rPr>
              <a:t>Butai</a:t>
            </a:r>
            <a:r>
              <a:rPr lang="en-GB" sz="2400" dirty="0"/>
              <a:t>, a 360 degree turning part of the stage mainly used in changing a scene.</a:t>
            </a:r>
          </a:p>
          <a:p>
            <a:pPr marL="0" indent="0">
              <a:buNone/>
            </a:pPr>
            <a:r>
              <a:rPr lang="en-GB" sz="2400" i="1" dirty="0"/>
              <a:t>Kabuki</a:t>
            </a:r>
            <a:r>
              <a:rPr lang="en-GB" sz="2400" dirty="0"/>
              <a:t> stages have a </a:t>
            </a:r>
            <a:r>
              <a:rPr lang="en-GB" sz="2400" b="1" i="1" dirty="0">
                <a:solidFill>
                  <a:srgbClr val="FF0000"/>
                </a:solidFill>
              </a:rPr>
              <a:t>Hanamachi</a:t>
            </a:r>
            <a:r>
              <a:rPr lang="en-GB" sz="2400" dirty="0"/>
              <a:t>, a raised passageway that brings the excitement and action of the drama’s right to the audience, at the end of the </a:t>
            </a:r>
            <a:r>
              <a:rPr lang="en-GB" sz="2400" b="1" i="1" dirty="0">
                <a:solidFill>
                  <a:srgbClr val="FF0000"/>
                </a:solidFill>
              </a:rPr>
              <a:t>Hanamachi</a:t>
            </a:r>
            <a:r>
              <a:rPr lang="en-GB" sz="2400" dirty="0"/>
              <a:t> you will find a curtain to which the actors pass through this is also known as a </a:t>
            </a:r>
            <a:r>
              <a:rPr lang="en-GB" sz="2400" b="1" i="1" dirty="0">
                <a:solidFill>
                  <a:srgbClr val="FF0000"/>
                </a:solidFill>
              </a:rPr>
              <a:t>agemaku</a:t>
            </a:r>
            <a:r>
              <a:rPr lang="en-GB" sz="2400" i="1" dirty="0">
                <a:solidFill>
                  <a:srgbClr val="FF0000"/>
                </a:solidFill>
              </a:rPr>
              <a:t> </a:t>
            </a:r>
          </a:p>
          <a:p>
            <a:pPr marL="0" indent="0">
              <a:buNone/>
            </a:pPr>
            <a:r>
              <a:rPr lang="en-GB" sz="2400" dirty="0"/>
              <a:t>An important part of </a:t>
            </a:r>
            <a:r>
              <a:rPr lang="en-GB" sz="2400" i="1" dirty="0"/>
              <a:t>Kabuki</a:t>
            </a:r>
            <a:r>
              <a:rPr lang="en-GB" sz="2400" dirty="0"/>
              <a:t> staging is the </a:t>
            </a:r>
            <a:r>
              <a:rPr lang="en-GB" sz="2400" b="1" i="1" dirty="0">
                <a:solidFill>
                  <a:srgbClr val="FF0000"/>
                </a:solidFill>
              </a:rPr>
              <a:t>Shichi-San</a:t>
            </a:r>
            <a:r>
              <a:rPr lang="en-GB" sz="2400" i="1" dirty="0"/>
              <a:t>, </a:t>
            </a:r>
            <a:r>
              <a:rPr lang="en-GB" sz="2400" dirty="0"/>
              <a:t>this is a part of the</a:t>
            </a:r>
            <a:r>
              <a:rPr lang="en-GB" sz="2400" i="1" dirty="0">
                <a:solidFill>
                  <a:srgbClr val="FF0000"/>
                </a:solidFill>
              </a:rPr>
              <a:t> </a:t>
            </a:r>
            <a:r>
              <a:rPr lang="en-GB" sz="2400" b="1" i="1" dirty="0">
                <a:solidFill>
                  <a:srgbClr val="FF0000"/>
                </a:solidFill>
              </a:rPr>
              <a:t>hanamachi</a:t>
            </a:r>
            <a:r>
              <a:rPr lang="en-GB" sz="2400" dirty="0"/>
              <a:t>, typically towards the front and this is where the </a:t>
            </a:r>
            <a:r>
              <a:rPr lang="en-GB" sz="2400" i="1" dirty="0"/>
              <a:t>Kabuki</a:t>
            </a:r>
            <a:r>
              <a:rPr lang="en-GB" sz="2400" dirty="0"/>
              <a:t> actor performs a </a:t>
            </a:r>
            <a:r>
              <a:rPr lang="en-GB" sz="2400" b="1" i="1" dirty="0">
                <a:solidFill>
                  <a:srgbClr val="FF0000"/>
                </a:solidFill>
              </a:rPr>
              <a:t>Mie</a:t>
            </a:r>
            <a:r>
              <a:rPr lang="en-GB" sz="2400" dirty="0"/>
              <a:t>. </a:t>
            </a:r>
            <a:r>
              <a:rPr lang="en-GB" sz="2400" b="1" i="1" dirty="0">
                <a:solidFill>
                  <a:srgbClr val="FF0000"/>
                </a:solidFill>
              </a:rPr>
              <a:t>Mie</a:t>
            </a:r>
            <a:r>
              <a:rPr lang="en-GB" sz="2400" dirty="0"/>
              <a:t> is a popular </a:t>
            </a:r>
            <a:r>
              <a:rPr lang="en-GB" sz="2400" i="1" dirty="0"/>
              <a:t>Kabuki</a:t>
            </a:r>
            <a:r>
              <a:rPr lang="en-GB" sz="2400" dirty="0"/>
              <a:t> technique/device, the use of the </a:t>
            </a:r>
            <a:r>
              <a:rPr lang="en-GB" sz="2400" b="1" i="1" dirty="0">
                <a:solidFill>
                  <a:srgbClr val="FF0000"/>
                </a:solidFill>
              </a:rPr>
              <a:t>Mie</a:t>
            </a:r>
            <a:r>
              <a:rPr lang="en-GB" sz="2400" dirty="0"/>
              <a:t> is to show a character at a high point in there emotions, it can also be shown to establish a character.</a:t>
            </a:r>
          </a:p>
          <a:p>
            <a:pPr marL="0" indent="0">
              <a:buNone/>
            </a:pPr>
            <a:r>
              <a:rPr lang="en-GB" sz="2400" dirty="0"/>
              <a:t>Here is a demonstration of a </a:t>
            </a:r>
            <a:r>
              <a:rPr lang="en-GB" sz="2400" b="1" i="1" dirty="0">
                <a:solidFill>
                  <a:srgbClr val="FF0000"/>
                </a:solidFill>
              </a:rPr>
              <a:t>Mie</a:t>
            </a:r>
            <a:r>
              <a:rPr lang="en-GB" sz="2400" i="1" dirty="0"/>
              <a:t> </a:t>
            </a:r>
            <a:r>
              <a:rPr lang="en-GB" sz="2000" i="1" dirty="0"/>
              <a:t>(</a:t>
            </a:r>
            <a:r>
              <a:rPr lang="en-GB" sz="2000" i="1" dirty="0">
                <a:hlinkClick r:id="rId4"/>
              </a:rPr>
              <a:t>https://youtu.be/UhWB2jcZkt4?t=1401</a:t>
            </a:r>
            <a:r>
              <a:rPr lang="en-GB" sz="2000" i="1" dirty="0"/>
              <a:t>)</a:t>
            </a:r>
          </a:p>
          <a:p>
            <a:pPr marL="0" indent="0">
              <a:buNone/>
            </a:pPr>
            <a:r>
              <a:rPr lang="en-GB" sz="2000" dirty="0"/>
              <a:t> </a:t>
            </a:r>
          </a:p>
          <a:p>
            <a:pPr marL="0" indent="0">
              <a:buNone/>
            </a:pPr>
            <a:endParaRPr lang="en-GB" sz="2000" dirty="0"/>
          </a:p>
        </p:txBody>
      </p:sp>
    </p:spTree>
    <p:extLst>
      <p:ext uri="{BB962C8B-B14F-4D97-AF65-F5344CB8AC3E}">
        <p14:creationId xmlns:p14="http://schemas.microsoft.com/office/powerpoint/2010/main" val="34468563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bedclothes&#10;&#10;Description automatically generated">
            <a:extLst>
              <a:ext uri="{FF2B5EF4-FFF2-40B4-BE49-F238E27FC236}">
                <a16:creationId xmlns:a16="http://schemas.microsoft.com/office/drawing/2014/main" id="{7C56DF49-9591-427F-BCF9-76BBE0BE9FC2}"/>
              </a:ext>
            </a:extLst>
          </p:cNvPr>
          <p:cNvPicPr>
            <a:picLocks noGrp="1" noChangeAspect="1"/>
          </p:cNvPicPr>
          <p:nvPr>
            <p:ph idx="1"/>
          </p:nvPr>
        </p:nvPicPr>
        <p:blipFill rotWithShape="1">
          <a:blip r:embed="rId4">
            <a:alphaModFix amt="35000"/>
            <a:extLst>
              <a:ext uri="{28A0092B-C50C-407E-A947-70E740481C1C}">
                <a14:useLocalDpi xmlns:a14="http://schemas.microsoft.com/office/drawing/2010/main" val="0"/>
              </a:ext>
            </a:extLst>
          </a:blip>
          <a:srcRect l="7265" r="17624"/>
          <a:stretch/>
        </p:blipFill>
        <p:spPr>
          <a:xfrm>
            <a:off x="20" y="1"/>
            <a:ext cx="12191980" cy="6857999"/>
          </a:xfrm>
          <a:prstGeom prst="rect">
            <a:avLst/>
          </a:prstGeom>
        </p:spPr>
      </p:pic>
      <p:sp>
        <p:nvSpPr>
          <p:cNvPr id="2" name="Title 1">
            <a:extLst>
              <a:ext uri="{FF2B5EF4-FFF2-40B4-BE49-F238E27FC236}">
                <a16:creationId xmlns:a16="http://schemas.microsoft.com/office/drawing/2014/main" id="{5A0E1597-ACD6-4A25-969C-F3A001411FD3}"/>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i="1" dirty="0">
                <a:solidFill>
                  <a:srgbClr val="FFFFFF"/>
                </a:solidFill>
              </a:rPr>
              <a:t>Kabuki</a:t>
            </a:r>
            <a:r>
              <a:rPr lang="en-US" sz="4000" dirty="0">
                <a:solidFill>
                  <a:srgbClr val="FFFFFF"/>
                </a:solidFill>
              </a:rPr>
              <a:t> through time: </a:t>
            </a:r>
            <a:r>
              <a:rPr lang="en-US" sz="4000" b="1" i="1" dirty="0">
                <a:solidFill>
                  <a:srgbClr val="FFFFFF"/>
                </a:solidFill>
              </a:rPr>
              <a:t>Prelude to modern Japan</a:t>
            </a:r>
          </a:p>
        </p:txBody>
      </p:sp>
      <p:cxnSp>
        <p:nvCxnSpPr>
          <p:cNvPr id="33" name="Straight Connector 3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B557967-8338-4650-80A2-AE78AEBDF558}"/>
              </a:ext>
            </a:extLst>
          </p:cNvPr>
          <p:cNvSpPr txBox="1"/>
          <p:nvPr/>
        </p:nvSpPr>
        <p:spPr>
          <a:xfrm>
            <a:off x="4899993" y="285135"/>
            <a:ext cx="6579702" cy="5916882"/>
          </a:xfrm>
          <a:prstGeom prst="rect">
            <a:avLst/>
          </a:prstGeom>
        </p:spPr>
        <p:txBody>
          <a:bodyPr vert="horz" lIns="91440" tIns="45720" rIns="91440" bIns="45720" rtlCol="0" anchor="ctr">
            <a:normAutofit/>
          </a:bodyPr>
          <a:lstStyle/>
          <a:p>
            <a:pPr>
              <a:lnSpc>
                <a:spcPct val="90000"/>
              </a:lnSpc>
              <a:spcAft>
                <a:spcPts val="800"/>
              </a:spcAft>
            </a:pPr>
            <a:r>
              <a:rPr lang="en-US" dirty="0">
                <a:solidFill>
                  <a:srgbClr val="FFFFFF"/>
                </a:solidFill>
                <a:effectLst/>
              </a:rPr>
              <a:t>“What is unique to Japanese plays is the symmetrical harmony throughout a play. In music, sound effects, speeches, movements and behavior, dance, chanting. And in the many other things, Harmony is the core. Song is accompanied by movements of the legs and gestures by the hands. Followed by various complicated demands. One part cannot be the whole. And the whole cannot be expressed by one part.</a:t>
            </a:r>
          </a:p>
          <a:p>
            <a:pPr>
              <a:lnSpc>
                <a:spcPct val="90000"/>
              </a:lnSpc>
              <a:spcAft>
                <a:spcPts val="800"/>
              </a:spcAft>
            </a:pPr>
            <a:r>
              <a:rPr lang="en-US" dirty="0">
                <a:solidFill>
                  <a:srgbClr val="FFFFFF"/>
                </a:solidFill>
              </a:rPr>
              <a:t>I</a:t>
            </a:r>
            <a:r>
              <a:rPr lang="en-US" dirty="0">
                <a:solidFill>
                  <a:srgbClr val="FFFFFF"/>
                </a:solidFill>
                <a:effectLst/>
              </a:rPr>
              <a:t> have come to realize that there is no way to eliminate the defective convention of the symmetrical harmony in Japanese drama (therefore) Japanese drama will have much difficulty in the future.” </a:t>
            </a:r>
            <a:r>
              <a:rPr lang="en-US" dirty="0">
                <a:solidFill>
                  <a:srgbClr val="FFFFFF"/>
                </a:solidFill>
              </a:rPr>
              <a:t> </a:t>
            </a:r>
            <a:r>
              <a:rPr lang="en-US" dirty="0">
                <a:solidFill>
                  <a:srgbClr val="FFFFFF"/>
                </a:solidFill>
                <a:effectLst/>
              </a:rPr>
              <a:t>(</a:t>
            </a:r>
            <a:r>
              <a:rPr lang="en-US" dirty="0" err="1">
                <a:solidFill>
                  <a:srgbClr val="FFFFFF"/>
                </a:solidFill>
                <a:effectLst/>
              </a:rPr>
              <a:t>Tokoku</a:t>
            </a:r>
            <a:r>
              <a:rPr lang="en-US" dirty="0">
                <a:solidFill>
                  <a:srgbClr val="FFFFFF"/>
                </a:solidFill>
                <a:effectLst/>
              </a:rPr>
              <a:t>, 1893 quoted in Mori, 2017, p.11)</a:t>
            </a:r>
          </a:p>
          <a:p>
            <a:pPr indent="-228600">
              <a:lnSpc>
                <a:spcPct val="90000"/>
              </a:lnSpc>
              <a:spcAft>
                <a:spcPts val="800"/>
              </a:spcAft>
              <a:buFont typeface="Arial" panose="020B0604020202020204" pitchFamily="34" charset="0"/>
              <a:buChar char="•"/>
            </a:pPr>
            <a:endParaRPr lang="en-US" sz="1400" dirty="0">
              <a:solidFill>
                <a:srgbClr val="FFFFFF"/>
              </a:solidFill>
            </a:endParaRPr>
          </a:p>
          <a:p>
            <a:pPr indent="-228600">
              <a:lnSpc>
                <a:spcPct val="90000"/>
              </a:lnSpc>
              <a:spcAft>
                <a:spcPts val="800"/>
              </a:spcAft>
              <a:buFont typeface="Arial" panose="020B0604020202020204" pitchFamily="34" charset="0"/>
              <a:buChar char="•"/>
            </a:pPr>
            <a:endParaRPr lang="en-US" sz="1400" dirty="0">
              <a:solidFill>
                <a:srgbClr val="FFFFFF"/>
              </a:solidFill>
              <a:effectLst/>
            </a:endParaRPr>
          </a:p>
        </p:txBody>
      </p:sp>
    </p:spTree>
    <p:extLst>
      <p:ext uri="{BB962C8B-B14F-4D97-AF65-F5344CB8AC3E}">
        <p14:creationId xmlns:p14="http://schemas.microsoft.com/office/powerpoint/2010/main" val="38506831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8FC85-179C-4D64-AFD1-289544F7B4F3}"/>
              </a:ext>
            </a:extLst>
          </p:cNvPr>
          <p:cNvSpPr>
            <a:spLocks noGrp="1"/>
          </p:cNvSpPr>
          <p:nvPr>
            <p:ph type="title"/>
          </p:nvPr>
        </p:nvSpPr>
        <p:spPr>
          <a:xfrm>
            <a:off x="7514623" y="2504166"/>
            <a:ext cx="4087306" cy="2889114"/>
          </a:xfrm>
        </p:spPr>
        <p:txBody>
          <a:bodyPr vert="horz" lIns="91440" tIns="45720" rIns="91440" bIns="45720" rtlCol="0" anchor="b">
            <a:normAutofit fontScale="90000"/>
          </a:bodyPr>
          <a:lstStyle/>
          <a:p>
            <a:r>
              <a:rPr lang="en-US" sz="5400" i="1" dirty="0"/>
              <a:t>Kabuki</a:t>
            </a:r>
            <a:r>
              <a:rPr lang="en-US" sz="5400" dirty="0"/>
              <a:t> Through time:</a:t>
            </a:r>
            <a:br>
              <a:rPr lang="en-US" sz="5400" dirty="0"/>
            </a:br>
            <a:br>
              <a:rPr lang="en-US" sz="5400" dirty="0"/>
            </a:br>
            <a:br>
              <a:rPr lang="en-US" sz="5400" dirty="0"/>
            </a:br>
            <a:r>
              <a:rPr lang="en-US" sz="5400" b="1" i="1" dirty="0"/>
              <a:t>Taisho Period </a:t>
            </a:r>
            <a:br>
              <a:rPr lang="en-US" sz="5400" dirty="0"/>
            </a:br>
            <a:r>
              <a:rPr lang="en-US" sz="5400" dirty="0"/>
              <a:t>(</a:t>
            </a:r>
            <a:r>
              <a:rPr lang="en-GB" sz="4900" dirty="0">
                <a:effectLst/>
                <a:latin typeface="Calibri" panose="020F0502020204030204" pitchFamily="34" charset="0"/>
                <a:ea typeface="Calibri" panose="020F0502020204030204" pitchFamily="34" charset="0"/>
                <a:cs typeface="Times New Roman" panose="02020603050405020304" pitchFamily="18" charset="0"/>
              </a:rPr>
              <a:t>1912-1926)</a:t>
            </a:r>
            <a:r>
              <a:rPr lang="en-US" sz="4900" dirty="0"/>
              <a:t> </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CD20542-1F4A-411C-AA5F-94DDE941BD27}"/>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4647" r="694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06921213"/>
      </p:ext>
    </p:extLst>
  </p:cSld>
  <p:clrMapOvr>
    <a:overrideClrMapping bg1="dk1" tx1="lt1" bg2="dk2" tx2="lt2" accent1="accent1" accent2="accent2" accent3="accent3" accent4="accent4" accent5="accent5" accent6="accent6" hlink="hlink" folHlink="folHlink"/>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F408558-AA81-4E19-891D-7BA7E8E7C8CC}"/>
              </a:ext>
            </a:extLst>
          </p:cNvPr>
          <p:cNvPicPr>
            <a:picLocks noChangeAspect="1"/>
          </p:cNvPicPr>
          <p:nvPr/>
        </p:nvPicPr>
        <p:blipFill rotWithShape="1">
          <a:blip r:embed="rId4">
            <a:alphaModFix amt="40000"/>
            <a:extLst>
              <a:ext uri="{28A0092B-C50C-407E-A947-70E740481C1C}">
                <a14:useLocalDpi xmlns:a14="http://schemas.microsoft.com/office/drawing/2010/main" val="0"/>
              </a:ext>
            </a:extLst>
          </a:blip>
          <a:srcRect l="17728" r="23" b="-1"/>
          <a:stretch/>
        </p:blipFill>
        <p:spPr>
          <a:xfrm>
            <a:off x="20" y="10"/>
            <a:ext cx="8450297" cy="6857990"/>
          </a:xfrm>
          <a:prstGeom prst="rect">
            <a:avLst/>
          </a:prstGeom>
        </p:spPr>
      </p:pic>
      <p:sp>
        <p:nvSpPr>
          <p:cNvPr id="2" name="Title 1">
            <a:extLst>
              <a:ext uri="{FF2B5EF4-FFF2-40B4-BE49-F238E27FC236}">
                <a16:creationId xmlns:a16="http://schemas.microsoft.com/office/drawing/2014/main" id="{688A029F-0396-420D-95F0-372F2251C0EA}"/>
              </a:ext>
            </a:extLst>
          </p:cNvPr>
          <p:cNvSpPr>
            <a:spLocks noGrp="1"/>
          </p:cNvSpPr>
          <p:nvPr>
            <p:ph type="title"/>
          </p:nvPr>
        </p:nvSpPr>
        <p:spPr>
          <a:xfrm>
            <a:off x="838201" y="365125"/>
            <a:ext cx="5251316" cy="1627636"/>
          </a:xfrm>
        </p:spPr>
        <p:txBody>
          <a:bodyPr>
            <a:normAutofit/>
          </a:bodyPr>
          <a:lstStyle/>
          <a:p>
            <a:r>
              <a:rPr lang="en-GB" b="1" i="0" dirty="0">
                <a:solidFill>
                  <a:srgbClr val="FFFFFF"/>
                </a:solidFill>
                <a:effectLst/>
                <a:latin typeface="arial" panose="020B0604020202020204" pitchFamily="34" charset="0"/>
              </a:rPr>
              <a:t>Izumi Kyōka</a:t>
            </a:r>
            <a:br>
              <a:rPr lang="en-GB" b="0" i="0" dirty="0">
                <a:solidFill>
                  <a:srgbClr val="FFFFFF"/>
                </a:solidFill>
                <a:effectLst/>
                <a:latin typeface="arial" panose="020B0604020202020204" pitchFamily="34" charset="0"/>
              </a:rPr>
            </a:br>
            <a:r>
              <a:rPr lang="en-GB" b="0" i="0" dirty="0">
                <a:solidFill>
                  <a:srgbClr val="FFFFFF"/>
                </a:solidFill>
                <a:effectLst/>
                <a:latin typeface="arial" panose="020B0604020202020204" pitchFamily="34" charset="0"/>
              </a:rPr>
              <a:t>(1873-1939)</a:t>
            </a:r>
            <a:endParaRPr lang="en-GB" dirty="0">
              <a:solidFill>
                <a:srgbClr val="FFFFFF"/>
              </a:solidFill>
            </a:endParaRPr>
          </a:p>
        </p:txBody>
      </p:sp>
      <p:sp>
        <p:nvSpPr>
          <p:cNvPr id="18" name="Content Placeholder 17">
            <a:extLst>
              <a:ext uri="{FF2B5EF4-FFF2-40B4-BE49-F238E27FC236}">
                <a16:creationId xmlns:a16="http://schemas.microsoft.com/office/drawing/2014/main" id="{0B41BBDB-755C-4B53-A0BE-2870BA83EE4F}"/>
              </a:ext>
            </a:extLst>
          </p:cNvPr>
          <p:cNvSpPr>
            <a:spLocks noGrp="1"/>
          </p:cNvSpPr>
          <p:nvPr>
            <p:ph idx="1"/>
          </p:nvPr>
        </p:nvSpPr>
        <p:spPr>
          <a:xfrm>
            <a:off x="325017" y="1829312"/>
            <a:ext cx="6141098" cy="4619553"/>
          </a:xfrm>
        </p:spPr>
        <p:txBody>
          <a:bodyPr>
            <a:normAutofit lnSpcReduction="10000"/>
          </a:bodyPr>
          <a:lstStyle/>
          <a:p>
            <a:r>
              <a:rPr lang="en-GB" sz="2400" dirty="0">
                <a:solidFill>
                  <a:srgbClr val="FFFFFF"/>
                </a:solidFill>
                <a:latin typeface="arial" panose="020B0604020202020204" pitchFamily="34" charset="0"/>
              </a:rPr>
              <a:t>A Playwright and dramaturg within the </a:t>
            </a:r>
            <a:r>
              <a:rPr lang="en-GB" sz="2400" b="1" i="1" dirty="0">
                <a:solidFill>
                  <a:srgbClr val="FF0000"/>
                </a:solidFill>
                <a:latin typeface="arial" panose="020B0604020202020204" pitchFamily="34" charset="0"/>
              </a:rPr>
              <a:t>Taisho period</a:t>
            </a:r>
            <a:r>
              <a:rPr lang="en-GB" sz="2400" dirty="0">
                <a:solidFill>
                  <a:srgbClr val="FFFFFF"/>
                </a:solidFill>
                <a:latin typeface="arial" panose="020B0604020202020204" pitchFamily="34" charset="0"/>
              </a:rPr>
              <a:t>, Known for his rich and poetic prose style.</a:t>
            </a:r>
          </a:p>
          <a:p>
            <a:r>
              <a:rPr lang="en-GB" sz="2400" dirty="0">
                <a:solidFill>
                  <a:srgbClr val="FFFFFF"/>
                </a:solidFill>
                <a:latin typeface="arial" panose="020B0604020202020204" pitchFamily="34" charset="0"/>
              </a:rPr>
              <a:t>Wrote </a:t>
            </a:r>
            <a:r>
              <a:rPr lang="en-GB" sz="2400" i="1" dirty="0">
                <a:solidFill>
                  <a:srgbClr val="FFFFFF"/>
                </a:solidFill>
                <a:latin typeface="arial" panose="020B0604020202020204" pitchFamily="34" charset="0"/>
              </a:rPr>
              <a:t>Shin Kabuki</a:t>
            </a:r>
            <a:r>
              <a:rPr lang="en-GB" sz="2400" dirty="0">
                <a:solidFill>
                  <a:srgbClr val="FFFFFF"/>
                </a:solidFill>
                <a:latin typeface="arial" panose="020B0604020202020204" pitchFamily="34" charset="0"/>
              </a:rPr>
              <a:t> plays around the themes of romance and fantasy that aimed to challenge the work of contemporary playwrights of that time who had adopted naturalism.</a:t>
            </a:r>
          </a:p>
          <a:p>
            <a:r>
              <a:rPr lang="en-GB" sz="2400" dirty="0">
                <a:solidFill>
                  <a:srgbClr val="FFFFFF"/>
                </a:solidFill>
                <a:latin typeface="arial" panose="020B0604020202020204" pitchFamily="34" charset="0"/>
              </a:rPr>
              <a:t>Wrote the </a:t>
            </a:r>
            <a:r>
              <a:rPr lang="en-GB" sz="2400" i="1" dirty="0">
                <a:solidFill>
                  <a:srgbClr val="FFFFFF"/>
                </a:solidFill>
                <a:latin typeface="arial" panose="020B0604020202020204" pitchFamily="34" charset="0"/>
              </a:rPr>
              <a:t>Shin Kabuki</a:t>
            </a:r>
            <a:r>
              <a:rPr lang="en-GB" sz="2400" dirty="0">
                <a:solidFill>
                  <a:srgbClr val="FFFFFF"/>
                </a:solidFill>
                <a:latin typeface="arial" panose="020B0604020202020204" pitchFamily="34" charset="0"/>
              </a:rPr>
              <a:t> play </a:t>
            </a:r>
            <a:r>
              <a:rPr lang="en-GB" sz="2400" b="1" i="1" dirty="0">
                <a:solidFill>
                  <a:srgbClr val="FF0000"/>
                </a:solidFill>
                <a:latin typeface="arial" panose="020B0604020202020204" pitchFamily="34" charset="0"/>
              </a:rPr>
              <a:t>Kerria Japonica</a:t>
            </a:r>
            <a:r>
              <a:rPr lang="en-GB" sz="2400" b="1" dirty="0">
                <a:solidFill>
                  <a:srgbClr val="FFFFFF"/>
                </a:solidFill>
                <a:latin typeface="arial" panose="020B0604020202020204" pitchFamily="34" charset="0"/>
              </a:rPr>
              <a:t> </a:t>
            </a:r>
            <a:r>
              <a:rPr lang="en-GB" sz="2400" dirty="0">
                <a:solidFill>
                  <a:srgbClr val="FFFFFF"/>
                </a:solidFill>
                <a:latin typeface="arial" panose="020B0604020202020204" pitchFamily="34" charset="0"/>
              </a:rPr>
              <a:t>which was heavily inspired by Classical Kabuki themes. </a:t>
            </a:r>
          </a:p>
          <a:p>
            <a:r>
              <a:rPr lang="en-GB" sz="2400" dirty="0">
                <a:solidFill>
                  <a:srgbClr val="FFFFFF"/>
                </a:solidFill>
                <a:latin typeface="arial" panose="020B0604020202020204" pitchFamily="34" charset="0"/>
              </a:rPr>
              <a:t>Was predominantly inspired by traditional sources, Folklore, Classical </a:t>
            </a:r>
            <a:r>
              <a:rPr lang="en-GB" sz="2400" i="1" dirty="0">
                <a:solidFill>
                  <a:srgbClr val="FFFFFF"/>
                </a:solidFill>
                <a:latin typeface="arial" panose="020B0604020202020204" pitchFamily="34" charset="0"/>
              </a:rPr>
              <a:t>Kabuki</a:t>
            </a:r>
            <a:r>
              <a:rPr lang="en-GB" sz="2400" dirty="0">
                <a:solidFill>
                  <a:srgbClr val="FFFFFF"/>
                </a:solidFill>
                <a:latin typeface="arial" panose="020B0604020202020204" pitchFamily="34" charset="0"/>
              </a:rPr>
              <a:t> plays and </a:t>
            </a:r>
            <a:r>
              <a:rPr lang="en-GB" sz="2400" b="1" i="1" dirty="0">
                <a:solidFill>
                  <a:srgbClr val="FF0000"/>
                </a:solidFill>
                <a:latin typeface="arial" panose="020B0604020202020204" pitchFamily="34" charset="0"/>
              </a:rPr>
              <a:t>No</a:t>
            </a:r>
            <a:r>
              <a:rPr lang="en-GB" sz="2400" dirty="0">
                <a:solidFill>
                  <a:srgbClr val="FFFFFF"/>
                </a:solidFill>
                <a:latin typeface="arial" panose="020B0604020202020204" pitchFamily="34" charset="0"/>
              </a:rPr>
              <a:t> theatre.</a:t>
            </a:r>
          </a:p>
          <a:p>
            <a:pPr marL="0" indent="0">
              <a:buNone/>
            </a:pPr>
            <a:endParaRPr lang="en-GB" dirty="0">
              <a:solidFill>
                <a:srgbClr val="FFFFFF"/>
              </a:solidFill>
              <a:latin typeface="arial" panose="020B0604020202020204" pitchFamily="34" charset="0"/>
            </a:endParaRPr>
          </a:p>
          <a:p>
            <a:endParaRPr lang="en-GB" dirty="0">
              <a:solidFill>
                <a:srgbClr val="FFFFFF"/>
              </a:solidFill>
              <a:latin typeface="arial" panose="020B0604020202020204" pitchFamily="34" charset="0"/>
            </a:endParaRPr>
          </a:p>
          <a:p>
            <a:endParaRPr lang="en-GB" sz="3600" dirty="0">
              <a:solidFill>
                <a:srgbClr val="FFFFFF"/>
              </a:solidFill>
              <a:latin typeface="arial" panose="020B0604020202020204" pitchFamily="34" charset="0"/>
            </a:endParaRPr>
          </a:p>
          <a:p>
            <a:endParaRPr lang="en-GB" sz="3600" dirty="0">
              <a:solidFill>
                <a:srgbClr val="FFFFFF"/>
              </a:solidFill>
              <a:latin typeface="arial" panose="020B0604020202020204" pitchFamily="34" charset="0"/>
            </a:endParaRPr>
          </a:p>
          <a:p>
            <a:endParaRPr lang="en-US" sz="2000" dirty="0">
              <a:solidFill>
                <a:srgbClr val="FFFFFF"/>
              </a:solidFill>
            </a:endParaRPr>
          </a:p>
        </p:txBody>
      </p:sp>
      <p:pic>
        <p:nvPicPr>
          <p:cNvPr id="7" name="Content Placeholder 6" descr="A person in a suit&#10;&#10;Description automatically generated with low confidence">
            <a:extLst>
              <a:ext uri="{FF2B5EF4-FFF2-40B4-BE49-F238E27FC236}">
                <a16:creationId xmlns:a16="http://schemas.microsoft.com/office/drawing/2014/main" id="{3DA406B7-4696-40DC-9608-FD7531109F4C}"/>
              </a:ext>
            </a:extLst>
          </p:cNvPr>
          <p:cNvPicPr>
            <a:picLocks noChangeAspect="1"/>
          </p:cNvPicPr>
          <p:nvPr/>
        </p:nvPicPr>
        <p:blipFill rotWithShape="1">
          <a:blip r:embed="rId5">
            <a:extLst>
              <a:ext uri="{28A0092B-C50C-407E-A947-70E740481C1C}">
                <a14:useLocalDpi xmlns:a14="http://schemas.microsoft.com/office/drawing/2010/main" val="0"/>
              </a:ext>
            </a:extLst>
          </a:blip>
          <a:srcRect r="2" b="23230"/>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485528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28AA-B328-4E5E-A514-EF7E1094C978}"/>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i="1" dirty="0"/>
              <a:t>Kabuki</a:t>
            </a:r>
            <a:r>
              <a:rPr lang="en-US" sz="5000" dirty="0"/>
              <a:t> through time: </a:t>
            </a:r>
            <a:r>
              <a:rPr lang="en-US" sz="5000" b="1" i="1" dirty="0"/>
              <a:t>Heisei Period </a:t>
            </a:r>
            <a:r>
              <a:rPr lang="en-US" sz="5000" dirty="0"/>
              <a:t>(1989-2019)</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wall, person, clothes&#10;&#10;Description automatically generated">
            <a:extLst>
              <a:ext uri="{FF2B5EF4-FFF2-40B4-BE49-F238E27FC236}">
                <a16:creationId xmlns:a16="http://schemas.microsoft.com/office/drawing/2014/main" id="{211E76AB-9A50-4F2E-B316-63C40A508567}"/>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7076" r="10677"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1571452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20">
            <a:extLst>
              <a:ext uri="{FF2B5EF4-FFF2-40B4-BE49-F238E27FC236}">
                <a16:creationId xmlns:a16="http://schemas.microsoft.com/office/drawing/2014/main" id="{D1520B01-A2E4-41C2-8A8F-7683F2508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04607-CB82-46F4-8F1C-55A7A965A707}"/>
              </a:ext>
            </a:extLst>
          </p:cNvPr>
          <p:cNvSpPr>
            <a:spLocks noGrp="1"/>
          </p:cNvSpPr>
          <p:nvPr>
            <p:ph type="title"/>
          </p:nvPr>
        </p:nvSpPr>
        <p:spPr>
          <a:xfrm>
            <a:off x="4068678" y="200025"/>
            <a:ext cx="3751347" cy="742950"/>
          </a:xfrm>
        </p:spPr>
        <p:txBody>
          <a:bodyPr vert="horz" lIns="91440" tIns="45720" rIns="91440" bIns="45720" rtlCol="0" anchor="b">
            <a:normAutofit fontScale="90000"/>
          </a:bodyPr>
          <a:lstStyle/>
          <a:p>
            <a:pPr algn="ctr"/>
            <a:r>
              <a:rPr lang="en-US" sz="5600" kern="1200" dirty="0">
                <a:solidFill>
                  <a:schemeClr val="bg1"/>
                </a:solidFill>
                <a:latin typeface="+mj-lt"/>
                <a:ea typeface="+mj-ea"/>
                <a:cs typeface="+mj-cs"/>
              </a:rPr>
              <a:t>Ennosuke III</a:t>
            </a:r>
          </a:p>
        </p:txBody>
      </p:sp>
      <p:grpSp>
        <p:nvGrpSpPr>
          <p:cNvPr id="48" name="Group 22">
            <a:extLst>
              <a:ext uri="{FF2B5EF4-FFF2-40B4-BE49-F238E27FC236}">
                <a16:creationId xmlns:a16="http://schemas.microsoft.com/office/drawing/2014/main" id="{1F634C0A-A487-42AF-8DFD-4DAD62FE92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sp>
          <p:nvSpPr>
            <p:cNvPr id="24" name="Freeform: Shape 23">
              <a:extLst>
                <a:ext uri="{FF2B5EF4-FFF2-40B4-BE49-F238E27FC236}">
                  <a16:creationId xmlns:a16="http://schemas.microsoft.com/office/drawing/2014/main" id="{7412B137-E115-42F2-8CF9-67E40B5D2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24">
              <a:extLst>
                <a:ext uri="{FF2B5EF4-FFF2-40B4-BE49-F238E27FC236}">
                  <a16:creationId xmlns:a16="http://schemas.microsoft.com/office/drawing/2014/main" id="{0779E94B-3A8C-4695-9DA1-2EDEFB170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Content Placeholder 4" descr="A person in a black shirt&#10;&#10;Description automatically generated with low confidence">
            <a:extLst>
              <a:ext uri="{FF2B5EF4-FFF2-40B4-BE49-F238E27FC236}">
                <a16:creationId xmlns:a16="http://schemas.microsoft.com/office/drawing/2014/main" id="{C3C59E10-1D46-41B9-A22D-3E09138C463F}"/>
              </a:ext>
            </a:extLst>
          </p:cNvPr>
          <p:cNvPicPr>
            <a:picLocks noChangeAspect="1"/>
          </p:cNvPicPr>
          <p:nvPr/>
        </p:nvPicPr>
        <p:blipFill rotWithShape="1">
          <a:blip r:embed="rId4">
            <a:extLst>
              <a:ext uri="{28A0092B-C50C-407E-A947-70E740481C1C}">
                <a14:useLocalDpi xmlns:a14="http://schemas.microsoft.com/office/drawing/2010/main" val="0"/>
              </a:ext>
            </a:extLst>
          </a:blip>
          <a:srcRect l="5815" r="16414"/>
          <a:stretch/>
        </p:blipFill>
        <p:spPr>
          <a:xfrm>
            <a:off x="20" y="10"/>
            <a:ext cx="3910064" cy="6857990"/>
          </a:xfrm>
          <a:custGeom>
            <a:avLst/>
            <a:gdLst/>
            <a:ahLst/>
            <a:cxnLst/>
            <a:rect l="l" t="t" r="r" b="b"/>
            <a:pathLst>
              <a:path w="3910084" h="6858000">
                <a:moveTo>
                  <a:pt x="0" y="0"/>
                </a:moveTo>
                <a:lnTo>
                  <a:pt x="2996382" y="0"/>
                </a:lnTo>
                <a:lnTo>
                  <a:pt x="3563333" y="1750276"/>
                </a:lnTo>
                <a:lnTo>
                  <a:pt x="3910084" y="6054385"/>
                </a:lnTo>
                <a:lnTo>
                  <a:pt x="3791309" y="6858000"/>
                </a:lnTo>
                <a:lnTo>
                  <a:pt x="0" y="6858000"/>
                </a:lnTo>
                <a:close/>
              </a:path>
            </a:pathLst>
          </a:custGeom>
        </p:spPr>
      </p:pic>
      <p:grpSp>
        <p:nvGrpSpPr>
          <p:cNvPr id="50" name="Group 26">
            <a:extLst>
              <a:ext uri="{FF2B5EF4-FFF2-40B4-BE49-F238E27FC236}">
                <a16:creationId xmlns:a16="http://schemas.microsoft.com/office/drawing/2014/main" id="{066EE5A2-0D35-4D6A-A5C7-1CA91F740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9" y="0"/>
            <a:ext cx="1339053" cy="6858000"/>
            <a:chOff x="2661507" y="0"/>
            <a:chExt cx="1339053" cy="6858000"/>
          </a:xfrm>
        </p:grpSpPr>
        <p:sp>
          <p:nvSpPr>
            <p:cNvPr id="28" name="Freeform: Shape 27">
              <a:extLst>
                <a:ext uri="{FF2B5EF4-FFF2-40B4-BE49-F238E27FC236}">
                  <a16:creationId xmlns:a16="http://schemas.microsoft.com/office/drawing/2014/main" id="{4DFBB771-C61C-4F38-ABBB-98A2D8476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28">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52" name="Group 30">
            <a:extLst>
              <a:ext uri="{FF2B5EF4-FFF2-40B4-BE49-F238E27FC236}">
                <a16:creationId xmlns:a16="http://schemas.microsoft.com/office/drawing/2014/main" id="{56AA1647-0DA6-4A17-B3E1-95D61BD54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sp>
          <p:nvSpPr>
            <p:cNvPr id="32" name="Freeform: Shape 31">
              <a:extLst>
                <a:ext uri="{FF2B5EF4-FFF2-40B4-BE49-F238E27FC236}">
                  <a16:creationId xmlns:a16="http://schemas.microsoft.com/office/drawing/2014/main" id="{1F1D8352-2F00-4057-8781-E455C455B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BE70D92-7E07-4A6F-BD82-729F71C26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7" name="Content Placeholder 6" descr="A picture containing text, doll&#10;&#10;Description automatically generated">
            <a:extLst>
              <a:ext uri="{FF2B5EF4-FFF2-40B4-BE49-F238E27FC236}">
                <a16:creationId xmlns:a16="http://schemas.microsoft.com/office/drawing/2014/main" id="{B52E2195-F186-41E7-B57B-CD4A8CCAEA90}"/>
              </a:ext>
            </a:extLst>
          </p:cNvPr>
          <p:cNvPicPr>
            <a:picLocks noGrp="1" noChangeAspect="1"/>
          </p:cNvPicPr>
          <p:nvPr>
            <p:ph idx="1"/>
          </p:nvPr>
        </p:nvPicPr>
        <p:blipFill rotWithShape="1">
          <a:blip r:embed="rId6">
            <a:extLst>
              <a:ext uri="{28A0092B-C50C-407E-A947-70E740481C1C}">
                <a14:useLocalDpi xmlns:a14="http://schemas.microsoft.com/office/drawing/2010/main" val="0"/>
              </a:ext>
            </a:extLst>
          </a:blip>
          <a:srcRect l="9558" r="619" b="-1"/>
          <a:stretch/>
        </p:blipFill>
        <p:spPr>
          <a:xfrm>
            <a:off x="8574971" y="0"/>
            <a:ext cx="3910084" cy="6858000"/>
          </a:xfrm>
          <a:custGeom>
            <a:avLst/>
            <a:gdLst/>
            <a:ahLst/>
            <a:cxnLst/>
            <a:rect l="l" t="t" r="r" b="b"/>
            <a:pathLst>
              <a:path w="3910084" h="6858000">
                <a:moveTo>
                  <a:pt x="118775" y="0"/>
                </a:moveTo>
                <a:lnTo>
                  <a:pt x="3910084" y="0"/>
                </a:lnTo>
                <a:lnTo>
                  <a:pt x="3910084" y="6858000"/>
                </a:lnTo>
                <a:lnTo>
                  <a:pt x="913702" y="6858000"/>
                </a:lnTo>
                <a:lnTo>
                  <a:pt x="346751" y="5107724"/>
                </a:lnTo>
                <a:lnTo>
                  <a:pt x="0" y="803615"/>
                </a:lnTo>
                <a:close/>
              </a:path>
            </a:pathLst>
          </a:custGeom>
        </p:spPr>
      </p:pic>
      <p:grpSp>
        <p:nvGrpSpPr>
          <p:cNvPr id="53" name="Group 34">
            <a:extLst>
              <a:ext uri="{FF2B5EF4-FFF2-40B4-BE49-F238E27FC236}">
                <a16:creationId xmlns:a16="http://schemas.microsoft.com/office/drawing/2014/main" id="{08D20F07-CD49-4F17-BC00-9429DA80C5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59" y="-2"/>
            <a:ext cx="1339053" cy="6858000"/>
            <a:chOff x="2661507" y="0"/>
            <a:chExt cx="1339053" cy="6858000"/>
          </a:xfrm>
          <a:effectLst>
            <a:outerShdw blurRad="381000" dist="152400" dir="10800000" algn="r" rotWithShape="0">
              <a:prstClr val="black">
                <a:alpha val="10000"/>
              </a:prstClr>
            </a:outerShdw>
          </a:effectLst>
        </p:grpSpPr>
        <p:sp>
          <p:nvSpPr>
            <p:cNvPr id="36" name="Freeform: Shape 35">
              <a:extLst>
                <a:ext uri="{FF2B5EF4-FFF2-40B4-BE49-F238E27FC236}">
                  <a16:creationId xmlns:a16="http://schemas.microsoft.com/office/drawing/2014/main" id="{11F66703-4D0D-42DF-8150-991FE9F8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E96840F9-95E6-4C98-BFE4-21B595423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207A5AEF-43E7-456C-8FDC-67572227D0EE}"/>
              </a:ext>
            </a:extLst>
          </p:cNvPr>
          <p:cNvSpPr txBox="1"/>
          <p:nvPr/>
        </p:nvSpPr>
        <p:spPr>
          <a:xfrm>
            <a:off x="3821966" y="906349"/>
            <a:ext cx="4180793" cy="5324535"/>
          </a:xfrm>
          <a:prstGeom prst="rect">
            <a:avLst/>
          </a:prstGeom>
          <a:noFill/>
        </p:spPr>
        <p:txBody>
          <a:bodyPr wrap="square" rtlCol="0">
            <a:spAutoFit/>
          </a:bodyPr>
          <a:lstStyle/>
          <a:p>
            <a:pPr marL="285750" indent="-285750" algn="just">
              <a:buFont typeface="Arial" panose="020B0604020202020204" pitchFamily="34" charset="0"/>
              <a:buChar char="•"/>
            </a:pPr>
            <a:r>
              <a:rPr lang="en-GB" sz="1600" dirty="0">
                <a:solidFill>
                  <a:schemeClr val="bg1"/>
                </a:solidFill>
              </a:rPr>
              <a:t>Mainstream </a:t>
            </a:r>
            <a:r>
              <a:rPr lang="en-GB" sz="1600" i="1" dirty="0">
                <a:solidFill>
                  <a:schemeClr val="bg1"/>
                </a:solidFill>
              </a:rPr>
              <a:t>Kabuki</a:t>
            </a:r>
            <a:r>
              <a:rPr lang="en-GB" sz="1600" dirty="0">
                <a:solidFill>
                  <a:schemeClr val="bg1"/>
                </a:solidFill>
              </a:rPr>
              <a:t> actor</a:t>
            </a:r>
          </a:p>
          <a:p>
            <a:pPr marL="285750" indent="-285750" algn="just">
              <a:buFont typeface="Arial" panose="020B0604020202020204" pitchFamily="34" charset="0"/>
              <a:buChar char="•"/>
            </a:pPr>
            <a:r>
              <a:rPr lang="en-GB" sz="1600" dirty="0">
                <a:solidFill>
                  <a:schemeClr val="bg1"/>
                </a:solidFill>
              </a:rPr>
              <a:t>Third in line in his lineage of actors in </a:t>
            </a:r>
            <a:r>
              <a:rPr lang="en-GB" sz="1600" i="1" dirty="0">
                <a:solidFill>
                  <a:schemeClr val="bg1"/>
                </a:solidFill>
              </a:rPr>
              <a:t>Kabuki</a:t>
            </a:r>
          </a:p>
          <a:p>
            <a:pPr marL="285750" indent="-285750" algn="just">
              <a:buFont typeface="Arial" panose="020B0604020202020204" pitchFamily="34" charset="0"/>
              <a:buChar char="•"/>
            </a:pPr>
            <a:r>
              <a:rPr lang="en-GB" sz="1600" dirty="0">
                <a:solidFill>
                  <a:schemeClr val="bg1"/>
                </a:solidFill>
              </a:rPr>
              <a:t>Contributed greatly to the popularization of conventional </a:t>
            </a:r>
            <a:r>
              <a:rPr lang="en-GB" sz="1600" i="1" dirty="0">
                <a:solidFill>
                  <a:schemeClr val="bg1"/>
                </a:solidFill>
              </a:rPr>
              <a:t>Kabuki</a:t>
            </a:r>
            <a:r>
              <a:rPr lang="en-GB" sz="1600" dirty="0">
                <a:solidFill>
                  <a:schemeClr val="bg1"/>
                </a:solidFill>
              </a:rPr>
              <a:t> in the Heisei period. </a:t>
            </a:r>
          </a:p>
          <a:p>
            <a:pPr marL="285750" indent="-285750" algn="just">
              <a:buFont typeface="Arial" panose="020B0604020202020204" pitchFamily="34" charset="0"/>
              <a:buChar char="•"/>
            </a:pPr>
            <a:r>
              <a:rPr lang="en-GB" sz="1600" dirty="0">
                <a:solidFill>
                  <a:schemeClr val="bg1"/>
                </a:solidFill>
              </a:rPr>
              <a:t>He modernized </a:t>
            </a:r>
            <a:r>
              <a:rPr lang="en-GB" sz="1600" i="1" dirty="0">
                <a:solidFill>
                  <a:schemeClr val="bg1"/>
                </a:solidFill>
              </a:rPr>
              <a:t>Kabuki</a:t>
            </a:r>
            <a:r>
              <a:rPr lang="en-GB" sz="1600" dirty="0">
                <a:solidFill>
                  <a:schemeClr val="bg1"/>
                </a:solidFill>
              </a:rPr>
              <a:t> through adaptations of classic </a:t>
            </a:r>
            <a:r>
              <a:rPr lang="en-GB" sz="1600" i="1" dirty="0">
                <a:solidFill>
                  <a:schemeClr val="bg1"/>
                </a:solidFill>
              </a:rPr>
              <a:t>Kabuki, adding</a:t>
            </a:r>
            <a:r>
              <a:rPr lang="en-GB" sz="1600" dirty="0">
                <a:solidFill>
                  <a:schemeClr val="bg1"/>
                </a:solidFill>
              </a:rPr>
              <a:t> western costumes or music.</a:t>
            </a:r>
          </a:p>
          <a:p>
            <a:pPr marL="285750" indent="-285750" algn="just">
              <a:buFont typeface="Arial" panose="020B0604020202020204" pitchFamily="34" charset="0"/>
              <a:buChar char="•"/>
            </a:pPr>
            <a:r>
              <a:rPr lang="en-GB" sz="1600" dirty="0">
                <a:solidFill>
                  <a:schemeClr val="bg1"/>
                </a:solidFill>
              </a:rPr>
              <a:t>His modernized version of </a:t>
            </a:r>
            <a:r>
              <a:rPr lang="en-GB" sz="1600" i="1" dirty="0">
                <a:solidFill>
                  <a:schemeClr val="bg1"/>
                </a:solidFill>
              </a:rPr>
              <a:t>Kabuki</a:t>
            </a:r>
            <a:r>
              <a:rPr lang="en-GB" sz="1600" dirty="0">
                <a:solidFill>
                  <a:schemeClr val="bg1"/>
                </a:solidFill>
              </a:rPr>
              <a:t> was extremely successful in opening up conventional </a:t>
            </a:r>
            <a:r>
              <a:rPr lang="en-GB" sz="1600" i="1" dirty="0">
                <a:solidFill>
                  <a:schemeClr val="bg1"/>
                </a:solidFill>
              </a:rPr>
              <a:t>Kabuki</a:t>
            </a:r>
            <a:r>
              <a:rPr lang="en-GB" sz="1600" dirty="0">
                <a:solidFill>
                  <a:schemeClr val="bg1"/>
                </a:solidFill>
              </a:rPr>
              <a:t> to younger audiences.</a:t>
            </a:r>
          </a:p>
          <a:p>
            <a:pPr marL="285750" indent="-285750" algn="just">
              <a:buFont typeface="Arial" panose="020B0604020202020204" pitchFamily="34" charset="0"/>
              <a:buChar char="•"/>
            </a:pPr>
            <a:r>
              <a:rPr lang="en-GB" sz="1600" dirty="0">
                <a:solidFill>
                  <a:schemeClr val="bg1"/>
                </a:solidFill>
              </a:rPr>
              <a:t>He did not wish to alter </a:t>
            </a:r>
            <a:r>
              <a:rPr lang="en-GB" sz="1600" i="1" dirty="0">
                <a:solidFill>
                  <a:schemeClr val="bg1"/>
                </a:solidFill>
              </a:rPr>
              <a:t>Kabuki </a:t>
            </a:r>
            <a:r>
              <a:rPr lang="en-GB" sz="1600" dirty="0">
                <a:solidFill>
                  <a:schemeClr val="bg1"/>
                </a:solidFill>
              </a:rPr>
              <a:t>systems but to pass on the tradition of </a:t>
            </a:r>
            <a:r>
              <a:rPr lang="en-GB" sz="1600" i="1" dirty="0">
                <a:solidFill>
                  <a:schemeClr val="bg1"/>
                </a:solidFill>
              </a:rPr>
              <a:t>Kabuki</a:t>
            </a:r>
            <a:r>
              <a:rPr lang="en-GB" sz="1600" dirty="0">
                <a:solidFill>
                  <a:schemeClr val="bg1"/>
                </a:solidFill>
              </a:rPr>
              <a:t> to the younger generation by educating young performers in </a:t>
            </a:r>
            <a:r>
              <a:rPr lang="en-GB" sz="1600" i="1" dirty="0">
                <a:solidFill>
                  <a:schemeClr val="bg1"/>
                </a:solidFill>
              </a:rPr>
              <a:t>Kabuki’s </a:t>
            </a:r>
            <a:r>
              <a:rPr lang="en-GB" sz="1600" dirty="0">
                <a:solidFill>
                  <a:schemeClr val="bg1"/>
                </a:solidFill>
              </a:rPr>
              <a:t>traditional style. </a:t>
            </a:r>
          </a:p>
          <a:p>
            <a:pPr marL="285750" indent="-285750" algn="just">
              <a:buFont typeface="Arial" panose="020B0604020202020204" pitchFamily="34" charset="0"/>
              <a:buChar char="•"/>
            </a:pPr>
            <a:r>
              <a:rPr lang="en-GB" sz="1600" dirty="0">
                <a:solidFill>
                  <a:schemeClr val="bg1"/>
                </a:solidFill>
              </a:rPr>
              <a:t>In 1986 he established the </a:t>
            </a:r>
            <a:r>
              <a:rPr lang="en-GB" sz="1600" b="1" i="1" dirty="0">
                <a:solidFill>
                  <a:srgbClr val="FF0000"/>
                </a:solidFill>
              </a:rPr>
              <a:t>Nijuisseiki Kabukigumi</a:t>
            </a:r>
            <a:r>
              <a:rPr lang="en-GB" sz="1600" dirty="0">
                <a:solidFill>
                  <a:schemeClr val="bg1"/>
                </a:solidFill>
              </a:rPr>
              <a:t> (Twenty- first century Kabuki group) this was to allow young people to train in Kabuki without being from a Kabuki family)</a:t>
            </a:r>
            <a:endParaRPr lang="en-GB" sz="1600" i="1"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10" name="TextBox 9">
            <a:extLst>
              <a:ext uri="{FF2B5EF4-FFF2-40B4-BE49-F238E27FC236}">
                <a16:creationId xmlns:a16="http://schemas.microsoft.com/office/drawing/2014/main" id="{88B4619E-9D83-49B3-A233-C7C35CE2348D}"/>
              </a:ext>
            </a:extLst>
          </p:cNvPr>
          <p:cNvSpPr txBox="1"/>
          <p:nvPr/>
        </p:nvSpPr>
        <p:spPr>
          <a:xfrm>
            <a:off x="-39083" y="6205954"/>
            <a:ext cx="4043265" cy="923330"/>
          </a:xfrm>
          <a:prstGeom prst="rect">
            <a:avLst/>
          </a:prstGeom>
          <a:noFill/>
        </p:spPr>
        <p:txBody>
          <a:bodyPr wrap="square" rtlCol="0">
            <a:spAutoFit/>
          </a:bodyPr>
          <a:lstStyle/>
          <a:p>
            <a:r>
              <a:rPr lang="en-GB" dirty="0">
                <a:solidFill>
                  <a:schemeClr val="bg1"/>
                </a:solidFill>
              </a:rPr>
              <a:t>Ennosuke III: Kabuki actor (1984) (</a:t>
            </a:r>
            <a:r>
              <a:rPr lang="en-GB" dirty="0">
                <a:solidFill>
                  <a:schemeClr val="bg1"/>
                </a:solidFill>
                <a:hlinkClick r:id="rId7"/>
              </a:rPr>
              <a:t>https://youtu.be/AdLPtdzunxg</a:t>
            </a:r>
            <a:r>
              <a:rPr lang="en-GB" dirty="0">
                <a:solidFill>
                  <a:schemeClr val="bg1"/>
                </a:solidFill>
              </a:rPr>
              <a:t>)</a:t>
            </a:r>
          </a:p>
          <a:p>
            <a:endParaRPr lang="en-GB" dirty="0">
              <a:solidFill>
                <a:schemeClr val="bg1"/>
              </a:solidFill>
            </a:endParaRPr>
          </a:p>
        </p:txBody>
      </p:sp>
    </p:spTree>
    <p:extLst>
      <p:ext uri="{BB962C8B-B14F-4D97-AF65-F5344CB8AC3E}">
        <p14:creationId xmlns:p14="http://schemas.microsoft.com/office/powerpoint/2010/main" val="1635071361"/>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extLst>
    <p:ext uri="{6950BFC3-D8DA-4A85-94F7-54DA5524770B}">
      <p188:commentRel xmlns:p188="http://schemas.microsoft.com/office/powerpoint/2018/8/main" r:id="rId3"/>
    </p:ext>
  </p:extLs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person, dancer, sport&#10;&#10;Description automatically generated">
            <a:extLst>
              <a:ext uri="{FF2B5EF4-FFF2-40B4-BE49-F238E27FC236}">
                <a16:creationId xmlns:a16="http://schemas.microsoft.com/office/drawing/2014/main" id="{ADCE555C-14CF-4A16-AC98-B5CA22B3C295}"/>
              </a:ext>
            </a:extLst>
          </p:cNvPr>
          <p:cNvPicPr>
            <a:picLocks noChangeAspect="1"/>
          </p:cNvPicPr>
          <p:nvPr/>
        </p:nvPicPr>
        <p:blipFill rotWithShape="1">
          <a:blip r:embed="rId4">
            <a:extLst>
              <a:ext uri="{28A0092B-C50C-407E-A947-70E740481C1C}">
                <a14:useLocalDpi xmlns:a14="http://schemas.microsoft.com/office/drawing/2010/main" val="0"/>
              </a:ext>
            </a:extLst>
          </a:blip>
          <a:srcRect l="15817"/>
          <a:stretch/>
        </p:blipFill>
        <p:spPr>
          <a:xfrm>
            <a:off x="5431761" y="10"/>
            <a:ext cx="8074479" cy="6857990"/>
          </a:xfrm>
          <a:prstGeom prst="rect">
            <a:avLst/>
          </a:prstGeom>
        </p:spPr>
      </p:pic>
      <p:sp>
        <p:nvSpPr>
          <p:cNvPr id="12"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D38523-CDB7-477B-8C88-1E41FD1991D6}"/>
              </a:ext>
            </a:extLst>
          </p:cNvPr>
          <p:cNvSpPr>
            <a:spLocks noGrp="1"/>
          </p:cNvSpPr>
          <p:nvPr>
            <p:ph type="title"/>
          </p:nvPr>
        </p:nvSpPr>
        <p:spPr>
          <a:xfrm>
            <a:off x="0" y="-314502"/>
            <a:ext cx="5266155" cy="1325563"/>
          </a:xfrm>
        </p:spPr>
        <p:txBody>
          <a:bodyPr>
            <a:normAutofit/>
          </a:bodyPr>
          <a:lstStyle/>
          <a:p>
            <a:r>
              <a:rPr lang="en-GB" b="1" i="1" dirty="0"/>
              <a:t>Takarazuka</a:t>
            </a:r>
            <a:r>
              <a:rPr lang="en-GB" i="1" dirty="0"/>
              <a:t> </a:t>
            </a:r>
            <a:r>
              <a:rPr lang="en-GB" b="1" i="1" dirty="0"/>
              <a:t>Revue</a:t>
            </a:r>
          </a:p>
        </p:txBody>
      </p:sp>
      <p:sp>
        <p:nvSpPr>
          <p:cNvPr id="9" name="Content Placeholder 8">
            <a:extLst>
              <a:ext uri="{FF2B5EF4-FFF2-40B4-BE49-F238E27FC236}">
                <a16:creationId xmlns:a16="http://schemas.microsoft.com/office/drawing/2014/main" id="{22498CCB-F902-4F1C-93FF-D2DD4BE2842C}"/>
              </a:ext>
            </a:extLst>
          </p:cNvPr>
          <p:cNvSpPr>
            <a:spLocks noGrp="1"/>
          </p:cNvSpPr>
          <p:nvPr>
            <p:ph idx="1"/>
          </p:nvPr>
        </p:nvSpPr>
        <p:spPr>
          <a:xfrm>
            <a:off x="417755" y="1621385"/>
            <a:ext cx="3941499" cy="4154361"/>
          </a:xfrm>
        </p:spPr>
        <p:txBody>
          <a:bodyPr>
            <a:normAutofit fontScale="77500" lnSpcReduction="20000"/>
          </a:bodyPr>
          <a:lstStyle/>
          <a:p>
            <a:r>
              <a:rPr lang="en-GB" sz="2000" dirty="0">
                <a:solidFill>
                  <a:srgbClr val="FFFFFF"/>
                </a:solidFill>
              </a:rPr>
              <a:t>One of the most successful businessmen in modern Japan, </a:t>
            </a:r>
            <a:r>
              <a:rPr lang="en-GB" sz="2000" b="1" dirty="0">
                <a:solidFill>
                  <a:srgbClr val="FFFFFF"/>
                </a:solidFill>
              </a:rPr>
              <a:t>Kobayashi </a:t>
            </a:r>
            <a:r>
              <a:rPr lang="en-GB" sz="2000" b="1" dirty="0" err="1">
                <a:solidFill>
                  <a:srgbClr val="FFFFFF"/>
                </a:solidFill>
              </a:rPr>
              <a:t>Ichizo</a:t>
            </a:r>
            <a:r>
              <a:rPr lang="en-GB" sz="2000" b="1" dirty="0">
                <a:solidFill>
                  <a:srgbClr val="FFFFFF"/>
                </a:solidFill>
              </a:rPr>
              <a:t> </a:t>
            </a:r>
            <a:r>
              <a:rPr lang="en-GB" sz="2000" dirty="0">
                <a:solidFill>
                  <a:srgbClr val="FFFFFF"/>
                </a:solidFill>
              </a:rPr>
              <a:t>(1873-1957) founded the Opera company </a:t>
            </a:r>
            <a:r>
              <a:rPr lang="en-GB" sz="2000" b="1" i="1" dirty="0">
                <a:solidFill>
                  <a:srgbClr val="FF0000"/>
                </a:solidFill>
              </a:rPr>
              <a:t>Takarazuka</a:t>
            </a:r>
            <a:r>
              <a:rPr lang="en-GB" sz="2000" dirty="0">
                <a:solidFill>
                  <a:srgbClr val="FFFFFF"/>
                </a:solidFill>
              </a:rPr>
              <a:t>, which would later be rebranded as a female only acting troupe, going against the </a:t>
            </a:r>
            <a:r>
              <a:rPr lang="en-GB" sz="2000" i="1" dirty="0">
                <a:solidFill>
                  <a:srgbClr val="FFFFFF"/>
                </a:solidFill>
              </a:rPr>
              <a:t>Kabuki</a:t>
            </a:r>
            <a:r>
              <a:rPr lang="en-GB" sz="2000" dirty="0">
                <a:solidFill>
                  <a:srgbClr val="FFFFFF"/>
                </a:solidFill>
              </a:rPr>
              <a:t> </a:t>
            </a:r>
            <a:r>
              <a:rPr lang="en-GB" sz="2000" b="1" i="1" dirty="0">
                <a:solidFill>
                  <a:srgbClr val="FF0000"/>
                </a:solidFill>
              </a:rPr>
              <a:t>onnagata.</a:t>
            </a:r>
            <a:endParaRPr lang="en-US" sz="2000" dirty="0"/>
          </a:p>
          <a:p>
            <a:r>
              <a:rPr lang="en-US" sz="2000" dirty="0"/>
              <a:t>The all-female troupe was a huge statement and movement for women in Japanese society and their role in theatre.</a:t>
            </a:r>
          </a:p>
          <a:p>
            <a:r>
              <a:rPr lang="en-US" sz="2000" dirty="0"/>
              <a:t>The all-female troupe displayed their skills in song, dance and technique like </a:t>
            </a:r>
            <a:r>
              <a:rPr lang="en-US" sz="2000" i="1" dirty="0"/>
              <a:t>Kabuki</a:t>
            </a:r>
            <a:r>
              <a:rPr lang="en-US" sz="2000" dirty="0"/>
              <a:t>, but Takarazuka adopted a musical theatre genre heavily influenced by Broadway and west end productions. </a:t>
            </a:r>
          </a:p>
          <a:p>
            <a:pPr marL="0" indent="0">
              <a:buNone/>
            </a:pPr>
            <a:r>
              <a:rPr lang="en-US" sz="2000" dirty="0"/>
              <a:t>Dream girls 1993 documentary about Takarazuka Revue, Japan’s all female performance school</a:t>
            </a:r>
          </a:p>
          <a:p>
            <a:pPr marL="0" indent="0">
              <a:buNone/>
            </a:pPr>
            <a:r>
              <a:rPr lang="en-US" sz="2000" dirty="0"/>
              <a:t>(</a:t>
            </a:r>
            <a:r>
              <a:rPr lang="en-US" sz="2000" dirty="0">
                <a:hlinkClick r:id="rId5"/>
              </a:rPr>
              <a:t>https://youtu.be/kGmeWDtvRQc?t=2010</a:t>
            </a:r>
            <a:r>
              <a:rPr lang="en-US" sz="2000" dirty="0"/>
              <a:t>)</a:t>
            </a:r>
          </a:p>
          <a:p>
            <a:pPr marL="0" indent="0">
              <a:buNone/>
            </a:pPr>
            <a:r>
              <a:rPr lang="en-GB" sz="1800" dirty="0">
                <a:effectLst/>
                <a:latin typeface="Segoe UI" panose="020B0502040204020203" pitchFamily="34" charset="0"/>
              </a:rPr>
              <a:t>(thetheatretimes.com) </a:t>
            </a:r>
            <a:endParaRPr lang="en-US" sz="2000" dirty="0"/>
          </a:p>
        </p:txBody>
      </p:sp>
    </p:spTree>
    <p:extLst>
      <p:ext uri="{BB962C8B-B14F-4D97-AF65-F5344CB8AC3E}">
        <p14:creationId xmlns:p14="http://schemas.microsoft.com/office/powerpoint/2010/main" val="23477104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07086D1F-F5C0-4790-9C1E-E84C8A3C4605}"/>
              </a:ext>
            </a:extLst>
          </p:cNvPr>
          <p:cNvSpPr>
            <a:spLocks noGrp="1"/>
          </p:cNvSpPr>
          <p:nvPr>
            <p:ph idx="1"/>
          </p:nvPr>
        </p:nvSpPr>
        <p:spPr>
          <a:xfrm>
            <a:off x="35017" y="77645"/>
            <a:ext cx="6547764" cy="6313630"/>
          </a:xfrm>
        </p:spPr>
        <p:txBody>
          <a:bodyPr anchor="t">
            <a:normAutofit/>
          </a:bodyPr>
          <a:lstStyle/>
          <a:p>
            <a:r>
              <a:rPr lang="en-GB" sz="2400" dirty="0"/>
              <a:t>The </a:t>
            </a:r>
            <a:r>
              <a:rPr lang="en-GB" sz="2400" b="1" i="1" dirty="0">
                <a:solidFill>
                  <a:srgbClr val="FF0000"/>
                </a:solidFill>
              </a:rPr>
              <a:t>Heisei period </a:t>
            </a:r>
            <a:r>
              <a:rPr lang="en-GB" sz="2400" dirty="0"/>
              <a:t>did see the rise of one major company that would be known for it’s creative uses of </a:t>
            </a:r>
            <a:r>
              <a:rPr lang="en-GB" sz="2400" i="1" dirty="0"/>
              <a:t>Shin Kabuki</a:t>
            </a:r>
            <a:r>
              <a:rPr lang="en-GB" sz="2400" dirty="0"/>
              <a:t>:</a:t>
            </a:r>
          </a:p>
          <a:p>
            <a:pPr marL="0" indent="0">
              <a:buNone/>
            </a:pPr>
            <a:endParaRPr lang="en-GB" sz="1800" dirty="0"/>
          </a:p>
          <a:p>
            <a:pPr marL="457200" lvl="1" indent="0">
              <a:buNone/>
            </a:pPr>
            <a:r>
              <a:rPr lang="en-GB" b="1" i="1" dirty="0">
                <a:solidFill>
                  <a:srgbClr val="FF0000"/>
                </a:solidFill>
                <a:effectLst/>
              </a:rPr>
              <a:t>Hanagumi Shibai </a:t>
            </a:r>
            <a:r>
              <a:rPr lang="en-GB" dirty="0">
                <a:effectLst/>
              </a:rPr>
              <a:t>(Flower Group theatre) company, created with the intention to “revitalize the energy of kabuki”</a:t>
            </a:r>
          </a:p>
          <a:p>
            <a:pPr marL="457200" lvl="1" indent="0">
              <a:buNone/>
            </a:pPr>
            <a:endParaRPr lang="en-US" sz="1800" i="1" dirty="0"/>
          </a:p>
          <a:p>
            <a:pPr marL="0" indent="0">
              <a:buNone/>
            </a:pPr>
            <a:endParaRPr lang="en-US" sz="1800" dirty="0"/>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icture containing wall, person, clothes&#10;&#10;Description automatically generated">
            <a:extLst>
              <a:ext uri="{FF2B5EF4-FFF2-40B4-BE49-F238E27FC236}">
                <a16:creationId xmlns:a16="http://schemas.microsoft.com/office/drawing/2014/main" id="{8643CBBE-592E-4838-997D-FB55F21DE66E}"/>
              </a:ext>
            </a:extLst>
          </p:cNvPr>
          <p:cNvPicPr>
            <a:picLocks noChangeAspect="1"/>
          </p:cNvPicPr>
          <p:nvPr/>
        </p:nvPicPr>
        <p:blipFill rotWithShape="1">
          <a:blip r:embed="rId4">
            <a:extLst>
              <a:ext uri="{28A0092B-C50C-407E-A947-70E740481C1C}">
                <a14:useLocalDpi xmlns:a14="http://schemas.microsoft.com/office/drawing/2010/main" val="0"/>
              </a:ext>
            </a:extLst>
          </a:blip>
          <a:srcRect l="9585" r="13190"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4774502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extLst>
    <p:ext uri="{6950BFC3-D8DA-4A85-94F7-54DA5524770B}">
      <p188:commentRel xmlns:p188="http://schemas.microsoft.com/office/powerpoint/2018/8/main" r:id="rId3"/>
    </p:ext>
  </p:extLs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ancer, sport, decorated&#10;&#10;Description automatically generated">
            <a:extLst>
              <a:ext uri="{FF2B5EF4-FFF2-40B4-BE49-F238E27FC236}">
                <a16:creationId xmlns:a16="http://schemas.microsoft.com/office/drawing/2014/main" id="{E054A5B8-CDF5-44EB-A40C-1CC4B954ED58}"/>
              </a:ext>
            </a:extLst>
          </p:cNvPr>
          <p:cNvPicPr>
            <a:picLocks noChangeAspect="1"/>
          </p:cNvPicPr>
          <p:nvPr/>
        </p:nvPicPr>
        <p:blipFill rotWithShape="1">
          <a:blip r:embed="rId3">
            <a:extLst>
              <a:ext uri="{28A0092B-C50C-407E-A947-70E740481C1C}">
                <a14:useLocalDpi xmlns:a14="http://schemas.microsoft.com/office/drawing/2010/main" val="0"/>
              </a:ext>
            </a:extLst>
          </a:blip>
          <a:srcRect t="9091" r="23298"/>
          <a:stretch/>
        </p:blipFill>
        <p:spPr>
          <a:xfrm>
            <a:off x="3729228" y="9154"/>
            <a:ext cx="8668512" cy="6857990"/>
          </a:xfrm>
          <a:prstGeom prst="rect">
            <a:avLst/>
          </a:prstGeom>
        </p:spPr>
      </p:pic>
      <p:sp>
        <p:nvSpPr>
          <p:cNvPr id="20" name="Rectangle 1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3DE40C-CD57-435E-81AC-07E00422D4AA}"/>
              </a:ext>
            </a:extLst>
          </p:cNvPr>
          <p:cNvSpPr>
            <a:spLocks noGrp="1"/>
          </p:cNvSpPr>
          <p:nvPr>
            <p:ph type="title"/>
          </p:nvPr>
        </p:nvSpPr>
        <p:spPr>
          <a:xfrm>
            <a:off x="371094" y="1161288"/>
            <a:ext cx="3438144" cy="1124712"/>
          </a:xfrm>
        </p:spPr>
        <p:txBody>
          <a:bodyPr anchor="b">
            <a:normAutofit/>
          </a:bodyPr>
          <a:lstStyle/>
          <a:p>
            <a:r>
              <a:rPr lang="en-GB" sz="2800" b="1" i="1" dirty="0"/>
              <a:t>Hanagumi Shibai</a:t>
            </a:r>
          </a:p>
        </p:txBody>
      </p:sp>
      <p:sp>
        <p:nvSpPr>
          <p:cNvPr id="21"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Content Placeholder 8">
            <a:extLst>
              <a:ext uri="{FF2B5EF4-FFF2-40B4-BE49-F238E27FC236}">
                <a16:creationId xmlns:a16="http://schemas.microsoft.com/office/drawing/2014/main" id="{9D2B23EF-28CD-4A0E-B410-7D326C24F24A}"/>
              </a:ext>
            </a:extLst>
          </p:cNvPr>
          <p:cNvSpPr>
            <a:spLocks noGrp="1"/>
          </p:cNvSpPr>
          <p:nvPr>
            <p:ph idx="1"/>
          </p:nvPr>
        </p:nvSpPr>
        <p:spPr>
          <a:xfrm>
            <a:off x="371093" y="2718054"/>
            <a:ext cx="6262971" cy="3972182"/>
          </a:xfrm>
        </p:spPr>
        <p:txBody>
          <a:bodyPr anchor="t">
            <a:normAutofit lnSpcReduction="10000"/>
          </a:bodyPr>
          <a:lstStyle/>
          <a:p>
            <a:r>
              <a:rPr lang="en-US" sz="1800" dirty="0"/>
              <a:t>founded by </a:t>
            </a:r>
            <a:r>
              <a:rPr lang="en-US" sz="1800" b="1" dirty="0"/>
              <a:t>Kano Yukikazu </a:t>
            </a:r>
            <a:r>
              <a:rPr lang="en-US" sz="1800" dirty="0"/>
              <a:t>in 1987</a:t>
            </a:r>
          </a:p>
          <a:p>
            <a:r>
              <a:rPr lang="en-US" sz="1800" dirty="0"/>
              <a:t>Aimed to create original and Contemporary “</a:t>
            </a:r>
            <a:r>
              <a:rPr lang="en-US" sz="1800" i="1" dirty="0"/>
              <a:t>Kabuki” </a:t>
            </a:r>
            <a:r>
              <a:rPr lang="en-US" sz="1800" dirty="0"/>
              <a:t>theatre.</a:t>
            </a:r>
          </a:p>
          <a:p>
            <a:r>
              <a:rPr lang="en-US" sz="1800" dirty="0"/>
              <a:t>Kano wanted his version of </a:t>
            </a:r>
            <a:r>
              <a:rPr lang="en-US" sz="1800" i="1" dirty="0"/>
              <a:t>Kabuki </a:t>
            </a:r>
            <a:r>
              <a:rPr lang="en-US" sz="1800" dirty="0"/>
              <a:t>to transcend the original </a:t>
            </a:r>
            <a:r>
              <a:rPr lang="en-US" sz="1800" i="1" dirty="0"/>
              <a:t>Kabuki</a:t>
            </a:r>
            <a:r>
              <a:rPr lang="en-US" sz="1800" dirty="0"/>
              <a:t> system.  Kano makes observations that traditional </a:t>
            </a:r>
            <a:r>
              <a:rPr lang="en-US" sz="1800" i="1" dirty="0"/>
              <a:t>Kabuki</a:t>
            </a:r>
            <a:r>
              <a:rPr lang="en-US" sz="1800" dirty="0"/>
              <a:t> is only available to those who are from a </a:t>
            </a:r>
            <a:r>
              <a:rPr lang="en-US" sz="1800" i="1" dirty="0"/>
              <a:t>Kabuki</a:t>
            </a:r>
            <a:r>
              <a:rPr lang="en-US" sz="1800" dirty="0"/>
              <a:t> family lineage.</a:t>
            </a:r>
          </a:p>
          <a:p>
            <a:r>
              <a:rPr lang="en-US" sz="1800" dirty="0"/>
              <a:t>Kano’s company, </a:t>
            </a:r>
            <a:r>
              <a:rPr lang="en-US" sz="1800" b="1" i="1" dirty="0"/>
              <a:t>Hanagumi Shibai </a:t>
            </a:r>
            <a:r>
              <a:rPr lang="en-US" sz="1800" dirty="0"/>
              <a:t>represents a direct confrontation with that original </a:t>
            </a:r>
            <a:r>
              <a:rPr lang="en-US" sz="1800" i="1" dirty="0"/>
              <a:t>Kabuki</a:t>
            </a:r>
            <a:r>
              <a:rPr lang="en-US" sz="1800" dirty="0"/>
              <a:t> system.</a:t>
            </a:r>
          </a:p>
          <a:p>
            <a:r>
              <a:rPr lang="en-US" sz="1800" dirty="0"/>
              <a:t>Wanted to surpass </a:t>
            </a:r>
            <a:r>
              <a:rPr lang="en-US" sz="1800" b="1" dirty="0"/>
              <a:t>Ennosuke’s</a:t>
            </a:r>
            <a:r>
              <a:rPr lang="en-US" sz="1800" dirty="0"/>
              <a:t> popularized version of Kabuki up till now most modern versions of </a:t>
            </a:r>
            <a:r>
              <a:rPr lang="en-US" sz="1800" i="1" dirty="0"/>
              <a:t>Kabuki</a:t>
            </a:r>
            <a:r>
              <a:rPr lang="en-US" sz="1800" dirty="0"/>
              <a:t> were simply adaptations introduced through High-tech devices.</a:t>
            </a:r>
          </a:p>
          <a:p>
            <a:r>
              <a:rPr lang="en-US" sz="1800" dirty="0"/>
              <a:t>Kano intended to go beyond that approach and presented several works modeled after </a:t>
            </a:r>
            <a:r>
              <a:rPr lang="en-US" sz="1800" i="1" dirty="0"/>
              <a:t>Kabuki</a:t>
            </a:r>
            <a:r>
              <a:rPr lang="en-US" sz="1800" dirty="0"/>
              <a:t>, using only new actors to establish his own style of </a:t>
            </a:r>
            <a:r>
              <a:rPr lang="en-US" sz="1800" i="1" dirty="0"/>
              <a:t>Kabuki</a:t>
            </a:r>
          </a:p>
          <a:p>
            <a:endParaRPr lang="en-US" sz="1700" dirty="0"/>
          </a:p>
        </p:txBody>
      </p:sp>
    </p:spTree>
    <p:extLst>
      <p:ext uri="{BB962C8B-B14F-4D97-AF65-F5344CB8AC3E}">
        <p14:creationId xmlns:p14="http://schemas.microsoft.com/office/powerpoint/2010/main" val="30877065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5FA909-3F24-448C-A8BC-7CF77F62F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4939B-7787-40FC-ACEF-8301FA646D92}"/>
              </a:ext>
            </a:extLst>
          </p:cNvPr>
          <p:cNvSpPr>
            <a:spLocks noGrp="1"/>
          </p:cNvSpPr>
          <p:nvPr>
            <p:ph type="title"/>
          </p:nvPr>
        </p:nvSpPr>
        <p:spPr>
          <a:xfrm>
            <a:off x="166396" y="0"/>
            <a:ext cx="6140449" cy="1323439"/>
          </a:xfrm>
        </p:spPr>
        <p:txBody>
          <a:bodyPr anchor="t">
            <a:normAutofit/>
          </a:bodyPr>
          <a:lstStyle/>
          <a:p>
            <a:r>
              <a:rPr lang="en-GB" sz="4000" dirty="0">
                <a:solidFill>
                  <a:schemeClr val="bg1"/>
                </a:solidFill>
              </a:rPr>
              <a:t>What lies ahead for </a:t>
            </a:r>
            <a:r>
              <a:rPr lang="en-GB" sz="4000" i="1" dirty="0">
                <a:solidFill>
                  <a:schemeClr val="bg1"/>
                </a:solidFill>
              </a:rPr>
              <a:t>Kabuki</a:t>
            </a:r>
          </a:p>
        </p:txBody>
      </p:sp>
      <p:sp>
        <p:nvSpPr>
          <p:cNvPr id="9" name="Content Placeholder 8">
            <a:extLst>
              <a:ext uri="{FF2B5EF4-FFF2-40B4-BE49-F238E27FC236}">
                <a16:creationId xmlns:a16="http://schemas.microsoft.com/office/drawing/2014/main" id="{46FFEC75-0D63-437C-87B8-0EAAB08D1260}"/>
              </a:ext>
            </a:extLst>
          </p:cNvPr>
          <p:cNvSpPr>
            <a:spLocks noGrp="1"/>
          </p:cNvSpPr>
          <p:nvPr>
            <p:ph idx="1"/>
          </p:nvPr>
        </p:nvSpPr>
        <p:spPr>
          <a:xfrm>
            <a:off x="0" y="742774"/>
            <a:ext cx="7212561" cy="5372451"/>
          </a:xfrm>
        </p:spPr>
        <p:txBody>
          <a:bodyPr>
            <a:normAutofit fontScale="85000" lnSpcReduction="10000"/>
          </a:bodyPr>
          <a:lstStyle/>
          <a:p>
            <a:r>
              <a:rPr lang="en-GB" sz="2400" dirty="0">
                <a:solidFill>
                  <a:schemeClr val="bg2"/>
                </a:solidFill>
              </a:rPr>
              <a:t>Despite the many methods to modernize </a:t>
            </a:r>
            <a:r>
              <a:rPr lang="en-GB" sz="2400" i="1" dirty="0">
                <a:solidFill>
                  <a:schemeClr val="bg2"/>
                </a:solidFill>
              </a:rPr>
              <a:t>Kabuki</a:t>
            </a:r>
            <a:r>
              <a:rPr lang="en-GB" sz="2400" dirty="0">
                <a:solidFill>
                  <a:schemeClr val="bg2"/>
                </a:solidFill>
              </a:rPr>
              <a:t>, no company had sought to change it’s limiting traditional systems, </a:t>
            </a:r>
            <a:r>
              <a:rPr lang="en-GB" sz="2400" i="1" dirty="0">
                <a:solidFill>
                  <a:schemeClr val="bg2"/>
                </a:solidFill>
              </a:rPr>
              <a:t>Kabuki </a:t>
            </a:r>
            <a:r>
              <a:rPr lang="en-GB" sz="2400" dirty="0">
                <a:solidFill>
                  <a:schemeClr val="bg2"/>
                </a:solidFill>
              </a:rPr>
              <a:t>is still a male only field, even with companies like Takarazuka Revue creating a powerful image for the future of Japanese female performers, there is no direct unison in the gender inequality within Japan’s theatrical industry.</a:t>
            </a:r>
          </a:p>
          <a:p>
            <a:r>
              <a:rPr lang="en-GB" sz="2400" dirty="0">
                <a:solidFill>
                  <a:schemeClr val="bg2"/>
                </a:solidFill>
              </a:rPr>
              <a:t>Even in recent </a:t>
            </a:r>
            <a:r>
              <a:rPr lang="en-GB" sz="2400" i="1" dirty="0">
                <a:solidFill>
                  <a:schemeClr val="bg2"/>
                </a:solidFill>
              </a:rPr>
              <a:t>Shin Kabuki</a:t>
            </a:r>
            <a:r>
              <a:rPr lang="en-GB" sz="2400" dirty="0">
                <a:solidFill>
                  <a:schemeClr val="bg2"/>
                </a:solidFill>
              </a:rPr>
              <a:t> plays the same onnagata (men play the role of female and males) principal is present.</a:t>
            </a:r>
            <a:r>
              <a:rPr lang="en-GB" sz="1600" b="0" i="0" dirty="0">
                <a:solidFill>
                  <a:schemeClr val="bg2"/>
                </a:solidFill>
                <a:effectLst/>
                <a:latin typeface="Roboto" panose="02000000000000000000" pitchFamily="2" charset="0"/>
              </a:rPr>
              <a:t> </a:t>
            </a:r>
            <a:r>
              <a:rPr lang="en-GB" sz="1900" dirty="0">
                <a:solidFill>
                  <a:schemeClr val="bg2"/>
                </a:solidFill>
              </a:rPr>
              <a:t>T</a:t>
            </a:r>
            <a:r>
              <a:rPr lang="en-GB" sz="1900" b="0" i="0" dirty="0">
                <a:solidFill>
                  <a:schemeClr val="bg2"/>
                </a:solidFill>
                <a:effectLst/>
              </a:rPr>
              <a:t>ouken Ranbu：The Musical “HIGEKIRI HIZAMARU DUO PERFORMANCE 2020 ～SOGA～”【SUB】</a:t>
            </a:r>
            <a:r>
              <a:rPr lang="en-GB" sz="2400" dirty="0">
                <a:solidFill>
                  <a:schemeClr val="bg2"/>
                </a:solidFill>
              </a:rPr>
              <a:t> (</a:t>
            </a:r>
            <a:r>
              <a:rPr lang="en-GB" sz="2400" dirty="0">
                <a:solidFill>
                  <a:schemeClr val="bg2"/>
                </a:solidFill>
                <a:hlinkClick r:id="rId4"/>
              </a:rPr>
              <a:t>https://youtu.be/ZHMjHS0ElC8?t=512</a:t>
            </a:r>
            <a:r>
              <a:rPr lang="en-GB" sz="2400" dirty="0">
                <a:solidFill>
                  <a:schemeClr val="bg2"/>
                </a:solidFill>
              </a:rPr>
              <a:t>) </a:t>
            </a:r>
          </a:p>
          <a:p>
            <a:r>
              <a:rPr lang="en-GB" sz="2400" dirty="0">
                <a:solidFill>
                  <a:schemeClr val="bg2"/>
                </a:solidFill>
              </a:rPr>
              <a:t>I believe for </a:t>
            </a:r>
            <a:r>
              <a:rPr lang="en-GB" sz="2400" i="1" dirty="0">
                <a:solidFill>
                  <a:schemeClr val="bg2"/>
                </a:solidFill>
              </a:rPr>
              <a:t>Shin Kabuki </a:t>
            </a:r>
            <a:r>
              <a:rPr lang="en-GB" sz="2400" dirty="0">
                <a:solidFill>
                  <a:schemeClr val="bg2"/>
                </a:solidFill>
              </a:rPr>
              <a:t>to truly embrace modernity and become “</a:t>
            </a:r>
            <a:r>
              <a:rPr lang="en-GB" sz="2400" i="1" dirty="0">
                <a:solidFill>
                  <a:schemeClr val="bg2"/>
                </a:solidFill>
              </a:rPr>
              <a:t>neo kabuki</a:t>
            </a:r>
            <a:r>
              <a:rPr lang="en-GB" sz="2400" dirty="0">
                <a:solidFill>
                  <a:schemeClr val="bg2"/>
                </a:solidFill>
              </a:rPr>
              <a:t>” it must take a thorough look in it’s older systems and make a theatrical performance style more accessible to all members of the Japanese public regardless of gender and one that can not be locked behind a lineage of actors. Then </a:t>
            </a:r>
            <a:r>
              <a:rPr lang="en-GB" sz="2400" i="1" dirty="0">
                <a:solidFill>
                  <a:schemeClr val="bg2"/>
                </a:solidFill>
              </a:rPr>
              <a:t>Shin Kabuki </a:t>
            </a:r>
            <a:r>
              <a:rPr lang="en-GB" sz="2400" dirty="0">
                <a:solidFill>
                  <a:schemeClr val="bg2"/>
                </a:solidFill>
              </a:rPr>
              <a:t>can be its own thing without being locked behind traditions or secrets passed down from family to family, Shin Kabuki could be renowned for not just being the actor’s stage but the actress’s stage and soon to be young actor's stage. </a:t>
            </a:r>
          </a:p>
          <a:p>
            <a:endParaRPr lang="en-GB" sz="2400" dirty="0">
              <a:solidFill>
                <a:schemeClr val="bg1"/>
              </a:solidFill>
            </a:endParaRPr>
          </a:p>
          <a:p>
            <a:endParaRPr lang="en-US" sz="1600" dirty="0">
              <a:solidFill>
                <a:schemeClr val="bg1"/>
              </a:solidFill>
            </a:endParaRPr>
          </a:p>
          <a:p>
            <a:endParaRPr lang="en-US" sz="2400" dirty="0">
              <a:solidFill>
                <a:schemeClr val="bg1">
                  <a:alpha val="80000"/>
                </a:schemeClr>
              </a:solidFill>
            </a:endParaRPr>
          </a:p>
          <a:p>
            <a:endParaRPr lang="en-US" sz="2400" dirty="0">
              <a:solidFill>
                <a:schemeClr val="bg1">
                  <a:alpha val="80000"/>
                </a:schemeClr>
              </a:solidFill>
            </a:endParaRPr>
          </a:p>
          <a:p>
            <a:endParaRPr lang="en-US" sz="2400" dirty="0">
              <a:solidFill>
                <a:schemeClr val="bg1">
                  <a:alpha val="80000"/>
                </a:schemeClr>
              </a:solidFill>
            </a:endParaRPr>
          </a:p>
        </p:txBody>
      </p:sp>
      <p:pic>
        <p:nvPicPr>
          <p:cNvPr id="5" name="Content Placeholder 4" descr="A picture containing text, tree, sky, outdoor&#10;&#10;Description automatically generated">
            <a:extLst>
              <a:ext uri="{FF2B5EF4-FFF2-40B4-BE49-F238E27FC236}">
                <a16:creationId xmlns:a16="http://schemas.microsoft.com/office/drawing/2014/main" id="{CFA7A2A4-C9CD-403C-A00B-06F989A0B836}"/>
              </a:ext>
            </a:extLst>
          </p:cNvPr>
          <p:cNvPicPr>
            <a:picLocks noChangeAspect="1"/>
          </p:cNvPicPr>
          <p:nvPr/>
        </p:nvPicPr>
        <p:blipFill rotWithShape="1">
          <a:blip r:embed="rId5">
            <a:extLst>
              <a:ext uri="{28A0092B-C50C-407E-A947-70E740481C1C}">
                <a14:useLocalDpi xmlns:a14="http://schemas.microsoft.com/office/drawing/2010/main" val="0"/>
              </a:ext>
            </a:extLst>
          </a:blip>
          <a:srcRect l="19571" r="14171"/>
          <a:stretch/>
        </p:blipFill>
        <p:spPr>
          <a:xfrm>
            <a:off x="7668829"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grpSp>
        <p:nvGrpSpPr>
          <p:cNvPr id="14" name="Group 13">
            <a:extLst>
              <a:ext uri="{FF2B5EF4-FFF2-40B4-BE49-F238E27FC236}">
                <a16:creationId xmlns:a16="http://schemas.microsoft.com/office/drawing/2014/main" id="{8B60959F-9B69-4520-A16E-EA6BECC74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5" name="Freeform: Shape 14">
              <a:extLst>
                <a:ext uri="{FF2B5EF4-FFF2-40B4-BE49-F238E27FC236}">
                  <a16:creationId xmlns:a16="http://schemas.microsoft.com/office/drawing/2014/main" id="{18D5A6E8-CD1B-4796-ABD1-A6F27F6C0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7E12F56-F4EE-4535-8677-C11996E24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18802671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extLst>
    <p:ext uri="{6950BFC3-D8DA-4A85-94F7-54DA5524770B}">
      <p188:commentRel xmlns:p188="http://schemas.microsoft.com/office/powerpoint/2018/8/main" r:id="rId3"/>
    </p:ext>
  </p:extLs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2" name="Freeform: Shape 11">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A43E86FA-57F2-4C0E-B319-9618C70A1A67}"/>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94198" y="-306767"/>
            <a:ext cx="12841356" cy="7173017"/>
          </a:xfrm>
          <a:prstGeom prst="rect">
            <a:avLst/>
          </a:prstGeom>
        </p:spPr>
      </p:pic>
      <p:pic>
        <p:nvPicPr>
          <p:cNvPr id="6" name="dororo-soundtrack-episode-24-ost-extend_MmJAPw1T">
            <a:hlinkClick r:id="" action="ppaction://media"/>
            <a:extLst>
              <a:ext uri="{FF2B5EF4-FFF2-40B4-BE49-F238E27FC236}">
                <a16:creationId xmlns:a16="http://schemas.microsoft.com/office/drawing/2014/main" id="{38E20237-1865-485B-8014-CC1608E107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28425" y="0"/>
            <a:ext cx="487363" cy="487363"/>
          </a:xfrm>
          <a:prstGeom prst="rect">
            <a:avLst/>
          </a:prstGeom>
        </p:spPr>
      </p:pic>
    </p:spTree>
    <p:extLst>
      <p:ext uri="{BB962C8B-B14F-4D97-AF65-F5344CB8AC3E}">
        <p14:creationId xmlns:p14="http://schemas.microsoft.com/office/powerpoint/2010/main" val="13560322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6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B11DD-CF75-451A-8EE5-8A196FC20F36}"/>
              </a:ext>
            </a:extLst>
          </p:cNvPr>
          <p:cNvSpPr>
            <a:spLocks noGrp="1"/>
          </p:cNvSpPr>
          <p:nvPr>
            <p:ph type="title"/>
          </p:nvPr>
        </p:nvSpPr>
        <p:spPr>
          <a:xfrm>
            <a:off x="838200" y="-107197"/>
            <a:ext cx="10515600"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40F6921B-1E7E-4A62-A293-298F6980CC84}"/>
              </a:ext>
            </a:extLst>
          </p:cNvPr>
          <p:cNvSpPr>
            <a:spLocks noGrp="1"/>
          </p:cNvSpPr>
          <p:nvPr>
            <p:ph idx="1"/>
          </p:nvPr>
        </p:nvSpPr>
        <p:spPr>
          <a:xfrm>
            <a:off x="838200" y="893136"/>
            <a:ext cx="10804451" cy="5409280"/>
          </a:xfrm>
        </p:spPr>
        <p:txBody>
          <a:bodyPr>
            <a:normAutofit fontScale="25000" lnSpcReduction="20000"/>
          </a:bodyPr>
          <a:lstStyle/>
          <a:p>
            <a:r>
              <a:rPr lang="en-GB" sz="3600" dirty="0" err="1"/>
              <a:t>Delphipages.live</a:t>
            </a:r>
            <a:r>
              <a:rPr lang="en-GB" sz="3600" dirty="0"/>
              <a:t> (2020), </a:t>
            </a:r>
            <a:r>
              <a:rPr lang="en-GB" sz="3600" i="1" dirty="0"/>
              <a:t>Image of </a:t>
            </a:r>
            <a:r>
              <a:rPr lang="en-GB" sz="3600" i="1" dirty="0" err="1"/>
              <a:t>Kyōka</a:t>
            </a:r>
            <a:r>
              <a:rPr lang="en-GB" sz="3600" i="1" dirty="0"/>
              <a:t> Izumi</a:t>
            </a:r>
            <a:r>
              <a:rPr lang="en-GB" sz="3600" dirty="0"/>
              <a:t> [photograph]. Available at: </a:t>
            </a:r>
            <a:r>
              <a:rPr lang="en-GB" sz="3600" dirty="0">
                <a:hlinkClick r:id="rId2"/>
              </a:rPr>
              <a:t>https://delphipages.live/literatura/novelas-e-historias-cortas/escritores-de-cuentos/izumi-kyoka</a:t>
            </a:r>
            <a:r>
              <a:rPr lang="en-GB" sz="3600" dirty="0"/>
              <a:t> (accessed: 26 February 2022)</a:t>
            </a:r>
          </a:p>
          <a:p>
            <a:r>
              <a:rPr lang="en-US" sz="3600" dirty="0"/>
              <a:t>Deutsch, L (2016), </a:t>
            </a:r>
            <a:r>
              <a:rPr lang="en-GB" sz="3600" i="1" dirty="0"/>
              <a:t>TAKARAZUKA REVUE: JAPANESE ALL-FEMALE MUSICAL THEATER TROUPE </a:t>
            </a:r>
            <a:r>
              <a:rPr lang="en-GB" sz="3600" dirty="0"/>
              <a:t>[online]. Available at: </a:t>
            </a:r>
            <a:r>
              <a:rPr lang="en-US" sz="3600" dirty="0">
                <a:hlinkClick r:id="rId3"/>
              </a:rPr>
              <a:t>https://thetheatretimes.com/takarazuka-review-japanese-female-musical-theater-troupe/</a:t>
            </a:r>
            <a:r>
              <a:rPr lang="en-US" sz="3600" dirty="0"/>
              <a:t> (accessed: 26 February 2022)  </a:t>
            </a:r>
          </a:p>
          <a:p>
            <a:r>
              <a:rPr lang="en-GB" sz="3600" dirty="0"/>
              <a:t>Inoue, N (2002), ‘New (Neo) Kabuki and the Work of </a:t>
            </a:r>
            <a:r>
              <a:rPr lang="en-GB" sz="3600" dirty="0" err="1"/>
              <a:t>Hanagumi</a:t>
            </a:r>
            <a:r>
              <a:rPr lang="en-GB" sz="3600" dirty="0"/>
              <a:t> </a:t>
            </a:r>
            <a:r>
              <a:rPr lang="en-GB" sz="3600" dirty="0" err="1"/>
              <a:t>Shibai</a:t>
            </a:r>
            <a:r>
              <a:rPr lang="en-GB" sz="3600" dirty="0"/>
              <a:t>’, in Leiter S L. (ed.) </a:t>
            </a:r>
            <a:r>
              <a:rPr lang="en-GB" sz="3600" i="1" dirty="0"/>
              <a:t>A Kabuki Reader: History and Performance. </a:t>
            </a:r>
            <a:r>
              <a:rPr lang="en-GB" sz="3600" dirty="0"/>
              <a:t>M.E. Sharpe: New York</a:t>
            </a:r>
          </a:p>
          <a:p>
            <a:r>
              <a:rPr lang="en-GB" sz="3600" dirty="0"/>
              <a:t>Ike, Y (2019), </a:t>
            </a:r>
            <a:r>
              <a:rPr lang="en-GB" sz="3600" i="1" dirty="0" err="1"/>
              <a:t>Dororo</a:t>
            </a:r>
            <a:r>
              <a:rPr lang="en-GB" sz="3600" i="1" dirty="0"/>
              <a:t> episode 24 </a:t>
            </a:r>
            <a:r>
              <a:rPr lang="en-GB" sz="3600" dirty="0"/>
              <a:t>[audio]</a:t>
            </a:r>
            <a:r>
              <a:rPr lang="en-GB" sz="3600" i="1" dirty="0"/>
              <a:t>.</a:t>
            </a:r>
            <a:r>
              <a:rPr lang="en-GB" sz="3600" dirty="0"/>
              <a:t> Available at </a:t>
            </a:r>
            <a:r>
              <a:rPr lang="en-GB" sz="3600" dirty="0">
                <a:hlinkClick r:id="rId4"/>
              </a:rPr>
              <a:t>https://www.youtube.com/watch?v=NbKSoeYldwk</a:t>
            </a:r>
            <a:r>
              <a:rPr lang="en-GB" sz="3600" dirty="0"/>
              <a:t> (accessed: 27 February 2022)</a:t>
            </a:r>
          </a:p>
          <a:p>
            <a:r>
              <a:rPr lang="en-US" sz="3600" dirty="0"/>
              <a:t>Japan Digital Theatre Archives (2021), </a:t>
            </a:r>
            <a:r>
              <a:rPr lang="en-GB" sz="3600" i="1" dirty="0"/>
              <a:t>Mishima Yukio, 50 Years After His Death, Plus 1 "Hell Screen“ </a:t>
            </a:r>
            <a:r>
              <a:rPr lang="en-GB" sz="3600" dirty="0"/>
              <a:t>[photograph] Available at: </a:t>
            </a:r>
            <a:r>
              <a:rPr lang="en-US" sz="3600" dirty="0">
                <a:hlinkClick r:id="rId5"/>
              </a:rPr>
              <a:t>https://www.enpaku-jdta.jp/en/detail/00708-01-2021-01</a:t>
            </a:r>
            <a:r>
              <a:rPr lang="en-US" sz="3600" dirty="0"/>
              <a:t> (accessed: 26 February 2022)</a:t>
            </a:r>
          </a:p>
          <a:p>
            <a:r>
              <a:rPr lang="en-GB" sz="3600" dirty="0"/>
              <a:t>Japanforward.com (2022), </a:t>
            </a:r>
            <a:r>
              <a:rPr lang="en-GB" sz="3600" i="1" dirty="0"/>
              <a:t>Japan Emperor from Showa to Heisei Era 006 </a:t>
            </a:r>
            <a:r>
              <a:rPr lang="en-GB" sz="3600" dirty="0"/>
              <a:t>[photograph]. Available at: </a:t>
            </a:r>
            <a:r>
              <a:rPr lang="en-GB" sz="3600" dirty="0">
                <a:hlinkClick r:id="rId6"/>
              </a:rPr>
              <a:t>https://japan-forward.com/japan-emperor-from-showa-to-heisei-era-006/</a:t>
            </a:r>
            <a:r>
              <a:rPr lang="en-GB" sz="3600" dirty="0"/>
              <a:t> (accessed: 26 February 2022)</a:t>
            </a:r>
          </a:p>
          <a:p>
            <a:r>
              <a:rPr lang="en-GB" sz="3600" dirty="0"/>
              <a:t>Kabuki.net (2022), </a:t>
            </a:r>
            <a:r>
              <a:rPr lang="en-GB" sz="3600" i="1" dirty="0"/>
              <a:t>Unique stage structures, dynamic stage sets </a:t>
            </a:r>
            <a:r>
              <a:rPr lang="en-GB" sz="3600" dirty="0"/>
              <a:t>[online]. Available </a:t>
            </a:r>
            <a:r>
              <a:rPr lang="en-GB" sz="3600" dirty="0" err="1"/>
              <a:t>at:</a:t>
            </a:r>
            <a:r>
              <a:rPr lang="en-GB" sz="3600" dirty="0" err="1">
                <a:hlinkClick r:id="rId7"/>
              </a:rPr>
              <a:t>https</a:t>
            </a:r>
            <a:r>
              <a:rPr lang="en-GB" sz="3600" dirty="0">
                <a:hlinkClick r:id="rId7"/>
              </a:rPr>
              <a:t>://www.kabukiweb.net/about/kabuki/unique_stage_structures_dynamic_stage_sets.html</a:t>
            </a:r>
            <a:r>
              <a:rPr lang="en-GB" sz="3600" dirty="0"/>
              <a:t> (accessed: 26 February 2022) </a:t>
            </a:r>
          </a:p>
          <a:p>
            <a:r>
              <a:rPr lang="en-GB" sz="3600" dirty="0" err="1"/>
              <a:t>Kanno</a:t>
            </a:r>
            <a:r>
              <a:rPr lang="en-GB" sz="3600" dirty="0"/>
              <a:t>, Y (2017), ‘</a:t>
            </a:r>
            <a:r>
              <a:rPr lang="en-GB" sz="3600" i="1" dirty="0"/>
              <a:t>Freed From This Moral Coil’ </a:t>
            </a:r>
            <a:r>
              <a:rPr lang="en-GB" sz="3600" dirty="0"/>
              <a:t>[audio]. Available at: </a:t>
            </a:r>
            <a:r>
              <a:rPr lang="en-GB" sz="3600" dirty="0">
                <a:hlinkClick r:id="rId8"/>
              </a:rPr>
              <a:t>https://www.youtube.com/watch?v=C9ju41y2uhE</a:t>
            </a:r>
            <a:r>
              <a:rPr lang="en-GB" sz="3600" dirty="0"/>
              <a:t> (accessed: 27 February 2022) </a:t>
            </a:r>
          </a:p>
          <a:p>
            <a:r>
              <a:rPr lang="en-GB" sz="3600" dirty="0" err="1"/>
              <a:t>Kanno</a:t>
            </a:r>
            <a:r>
              <a:rPr lang="en-GB" sz="3600" dirty="0"/>
              <a:t>, Y (2020), </a:t>
            </a:r>
            <a:r>
              <a:rPr lang="en-GB" sz="3600" i="1" dirty="0"/>
              <a:t>‘</a:t>
            </a:r>
            <a:r>
              <a:rPr lang="en-GB" sz="3600" i="1" dirty="0" err="1"/>
              <a:t>Okuni</a:t>
            </a:r>
            <a:r>
              <a:rPr lang="en-GB" sz="3600" i="1" dirty="0"/>
              <a:t>’</a:t>
            </a:r>
            <a:r>
              <a:rPr lang="en-GB" sz="3600" dirty="0"/>
              <a:t> [audio]. Available at: </a:t>
            </a:r>
            <a:r>
              <a:rPr lang="en-GB" sz="3600" dirty="0">
                <a:hlinkClick r:id="rId9"/>
              </a:rPr>
              <a:t>https://www.youtube.com/watch?v=tHVVbpNWoKA</a:t>
            </a:r>
            <a:r>
              <a:rPr lang="en-GB" sz="3600" dirty="0"/>
              <a:t> (accessed: 27 February 2022)</a:t>
            </a:r>
          </a:p>
          <a:p>
            <a:r>
              <a:rPr lang="en-US" sz="3600" dirty="0" err="1"/>
              <a:t>Kunisada</a:t>
            </a:r>
            <a:r>
              <a:rPr lang="en-US" sz="3600" dirty="0"/>
              <a:t>, U (1856), </a:t>
            </a:r>
            <a:r>
              <a:rPr lang="en-US" sz="3600" i="1" dirty="0"/>
              <a:t>Japanese Sun goddess Amaterasu emerging from a cave </a:t>
            </a:r>
            <a:r>
              <a:rPr lang="en-US" sz="3600" dirty="0"/>
              <a:t>[drawing]. </a:t>
            </a:r>
            <a:r>
              <a:rPr lang="en-US" sz="3600" i="1" dirty="0"/>
              <a:t>Available at </a:t>
            </a:r>
            <a:r>
              <a:rPr lang="en-US" sz="3600" dirty="0">
                <a:hlinkClick r:id="rId10"/>
              </a:rPr>
              <a:t>https://www.japanhousela.com/exhibitions/nature-supernature/supernature-spiritual-forces-in-the-japanese-landscape-kami/</a:t>
            </a:r>
            <a:r>
              <a:rPr lang="en-US" sz="3600" dirty="0"/>
              <a:t> (accessed: 27 February 2022)</a:t>
            </a:r>
          </a:p>
          <a:p>
            <a:r>
              <a:rPr lang="en-US" sz="3600" dirty="0" err="1"/>
              <a:t>Masamitsu</a:t>
            </a:r>
            <a:r>
              <a:rPr lang="en-US" sz="3600" dirty="0"/>
              <a:t>, O (1955), </a:t>
            </a:r>
            <a:r>
              <a:rPr lang="en-GB" sz="3600" i="1" dirty="0"/>
              <a:t>Nakamura </a:t>
            </a:r>
            <a:r>
              <a:rPr lang="en-GB" sz="3600" i="1" dirty="0" err="1"/>
              <a:t>Kanzaburô</a:t>
            </a:r>
            <a:r>
              <a:rPr lang="en-GB" sz="3600" i="1" dirty="0"/>
              <a:t> XVII as </a:t>
            </a:r>
            <a:r>
              <a:rPr lang="en-GB" sz="3600" i="1" dirty="0" err="1"/>
              <a:t>Miuranosuke</a:t>
            </a:r>
            <a:r>
              <a:rPr lang="en-GB" sz="3600" i="1" dirty="0"/>
              <a:t> </a:t>
            </a:r>
            <a:r>
              <a:rPr lang="en-GB" sz="3600" dirty="0"/>
              <a:t>[print portrait] </a:t>
            </a:r>
            <a:r>
              <a:rPr lang="en-GB" sz="3600" i="1" dirty="0"/>
              <a:t>Available at: </a:t>
            </a:r>
            <a:r>
              <a:rPr lang="en-US" sz="3600" dirty="0">
                <a:hlinkClick r:id="rId11"/>
              </a:rPr>
              <a:t>https://artefakt.at/ota-masamitsu-1892-1975/</a:t>
            </a:r>
            <a:r>
              <a:rPr lang="en-US" sz="3600" dirty="0"/>
              <a:t> (accessed: 26 February 2022)</a:t>
            </a:r>
          </a:p>
          <a:p>
            <a:r>
              <a:rPr lang="en-US" sz="3600" dirty="0"/>
              <a:t>Mori, M (2017), ‘Introduction: The Prelude to Modern Drama in the Meiji Era (1868-1912)’, in </a:t>
            </a:r>
            <a:r>
              <a:rPr lang="en-US" sz="3600" dirty="0" err="1"/>
              <a:t>Rimer</a:t>
            </a:r>
            <a:r>
              <a:rPr lang="en-US" sz="3600" dirty="0"/>
              <a:t>, Mori and Poulton (ed.) </a:t>
            </a:r>
            <a:r>
              <a:rPr lang="en-US" sz="3600" i="1" dirty="0"/>
              <a:t>The Columbia Anthology of Modern Japanese Drama. </a:t>
            </a:r>
            <a:r>
              <a:rPr lang="en-US" sz="3600" dirty="0"/>
              <a:t>Columbia University Press: New York</a:t>
            </a:r>
            <a:r>
              <a:rPr lang="en-US" sz="3600" i="1" dirty="0"/>
              <a:t> </a:t>
            </a:r>
            <a:endParaRPr lang="en-US" sz="3600" dirty="0"/>
          </a:p>
          <a:p>
            <a:r>
              <a:rPr lang="en-GB" sz="3600" dirty="0"/>
              <a:t>Pan, Z (2021), </a:t>
            </a:r>
            <a:r>
              <a:rPr lang="en-GB" sz="3600" i="1" dirty="0"/>
              <a:t>An Era of Turbulence </a:t>
            </a:r>
            <a:r>
              <a:rPr lang="en-GB" sz="3600" dirty="0"/>
              <a:t>[Image from </a:t>
            </a:r>
            <a:r>
              <a:rPr lang="en-GB" sz="3600" dirty="0" err="1"/>
              <a:t>Meji</a:t>
            </a:r>
            <a:r>
              <a:rPr lang="en-GB" sz="3600" dirty="0"/>
              <a:t> period]. Available at: </a:t>
            </a:r>
            <a:r>
              <a:rPr lang="en-GB" sz="3600" dirty="0">
                <a:hlinkClick r:id="rId12"/>
              </a:rPr>
              <a:t>https://z4pan.medium.com/an-era-of-turbulence-3c8a0954dc12</a:t>
            </a:r>
            <a:r>
              <a:rPr lang="en-GB" sz="3600" dirty="0"/>
              <a:t> (accessed: 26 February 2022)</a:t>
            </a:r>
          </a:p>
          <a:p>
            <a:r>
              <a:rPr lang="en-US" sz="3600" dirty="0"/>
              <a:t>Poulton, M C (2017), ‘The age of “Taisho Drama”’, in </a:t>
            </a:r>
            <a:r>
              <a:rPr lang="en-US" sz="3600" dirty="0" err="1"/>
              <a:t>Rimer</a:t>
            </a:r>
            <a:r>
              <a:rPr lang="en-US" sz="3600" dirty="0"/>
              <a:t>, Mori and Poulton (ed.) </a:t>
            </a:r>
            <a:r>
              <a:rPr lang="en-US" sz="3600" i="1" dirty="0"/>
              <a:t>The Columbia Anthology of Modern Japanese Drama. </a:t>
            </a:r>
            <a:r>
              <a:rPr lang="en-US" sz="3600" dirty="0"/>
              <a:t>Columbia University Press: New York</a:t>
            </a:r>
            <a:r>
              <a:rPr lang="en-US" sz="3600" i="1" dirty="0"/>
              <a:t>  </a:t>
            </a:r>
          </a:p>
          <a:p>
            <a:r>
              <a:rPr lang="en-GB" sz="3600" dirty="0" err="1"/>
              <a:t>Pronko</a:t>
            </a:r>
            <a:r>
              <a:rPr lang="en-GB" sz="3600" dirty="0"/>
              <a:t>, L C. (2015), </a:t>
            </a:r>
            <a:r>
              <a:rPr lang="en-GB" sz="3600" i="1" dirty="0"/>
              <a:t>Kabuki Acting Techniques 1: The Body- Screener </a:t>
            </a:r>
            <a:r>
              <a:rPr lang="en-GB" sz="3600" dirty="0"/>
              <a:t>[video]. Available at: </a:t>
            </a:r>
            <a:r>
              <a:rPr lang="en-GB" sz="3600" dirty="0">
                <a:solidFill>
                  <a:schemeClr val="accent1"/>
                </a:solidFill>
                <a:hlinkClick r:id="rId13">
                  <a:extLst>
                    <a:ext uri="{A12FA001-AC4F-418D-AE19-62706E023703}">
                      <ahyp:hlinkClr xmlns:ahyp="http://schemas.microsoft.com/office/drawing/2018/hyperlinkcolor" val="tx"/>
                    </a:ext>
                  </a:extLst>
                </a:hlinkClick>
              </a:rPr>
              <a:t>https://youtu.be/1QqwkbLsA8k?t=12</a:t>
            </a:r>
            <a:r>
              <a:rPr lang="en-GB" sz="3600" dirty="0">
                <a:solidFill>
                  <a:schemeClr val="accent1"/>
                </a:solidFill>
              </a:rPr>
              <a:t> </a:t>
            </a:r>
            <a:r>
              <a:rPr lang="en-GB" sz="3600" dirty="0"/>
              <a:t>(accessed: 26 February 2022) </a:t>
            </a:r>
          </a:p>
          <a:p>
            <a:r>
              <a:rPr lang="en-GB" sz="3600" dirty="0"/>
              <a:t>Unknown artist (1603), </a:t>
            </a:r>
            <a:r>
              <a:rPr lang="en-GB" sz="3600" i="1" dirty="0"/>
              <a:t>Image of </a:t>
            </a:r>
            <a:r>
              <a:rPr lang="en-GB" sz="3600" i="1" dirty="0" err="1"/>
              <a:t>Okuni</a:t>
            </a:r>
            <a:r>
              <a:rPr lang="en-GB" sz="3600" dirty="0"/>
              <a:t> [painting]. Available at: </a:t>
            </a:r>
            <a:r>
              <a:rPr lang="en-GB" sz="3600" dirty="0">
                <a:hlinkClick r:id="rId14"/>
              </a:rPr>
              <a:t>https://faculty.humanities.uci.edu/sbklein/images/EDOTHEATER/kabuki/pages/okuni.htm</a:t>
            </a:r>
            <a:r>
              <a:rPr lang="en-GB" sz="3600" dirty="0"/>
              <a:t> (accessed: 26 February 2022)</a:t>
            </a:r>
          </a:p>
          <a:p>
            <a:r>
              <a:rPr lang="en-US" sz="3600" dirty="0"/>
              <a:t>Unknown artist, </a:t>
            </a:r>
            <a:r>
              <a:rPr lang="en-US" sz="3600" i="1" dirty="0"/>
              <a:t>Kabuki </a:t>
            </a:r>
            <a:r>
              <a:rPr lang="en-US" sz="3600" dirty="0"/>
              <a:t>[drawing of Kabuki actors]. Available at: </a:t>
            </a:r>
            <a:r>
              <a:rPr lang="en-US" sz="3600" dirty="0">
                <a:hlinkClick r:id="rId15"/>
              </a:rPr>
              <a:t>https://flowvella.com/s/3vwq/480952A5-2AB5-4C09-8B5A-D1483194B685</a:t>
            </a:r>
            <a:r>
              <a:rPr lang="en-US" sz="3600" dirty="0"/>
              <a:t> (accessed: 26 February 2022)</a:t>
            </a:r>
          </a:p>
          <a:p>
            <a:r>
              <a:rPr lang="en-US" sz="3600" dirty="0" err="1"/>
              <a:t>Sharjeel</a:t>
            </a:r>
            <a:r>
              <a:rPr lang="en-US" sz="3600" dirty="0"/>
              <a:t>, T (2021), </a:t>
            </a:r>
            <a:r>
              <a:rPr lang="en-US" sz="3600" i="1" dirty="0"/>
              <a:t>The Finest Castle In All of Japan: Himeji Castle </a:t>
            </a:r>
            <a:r>
              <a:rPr lang="en-US" sz="3600" dirty="0"/>
              <a:t>[photograph]. Available at: </a:t>
            </a:r>
            <a:r>
              <a:rPr lang="en-US" sz="3600" dirty="0">
                <a:hlinkClick r:id="rId16"/>
              </a:rPr>
              <a:t>https://wonderfulengineering.com/the-finest-castle-in-all-of-japan-hijemi-castle/</a:t>
            </a:r>
            <a:r>
              <a:rPr lang="en-US" sz="3600" dirty="0"/>
              <a:t> (accessed: 26 February 2022)</a:t>
            </a:r>
          </a:p>
          <a:p>
            <a:r>
              <a:rPr lang="en-US" sz="3600" dirty="0" err="1"/>
              <a:t>Soken</a:t>
            </a:r>
            <a:r>
              <a:rPr lang="en-US" sz="3600" dirty="0"/>
              <a:t>, M (2017), </a:t>
            </a:r>
            <a:r>
              <a:rPr lang="en-US" sz="3600" i="1" dirty="0"/>
              <a:t>Revelation </a:t>
            </a:r>
            <a:r>
              <a:rPr lang="en-US" sz="3600" dirty="0"/>
              <a:t>[audio]. Available at: </a:t>
            </a:r>
            <a:r>
              <a:rPr lang="en-US" sz="3600" dirty="0">
                <a:hlinkClick r:id="rId17"/>
              </a:rPr>
              <a:t>https://www.youtube.com/watch?v=lDG7ID6_Txg</a:t>
            </a:r>
            <a:r>
              <a:rPr lang="en-US" sz="3600" dirty="0"/>
              <a:t> (accessed: 27 February 2022]</a:t>
            </a:r>
          </a:p>
          <a:p>
            <a:r>
              <a:rPr lang="en-GB" sz="3600" dirty="0"/>
              <a:t>Tokyo National Museum, </a:t>
            </a:r>
            <a:r>
              <a:rPr lang="en-GB" sz="3600" i="1" dirty="0"/>
              <a:t>Meiji and Taisho</a:t>
            </a:r>
            <a:r>
              <a:rPr lang="en-GB" sz="3600" dirty="0"/>
              <a:t> [Photograph]. Available at </a:t>
            </a:r>
            <a:r>
              <a:rPr lang="en-GB" sz="3600" dirty="0">
                <a:hlinkClick r:id="rId18"/>
              </a:rPr>
              <a:t>https://www.hisour.com/ko/painting-and-sculpture-by-meiji-and-taisho-tokyo-national-museum-23538/painting-and-sculpture-by-meiji-and-taisho-tokyo-national-museum-2/</a:t>
            </a:r>
            <a:r>
              <a:rPr lang="en-GB" sz="3600" dirty="0"/>
              <a:t> (accessed: 26 February 2022)</a:t>
            </a:r>
          </a:p>
          <a:p>
            <a:r>
              <a:rPr lang="en-GB" sz="3600" dirty="0"/>
              <a:t>Wikipedia (2010), </a:t>
            </a:r>
            <a:r>
              <a:rPr lang="en-GB" sz="3600" i="1" dirty="0"/>
              <a:t>Ichikawa </a:t>
            </a:r>
            <a:r>
              <a:rPr lang="en-GB" sz="3600" i="1" dirty="0" err="1"/>
              <a:t>Ennosuke</a:t>
            </a:r>
            <a:r>
              <a:rPr lang="en-GB" sz="3600" i="1" dirty="0"/>
              <a:t> III </a:t>
            </a:r>
            <a:r>
              <a:rPr lang="en-GB" sz="3600" dirty="0"/>
              <a:t>[photograph]. </a:t>
            </a:r>
            <a:r>
              <a:rPr lang="en-GB" sz="3600" i="1" dirty="0"/>
              <a:t>Available at: </a:t>
            </a:r>
            <a:r>
              <a:rPr lang="en-GB" sz="3600" dirty="0">
                <a:hlinkClick r:id="rId19"/>
              </a:rPr>
              <a:t>https://en.wikipedia.org/wiki/Ichikawa_Ennosuke_III</a:t>
            </a:r>
            <a:r>
              <a:rPr lang="en-US" sz="3600" dirty="0"/>
              <a:t> (accessed: 26 February 2022)</a:t>
            </a:r>
          </a:p>
          <a:p>
            <a:r>
              <a:rPr lang="en-GB" sz="3600" dirty="0"/>
              <a:t>Wordpress.com (2020), </a:t>
            </a:r>
            <a:r>
              <a:rPr lang="en-GB" sz="3600" i="1" dirty="0"/>
              <a:t>Bunraku and Kabuki </a:t>
            </a:r>
            <a:r>
              <a:rPr lang="en-GB" sz="3600" dirty="0"/>
              <a:t>[photograph of kabuki stage]. Available at: </a:t>
            </a:r>
            <a:r>
              <a:rPr lang="en-GB" sz="3600" dirty="0">
                <a:hlinkClick r:id="rId20"/>
              </a:rPr>
              <a:t>https://thetheatreage.wordpress.com/2020/11/09/bunraku-and-kabuki/</a:t>
            </a:r>
            <a:r>
              <a:rPr lang="en-GB" sz="3600" dirty="0"/>
              <a:t> (accessed: 26 February 2022) </a:t>
            </a:r>
          </a:p>
          <a:p>
            <a:r>
              <a:rPr lang="en-GB" sz="3600" i="0" dirty="0">
                <a:effectLst/>
              </a:rPr>
              <a:t>Zheng, G. (2016), </a:t>
            </a:r>
            <a:r>
              <a:rPr lang="en-GB" sz="3600" i="1" dirty="0">
                <a:effectLst/>
              </a:rPr>
              <a:t>'Shin Kabuki’ </a:t>
            </a:r>
            <a:r>
              <a:rPr lang="en-GB" sz="3600" dirty="0">
                <a:effectLst/>
              </a:rPr>
              <a:t>[online]</a:t>
            </a:r>
            <a:r>
              <a:rPr lang="en-GB" sz="3600" dirty="0"/>
              <a:t>. Available at: </a:t>
            </a:r>
            <a:r>
              <a:rPr lang="en-GB" sz="3600" dirty="0">
                <a:hlinkClick r:id="rId21"/>
              </a:rPr>
              <a:t>https://www.rem.routledge.com/articles/shin-kabuki</a:t>
            </a:r>
            <a:r>
              <a:rPr lang="en-GB" sz="3600" dirty="0"/>
              <a:t> </a:t>
            </a:r>
            <a:r>
              <a:rPr lang="en-GB" sz="3600" i="0" dirty="0">
                <a:effectLst/>
              </a:rPr>
              <a:t>(accessed: 27 February 2022)</a:t>
            </a:r>
          </a:p>
          <a:p>
            <a:endParaRPr lang="en-US" sz="2800" dirty="0"/>
          </a:p>
          <a:p>
            <a:endParaRPr lang="en-GB" sz="2800" dirty="0"/>
          </a:p>
          <a:p>
            <a:endParaRPr lang="en-GB" b="0" i="0" dirty="0">
              <a:effectLst/>
              <a:latin typeface="Roboto" panose="02000000000000000000" pitchFamily="2" charset="0"/>
            </a:endParaRPr>
          </a:p>
          <a:p>
            <a:endParaRPr lang="en-GB" b="0" i="0" dirty="0">
              <a:effectLst/>
              <a:latin typeface="Roboto" panose="02000000000000000000" pitchFamily="2" charset="0"/>
            </a:endParaRPr>
          </a:p>
          <a:p>
            <a:endParaRPr lang="en-GB" dirty="0"/>
          </a:p>
        </p:txBody>
      </p:sp>
    </p:spTree>
    <p:extLst>
      <p:ext uri="{BB962C8B-B14F-4D97-AF65-F5344CB8AC3E}">
        <p14:creationId xmlns:p14="http://schemas.microsoft.com/office/powerpoint/2010/main" val="3319536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3477</TotalTime>
  <Words>3796</Words>
  <Application>Microsoft Office PowerPoint</Application>
  <PresentationFormat>Widescreen</PresentationFormat>
  <Paragraphs>143</Paragraphs>
  <Slides>19</Slides>
  <Notes>15</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vt:lpstr>
      <vt:lpstr>Calibri</vt:lpstr>
      <vt:lpstr>Calibri Light</vt:lpstr>
      <vt:lpstr>Roboto</vt:lpstr>
      <vt:lpstr>Segoe UI</vt:lpstr>
      <vt:lpstr>Office Theme</vt:lpstr>
      <vt:lpstr>PowerPoint Presentation</vt:lpstr>
      <vt:lpstr>PowerPoint Presentation</vt:lpstr>
      <vt:lpstr>Shin Kabuki!</vt:lpstr>
      <vt:lpstr>                    Kabuki as a performance:</vt:lpstr>
      <vt:lpstr>Kabuki as a performance:</vt:lpstr>
      <vt:lpstr>Kabuki as a performance: The stage!</vt:lpstr>
      <vt:lpstr>PowerPoint Presentation</vt:lpstr>
      <vt:lpstr>Kabuki as a performance: The stage!</vt:lpstr>
      <vt:lpstr>Kabuki through time: Prelude to modern Japan</vt:lpstr>
      <vt:lpstr>Kabuki Through time:   Taisho Period  (1912-1926) </vt:lpstr>
      <vt:lpstr>Izumi Kyōka (1873-1939)</vt:lpstr>
      <vt:lpstr>Kabuki through time: Heisei Period (1989-2019)</vt:lpstr>
      <vt:lpstr>Ennosuke III</vt:lpstr>
      <vt:lpstr>Takarazuka Revue</vt:lpstr>
      <vt:lpstr>PowerPoint Presentation</vt:lpstr>
      <vt:lpstr>Hanagumi Shibai</vt:lpstr>
      <vt:lpstr>What lies ahead for Kabuki</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Kabuki!</dc:title>
  <dc:creator>kylecollingwood03@gmail.com</dc:creator>
  <cp:lastModifiedBy>kylecollingwood03@gmail.com</cp:lastModifiedBy>
  <cp:revision>27</cp:revision>
  <dcterms:created xsi:type="dcterms:W3CDTF">2022-02-25T22:41:34Z</dcterms:created>
  <dcterms:modified xsi:type="dcterms:W3CDTF">2022-03-16T09:18:36Z</dcterms:modified>
</cp:coreProperties>
</file>