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mp4" ContentType="video/mp4"/>
  <Default Extension="jpg" ContentType="image/jpeg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34.xml" ContentType="application/vnd.openxmlformats-officedocument.presentationml.notesSlide+xml"/>
  <Override PartName="/ppt/comments/comment5.xml" ContentType="application/vnd.openxmlformats-officedocument.presentationml.comments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comments/comment6.xml" ContentType="application/vnd.openxmlformats-officedocument.presentationml.comments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comments/comment7.xml" ContentType="application/vnd.openxmlformats-officedocument.presentationml.comments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comments/comment8.xml" ContentType="application/vnd.openxmlformats-officedocument.presentationml.comments+xml"/>
  <Override PartName="/ppt/comments/comment9.xml" ContentType="application/vnd.openxmlformats-officedocument.presentationml.comments+xml"/>
  <Override PartName="/ppt/comments/comment10.xml" ContentType="application/vnd.openxmlformats-officedocument.presentationml.comments+xml"/>
  <Override PartName="/ppt/comments/comment11.xml" ContentType="application/vnd.openxmlformats-officedocument.presentationml.comments+xml"/>
  <Override PartName="/ppt/comments/comment12.xml" ContentType="application/vnd.openxmlformats-officedocument.presentationml.comments+xml"/>
  <Override PartName="/ppt/comments/comment13.xml" ContentType="application/vnd.openxmlformats-officedocument.presentationml.comments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4"/>
  </p:sldMasterIdLst>
  <p:notesMasterIdLst>
    <p:notesMasterId r:id="rId78"/>
  </p:notesMasterIdLst>
  <p:handoutMasterIdLst>
    <p:handoutMasterId r:id="rId79"/>
  </p:handoutMasterIdLst>
  <p:sldIdLst>
    <p:sldId id="256" r:id="rId5"/>
    <p:sldId id="274" r:id="rId6"/>
    <p:sldId id="361" r:id="rId7"/>
    <p:sldId id="362" r:id="rId8"/>
    <p:sldId id="363" r:id="rId9"/>
    <p:sldId id="399" r:id="rId10"/>
    <p:sldId id="360" r:id="rId11"/>
    <p:sldId id="364" r:id="rId12"/>
    <p:sldId id="365" r:id="rId13"/>
    <p:sldId id="366" r:id="rId14"/>
    <p:sldId id="407" r:id="rId15"/>
    <p:sldId id="367" r:id="rId16"/>
    <p:sldId id="368" r:id="rId17"/>
    <p:sldId id="332" r:id="rId18"/>
    <p:sldId id="333" r:id="rId19"/>
    <p:sldId id="334" r:id="rId20"/>
    <p:sldId id="335" r:id="rId21"/>
    <p:sldId id="336" r:id="rId22"/>
    <p:sldId id="400" r:id="rId23"/>
    <p:sldId id="401" r:id="rId24"/>
    <p:sldId id="283" r:id="rId25"/>
    <p:sldId id="369" r:id="rId26"/>
    <p:sldId id="370" r:id="rId27"/>
    <p:sldId id="371" r:id="rId28"/>
    <p:sldId id="372" r:id="rId29"/>
    <p:sldId id="373" r:id="rId30"/>
    <p:sldId id="374" r:id="rId31"/>
    <p:sldId id="339" r:id="rId32"/>
    <p:sldId id="340" r:id="rId33"/>
    <p:sldId id="382" r:id="rId34"/>
    <p:sldId id="383" r:id="rId35"/>
    <p:sldId id="381" r:id="rId36"/>
    <p:sldId id="384" r:id="rId37"/>
    <p:sldId id="385" r:id="rId38"/>
    <p:sldId id="386" r:id="rId39"/>
    <p:sldId id="324" r:id="rId40"/>
    <p:sldId id="325" r:id="rId41"/>
    <p:sldId id="406" r:id="rId42"/>
    <p:sldId id="341" r:id="rId43"/>
    <p:sldId id="387" r:id="rId44"/>
    <p:sldId id="343" r:id="rId45"/>
    <p:sldId id="388" r:id="rId46"/>
    <p:sldId id="389" r:id="rId47"/>
    <p:sldId id="390" r:id="rId48"/>
    <p:sldId id="345" r:id="rId49"/>
    <p:sldId id="391" r:id="rId50"/>
    <p:sldId id="347" r:id="rId51"/>
    <p:sldId id="392" r:id="rId52"/>
    <p:sldId id="408" r:id="rId53"/>
    <p:sldId id="409" r:id="rId54"/>
    <p:sldId id="410" r:id="rId55"/>
    <p:sldId id="411" r:id="rId56"/>
    <p:sldId id="393" r:id="rId57"/>
    <p:sldId id="394" r:id="rId58"/>
    <p:sldId id="398" r:id="rId59"/>
    <p:sldId id="396" r:id="rId60"/>
    <p:sldId id="397" r:id="rId61"/>
    <p:sldId id="412" r:id="rId62"/>
    <p:sldId id="413" r:id="rId63"/>
    <p:sldId id="403" r:id="rId64"/>
    <p:sldId id="355" r:id="rId65"/>
    <p:sldId id="359" r:id="rId66"/>
    <p:sldId id="354" r:id="rId67"/>
    <p:sldId id="353" r:id="rId68"/>
    <p:sldId id="302" r:id="rId69"/>
    <p:sldId id="375" r:id="rId70"/>
    <p:sldId id="415" r:id="rId71"/>
    <p:sldId id="377" r:id="rId72"/>
    <p:sldId id="378" r:id="rId73"/>
    <p:sldId id="379" r:id="rId74"/>
    <p:sldId id="358" r:id="rId75"/>
    <p:sldId id="405" r:id="rId76"/>
    <p:sldId id="260" r:id="rId77"/>
  </p:sldIdLst>
  <p:sldSz cx="12192000" cy="6858000"/>
  <p:notesSz cx="6858000" cy="9144000"/>
  <p:embeddedFontLst>
    <p:embeddedFont>
      <p:font typeface="Calibri Light" panose="020F0302020204030204" pitchFamily="34" charset="0"/>
      <p:regular r:id="rId80"/>
      <p:italic r:id="rId81"/>
    </p:embeddedFont>
    <p:embeddedFont>
      <p:font typeface="Calibri" panose="020F0502020204030204" pitchFamily="34" charset="0"/>
      <p:regular r:id="rId82"/>
      <p:bold r:id="rId83"/>
      <p:italic r:id="rId84"/>
      <p:boldItalic r:id="rId85"/>
    </p:embeddedFont>
    <p:embeddedFont>
      <p:font typeface="Montserrat" panose="020B0604020202020204" charset="0"/>
      <p:regular r:id="rId86"/>
      <p:bold r:id="rId8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" id="{38C819B3-C86A-4CF9-B3B6-00DC676E2B23}">
          <p14:sldIdLst>
            <p14:sldId id="256"/>
            <p14:sldId id="274"/>
            <p14:sldId id="361"/>
            <p14:sldId id="362"/>
            <p14:sldId id="363"/>
            <p14:sldId id="399"/>
            <p14:sldId id="360"/>
            <p14:sldId id="364"/>
            <p14:sldId id="365"/>
            <p14:sldId id="366"/>
            <p14:sldId id="407"/>
            <p14:sldId id="367"/>
            <p14:sldId id="368"/>
          </p14:sldIdLst>
        </p14:section>
        <p14:section name="Categories of Myday" id="{7ACCDA5E-5BF8-4080-A26C-7CFBDF1941E3}">
          <p14:sldIdLst>
            <p14:sldId id="332"/>
            <p14:sldId id="333"/>
            <p14:sldId id="334"/>
            <p14:sldId id="335"/>
            <p14:sldId id="336"/>
            <p14:sldId id="400"/>
          </p14:sldIdLst>
        </p14:section>
        <p14:section name="Comms" id="{4264017B-02A7-4FFF-A094-591C5EAC14B8}">
          <p14:sldIdLst>
            <p14:sldId id="401"/>
            <p14:sldId id="283"/>
            <p14:sldId id="369"/>
            <p14:sldId id="370"/>
            <p14:sldId id="371"/>
            <p14:sldId id="372"/>
            <p14:sldId id="373"/>
            <p14:sldId id="374"/>
          </p14:sldIdLst>
        </p14:section>
        <p14:section name="Software and Tech" id="{0ACC93B3-FD58-4C5D-A865-56A0CA5E5B6B}">
          <p14:sldIdLst>
            <p14:sldId id="339"/>
            <p14:sldId id="340"/>
            <p14:sldId id="382"/>
            <p14:sldId id="383"/>
            <p14:sldId id="381"/>
            <p14:sldId id="384"/>
            <p14:sldId id="385"/>
            <p14:sldId id="386"/>
            <p14:sldId id="324"/>
            <p14:sldId id="325"/>
            <p14:sldId id="406"/>
          </p14:sldIdLst>
        </p14:section>
        <p14:section name="Availability" id="{3D1836D4-DAA6-4176-9712-5387D2C4C08F}">
          <p14:sldIdLst>
            <p14:sldId id="341"/>
            <p14:sldId id="387"/>
          </p14:sldIdLst>
        </p14:section>
        <p14:section name="Helpdesk" id="{5FDEE5FF-A11D-47EC-9069-DD90391D6702}">
          <p14:sldIdLst>
            <p14:sldId id="343"/>
            <p14:sldId id="388"/>
            <p14:sldId id="389"/>
            <p14:sldId id="390"/>
          </p14:sldIdLst>
        </p14:section>
        <p14:section name="Service Status" id="{DFA21F35-E43B-49B7-A1B5-24AB7FB18075}">
          <p14:sldIdLst>
            <p14:sldId id="345"/>
            <p14:sldId id="391"/>
          </p14:sldIdLst>
        </p14:section>
        <p14:section name="Moodle" id="{02565663-978F-479C-989B-58D0C1BDB4A6}">
          <p14:sldIdLst>
            <p14:sldId id="347"/>
            <p14:sldId id="392"/>
            <p14:sldId id="408"/>
            <p14:sldId id="409"/>
            <p14:sldId id="410"/>
            <p14:sldId id="411"/>
            <p14:sldId id="393"/>
            <p14:sldId id="394"/>
            <p14:sldId id="398"/>
            <p14:sldId id="396"/>
            <p14:sldId id="397"/>
            <p14:sldId id="412"/>
            <p14:sldId id="413"/>
            <p14:sldId id="403"/>
          </p14:sldIdLst>
        </p14:section>
        <p14:section name="Hub" id="{9C5466D0-57D9-47D1-A5E6-D0A4C8FCF102}">
          <p14:sldIdLst>
            <p14:sldId id="355"/>
            <p14:sldId id="359"/>
          </p14:sldIdLst>
        </p14:section>
        <p14:section name="Library" id="{D62DC484-443A-46F3-AA32-78D16D2EB90F}">
          <p14:sldIdLst>
            <p14:sldId id="354"/>
            <p14:sldId id="353"/>
            <p14:sldId id="302"/>
            <p14:sldId id="375"/>
            <p14:sldId id="415"/>
            <p14:sldId id="377"/>
            <p14:sldId id="378"/>
            <p14:sldId id="379"/>
            <p14:sldId id="358"/>
          </p14:sldIdLst>
        </p14:section>
        <p14:section name="Close" id="{5FB2CF64-68CB-4949-8631-9EB9E33A2EC9}">
          <p14:sldIdLst>
            <p14:sldId id="405"/>
            <p14:sldId id="260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stelle Hart" initials="EH" lastIdx="12" clrIdx="0">
    <p:extLst/>
  </p:cmAuthor>
  <p:cmAuthor id="2" name="Ben Thorn" initials="BT" lastIdx="5" clrIdx="1">
    <p:extLst>
      <p:ext uri="{19B8F6BF-5375-455C-9EA6-DF929625EA0E}">
        <p15:presenceInfo xmlns:p15="http://schemas.microsoft.com/office/powerpoint/2012/main" userId="S-1-5-21-3007687386-3267553453-827518461-2471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DDE1"/>
    <a:srgbClr val="E3D614"/>
    <a:srgbClr val="1D3E4F"/>
    <a:srgbClr val="199093"/>
    <a:srgbClr val="F5B949"/>
    <a:srgbClr val="023B5A"/>
    <a:srgbClr val="223F42"/>
    <a:srgbClr val="BC8010"/>
    <a:srgbClr val="437B81"/>
    <a:srgbClr val="1DA6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3" autoAdjust="0"/>
    <p:restoredTop sz="81828" autoAdjust="0"/>
  </p:normalViewPr>
  <p:slideViewPr>
    <p:cSldViewPr snapToGrid="0">
      <p:cViewPr varScale="1">
        <p:scale>
          <a:sx n="66" d="100"/>
          <a:sy n="66" d="100"/>
        </p:scale>
        <p:origin x="72" y="48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87" d="100"/>
        <a:sy n="87" d="100"/>
      </p:scale>
      <p:origin x="0" y="-9108"/>
    </p:cViewPr>
  </p:sorterViewPr>
  <p:notesViewPr>
    <p:cSldViewPr snapToGrid="0">
      <p:cViewPr varScale="1">
        <p:scale>
          <a:sx n="52" d="100"/>
          <a:sy n="52" d="100"/>
        </p:scale>
        <p:origin x="-2648" y="-6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76" Type="http://schemas.openxmlformats.org/officeDocument/2006/relationships/slide" Target="slides/slide72.xml"/><Relationship Id="rId84" Type="http://schemas.openxmlformats.org/officeDocument/2006/relationships/font" Target="fonts/font5.fntdata"/><Relationship Id="rId89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slide" Target="slides/slide70.xml"/><Relationship Id="rId79" Type="http://schemas.openxmlformats.org/officeDocument/2006/relationships/handoutMaster" Target="handoutMasters/handoutMaster1.xml"/><Relationship Id="rId87" Type="http://schemas.openxmlformats.org/officeDocument/2006/relationships/font" Target="fonts/font8.fntdata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82" Type="http://schemas.openxmlformats.org/officeDocument/2006/relationships/font" Target="fonts/font3.fntdata"/><Relationship Id="rId90" Type="http://schemas.openxmlformats.org/officeDocument/2006/relationships/viewProps" Target="viewProps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80" Type="http://schemas.openxmlformats.org/officeDocument/2006/relationships/font" Target="fonts/font1.fntdata"/><Relationship Id="rId85" Type="http://schemas.openxmlformats.org/officeDocument/2006/relationships/font" Target="fonts/font6.fntdata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font" Target="fonts/font4.fntdata"/><Relationship Id="rId88" Type="http://schemas.openxmlformats.org/officeDocument/2006/relationships/commentAuthors" Target="commentAuthors.xml"/><Relationship Id="rId9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notesMaster" Target="notesMasters/notesMaster1.xml"/><Relationship Id="rId81" Type="http://schemas.openxmlformats.org/officeDocument/2006/relationships/font" Target="fonts/font2.fntdata"/><Relationship Id="rId86" Type="http://schemas.openxmlformats.org/officeDocument/2006/relationships/font" Target="fonts/font7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09T15:35:12.315" idx="1">
    <p:pos x="10" y="10"/>
    <p:text>I have changed the first sentence as the account will only be setup if a student has enrolled.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8:14:06.116" idx="1">
    <p:pos x="10" y="10"/>
    <p:text>need to edit for swansea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8:47:15.493" idx="2">
    <p:pos x="10" y="10"/>
    <p:text>Ben can you confirm the link for this</p:text>
    <p:extLst>
      <p:ext uri="{C676402C-5697-4E1C-873F-D02D1690AC5C}">
        <p15:threadingInfo xmlns:p15="http://schemas.microsoft.com/office/powerpoint/2012/main" timeZoneBias="-60"/>
      </p:ext>
    </p:extLst>
  </p:cm>
  <p:cm authorId="2" dt="2016-09-09T15:44:08.328" idx="2">
    <p:pos x="10" y="146"/>
    <p:text>http://www.uwtsd.ac.uk/ithelp/student--support-guide-faqs
although will this not be added to the hub so point students there instead?</p:text>
    <p:extLst>
      <p:ext uri="{C676402C-5697-4E1C-873F-D02D1690AC5C}">
        <p15:threadingInfo xmlns:p15="http://schemas.microsoft.com/office/powerpoint/2012/main" timeZoneBias="-60">
          <p15:parentCm authorId="1" idx="2"/>
        </p15:threadingInfo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09T15:48:06.819" idx="3">
    <p:pos x="10" y="10"/>
    <p:text>Added locations of 24 hour rooms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09T15:48:36.420" idx="4">
    <p:pos x="10" y="10"/>
    <p:text>Text was refering to moodle so re-written.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6-09-09T15:56:48.429" idx="5">
    <p:pos x="10" y="10"/>
    <p:text>Added screenshot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23:56.604" idx="4">
    <p:pos x="10" y="10"/>
    <p:text>think it's easier in terms of then uploading it for stduents if we go woth screenshots? can you provide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38:50.596" idx="5">
    <p:pos x="10" y="10"/>
    <p:text>what are the key things at the library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4:15.590" idx="11">
    <p:pos x="10" y="10"/>
    <p:text>where and what's in the building for each campus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3:53.489" idx="10">
    <p:pos x="10" y="10"/>
    <p:text>can opening hours be sent to us for each campus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3:38.438" idx="9">
    <p:pos x="10" y="10"/>
    <p:text>what's in the physical library, campus details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3:23.282" idx="8">
    <p:pos x="10" y="10"/>
    <p:text>details of what's online</p:text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8-29T19:41:05.329" idx="6">
    <p:pos x="10" y="10"/>
    <p:text>info for sites and subject</p:text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AB3DEF-6486-4998-A2D3-D68604AFAB35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C35CF5-1729-41C5-88D5-84235F970A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6398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141EED-446D-4230-AA04-E16A083C3A1C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4F8710-6C98-48A8-B5C5-E308CD44F7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5422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wireless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Once you’re enrolled,</a:t>
            </a:r>
            <a:r>
              <a:rPr lang="en-GB" baseline="0" dirty="0" smtClean="0"/>
              <a:t> </a:t>
            </a:r>
            <a:r>
              <a:rPr lang="en-GB" baseline="0" dirty="0"/>
              <a:t>your IT account will </a:t>
            </a:r>
            <a:r>
              <a:rPr lang="en-GB" baseline="0" dirty="0" smtClean="0"/>
              <a:t>be </a:t>
            </a:r>
            <a:r>
              <a:rPr lang="en-GB" baseline="0" dirty="0"/>
              <a:t>set up and details sent to your personal </a:t>
            </a:r>
            <a:r>
              <a:rPr lang="en-GB" baseline="0" dirty="0" smtClean="0"/>
              <a:t>email.</a:t>
            </a:r>
            <a:endParaRPr lang="en-GB" baseline="0" dirty="0"/>
          </a:p>
          <a:p>
            <a:r>
              <a:rPr lang="en-GB" baseline="0" dirty="0"/>
              <a:t>You’ll use your username and password to access all your essentials like email, library account and our virtual learning environment moodle, all of which we’ll cover later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221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should have received your ID Card -</a:t>
            </a:r>
            <a:r>
              <a:rPr lang="en-GB" baseline="0" dirty="0"/>
              <a:t> </a:t>
            </a:r>
            <a:r>
              <a:rPr lang="en-GB" dirty="0"/>
              <a:t>pick it up at library if you haven’t had it yet</a:t>
            </a:r>
          </a:p>
          <a:p>
            <a:r>
              <a:rPr lang="en-GB" dirty="0"/>
              <a:t>You’ll need your</a:t>
            </a:r>
            <a:r>
              <a:rPr lang="en-GB" baseline="0" dirty="0"/>
              <a:t> card for everything from printing to proving who you are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1720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</a:t>
            </a:r>
            <a:r>
              <a:rPr lang="en-GB" baseline="0" dirty="0"/>
              <a:t> make sure you can always access your account sign up to the password reset portal so you can reset your password anywhere</a:t>
            </a:r>
          </a:p>
          <a:p>
            <a:r>
              <a:rPr lang="en-GB" baseline="0" dirty="0"/>
              <a:t>If you don’t you'll only be able to change your password on a university computer and you might get locked out of your account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358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Eduroam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the main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wireless network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Eduroam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access will also provide access to wireless networks at any other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eduroam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enabled institution across the world.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connect to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eduroam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quickly &amp; easily;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Visit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www.uwtsd.ac.uk/wireless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prompted, enter your UWTSD student email address and password.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6507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want to connect</a:t>
            </a:r>
            <a:r>
              <a:rPr lang="en-GB" baseline="0" dirty="0"/>
              <a:t> games consoles, smart </a:t>
            </a:r>
            <a:r>
              <a:rPr lang="en-GB" baseline="0" dirty="0" smtClean="0"/>
              <a:t>TVs </a:t>
            </a:r>
            <a:r>
              <a:rPr lang="en-GB" baseline="0" dirty="0"/>
              <a:t>or any other multimedia device just email the service desk with your</a:t>
            </a:r>
          </a:p>
          <a:p>
            <a:r>
              <a:rPr lang="en-GB" baseline="0" dirty="0"/>
              <a:t>Full name</a:t>
            </a:r>
          </a:p>
          <a:p>
            <a:r>
              <a:rPr lang="en-GB" baseline="0" dirty="0"/>
              <a:t>Student number</a:t>
            </a:r>
          </a:p>
          <a:p>
            <a:r>
              <a:rPr lang="en-GB" baseline="0" dirty="0"/>
              <a:t>Your campus </a:t>
            </a:r>
          </a:p>
          <a:p>
            <a:r>
              <a:rPr lang="en-GB" baseline="0" dirty="0"/>
              <a:t>And the device mac address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197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MyDa</a:t>
            </a:r>
            <a:r>
              <a:rPr lang="en-GB" baseline="0" dirty="0" smtClean="0"/>
              <a:t>y </a:t>
            </a:r>
            <a:r>
              <a:rPr lang="en-GB" baseline="0" dirty="0"/>
              <a:t>is the best way for you to access all the information and resources you’ll need</a:t>
            </a:r>
          </a:p>
          <a:p>
            <a:r>
              <a:rPr lang="en-GB" baseline="0" dirty="0"/>
              <a:t>And you can access it easily across a number of devices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973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 campus you can access it on all open access pcs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45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</a:t>
            </a:r>
            <a:r>
              <a:rPr lang="en-GB" baseline="0" dirty="0"/>
              <a:t> can download the MyDay app for your phone</a:t>
            </a:r>
          </a:p>
          <a:p>
            <a:r>
              <a:rPr lang="en-GB" baseline="0" dirty="0"/>
              <a:t>Having the app means you’ll never miss out on important notifications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29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</a:t>
            </a:r>
            <a:r>
              <a:rPr lang="en-GB" baseline="0" dirty="0"/>
              <a:t> head to myday.uwtsd.ac.uk </a:t>
            </a:r>
          </a:p>
          <a:p>
            <a:r>
              <a:rPr lang="en-GB" baseline="0" dirty="0"/>
              <a:t>You juts need your email and password to log 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8840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</a:t>
            </a:r>
            <a:r>
              <a:rPr lang="en-GB" dirty="0" err="1"/>
              <a:t>Myday</a:t>
            </a:r>
            <a:endParaRPr lang="en-GB" dirty="0"/>
          </a:p>
          <a:p>
            <a:r>
              <a:rPr lang="en-GB" dirty="0" err="1"/>
              <a:t>Myday</a:t>
            </a:r>
            <a:r>
              <a:rPr lang="en-GB" baseline="0" dirty="0"/>
              <a:t> is the university's intranet</a:t>
            </a:r>
          </a:p>
          <a:p>
            <a:r>
              <a:rPr lang="en-GB" dirty="0"/>
              <a:t>It’s a</a:t>
            </a:r>
            <a:r>
              <a:rPr lang="en-GB" baseline="0" dirty="0"/>
              <a:t> one stop shop for all of the services and resources you’ll need as student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5629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Myday</a:t>
            </a:r>
            <a:r>
              <a:rPr lang="en-GB" baseline="0" dirty="0"/>
              <a:t> is made up of tiles, each of which takes you to more information </a:t>
            </a:r>
          </a:p>
          <a:p>
            <a:r>
              <a:rPr lang="en-GB" baseline="0" dirty="0"/>
              <a:t>We’ve grouped the tiles together by colour and </a:t>
            </a:r>
            <a:r>
              <a:rPr lang="en-GB" baseline="0" dirty="0" err="1"/>
              <a:t>catergory</a:t>
            </a:r>
            <a:r>
              <a:rPr lang="en-GB" baseline="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9220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</a:t>
            </a:r>
            <a:r>
              <a:rPr lang="en-GB" baseline="0" dirty="0"/>
              <a:t> section keeps you in contact and up to date</a:t>
            </a:r>
          </a:p>
          <a:p>
            <a:r>
              <a:rPr lang="en-GB" baseline="0" dirty="0"/>
              <a:t>Via</a:t>
            </a:r>
          </a:p>
          <a:p>
            <a:r>
              <a:rPr lang="en-GB" baseline="0" dirty="0"/>
              <a:t>Email, important student news and announcements </a:t>
            </a:r>
            <a:endParaRPr lang="en-GB" dirty="0"/>
          </a:p>
          <a:p>
            <a:r>
              <a:rPr lang="en-GB" dirty="0"/>
              <a:t>You can also keep an eye on your own info with</a:t>
            </a:r>
          </a:p>
          <a:p>
            <a:r>
              <a:rPr lang="en-GB" dirty="0"/>
              <a:t>Calendar and updating</a:t>
            </a:r>
            <a:r>
              <a:rPr lang="en-GB" baseline="0" dirty="0"/>
              <a:t> </a:t>
            </a:r>
            <a:r>
              <a:rPr lang="en-GB" dirty="0"/>
              <a:t>your details at</a:t>
            </a:r>
            <a:r>
              <a:rPr lang="en-GB" baseline="0" dirty="0"/>
              <a:t> </a:t>
            </a:r>
            <a:r>
              <a:rPr lang="en-GB" baseline="0" dirty="0" err="1"/>
              <a:t>MyTSD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7221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Find</a:t>
            </a:r>
            <a:r>
              <a:rPr lang="en-GB" baseline="0" dirty="0"/>
              <a:t> out about events and opportunities across UWTSD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7450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 you need</a:t>
            </a:r>
            <a:r>
              <a:rPr lang="en-GB" baseline="0" dirty="0"/>
              <a:t> for your course, all of which we’ll be going through later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30987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</a:t>
            </a:r>
            <a:r>
              <a:rPr lang="en-GB" baseline="0" dirty="0"/>
              <a:t> about IT services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188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100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Email is the main form</a:t>
            </a:r>
            <a:r>
              <a:rPr lang="en-GB" baseline="0" dirty="0"/>
              <a:t> of communication for urgent and important information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756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Your student email address will have been sent to your personal email address once enrolment was completed.</a:t>
            </a:r>
            <a:endParaRPr lang="en-GB" dirty="0">
              <a:solidFill>
                <a:srgbClr val="023B5A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14575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You’ll receive all key information</a:t>
            </a:r>
            <a:r>
              <a:rPr lang="en-GB" baseline="0" dirty="0"/>
              <a:t> and announcements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81904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monthly student bulletin</a:t>
            </a:r>
            <a:r>
              <a:rPr lang="en-GB" baseline="0" dirty="0"/>
              <a:t> with information on major changes, opportunities and events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30947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Information</a:t>
            </a:r>
            <a:r>
              <a:rPr lang="en-GB" baseline="0" dirty="0"/>
              <a:t> on your library account including books loans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67577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</a:t>
            </a:r>
            <a:r>
              <a:rPr lang="en-GB" baseline="0" dirty="0"/>
              <a:t> your exams are and where you can get your results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9072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Emergency messages,</a:t>
            </a:r>
            <a:r>
              <a:rPr lang="en-GB" baseline="0" dirty="0"/>
              <a:t> for example snow days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2385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 need to check your email regularly</a:t>
            </a:r>
            <a:r>
              <a:rPr lang="en-GB" baseline="0" dirty="0"/>
              <a:t> so you don’t miss out </a:t>
            </a:r>
          </a:p>
          <a:p>
            <a:endParaRPr lang="en-GB" baseline="0" dirty="0"/>
          </a:p>
          <a:p>
            <a:r>
              <a:rPr lang="en-GB" baseline="0" dirty="0"/>
              <a:t>It’s easy to add your UWTSD email to your phone, just visit </a:t>
            </a:r>
            <a:r>
              <a:rPr lang="en-GB" baseline="0" dirty="0" err="1" smtClean="0"/>
              <a:t>xxxx</a:t>
            </a:r>
            <a:r>
              <a:rPr lang="en-GB" baseline="0" dirty="0" smtClean="0"/>
              <a:t> </a:t>
            </a:r>
            <a:r>
              <a:rPr lang="en-GB" baseline="0" dirty="0"/>
              <a:t>to find out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88813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/>
              <a:t>As</a:t>
            </a:r>
            <a:r>
              <a:rPr lang="en-GB" baseline="0" dirty="0"/>
              <a:t> part of your student account you get access to a range of services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2683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Including office 365 </a:t>
            </a:r>
          </a:p>
          <a:p>
            <a:r>
              <a:rPr lang="en-GB" dirty="0"/>
              <a:t>And as a UWTSD student you can download office 365 for free across your devices with just a few clicks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60666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also have 1TB of OneDrive file storage t</a:t>
            </a:r>
            <a:r>
              <a:rPr lang="en-GB" dirty="0"/>
              <a:t>o make sure you never lose</a:t>
            </a:r>
            <a:r>
              <a:rPr lang="en-GB" baseline="0" dirty="0"/>
              <a:t> any important work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0348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And you</a:t>
            </a:r>
            <a:r>
              <a:rPr lang="en-GB" baseline="0" dirty="0"/>
              <a:t> can access all of these services from anywhere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82043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dirty="0"/>
              <a:t>Alongside</a:t>
            </a:r>
            <a:r>
              <a:rPr lang="en-GB" b="0" baseline="0" dirty="0"/>
              <a:t> this we’ve secured a host of great deals for you on </a:t>
            </a:r>
            <a:r>
              <a:rPr lang="en-GB" b="0" dirty="0">
                <a:solidFill>
                  <a:srgbClr val="223F42"/>
                </a:solidFill>
              </a:rPr>
              <a:t>software packages like Adobe Creative Suite</a:t>
            </a: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12178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dirty="0">
                <a:solidFill>
                  <a:srgbClr val="223F42"/>
                </a:solidFill>
              </a:rPr>
              <a:t>Deals on software and hardware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8786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dirty="0">
                <a:solidFill>
                  <a:srgbClr val="223F42"/>
                </a:solidFill>
              </a:rPr>
              <a:t>Discounts</a:t>
            </a:r>
            <a:r>
              <a:rPr lang="en-GB" b="0" baseline="0" dirty="0">
                <a:solidFill>
                  <a:srgbClr val="223F42"/>
                </a:solidFill>
              </a:rPr>
              <a:t> </a:t>
            </a:r>
            <a:r>
              <a:rPr lang="en-GB" b="0" dirty="0">
                <a:solidFill>
                  <a:srgbClr val="223F42"/>
                </a:solidFill>
              </a:rPr>
              <a:t>on specialist subject specific software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0243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0" dirty="0">
                <a:solidFill>
                  <a:srgbClr val="223F42"/>
                </a:solidFill>
              </a:rPr>
              <a:t>And we’ve just launched our Tech</a:t>
            </a:r>
            <a:r>
              <a:rPr lang="en-GB" b="0" baseline="0" dirty="0">
                <a:solidFill>
                  <a:srgbClr val="223F42"/>
                </a:solidFill>
              </a:rPr>
              <a:t> over time </a:t>
            </a:r>
            <a:r>
              <a:rPr lang="en-GB" b="0" baseline="0" dirty="0" smtClean="0">
                <a:solidFill>
                  <a:srgbClr val="223F42"/>
                </a:solidFill>
              </a:rPr>
              <a:t>programme.</a:t>
            </a:r>
            <a:endParaRPr lang="en-GB" b="0" baseline="0" dirty="0">
              <a:solidFill>
                <a:srgbClr val="223F42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82782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6724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trike="noStrike" dirty="0" smtClean="0"/>
              <a:t>You</a:t>
            </a:r>
            <a:r>
              <a:rPr lang="en-GB" strike="noStrike" baseline="0" dirty="0" smtClean="0"/>
              <a:t> can change the language to Welsh on any open access computer. Simply click control panel, region and language then select Welsh as the display language.</a:t>
            </a:r>
            <a:endParaRPr lang="en-GB" strike="noStrike" dirty="0" smtClean="0"/>
          </a:p>
          <a:p>
            <a:endParaRPr lang="en-GB" strike="sngStrike" dirty="0" smtClean="0"/>
          </a:p>
          <a:p>
            <a:r>
              <a:rPr lang="en-GB" strike="sngStrike" dirty="0" smtClean="0"/>
              <a:t>If </a:t>
            </a:r>
            <a:r>
              <a:rPr lang="en-GB" strike="sngStrike" dirty="0"/>
              <a:t>you can’t see your</a:t>
            </a:r>
            <a:r>
              <a:rPr lang="en-GB" strike="sngStrike" baseline="0" dirty="0"/>
              <a:t> course on moodle your lecturer can help</a:t>
            </a:r>
          </a:p>
          <a:p>
            <a:endParaRPr lang="en-GB" strike="sngStrike" baseline="0" dirty="0"/>
          </a:p>
          <a:p>
            <a:r>
              <a:rPr lang="en-GB" strike="sngStrike" baseline="0" dirty="0"/>
              <a:t>We’ve created a series of resources to help you make the best use of moodle and other services, The Hub</a:t>
            </a:r>
            <a:endParaRPr lang="en-GB" strike="sngStrik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60769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you have IT related issues or have an IT request you can contact the IT Service Desk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31329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7416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Run through campus specifics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1249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Keeps</a:t>
            </a:r>
            <a:r>
              <a:rPr lang="en-GB" baseline="0" dirty="0"/>
              <a:t> you updated on any changes in IT services and lists all upcoming service updates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798936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24301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972180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81900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69866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Virtual learning environment that provides access to course information,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One of the tools lecturers will use to update you about your course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Interactive learning activities</a:t>
            </a:r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GB" b="0" dirty="0">
                <a:solidFill>
                  <a:srgbClr val="BC8010"/>
                </a:solidFill>
              </a:rPr>
              <a:t>And you’ll use it for submitting assignments</a:t>
            </a:r>
          </a:p>
          <a:p>
            <a:pPr algn="l"/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75954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Course view:</a:t>
            </a:r>
          </a:p>
          <a:p>
            <a:pPr lvl="0"/>
            <a:r>
              <a:rPr lang="en-GB" dirty="0"/>
              <a:t>Quick run through of “typical” course (although clarify the exact look and feel will differ from course to course and lecturer to lecturer). Explain course-wide resources at the top then scroll down through topics or weeks.</a:t>
            </a:r>
          </a:p>
          <a:p>
            <a:pPr lvl="0"/>
            <a:r>
              <a:rPr lang="en-GB" dirty="0"/>
              <a:t>Cover the usual content types – </a:t>
            </a:r>
            <a:r>
              <a:rPr lang="en-GB" dirty="0" err="1"/>
              <a:t>Powerpoints</a:t>
            </a:r>
            <a:r>
              <a:rPr lang="en-GB" dirty="0"/>
              <a:t>, Word documents, </a:t>
            </a:r>
            <a:r>
              <a:rPr lang="en-GB" dirty="0" err="1"/>
              <a:t>Weblinks</a:t>
            </a:r>
            <a:r>
              <a:rPr lang="en-GB" dirty="0"/>
              <a:t>, PDFs – and some activities – forums, quizzes,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507244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Course view:</a:t>
            </a:r>
          </a:p>
          <a:p>
            <a:pPr lvl="0"/>
            <a:r>
              <a:rPr lang="en-GB" dirty="0"/>
              <a:t>Quick run through of “typical” course (although clarify the exact look and feel will differ from course to course and lecturer to lecturer). Explain course-wide resources at the top then scroll down through topics or weeks.</a:t>
            </a:r>
          </a:p>
          <a:p>
            <a:pPr lvl="0"/>
            <a:r>
              <a:rPr lang="en-GB" dirty="0"/>
              <a:t>Cover the usual content types – </a:t>
            </a:r>
            <a:r>
              <a:rPr lang="en-GB" dirty="0" err="1"/>
              <a:t>Powerpoints</a:t>
            </a:r>
            <a:r>
              <a:rPr lang="en-GB" dirty="0"/>
              <a:t>, Word documents, </a:t>
            </a:r>
            <a:r>
              <a:rPr lang="en-GB" dirty="0" err="1"/>
              <a:t>Weblinks</a:t>
            </a:r>
            <a:r>
              <a:rPr lang="en-GB" dirty="0"/>
              <a:t>, PDFs – and some activities – forums, quizzes,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50724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Course view:</a:t>
            </a:r>
          </a:p>
          <a:p>
            <a:pPr lvl="0"/>
            <a:r>
              <a:rPr lang="en-GB" dirty="0"/>
              <a:t>Quick run through of “typical” course (although clarify the exact look and feel will differ from course to course and lecturer to lecturer). Explain course-wide resources at the top then scroll down through topics or weeks.</a:t>
            </a:r>
          </a:p>
          <a:p>
            <a:pPr lvl="0"/>
            <a:r>
              <a:rPr lang="en-GB" dirty="0"/>
              <a:t>Cover the usual content types – </a:t>
            </a:r>
            <a:r>
              <a:rPr lang="en-GB" dirty="0" err="1"/>
              <a:t>Powerpoints</a:t>
            </a:r>
            <a:r>
              <a:rPr lang="en-GB" dirty="0"/>
              <a:t>, Word documents, </a:t>
            </a:r>
            <a:r>
              <a:rPr lang="en-GB" dirty="0" err="1"/>
              <a:t>Weblinks</a:t>
            </a:r>
            <a:r>
              <a:rPr lang="en-GB" dirty="0"/>
              <a:t>, PDFs – and some activities – forums, quizzes,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50724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can’t see your</a:t>
            </a:r>
            <a:r>
              <a:rPr lang="en-GB" baseline="0" dirty="0"/>
              <a:t> course on </a:t>
            </a:r>
            <a:r>
              <a:rPr lang="en-GB" baseline="0" dirty="0" err="1"/>
              <a:t>moodle</a:t>
            </a:r>
            <a:r>
              <a:rPr lang="en-GB" baseline="0" dirty="0"/>
              <a:t> contact Registry to check if your enrolment has been finalised correctly.</a:t>
            </a:r>
          </a:p>
          <a:p>
            <a:endParaRPr lang="en-GB" baseline="0" dirty="0"/>
          </a:p>
          <a:p>
            <a:r>
              <a:rPr lang="en-GB" baseline="0" dirty="0"/>
              <a:t>We’ve created a series of resources to help you make the best use of moodle and other services, The Hub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60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836489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61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91762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Myda</a:t>
            </a:r>
            <a:r>
              <a:rPr lang="en-GB" baseline="0" dirty="0" err="1"/>
              <a:t>y</a:t>
            </a:r>
            <a:r>
              <a:rPr lang="en-GB" baseline="0" dirty="0"/>
              <a:t> is the best way for you to access all the information and resources you’ll need</a:t>
            </a:r>
          </a:p>
          <a:p>
            <a:r>
              <a:rPr lang="en-GB" baseline="0" dirty="0"/>
              <a:t>And you can access it easily across a number of devices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4F8710-6C98-48A8-B5C5-E308CD44F7A7}" type="slidenum">
              <a:rPr lang="en-GB" smtClean="0"/>
              <a:t>72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066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481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 userDrawn="1"/>
        </p:nvSpPr>
        <p:spPr>
          <a:xfrm>
            <a:off x="0" y="851770"/>
            <a:ext cx="12192000" cy="550458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417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425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611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2835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63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5666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14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218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913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7527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3C3D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083" y="185738"/>
            <a:ext cx="1490285" cy="56925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87691A-BC41-4B86-8F1F-378754EC2F10}" type="datetimeFigureOut">
              <a:rPr lang="en-GB" smtClean="0"/>
              <a:t>31/01/2017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F46D6-00CA-4E97-B5F5-AEF808243E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4418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4"/><Relationship Id="rId1" Type="http://schemas.openxmlformats.org/officeDocument/2006/relationships/video" Target="NULL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mailto:ITServiceDesk@uwtsd.ac.uk" TargetMode="Externa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5.png"/><Relationship Id="rId3" Type="http://schemas.openxmlformats.org/officeDocument/2006/relationships/image" Target="../media/image10.png"/><Relationship Id="rId21" Type="http://schemas.openxmlformats.org/officeDocument/2006/relationships/image" Target="../media/image28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23.png"/><Relationship Id="rId20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6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5.png"/><Relationship Id="rId18" Type="http://schemas.openxmlformats.org/officeDocument/2006/relationships/image" Target="../media/image19.png"/><Relationship Id="rId3" Type="http://schemas.openxmlformats.org/officeDocument/2006/relationships/image" Target="../media/image13.png"/><Relationship Id="rId21" Type="http://schemas.openxmlformats.org/officeDocument/2006/relationships/image" Target="../media/image29.png"/><Relationship Id="rId7" Type="http://schemas.openxmlformats.org/officeDocument/2006/relationships/image" Target="../media/image12.png"/><Relationship Id="rId12" Type="http://schemas.openxmlformats.org/officeDocument/2006/relationships/image" Target="../media/image24.png"/><Relationship Id="rId17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26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3.png"/><Relationship Id="rId5" Type="http://schemas.openxmlformats.org/officeDocument/2006/relationships/image" Target="../media/image16.png"/><Relationship Id="rId15" Type="http://schemas.openxmlformats.org/officeDocument/2006/relationships/image" Target="../media/image22.png"/><Relationship Id="rId10" Type="http://schemas.openxmlformats.org/officeDocument/2006/relationships/image" Target="../media/image15.png"/><Relationship Id="rId19" Type="http://schemas.openxmlformats.org/officeDocument/2006/relationships/image" Target="../media/image27.png"/><Relationship Id="rId4" Type="http://schemas.openxmlformats.org/officeDocument/2006/relationships/image" Target="../media/image14.png"/><Relationship Id="rId9" Type="http://schemas.openxmlformats.org/officeDocument/2006/relationships/image" Target="../media/image20.png"/><Relationship Id="rId14" Type="http://schemas.openxmlformats.org/officeDocument/2006/relationships/image" Target="../media/image21.png"/><Relationship Id="rId22" Type="http://schemas.openxmlformats.org/officeDocument/2006/relationships/image" Target="../media/image10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8.png"/><Relationship Id="rId18" Type="http://schemas.openxmlformats.org/officeDocument/2006/relationships/image" Target="../media/image26.png"/><Relationship Id="rId3" Type="http://schemas.openxmlformats.org/officeDocument/2006/relationships/image" Target="../media/image15.png"/><Relationship Id="rId21" Type="http://schemas.openxmlformats.org/officeDocument/2006/relationships/image" Target="../media/image29.png"/><Relationship Id="rId7" Type="http://schemas.openxmlformats.org/officeDocument/2006/relationships/image" Target="../media/image11.png"/><Relationship Id="rId12" Type="http://schemas.openxmlformats.org/officeDocument/2006/relationships/image" Target="../media/image17.png"/><Relationship Id="rId17" Type="http://schemas.openxmlformats.org/officeDocument/2006/relationships/image" Target="../media/image22.png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21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11" Type="http://schemas.openxmlformats.org/officeDocument/2006/relationships/image" Target="../media/image16.png"/><Relationship Id="rId5" Type="http://schemas.openxmlformats.org/officeDocument/2006/relationships/image" Target="../media/image24.png"/><Relationship Id="rId15" Type="http://schemas.openxmlformats.org/officeDocument/2006/relationships/image" Target="../media/image20.png"/><Relationship Id="rId23" Type="http://schemas.openxmlformats.org/officeDocument/2006/relationships/comments" Target="../comments/comment2.xml"/><Relationship Id="rId10" Type="http://schemas.openxmlformats.org/officeDocument/2006/relationships/image" Target="../media/image14.png"/><Relationship Id="rId19" Type="http://schemas.openxmlformats.org/officeDocument/2006/relationships/image" Target="../media/image27.png"/><Relationship Id="rId4" Type="http://schemas.openxmlformats.org/officeDocument/2006/relationships/image" Target="../media/image23.png"/><Relationship Id="rId9" Type="http://schemas.openxmlformats.org/officeDocument/2006/relationships/image" Target="../media/image13.png"/><Relationship Id="rId14" Type="http://schemas.openxmlformats.org/officeDocument/2006/relationships/image" Target="../media/image19.png"/><Relationship Id="rId22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18" Type="http://schemas.openxmlformats.org/officeDocument/2006/relationships/image" Target="../media/image25.png"/><Relationship Id="rId3" Type="http://schemas.openxmlformats.org/officeDocument/2006/relationships/image" Target="../media/image21.png"/><Relationship Id="rId21" Type="http://schemas.openxmlformats.org/officeDocument/2006/relationships/image" Target="../media/image29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23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26.png"/><Relationship Id="rId15" Type="http://schemas.openxmlformats.org/officeDocument/2006/relationships/image" Target="../media/image20.png"/><Relationship Id="rId10" Type="http://schemas.openxmlformats.org/officeDocument/2006/relationships/image" Target="../media/image15.png"/><Relationship Id="rId19" Type="http://schemas.openxmlformats.org/officeDocument/2006/relationships/image" Target="../media/image27.png"/><Relationship Id="rId4" Type="http://schemas.openxmlformats.org/officeDocument/2006/relationships/image" Target="../media/image22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Relationship Id="rId22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3.png"/><Relationship Id="rId21" Type="http://schemas.openxmlformats.org/officeDocument/2006/relationships/image" Target="../media/image29.png"/><Relationship Id="rId7" Type="http://schemas.openxmlformats.org/officeDocument/2006/relationships/image" Target="../media/image11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19.png"/><Relationship Id="rId5" Type="http://schemas.openxmlformats.org/officeDocument/2006/relationships/image" Target="../media/image16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4.png"/><Relationship Id="rId9" Type="http://schemas.openxmlformats.org/officeDocument/2006/relationships/image" Target="../media/image15.png"/><Relationship Id="rId14" Type="http://schemas.openxmlformats.org/officeDocument/2006/relationships/image" Target="../media/image22.png"/><Relationship Id="rId22" Type="http://schemas.openxmlformats.org/officeDocument/2006/relationships/image" Target="../media/image10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2.png"/><Relationship Id="rId21" Type="http://schemas.openxmlformats.org/officeDocument/2006/relationships/image" Target="../media/image29.png"/><Relationship Id="rId7" Type="http://schemas.openxmlformats.org/officeDocument/2006/relationships/image" Target="../media/image13.png"/><Relationship Id="rId12" Type="http://schemas.openxmlformats.org/officeDocument/2006/relationships/image" Target="../media/image19.pn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11" Type="http://schemas.openxmlformats.org/officeDocument/2006/relationships/image" Target="../media/image17.png"/><Relationship Id="rId5" Type="http://schemas.openxmlformats.org/officeDocument/2006/relationships/image" Target="../media/image20.png"/><Relationship Id="rId15" Type="http://schemas.openxmlformats.org/officeDocument/2006/relationships/image" Target="../media/image23.png"/><Relationship Id="rId10" Type="http://schemas.openxmlformats.org/officeDocument/2006/relationships/image" Target="../media/image16.png"/><Relationship Id="rId19" Type="http://schemas.openxmlformats.org/officeDocument/2006/relationships/image" Target="../media/image27.png"/><Relationship Id="rId4" Type="http://schemas.openxmlformats.org/officeDocument/2006/relationships/image" Target="../media/image18.png"/><Relationship Id="rId9" Type="http://schemas.openxmlformats.org/officeDocument/2006/relationships/image" Target="../media/image15.png"/><Relationship Id="rId14" Type="http://schemas.openxmlformats.org/officeDocument/2006/relationships/image" Target="../media/image22.png"/><Relationship Id="rId22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1.png"/><Relationship Id="rId21" Type="http://schemas.openxmlformats.org/officeDocument/2006/relationships/image" Target="../media/image29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Relationship Id="rId22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png"/><Relationship Id="rId18" Type="http://schemas.openxmlformats.org/officeDocument/2006/relationships/image" Target="../media/image26.png"/><Relationship Id="rId3" Type="http://schemas.openxmlformats.org/officeDocument/2006/relationships/image" Target="../media/image10.png"/><Relationship Id="rId21" Type="http://schemas.openxmlformats.org/officeDocument/2006/relationships/image" Target="../media/image25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23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png"/><Relationship Id="rId19" Type="http://schemas.openxmlformats.org/officeDocument/2006/relationships/image" Target="../media/image2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1.png"/><Relationship Id="rId22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3.xml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29.png"/><Relationship Id="rId21" Type="http://schemas.openxmlformats.org/officeDocument/2006/relationships/image" Target="../media/image17.png"/><Relationship Id="rId7" Type="http://schemas.openxmlformats.org/officeDocument/2006/relationships/image" Target="../media/image14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6" Type="http://schemas.openxmlformats.org/officeDocument/2006/relationships/image" Target="../media/image25.png"/><Relationship Id="rId20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20.png"/><Relationship Id="rId5" Type="http://schemas.openxmlformats.org/officeDocument/2006/relationships/image" Target="../media/image12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1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Relationship Id="rId22" Type="http://schemas.openxmlformats.org/officeDocument/2006/relationships/image" Target="../media/image10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chovertime.co.uk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6" Type="http://schemas.openxmlformats.org/officeDocument/2006/relationships/comments" Target="../comments/comment5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1.png"/><Relationship Id="rId21" Type="http://schemas.openxmlformats.org/officeDocument/2006/relationships/image" Target="../media/image29.png"/><Relationship Id="rId7" Type="http://schemas.openxmlformats.org/officeDocument/2006/relationships/image" Target="../media/image15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10.png"/><Relationship Id="rId16" Type="http://schemas.openxmlformats.org/officeDocument/2006/relationships/image" Target="../media/image25.png"/><Relationship Id="rId20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20.png"/><Relationship Id="rId5" Type="http://schemas.openxmlformats.org/officeDocument/2006/relationships/image" Target="../media/image13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3.pn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0.png"/><Relationship Id="rId21" Type="http://schemas.openxmlformats.org/officeDocument/2006/relationships/image" Target="../media/image12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35.xml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1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Relationship Id="rId22" Type="http://schemas.openxmlformats.org/officeDocument/2006/relationships/image" Target="../media/image29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hyperlink" Target="mailto:ITServiceDesk@uwtsd.ac.uk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0.png"/><Relationship Id="rId21" Type="http://schemas.openxmlformats.org/officeDocument/2006/relationships/image" Target="../media/image20.png"/><Relationship Id="rId7" Type="http://schemas.openxmlformats.org/officeDocument/2006/relationships/image" Target="../media/image14.png"/><Relationship Id="rId12" Type="http://schemas.openxmlformats.org/officeDocument/2006/relationships/image" Target="../media/image19.pn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38.xml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3.png"/><Relationship Id="rId10" Type="http://schemas.openxmlformats.org/officeDocument/2006/relationships/image" Target="../media/image17.png"/><Relationship Id="rId19" Type="http://schemas.openxmlformats.org/officeDocument/2006/relationships/image" Target="../media/image2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Relationship Id="rId14" Type="http://schemas.openxmlformats.org/officeDocument/2006/relationships/image" Target="../media/image22.png"/><Relationship Id="rId22" Type="http://schemas.openxmlformats.org/officeDocument/2006/relationships/image" Target="../media/image29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1.png"/><Relationship Id="rId21" Type="http://schemas.openxmlformats.org/officeDocument/2006/relationships/image" Target="../media/image29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10.png"/><Relationship Id="rId16" Type="http://schemas.openxmlformats.org/officeDocument/2006/relationships/image" Target="../media/image25.pn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3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2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7.xm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11.png"/><Relationship Id="rId21" Type="http://schemas.openxmlformats.org/officeDocument/2006/relationships/image" Target="../media/image29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notesSlide" Target="../notesSlides/notesSlide48.xml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Relationship Id="rId22" Type="http://schemas.openxmlformats.org/officeDocument/2006/relationships/image" Target="../media/image10.png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2.png"/><Relationship Id="rId21" Type="http://schemas.openxmlformats.org/officeDocument/2006/relationships/image" Target="../media/image10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11.png"/><Relationship Id="rId16" Type="http://schemas.openxmlformats.org/officeDocument/2006/relationships/image" Target="../media/image25.png"/><Relationship Id="rId20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18" Type="http://schemas.openxmlformats.org/officeDocument/2006/relationships/image" Target="../media/image27.png"/><Relationship Id="rId3" Type="http://schemas.openxmlformats.org/officeDocument/2006/relationships/image" Target="../media/image11.png"/><Relationship Id="rId21" Type="http://schemas.openxmlformats.org/officeDocument/2006/relationships/image" Target="../media/image10.png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17" Type="http://schemas.openxmlformats.org/officeDocument/2006/relationships/image" Target="../media/image26.png"/><Relationship Id="rId2" Type="http://schemas.openxmlformats.org/officeDocument/2006/relationships/image" Target="../media/image29.png"/><Relationship Id="rId16" Type="http://schemas.openxmlformats.org/officeDocument/2006/relationships/image" Target="../media/image25.png"/><Relationship Id="rId20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19" Type="http://schemas.openxmlformats.org/officeDocument/2006/relationships/image" Target="../media/image28.png"/><Relationship Id="rId4" Type="http://schemas.openxmlformats.org/officeDocument/2006/relationships/image" Target="../media/image12.png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8.xml"/><Relationship Id="rId3" Type="http://schemas.openxmlformats.org/officeDocument/2006/relationships/image" Target="../media/image59.png"/><Relationship Id="rId7" Type="http://schemas.openxmlformats.org/officeDocument/2006/relationships/image" Target="../media/image30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9.xml"/><Relationship Id="rId3" Type="http://schemas.openxmlformats.org/officeDocument/2006/relationships/image" Target="../media/image59.png"/><Relationship Id="rId7" Type="http://schemas.openxmlformats.org/officeDocument/2006/relationships/image" Target="../media/image30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6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uwtsd.ac.uk/library/our-libraries/" TargetMode="External"/><Relationship Id="rId3" Type="http://schemas.openxmlformats.org/officeDocument/2006/relationships/image" Target="../media/image59.png"/><Relationship Id="rId7" Type="http://schemas.openxmlformats.org/officeDocument/2006/relationships/image" Target="../media/image30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Relationship Id="rId9" Type="http://schemas.openxmlformats.org/officeDocument/2006/relationships/comments" Target="../comments/comment10.xml"/></Relationships>
</file>

<file path=ppt/slides/_rels/slide68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1.xml"/><Relationship Id="rId3" Type="http://schemas.openxmlformats.org/officeDocument/2006/relationships/image" Target="../media/image59.png"/><Relationship Id="rId7" Type="http://schemas.openxmlformats.org/officeDocument/2006/relationships/image" Target="../media/image30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6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58.png"/><Relationship Id="rId7" Type="http://schemas.openxmlformats.org/officeDocument/2006/relationships/image" Target="../media/image62.png"/><Relationship Id="rId2" Type="http://schemas.openxmlformats.org/officeDocument/2006/relationships/hyperlink" Target="http://www.uwtsd.ac.uk/librar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png"/><Relationship Id="rId5" Type="http://schemas.openxmlformats.org/officeDocument/2006/relationships/image" Target="../media/image60.png"/><Relationship Id="rId4" Type="http://schemas.openxmlformats.org/officeDocument/2006/relationships/image" Target="../media/image59.png"/><Relationship Id="rId9" Type="http://schemas.openxmlformats.org/officeDocument/2006/relationships/comments" Target="../comments/comment12.xml"/></Relationships>
</file>

<file path=ppt/slides/_rels/slide70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13.xml"/><Relationship Id="rId3" Type="http://schemas.openxmlformats.org/officeDocument/2006/relationships/image" Target="../media/image59.png"/><Relationship Id="rId7" Type="http://schemas.openxmlformats.org/officeDocument/2006/relationships/image" Target="../media/image30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689110" y="-289839"/>
            <a:ext cx="10521813" cy="7745715"/>
            <a:chOff x="2689110" y="-289839"/>
            <a:chExt cx="10521813" cy="7745715"/>
          </a:xfrm>
        </p:grpSpPr>
        <p:sp>
          <p:nvSpPr>
            <p:cNvPr id="6" name="Isosceles Triangle 5"/>
            <p:cNvSpPr/>
            <p:nvPr/>
          </p:nvSpPr>
          <p:spPr>
            <a:xfrm rot="10800000">
              <a:off x="2689110" y="-46894"/>
              <a:ext cx="10337670" cy="7502770"/>
            </a:xfrm>
            <a:custGeom>
              <a:avLst/>
              <a:gdLst>
                <a:gd name="connsiteX0" fmla="*/ 0 w 13033978"/>
                <a:gd name="connsiteY0" fmla="*/ 7455877 h 7455877"/>
                <a:gd name="connsiteX1" fmla="*/ 6516989 w 13033978"/>
                <a:gd name="connsiteY1" fmla="*/ 0 h 7455877"/>
                <a:gd name="connsiteX2" fmla="*/ 13033978 w 13033978"/>
                <a:gd name="connsiteY2" fmla="*/ 7455877 h 7455877"/>
                <a:gd name="connsiteX3" fmla="*/ 0 w 13033978"/>
                <a:gd name="connsiteY3" fmla="*/ 7455877 h 7455877"/>
                <a:gd name="connsiteX0" fmla="*/ 0 w 8297855"/>
                <a:gd name="connsiteY0" fmla="*/ 4220308 h 7455877"/>
                <a:gd name="connsiteX1" fmla="*/ 1780866 w 8297855"/>
                <a:gd name="connsiteY1" fmla="*/ 0 h 7455877"/>
                <a:gd name="connsiteX2" fmla="*/ 8297855 w 8297855"/>
                <a:gd name="connsiteY2" fmla="*/ 7455877 h 7455877"/>
                <a:gd name="connsiteX3" fmla="*/ 0 w 8297855"/>
                <a:gd name="connsiteY3" fmla="*/ 4220308 h 7455877"/>
                <a:gd name="connsiteX0" fmla="*/ 0 w 10337670"/>
                <a:gd name="connsiteY0" fmla="*/ 7502770 h 7502770"/>
                <a:gd name="connsiteX1" fmla="*/ 3820681 w 10337670"/>
                <a:gd name="connsiteY1" fmla="*/ 0 h 7502770"/>
                <a:gd name="connsiteX2" fmla="*/ 10337670 w 10337670"/>
                <a:gd name="connsiteY2" fmla="*/ 7455877 h 7502770"/>
                <a:gd name="connsiteX3" fmla="*/ 0 w 10337670"/>
                <a:gd name="connsiteY3" fmla="*/ 7502770 h 75027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337670" h="7502770">
                  <a:moveTo>
                    <a:pt x="0" y="7502770"/>
                  </a:moveTo>
                  <a:lnTo>
                    <a:pt x="3820681" y="0"/>
                  </a:lnTo>
                  <a:lnTo>
                    <a:pt x="10337670" y="7455877"/>
                  </a:lnTo>
                  <a:lnTo>
                    <a:pt x="0" y="7502770"/>
                  </a:lnTo>
                  <a:close/>
                </a:path>
              </a:pathLst>
            </a:custGeom>
            <a:solidFill>
              <a:srgbClr val="1DA6C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Isosceles Triangle 2"/>
            <p:cNvSpPr/>
            <p:nvPr/>
          </p:nvSpPr>
          <p:spPr>
            <a:xfrm>
              <a:off x="3698256" y="-289839"/>
              <a:ext cx="9512667" cy="7171285"/>
            </a:xfrm>
            <a:custGeom>
              <a:avLst/>
              <a:gdLst>
                <a:gd name="connsiteX0" fmla="*/ 0 w 15923586"/>
                <a:gd name="connsiteY0" fmla="*/ 9108831 h 9108831"/>
                <a:gd name="connsiteX1" fmla="*/ 7961793 w 15923586"/>
                <a:gd name="connsiteY1" fmla="*/ 0 h 9108831"/>
                <a:gd name="connsiteX2" fmla="*/ 15923586 w 15923586"/>
                <a:gd name="connsiteY2" fmla="*/ 9108831 h 9108831"/>
                <a:gd name="connsiteX3" fmla="*/ 0 w 15923586"/>
                <a:gd name="connsiteY3" fmla="*/ 9108831 h 9108831"/>
                <a:gd name="connsiteX0" fmla="*/ 0 w 15923586"/>
                <a:gd name="connsiteY0" fmla="*/ 7045569 h 7045569"/>
                <a:gd name="connsiteX1" fmla="*/ 6179886 w 15923586"/>
                <a:gd name="connsiteY1" fmla="*/ 0 h 7045569"/>
                <a:gd name="connsiteX2" fmla="*/ 15923586 w 15923586"/>
                <a:gd name="connsiteY2" fmla="*/ 7045569 h 7045569"/>
                <a:gd name="connsiteX3" fmla="*/ 0 w 15923586"/>
                <a:gd name="connsiteY3" fmla="*/ 7045569 h 7045569"/>
                <a:gd name="connsiteX0" fmla="*/ 0 w 6920263"/>
                <a:gd name="connsiteY0" fmla="*/ 7045569 h 7045569"/>
                <a:gd name="connsiteX1" fmla="*/ 6179886 w 6920263"/>
                <a:gd name="connsiteY1" fmla="*/ 0 h 7045569"/>
                <a:gd name="connsiteX2" fmla="*/ 6920263 w 6920263"/>
                <a:gd name="connsiteY2" fmla="*/ 7022123 h 7045569"/>
                <a:gd name="connsiteX3" fmla="*/ 0 w 6920263"/>
                <a:gd name="connsiteY3" fmla="*/ 7045569 h 7045569"/>
                <a:gd name="connsiteX0" fmla="*/ 0 w 8795955"/>
                <a:gd name="connsiteY0" fmla="*/ 7045569 h 7069015"/>
                <a:gd name="connsiteX1" fmla="*/ 6179886 w 8795955"/>
                <a:gd name="connsiteY1" fmla="*/ 0 h 7069015"/>
                <a:gd name="connsiteX2" fmla="*/ 8795955 w 8795955"/>
                <a:gd name="connsiteY2" fmla="*/ 7069015 h 7069015"/>
                <a:gd name="connsiteX3" fmla="*/ 0 w 8795955"/>
                <a:gd name="connsiteY3" fmla="*/ 7045569 h 7069015"/>
                <a:gd name="connsiteX0" fmla="*/ 0 w 8830028"/>
                <a:gd name="connsiteY0" fmla="*/ 7045569 h 7069015"/>
                <a:gd name="connsiteX1" fmla="*/ 6179886 w 8830028"/>
                <a:gd name="connsiteY1" fmla="*/ 0 h 7069015"/>
                <a:gd name="connsiteX2" fmla="*/ 8795955 w 8830028"/>
                <a:gd name="connsiteY2" fmla="*/ 7069015 h 7069015"/>
                <a:gd name="connsiteX3" fmla="*/ 0 w 8830028"/>
                <a:gd name="connsiteY3" fmla="*/ 7045569 h 7069015"/>
                <a:gd name="connsiteX0" fmla="*/ 0 w 9566226"/>
                <a:gd name="connsiteY0" fmla="*/ 7050665 h 7074111"/>
                <a:gd name="connsiteX1" fmla="*/ 6179886 w 9566226"/>
                <a:gd name="connsiteY1" fmla="*/ 5096 h 7074111"/>
                <a:gd name="connsiteX2" fmla="*/ 8821989 w 9566226"/>
                <a:gd name="connsiteY2" fmla="*/ 5936973 h 7074111"/>
                <a:gd name="connsiteX3" fmla="*/ 8795955 w 9566226"/>
                <a:gd name="connsiteY3" fmla="*/ 7074111 h 7074111"/>
                <a:gd name="connsiteX4" fmla="*/ 0 w 9566226"/>
                <a:gd name="connsiteY4" fmla="*/ 7050665 h 7074111"/>
                <a:gd name="connsiteX0" fmla="*/ 0 w 9500351"/>
                <a:gd name="connsiteY0" fmla="*/ 7400156 h 7423602"/>
                <a:gd name="connsiteX1" fmla="*/ 6179886 w 9500351"/>
                <a:gd name="connsiteY1" fmla="*/ 354587 h 7423602"/>
                <a:gd name="connsiteX2" fmla="*/ 8610974 w 9500351"/>
                <a:gd name="connsiteY2" fmla="*/ 682833 h 7423602"/>
                <a:gd name="connsiteX3" fmla="*/ 8795955 w 9500351"/>
                <a:gd name="connsiteY3" fmla="*/ 7423602 h 7423602"/>
                <a:gd name="connsiteX4" fmla="*/ 0 w 9500351"/>
                <a:gd name="connsiteY4" fmla="*/ 7400156 h 7423602"/>
                <a:gd name="connsiteX0" fmla="*/ 0 w 9472603"/>
                <a:gd name="connsiteY0" fmla="*/ 7400156 h 7423602"/>
                <a:gd name="connsiteX1" fmla="*/ 6179886 w 9472603"/>
                <a:gd name="connsiteY1" fmla="*/ 354587 h 7423602"/>
                <a:gd name="connsiteX2" fmla="*/ 8610974 w 9472603"/>
                <a:gd name="connsiteY2" fmla="*/ 682833 h 7423602"/>
                <a:gd name="connsiteX3" fmla="*/ 8795955 w 9472603"/>
                <a:gd name="connsiteY3" fmla="*/ 7423602 h 7423602"/>
                <a:gd name="connsiteX4" fmla="*/ 0 w 9472603"/>
                <a:gd name="connsiteY4" fmla="*/ 7400156 h 7423602"/>
                <a:gd name="connsiteX0" fmla="*/ 0 w 9472603"/>
                <a:gd name="connsiteY0" fmla="*/ 7154707 h 7178153"/>
                <a:gd name="connsiteX1" fmla="*/ 6179886 w 9472603"/>
                <a:gd name="connsiteY1" fmla="*/ 109138 h 7178153"/>
                <a:gd name="connsiteX2" fmla="*/ 8610974 w 9472603"/>
                <a:gd name="connsiteY2" fmla="*/ 437384 h 7178153"/>
                <a:gd name="connsiteX3" fmla="*/ 8795955 w 9472603"/>
                <a:gd name="connsiteY3" fmla="*/ 7178153 h 7178153"/>
                <a:gd name="connsiteX4" fmla="*/ 0 w 9472603"/>
                <a:gd name="connsiteY4" fmla="*/ 7154707 h 7178153"/>
                <a:gd name="connsiteX0" fmla="*/ 0 w 9512667"/>
                <a:gd name="connsiteY0" fmla="*/ 7147839 h 7171285"/>
                <a:gd name="connsiteX1" fmla="*/ 6179886 w 9512667"/>
                <a:gd name="connsiteY1" fmla="*/ 102270 h 7171285"/>
                <a:gd name="connsiteX2" fmla="*/ 8751651 w 9512667"/>
                <a:gd name="connsiteY2" fmla="*/ 453962 h 7171285"/>
                <a:gd name="connsiteX3" fmla="*/ 8795955 w 9512667"/>
                <a:gd name="connsiteY3" fmla="*/ 7171285 h 7171285"/>
                <a:gd name="connsiteX4" fmla="*/ 0 w 9512667"/>
                <a:gd name="connsiteY4" fmla="*/ 7147839 h 71712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512667" h="7171285">
                  <a:moveTo>
                    <a:pt x="0" y="7147839"/>
                  </a:moveTo>
                  <a:lnTo>
                    <a:pt x="6179886" y="102270"/>
                  </a:lnTo>
                  <a:cubicBezTo>
                    <a:pt x="7650218" y="-83345"/>
                    <a:pt x="8737670" y="-44269"/>
                    <a:pt x="8751651" y="453962"/>
                  </a:cubicBezTo>
                  <a:cubicBezTo>
                    <a:pt x="9070433" y="1092869"/>
                    <a:pt x="10266287" y="6985670"/>
                    <a:pt x="8795955" y="7171285"/>
                  </a:cubicBezTo>
                  <a:lnTo>
                    <a:pt x="0" y="7147839"/>
                  </a:lnTo>
                  <a:close/>
                </a:path>
              </a:pathLst>
            </a:custGeom>
            <a:solidFill>
              <a:srgbClr val="023B5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5" name="Swansea 2016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r:embed="rId2">
                  <p14:trim st="5663" end="5619"/>
                </p14:media>
              </p:ext>
            </p:extLst>
          </p:nvPr>
        </p:nvPicPr>
        <p:blipFill rotWithShape="1">
          <a:blip r:embed="rId4"/>
          <a:srcRect b="40840"/>
          <a:stretch>
            <a:fillRect/>
          </a:stretch>
        </p:blipFill>
        <p:spPr>
          <a:xfrm>
            <a:off x="3757036" y="2538919"/>
            <a:ext cx="4530931" cy="1507787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3757036" y="2542032"/>
            <a:ext cx="4524375" cy="1486281"/>
          </a:xfrm>
          <a:prstGeom prst="rect">
            <a:avLst/>
          </a:prstGeom>
          <a:solidFill>
            <a:srgbClr val="3C5A99">
              <a:alpha val="40000"/>
            </a:srgbClr>
          </a:solidFill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itle 1"/>
          <p:cNvSpPr>
            <a:spLocks noGrp="1"/>
          </p:cNvSpPr>
          <p:nvPr>
            <p:ph type="ctrTitle"/>
          </p:nvPr>
        </p:nvSpPr>
        <p:spPr>
          <a:xfrm>
            <a:off x="3928486" y="2801924"/>
            <a:ext cx="4857750" cy="1104166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 b="1" dirty="0">
                <a:solidFill>
                  <a:schemeClr val="bg1"/>
                </a:solidFill>
                <a:latin typeface="Montserrat" panose="00000500000000000000" pitchFamily="50" charset="0"/>
              </a:rPr>
              <a:t>Welcome to Swansea</a:t>
            </a:r>
          </a:p>
        </p:txBody>
      </p:sp>
    </p:spTree>
    <p:extLst>
      <p:ext uri="{BB962C8B-B14F-4D97-AF65-F5344CB8AC3E}">
        <p14:creationId xmlns:p14="http://schemas.microsoft.com/office/powerpoint/2010/main" val="242945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47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73146" y="1778352"/>
            <a:ext cx="2945511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Getting connected: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97" b="70088"/>
          <a:stretch/>
        </p:blipFill>
        <p:spPr>
          <a:xfrm>
            <a:off x="323718" y="1604617"/>
            <a:ext cx="2919996" cy="2510295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703446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Account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69690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ID Card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84482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Password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917929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Access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35" r="50662" b="70088"/>
          <a:stretch/>
        </p:blipFill>
        <p:spPr>
          <a:xfrm>
            <a:off x="3545252" y="1794690"/>
            <a:ext cx="2477808" cy="21301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00" r="4597" b="70088"/>
          <a:stretch/>
        </p:blipFill>
        <p:spPr>
          <a:xfrm>
            <a:off x="8839433" y="1604617"/>
            <a:ext cx="2919996" cy="2510295"/>
          </a:xfrm>
          <a:prstGeom prst="rect">
            <a:avLst/>
          </a:prstGeom>
        </p:spPr>
      </p:pic>
      <p:sp>
        <p:nvSpPr>
          <p:cNvPr id="15" name="Content Placeholder 2"/>
          <p:cNvSpPr>
            <a:spLocks noGrp="1"/>
          </p:cNvSpPr>
          <p:nvPr>
            <p:ph idx="1"/>
          </p:nvPr>
        </p:nvSpPr>
        <p:spPr>
          <a:xfrm>
            <a:off x="0" y="5365377"/>
            <a:ext cx="12192000" cy="557640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>
                <a:solidFill>
                  <a:srgbClr val="1DA6C5"/>
                </a:solidFill>
              </a:rPr>
              <a:t>Your Account has been set up</a:t>
            </a:r>
            <a:endParaRPr lang="en-GB" dirty="0">
              <a:solidFill>
                <a:srgbClr val="1DA6C5"/>
              </a:solidFill>
            </a:endParaRP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20" t="3601" r="30059" b="69699"/>
          <a:stretch/>
        </p:blipFill>
        <p:spPr>
          <a:xfrm>
            <a:off x="6504038" y="1849193"/>
            <a:ext cx="2070847" cy="221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1588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313684" y="1778352"/>
            <a:ext cx="2945511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Getting connected: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97" b="70088"/>
          <a:stretch/>
        </p:blipFill>
        <p:spPr>
          <a:xfrm>
            <a:off x="323718" y="1604617"/>
            <a:ext cx="2919996" cy="2510295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703446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Account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69690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ID Card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84482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Password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917929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Access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35" r="50662" b="70088"/>
          <a:stretch/>
        </p:blipFill>
        <p:spPr>
          <a:xfrm>
            <a:off x="3545252" y="1794690"/>
            <a:ext cx="2477808" cy="21301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00" r="4597" b="70088"/>
          <a:stretch/>
        </p:blipFill>
        <p:spPr>
          <a:xfrm>
            <a:off x="8839433" y="1604617"/>
            <a:ext cx="2919996" cy="2510295"/>
          </a:xfrm>
          <a:prstGeom prst="rect">
            <a:avLst/>
          </a:prstGeom>
        </p:spPr>
      </p:pic>
      <p:sp>
        <p:nvSpPr>
          <p:cNvPr id="16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1DA6C5"/>
                </a:solidFill>
              </a:rPr>
              <a:t>Unlocks doors, important contact numbers, library card, printing</a:t>
            </a:r>
            <a:endParaRPr lang="en-GB" dirty="0">
              <a:solidFill>
                <a:srgbClr val="1DA6C5"/>
              </a:solidFill>
            </a:endParaRP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20" t="3601" r="30059" b="69699"/>
          <a:stretch/>
        </p:blipFill>
        <p:spPr>
          <a:xfrm>
            <a:off x="6504038" y="1849193"/>
            <a:ext cx="2070847" cy="221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387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476249" y="1778352"/>
            <a:ext cx="2471426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Getting connected: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97" b="70088"/>
          <a:stretch/>
        </p:blipFill>
        <p:spPr>
          <a:xfrm>
            <a:off x="323718" y="1604617"/>
            <a:ext cx="2919996" cy="2510295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703446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Account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69690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ID Card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84482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Password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917929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Access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35" r="50662" b="70088"/>
          <a:stretch/>
        </p:blipFill>
        <p:spPr>
          <a:xfrm>
            <a:off x="3545252" y="1794690"/>
            <a:ext cx="2477808" cy="21301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00" r="4597" b="70088"/>
          <a:stretch/>
        </p:blipFill>
        <p:spPr>
          <a:xfrm>
            <a:off x="8839433" y="1604617"/>
            <a:ext cx="2919996" cy="2510295"/>
          </a:xfrm>
          <a:prstGeom prst="rect">
            <a:avLst/>
          </a:prstGeom>
        </p:spPr>
      </p:pic>
      <p:sp>
        <p:nvSpPr>
          <p:cNvPr id="16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solidFill>
                  <a:srgbClr val="1DA6C5"/>
                </a:solidFill>
              </a:rPr>
              <a:t>Password reset portal : uwtsd.ac.uk/its/password-reset</a:t>
            </a: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20" t="3601" r="30059" b="69699"/>
          <a:stretch/>
        </p:blipFill>
        <p:spPr>
          <a:xfrm>
            <a:off x="6504038" y="1849193"/>
            <a:ext cx="2070847" cy="221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137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906904" y="1778352"/>
            <a:ext cx="2791705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Getting connected: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97" b="70088"/>
          <a:stretch/>
        </p:blipFill>
        <p:spPr>
          <a:xfrm>
            <a:off x="323718" y="1604617"/>
            <a:ext cx="2919996" cy="2510295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703446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Account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69690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ID Card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84482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Password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917929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Access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35" r="50662" b="70088"/>
          <a:stretch/>
        </p:blipFill>
        <p:spPr>
          <a:xfrm>
            <a:off x="3545252" y="1794690"/>
            <a:ext cx="2477808" cy="21301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00" r="4597" b="70088"/>
          <a:stretch/>
        </p:blipFill>
        <p:spPr>
          <a:xfrm>
            <a:off x="8839433" y="1604617"/>
            <a:ext cx="2919996" cy="2510295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err="1">
                <a:solidFill>
                  <a:srgbClr val="1DA6C5"/>
                </a:solidFill>
              </a:rPr>
              <a:t>Eduroam</a:t>
            </a:r>
            <a:endParaRPr lang="en-GB" dirty="0">
              <a:solidFill>
                <a:srgbClr val="1DA6C5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20" t="3601" r="30059" b="69699"/>
          <a:stretch/>
        </p:blipFill>
        <p:spPr>
          <a:xfrm>
            <a:off x="6504038" y="1849193"/>
            <a:ext cx="2070847" cy="221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7975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906904" y="1778352"/>
            <a:ext cx="2791705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Getting connected: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97" b="70088"/>
          <a:stretch/>
        </p:blipFill>
        <p:spPr>
          <a:xfrm>
            <a:off x="323718" y="1604617"/>
            <a:ext cx="2919996" cy="2510295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703446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Account</a:t>
            </a: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69690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ID Card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84482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Password</a:t>
            </a:r>
          </a:p>
        </p:txBody>
      </p:sp>
      <p:sp>
        <p:nvSpPr>
          <p:cNvPr id="10" name="Title 1"/>
          <p:cNvSpPr txBox="1">
            <a:spLocks/>
          </p:cNvSpPr>
          <p:nvPr/>
        </p:nvSpPr>
        <p:spPr>
          <a:xfrm>
            <a:off x="9179293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Your Access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735" r="50662" b="70088"/>
          <a:stretch/>
        </p:blipFill>
        <p:spPr>
          <a:xfrm>
            <a:off x="3545252" y="1794690"/>
            <a:ext cx="2477808" cy="21301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0800" r="4597" b="70088"/>
          <a:stretch/>
        </p:blipFill>
        <p:spPr>
          <a:xfrm>
            <a:off x="8839433" y="1604617"/>
            <a:ext cx="2919996" cy="2510295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solidFill>
                  <a:srgbClr val="1DA6C5"/>
                </a:solidFill>
              </a:rPr>
              <a:t>Devices in halls: email </a:t>
            </a:r>
            <a:r>
              <a:rPr lang="en-GB" b="1" dirty="0">
                <a:solidFill>
                  <a:srgbClr val="1DA6C5"/>
                </a:solidFill>
                <a:hlinkClick r:id="rId5"/>
              </a:rPr>
              <a:t>ITServiceDesk@uwtsd.ac.uk</a:t>
            </a:r>
            <a:endParaRPr lang="en-GB" b="1" dirty="0">
              <a:solidFill>
                <a:srgbClr val="1DA6C5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320" t="3601" r="30059" b="69699"/>
          <a:stretch/>
        </p:blipFill>
        <p:spPr>
          <a:xfrm>
            <a:off x="6504038" y="1849193"/>
            <a:ext cx="2070847" cy="2218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9218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373146" y="1778352"/>
            <a:ext cx="2945511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453352" y="1731046"/>
            <a:ext cx="2621281" cy="226117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73482" y="3924840"/>
            <a:ext cx="2962970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smtClean="0">
                <a:solidFill>
                  <a:schemeClr val="bg1"/>
                </a:solidFill>
              </a:rPr>
              <a:t>MyDay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570495" y="3924840"/>
            <a:ext cx="2623688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Desktop Shortcut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79030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Phone App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586515" y="1957684"/>
            <a:ext cx="2450376" cy="20781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7037833" y="1970289"/>
            <a:ext cx="1558412" cy="1973178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96245" y="2784506"/>
            <a:ext cx="3258784" cy="502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myday.uwtsd.ac.uk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138384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Direct link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Staying connected: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 smtClean="0">
                <a:solidFill>
                  <a:srgbClr val="1DA6C5"/>
                </a:solidFill>
              </a:rPr>
              <a:t>MyDay </a:t>
            </a:r>
            <a:r>
              <a:rPr lang="en-GB" b="1" dirty="0">
                <a:solidFill>
                  <a:srgbClr val="1DA6C5"/>
                </a:solidFill>
              </a:rPr>
              <a:t>is the best way for you access all UWTSD services</a:t>
            </a:r>
          </a:p>
        </p:txBody>
      </p:sp>
    </p:spTree>
    <p:extLst>
      <p:ext uri="{BB962C8B-B14F-4D97-AF65-F5344CB8AC3E}">
        <p14:creationId xmlns:p14="http://schemas.microsoft.com/office/powerpoint/2010/main" val="197229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3376869" y="1778352"/>
            <a:ext cx="2945511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453352" y="1731046"/>
            <a:ext cx="2621281" cy="226117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73482" y="3924840"/>
            <a:ext cx="2962970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Myday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570495" y="3924840"/>
            <a:ext cx="2623688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Desktop Shortcut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79030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Phone App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586515" y="1957684"/>
            <a:ext cx="2450376" cy="20781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7037833" y="1970289"/>
            <a:ext cx="1558412" cy="1973178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96245" y="2784506"/>
            <a:ext cx="3258784" cy="502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myday.uwtsd.ac.uk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138384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Direct link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Staying connected: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1DA6C5"/>
                </a:solidFill>
              </a:rPr>
              <a:t>Icon on all open access computers</a:t>
            </a:r>
            <a:endParaRPr lang="en-GB" dirty="0">
              <a:solidFill>
                <a:srgbClr val="1DA6C5"/>
              </a:solidFill>
            </a:endParaRP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1523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706064" y="1778352"/>
            <a:ext cx="1890181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453352" y="1731046"/>
            <a:ext cx="2621281" cy="226117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73482" y="3924840"/>
            <a:ext cx="2962970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Myday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570495" y="3924840"/>
            <a:ext cx="2623688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Desktop Shortcut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79030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Phone App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586515" y="1957684"/>
            <a:ext cx="2450376" cy="20781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7037833" y="1970289"/>
            <a:ext cx="1558412" cy="1973178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96245" y="2784506"/>
            <a:ext cx="3258784" cy="502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myday.uwtsd.ac.uk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138384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Direct link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Staying connected: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1DA6C5"/>
                </a:solidFill>
              </a:rPr>
              <a:t>Download the app</a:t>
            </a:r>
            <a:endParaRPr lang="en-GB" dirty="0">
              <a:solidFill>
                <a:srgbClr val="1DA6C5"/>
              </a:solidFill>
            </a:endParaRP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982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 flipH="1">
            <a:off x="8596245" y="1778352"/>
            <a:ext cx="3269437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453352" y="1731046"/>
            <a:ext cx="2621281" cy="226117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73482" y="3924840"/>
            <a:ext cx="2962970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Myday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570495" y="3924840"/>
            <a:ext cx="2623688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Desktop Shortcut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79030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Phone App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586515" y="1957684"/>
            <a:ext cx="2450376" cy="20781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7037833" y="1970289"/>
            <a:ext cx="1558412" cy="1973178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96245" y="2784506"/>
            <a:ext cx="3258784" cy="502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myday.uwtsd.ac.uk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138384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Direct link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Staying connected: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1DA6C5"/>
                </a:solidFill>
              </a:rPr>
              <a:t>Access MyDay anywhere</a:t>
            </a:r>
            <a:endParaRPr lang="en-GB" dirty="0">
              <a:solidFill>
                <a:srgbClr val="1DA6C5"/>
              </a:solidFill>
            </a:endParaRPr>
          </a:p>
          <a:p>
            <a:pPr algn="ctr"/>
            <a:endParaRPr lang="en-GB" dirty="0">
              <a:solidFill>
                <a:srgbClr val="1DA6C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8869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534" y="828519"/>
            <a:ext cx="5641130" cy="564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356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5065383"/>
            <a:ext cx="946285" cy="94628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008" y="2112353"/>
            <a:ext cx="1924112" cy="94628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269" y="5065383"/>
            <a:ext cx="1924114" cy="9462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787" y="3106538"/>
            <a:ext cx="1924112" cy="94628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778" y="4085961"/>
            <a:ext cx="946285" cy="94628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465" y="4085961"/>
            <a:ext cx="946285" cy="94628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611" y="4085961"/>
            <a:ext cx="946285" cy="94628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881" y="1128010"/>
            <a:ext cx="1924114" cy="94628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319" y="4085961"/>
            <a:ext cx="946285" cy="94628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177" y="3096696"/>
            <a:ext cx="1924114" cy="94628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5649" y="5065383"/>
            <a:ext cx="946285" cy="94628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45" y="5065383"/>
            <a:ext cx="946285" cy="94628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17" y="3106538"/>
            <a:ext cx="1924112" cy="94628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88" y="4085961"/>
            <a:ext cx="1924112" cy="94628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803" y="3106538"/>
            <a:ext cx="1924114" cy="946285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5065383"/>
            <a:ext cx="946285" cy="94628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4081039"/>
            <a:ext cx="946285" cy="94628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006" y="4081039"/>
            <a:ext cx="946285" cy="94628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698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/>
          <p:cNvGrpSpPr/>
          <p:nvPr/>
        </p:nvGrpSpPr>
        <p:grpSpPr>
          <a:xfrm>
            <a:off x="431800" y="1114209"/>
            <a:ext cx="7862195" cy="4894068"/>
            <a:chOff x="431800" y="1127656"/>
            <a:chExt cx="7862195" cy="4894068"/>
          </a:xfrm>
        </p:grpSpPr>
        <p:sp>
          <p:nvSpPr>
            <p:cNvPr id="29" name="Rectangle 28"/>
            <p:cNvSpPr/>
            <p:nvPr/>
          </p:nvSpPr>
          <p:spPr>
            <a:xfrm>
              <a:off x="431800" y="1127656"/>
              <a:ext cx="5880100" cy="19558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30" name="Group 29"/>
            <p:cNvGrpSpPr/>
            <p:nvPr/>
          </p:nvGrpSpPr>
          <p:grpSpPr>
            <a:xfrm>
              <a:off x="3402269" y="3116594"/>
              <a:ext cx="2909630" cy="2905130"/>
              <a:chOff x="3402269" y="3106538"/>
              <a:chExt cx="2909630" cy="2905130"/>
            </a:xfrm>
          </p:grpSpPr>
          <p:pic>
            <p:nvPicPr>
              <p:cNvPr id="31" name="Picture 30"/>
              <p:cNvPicPr>
                <a:picLocks noChangeAspect="1"/>
              </p:cNvPicPr>
              <p:nvPr/>
            </p:nvPicPr>
            <p:blipFill>
              <a:blip r:embed="rId3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402269" y="5065383"/>
                <a:ext cx="1924114" cy="946285"/>
              </a:xfrm>
              <a:prstGeom prst="rect">
                <a:avLst/>
              </a:prstGeom>
            </p:spPr>
          </p:pic>
          <p:pic>
            <p:nvPicPr>
              <p:cNvPr id="32" name="Picture 31"/>
              <p:cNvPicPr>
                <a:picLocks noChangeAspect="1"/>
              </p:cNvPicPr>
              <p:nvPr/>
            </p:nvPicPr>
            <p:blipFill>
              <a:blip r:embed="rId4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87787" y="3106538"/>
                <a:ext cx="1924112" cy="946285"/>
              </a:xfrm>
              <a:prstGeom prst="rect">
                <a:avLst/>
              </a:prstGeom>
            </p:spPr>
          </p:pic>
          <p:pic>
            <p:nvPicPr>
              <p:cNvPr id="33" name="Picture 32"/>
              <p:cNvPicPr>
                <a:picLocks noChangeAspect="1"/>
              </p:cNvPicPr>
              <p:nvPr/>
            </p:nvPicPr>
            <p:blipFill>
              <a:blip r:embed="rId5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87465" y="4085961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34" name="Picture 33"/>
              <p:cNvPicPr>
                <a:picLocks noChangeAspect="1"/>
              </p:cNvPicPr>
              <p:nvPr/>
            </p:nvPicPr>
            <p:blipFill>
              <a:blip r:embed="rId6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404611" y="4085961"/>
                <a:ext cx="946285" cy="946285"/>
              </a:xfrm>
              <a:prstGeom prst="rect">
                <a:avLst/>
              </a:prstGeom>
            </p:spPr>
          </p:pic>
        </p:grpSp>
        <p:grpSp>
          <p:nvGrpSpPr>
            <p:cNvPr id="35" name="Group 34"/>
            <p:cNvGrpSpPr/>
            <p:nvPr/>
          </p:nvGrpSpPr>
          <p:grpSpPr>
            <a:xfrm>
              <a:off x="6358177" y="1138066"/>
              <a:ext cx="1935818" cy="2914971"/>
              <a:chOff x="6358177" y="1128010"/>
              <a:chExt cx="1935818" cy="2914971"/>
            </a:xfrm>
          </p:grpSpPr>
          <p:pic>
            <p:nvPicPr>
              <p:cNvPr id="36" name="Picture 35"/>
              <p:cNvPicPr>
                <a:picLocks noChangeAspect="1"/>
              </p:cNvPicPr>
              <p:nvPr/>
            </p:nvPicPr>
            <p:blipFill>
              <a:blip r:embed="rId7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64008" y="2112353"/>
                <a:ext cx="1924112" cy="946285"/>
              </a:xfrm>
              <a:prstGeom prst="rect">
                <a:avLst/>
              </a:prstGeom>
            </p:spPr>
          </p:pic>
          <p:pic>
            <p:nvPicPr>
              <p:cNvPr id="37" name="Picture 36"/>
              <p:cNvPicPr>
                <a:picLocks noChangeAspect="1"/>
              </p:cNvPicPr>
              <p:nvPr/>
            </p:nvPicPr>
            <p:blipFill>
              <a:blip r:embed="rId8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69881" y="1128010"/>
                <a:ext cx="1924114" cy="946285"/>
              </a:xfrm>
              <a:prstGeom prst="rect">
                <a:avLst/>
              </a:prstGeom>
            </p:spPr>
          </p:pic>
          <p:pic>
            <p:nvPicPr>
              <p:cNvPr id="38" name="Picture 37"/>
              <p:cNvPicPr>
                <a:picLocks noChangeAspect="1"/>
              </p:cNvPicPr>
              <p:nvPr/>
            </p:nvPicPr>
            <p:blipFill>
              <a:blip r:embed="rId9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8177" y="3096696"/>
                <a:ext cx="1924114" cy="946285"/>
              </a:xfrm>
              <a:prstGeom prst="rect">
                <a:avLst/>
              </a:prstGeom>
            </p:spPr>
          </p:pic>
        </p:grpSp>
        <p:grpSp>
          <p:nvGrpSpPr>
            <p:cNvPr id="39" name="Group 38"/>
            <p:cNvGrpSpPr/>
            <p:nvPr/>
          </p:nvGrpSpPr>
          <p:grpSpPr>
            <a:xfrm>
              <a:off x="453988" y="3116594"/>
              <a:ext cx="3896929" cy="1925708"/>
              <a:chOff x="453988" y="3106538"/>
              <a:chExt cx="3896929" cy="1925708"/>
            </a:xfrm>
          </p:grpSpPr>
          <p:pic>
            <p:nvPicPr>
              <p:cNvPr id="41" name="Picture 40"/>
              <p:cNvPicPr>
                <a:picLocks noChangeAspect="1"/>
              </p:cNvPicPr>
              <p:nvPr/>
            </p:nvPicPr>
            <p:blipFill>
              <a:blip r:embed="rId10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421778" y="4085961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42" name="Picture 41"/>
              <p:cNvPicPr>
                <a:picLocks noChangeAspect="1"/>
              </p:cNvPicPr>
              <p:nvPr/>
            </p:nvPicPr>
            <p:blipFill>
              <a:blip r:embed="rId11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61117" y="3106538"/>
                <a:ext cx="1924112" cy="946285"/>
              </a:xfrm>
              <a:prstGeom prst="rect">
                <a:avLst/>
              </a:prstGeom>
            </p:spPr>
          </p:pic>
          <p:pic>
            <p:nvPicPr>
              <p:cNvPr id="43" name="Picture 42"/>
              <p:cNvPicPr>
                <a:picLocks noChangeAspect="1"/>
              </p:cNvPicPr>
              <p:nvPr/>
            </p:nvPicPr>
            <p:blipFill>
              <a:blip r:embed="rId12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53988" y="4085961"/>
                <a:ext cx="1924112" cy="946285"/>
              </a:xfrm>
              <a:prstGeom prst="rect">
                <a:avLst/>
              </a:prstGeom>
            </p:spPr>
          </p:pic>
          <p:pic>
            <p:nvPicPr>
              <p:cNvPr id="44" name="Picture 43"/>
              <p:cNvPicPr>
                <a:picLocks noChangeAspect="1"/>
              </p:cNvPicPr>
              <p:nvPr/>
            </p:nvPicPr>
            <p:blipFill>
              <a:blip r:embed="rId13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426803" y="3106538"/>
                <a:ext cx="1924114" cy="946285"/>
              </a:xfrm>
              <a:prstGeom prst="rect">
                <a:avLst/>
              </a:prstGeom>
            </p:spPr>
          </p:pic>
        </p:grpSp>
        <p:grpSp>
          <p:nvGrpSpPr>
            <p:cNvPr id="45" name="Group 44"/>
            <p:cNvGrpSpPr/>
            <p:nvPr/>
          </p:nvGrpSpPr>
          <p:grpSpPr>
            <a:xfrm>
              <a:off x="452325" y="5075439"/>
              <a:ext cx="2909609" cy="946285"/>
              <a:chOff x="452325" y="5065383"/>
              <a:chExt cx="2909609" cy="946285"/>
            </a:xfrm>
          </p:grpSpPr>
          <p:pic>
            <p:nvPicPr>
              <p:cNvPr id="46" name="Picture 45"/>
              <p:cNvPicPr>
                <a:picLocks noChangeAspect="1"/>
              </p:cNvPicPr>
              <p:nvPr/>
            </p:nvPicPr>
            <p:blipFill>
              <a:blip r:embed="rId14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415649" y="5065383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47" name="Picture 46"/>
              <p:cNvPicPr>
                <a:picLocks noChangeAspect="1"/>
              </p:cNvPicPr>
              <p:nvPr/>
            </p:nvPicPr>
            <p:blipFill>
              <a:blip r:embed="rId15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438945" y="5065383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48" name="Picture 47"/>
              <p:cNvPicPr>
                <a:picLocks noChangeAspect="1"/>
              </p:cNvPicPr>
              <p:nvPr/>
            </p:nvPicPr>
            <p:blipFill>
              <a:blip r:embed="rId16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52325" y="5065383"/>
                <a:ext cx="946285" cy="946285"/>
              </a:xfrm>
              <a:prstGeom prst="rect">
                <a:avLst/>
              </a:prstGeom>
            </p:spPr>
          </p:pic>
        </p:grpSp>
        <p:grpSp>
          <p:nvGrpSpPr>
            <p:cNvPr id="49" name="Group 48"/>
            <p:cNvGrpSpPr/>
            <p:nvPr/>
          </p:nvGrpSpPr>
          <p:grpSpPr>
            <a:xfrm>
              <a:off x="5370319" y="4091095"/>
              <a:ext cx="2911972" cy="1930629"/>
              <a:chOff x="5370319" y="4081039"/>
              <a:chExt cx="2911972" cy="1930629"/>
            </a:xfrm>
          </p:grpSpPr>
          <p:pic>
            <p:nvPicPr>
              <p:cNvPr id="50" name="Picture 49"/>
              <p:cNvPicPr>
                <a:picLocks noChangeAspect="1"/>
              </p:cNvPicPr>
              <p:nvPr/>
            </p:nvPicPr>
            <p:blipFill>
              <a:blip r:embed="rId17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3173" y="5065383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51" name="Picture 50"/>
              <p:cNvPicPr>
                <a:picLocks noChangeAspect="1"/>
              </p:cNvPicPr>
              <p:nvPr/>
            </p:nvPicPr>
            <p:blipFill>
              <a:blip r:embed="rId18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5370319" y="4085961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52" name="Picture 51"/>
              <p:cNvPicPr>
                <a:picLocks noChangeAspect="1"/>
              </p:cNvPicPr>
              <p:nvPr/>
            </p:nvPicPr>
            <p:blipFill>
              <a:blip r:embed="rId19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3173" y="4081039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53" name="Picture 52"/>
              <p:cNvPicPr>
                <a:picLocks noChangeAspect="1"/>
              </p:cNvPicPr>
              <p:nvPr/>
            </p:nvPicPr>
            <p:blipFill>
              <a:blip r:embed="rId20">
                <a:duotone>
                  <a:schemeClr val="bg2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336006" y="4081039"/>
                <a:ext cx="946285" cy="946285"/>
              </a:xfrm>
              <a:prstGeom prst="rect">
                <a:avLst/>
              </a:prstGeom>
            </p:spPr>
          </p:pic>
        </p:grpSp>
      </p:grpSp>
      <p:sp>
        <p:nvSpPr>
          <p:cNvPr id="4" name="Rectangle 3"/>
          <p:cNvSpPr/>
          <p:nvPr/>
        </p:nvSpPr>
        <p:spPr>
          <a:xfrm>
            <a:off x="8404412" y="914400"/>
            <a:ext cx="3939988" cy="5351929"/>
          </a:xfrm>
          <a:prstGeom prst="rect">
            <a:avLst/>
          </a:prstGeom>
          <a:solidFill>
            <a:srgbClr val="023B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Rectangle 1"/>
          <p:cNvSpPr/>
          <p:nvPr/>
        </p:nvSpPr>
        <p:spPr>
          <a:xfrm>
            <a:off x="431800" y="1142193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3402269" y="3111692"/>
            <a:ext cx="2909630" cy="2899976"/>
            <a:chOff x="3402269" y="3111692"/>
            <a:chExt cx="2909630" cy="2899976"/>
          </a:xfrm>
        </p:grpSpPr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11692"/>
              <a:ext cx="1924112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</p:grpSp>
      <p:grpSp>
        <p:nvGrpSpPr>
          <p:cNvPr id="28" name="Group 27"/>
          <p:cNvGrpSpPr/>
          <p:nvPr/>
        </p:nvGrpSpPr>
        <p:grpSpPr>
          <a:xfrm>
            <a:off x="6358177" y="1128010"/>
            <a:ext cx="1935818" cy="2914971"/>
            <a:chOff x="6358177" y="1128010"/>
            <a:chExt cx="1935818" cy="2914971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/>
        </p:nvGrpSpPr>
        <p:grpSpPr>
          <a:xfrm>
            <a:off x="453988" y="3106538"/>
            <a:ext cx="3896929" cy="1925708"/>
            <a:chOff x="453988" y="3106538"/>
            <a:chExt cx="3896929" cy="1925708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</p:grpSp>
      <p:grpSp>
        <p:nvGrpSpPr>
          <p:cNvPr id="6" name="Group 5"/>
          <p:cNvGrpSpPr/>
          <p:nvPr/>
        </p:nvGrpSpPr>
        <p:grpSpPr>
          <a:xfrm>
            <a:off x="452325" y="5061992"/>
            <a:ext cx="2909609" cy="946285"/>
            <a:chOff x="452325" y="5065383"/>
            <a:chExt cx="2909609" cy="946285"/>
          </a:xfrm>
        </p:grpSpPr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</p:grpSp>
      <p:pic>
        <p:nvPicPr>
          <p:cNvPr id="16" name="Picture 15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319" y="4085961"/>
            <a:ext cx="946285" cy="946285"/>
          </a:xfrm>
          <a:prstGeom prst="rect">
            <a:avLst/>
          </a:prstGeom>
        </p:spPr>
      </p:pic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8525435" y="2112353"/>
            <a:ext cx="2662518" cy="188274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Colour Coded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Each tile takes you to more information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6" name="Picture 55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grpSp>
        <p:nvGrpSpPr>
          <p:cNvPr id="58" name="Group 57"/>
          <p:cNvGrpSpPr/>
          <p:nvPr/>
        </p:nvGrpSpPr>
        <p:grpSpPr>
          <a:xfrm>
            <a:off x="5365614" y="4081039"/>
            <a:ext cx="2916677" cy="1931107"/>
            <a:chOff x="5365614" y="4081039"/>
            <a:chExt cx="2916677" cy="1931107"/>
          </a:xfrm>
        </p:grpSpPr>
        <p:grpSp>
          <p:nvGrpSpPr>
            <p:cNvPr id="55" name="Group 54"/>
            <p:cNvGrpSpPr/>
            <p:nvPr/>
          </p:nvGrpSpPr>
          <p:grpSpPr>
            <a:xfrm>
              <a:off x="6353173" y="4081039"/>
              <a:ext cx="1929118" cy="1930629"/>
              <a:chOff x="6353173" y="4081039"/>
              <a:chExt cx="1929118" cy="1930629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1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3173" y="5065383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24" name="Picture 23"/>
              <p:cNvPicPr>
                <a:picLocks noChangeAspect="1"/>
              </p:cNvPicPr>
              <p:nvPr/>
            </p:nvPicPr>
            <p:blipFill>
              <a:blip r:embed="rId1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6353173" y="4081039"/>
                <a:ext cx="946285" cy="946285"/>
              </a:xfrm>
              <a:prstGeom prst="rect">
                <a:avLst/>
              </a:prstGeom>
            </p:spPr>
          </p:pic>
          <p:pic>
            <p:nvPicPr>
              <p:cNvPr id="25" name="Picture 24"/>
              <p:cNvPicPr>
                <a:picLocks noChangeAspect="1"/>
              </p:cNvPicPr>
              <p:nvPr/>
            </p:nvPicPr>
            <p:blipFill>
              <a:blip r:embed="rId2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7336006" y="4081039"/>
                <a:ext cx="946285" cy="946285"/>
              </a:xfrm>
              <a:prstGeom prst="rect">
                <a:avLst/>
              </a:prstGeom>
            </p:spPr>
          </p:pic>
        </p:grpSp>
        <p:pic>
          <p:nvPicPr>
            <p:cNvPr id="57" name="Picture 56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65614" y="5065861"/>
              <a:ext cx="946285" cy="946285"/>
            </a:xfrm>
            <a:prstGeom prst="rect">
              <a:avLst/>
            </a:prstGeom>
          </p:spPr>
        </p:pic>
      </p:grpSp>
      <p:pic>
        <p:nvPicPr>
          <p:cNvPr id="60" name="Picture 59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052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500"/>
                            </p:stCondLst>
                            <p:childTnLst>
                              <p:par>
                                <p:cTn id="4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4000"/>
                            </p:stCondLst>
                            <p:childTnLst>
                              <p:par>
                                <p:cTn id="5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5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0"/>
                            </p:stCondLst>
                            <p:childTnLst>
                              <p:par>
                                <p:cTn id="5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500"/>
                            </p:stCondLst>
                            <p:childTnLst>
                              <p:par>
                                <p:cTn id="6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778" y="4085961"/>
            <a:ext cx="946285" cy="94628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17" y="3106538"/>
            <a:ext cx="1924112" cy="94628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88" y="4085961"/>
            <a:ext cx="1924112" cy="94628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803" y="3106538"/>
            <a:ext cx="1924114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635477" y="1128010"/>
            <a:ext cx="2954142" cy="27423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23B5A"/>
                </a:solidFill>
              </a:rPr>
              <a:t>Keep in contact</a:t>
            </a:r>
          </a:p>
          <a:p>
            <a:r>
              <a:rPr lang="en-GB" dirty="0">
                <a:solidFill>
                  <a:srgbClr val="023B5A"/>
                </a:solidFill>
              </a:rPr>
              <a:t>E-mail</a:t>
            </a:r>
          </a:p>
          <a:p>
            <a:r>
              <a:rPr lang="en-GB" dirty="0">
                <a:solidFill>
                  <a:srgbClr val="023B5A"/>
                </a:solidFill>
              </a:rPr>
              <a:t>Announcements</a:t>
            </a:r>
          </a:p>
          <a:p>
            <a:r>
              <a:rPr lang="en-GB" dirty="0">
                <a:solidFill>
                  <a:srgbClr val="023B5A"/>
                </a:solidFill>
              </a:rPr>
              <a:t>News</a:t>
            </a:r>
          </a:p>
          <a:p>
            <a:r>
              <a:rPr lang="en-GB" dirty="0">
                <a:solidFill>
                  <a:srgbClr val="023B5A"/>
                </a:solidFill>
              </a:rPr>
              <a:t>Calendar</a:t>
            </a:r>
          </a:p>
          <a:p>
            <a:endParaRPr lang="en-GB" dirty="0">
              <a:solidFill>
                <a:srgbClr val="023B5A"/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7231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5649" y="5065383"/>
            <a:ext cx="946285" cy="94628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45" y="5065383"/>
            <a:ext cx="946285" cy="946285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5065383"/>
            <a:ext cx="946285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3988" y="1128010"/>
            <a:ext cx="7840007" cy="4883658"/>
            <a:chOff x="453988" y="1128010"/>
            <a:chExt cx="7840007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705011" y="2112353"/>
            <a:ext cx="3486990" cy="308143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7030A0"/>
                </a:solidFill>
              </a:rPr>
              <a:t>Your Students’ Union &amp; Opportunities</a:t>
            </a:r>
          </a:p>
          <a:p>
            <a:r>
              <a:rPr lang="en-GB" dirty="0">
                <a:solidFill>
                  <a:srgbClr val="7030A0"/>
                </a:solidFill>
              </a:rPr>
              <a:t>Events</a:t>
            </a:r>
          </a:p>
          <a:p>
            <a:r>
              <a:rPr lang="en-GB" dirty="0">
                <a:solidFill>
                  <a:srgbClr val="7030A0"/>
                </a:solidFill>
              </a:rPr>
              <a:t>Internships</a:t>
            </a:r>
          </a:p>
          <a:p>
            <a:r>
              <a:rPr lang="en-GB" dirty="0">
                <a:solidFill>
                  <a:srgbClr val="7030A0"/>
                </a:solidFill>
              </a:rPr>
              <a:t>Competitions</a:t>
            </a:r>
          </a:p>
          <a:p>
            <a:r>
              <a:rPr lang="en-GB" dirty="0">
                <a:solidFill>
                  <a:srgbClr val="7030A0"/>
                </a:solidFill>
              </a:rPr>
              <a:t>Work placements</a:t>
            </a:r>
          </a:p>
          <a:p>
            <a:endParaRPr lang="en-GB" dirty="0">
              <a:solidFill>
                <a:srgbClr val="7030A0"/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4522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269" y="5065383"/>
            <a:ext cx="1924114" cy="9462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787" y="3106538"/>
            <a:ext cx="1924112" cy="94628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465" y="4085961"/>
            <a:ext cx="946285" cy="94628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611" y="4085961"/>
            <a:ext cx="946285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705010" y="3068410"/>
            <a:ext cx="3486990" cy="24985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Your Studies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Moodle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Software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Library</a:t>
            </a:r>
          </a:p>
          <a:p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One Drive</a:t>
            </a:r>
          </a:p>
          <a:p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35916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008" y="2112353"/>
            <a:ext cx="1924112" cy="94628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881" y="1128010"/>
            <a:ext cx="1924114" cy="94628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177" y="3096696"/>
            <a:ext cx="1924114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3106538"/>
            <a:ext cx="7829966" cy="2905130"/>
            <a:chOff x="452325" y="3106538"/>
            <a:chExt cx="7829966" cy="2905130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705011" y="1601152"/>
            <a:ext cx="3486990" cy="2161241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C00000"/>
                </a:solidFill>
              </a:rPr>
              <a:t>IT</a:t>
            </a:r>
          </a:p>
          <a:p>
            <a:r>
              <a:rPr lang="en-GB" dirty="0">
                <a:solidFill>
                  <a:srgbClr val="C00000"/>
                </a:solidFill>
              </a:rPr>
              <a:t>PC Availability</a:t>
            </a:r>
          </a:p>
          <a:p>
            <a:r>
              <a:rPr lang="en-GB" dirty="0">
                <a:solidFill>
                  <a:srgbClr val="C00000"/>
                </a:solidFill>
              </a:rPr>
              <a:t>Helpdesk</a:t>
            </a:r>
          </a:p>
          <a:p>
            <a:r>
              <a:rPr lang="en-GB" dirty="0">
                <a:solidFill>
                  <a:srgbClr val="C00000"/>
                </a:solidFill>
              </a:rPr>
              <a:t>Service Status</a:t>
            </a:r>
          </a:p>
          <a:p>
            <a:endParaRPr lang="en-GB" dirty="0">
              <a:solidFill>
                <a:srgbClr val="C00000"/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7669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5065383"/>
            <a:ext cx="946285" cy="946285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</p:grpSp>
      <p:pic>
        <p:nvPicPr>
          <p:cNvPr id="24" name="Picture 23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4081039"/>
            <a:ext cx="946285" cy="94628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006" y="4081039"/>
            <a:ext cx="946285" cy="946285"/>
          </a:xfrm>
          <a:prstGeom prst="rect">
            <a:avLst/>
          </a:prstGeom>
        </p:spPr>
      </p:pic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548182" y="3987044"/>
            <a:ext cx="3486990" cy="2080559"/>
          </a:xfrm>
        </p:spPr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23B5A"/>
                </a:solidFill>
              </a:rPr>
              <a:t>Additional Resources</a:t>
            </a:r>
          </a:p>
          <a:p>
            <a:r>
              <a:rPr lang="en-GB" dirty="0">
                <a:solidFill>
                  <a:srgbClr val="023B5A"/>
                </a:solidFill>
              </a:rPr>
              <a:t>Finance</a:t>
            </a:r>
          </a:p>
          <a:p>
            <a:r>
              <a:rPr lang="en-GB" dirty="0">
                <a:solidFill>
                  <a:srgbClr val="023B5A"/>
                </a:solidFill>
              </a:rPr>
              <a:t>Resource Hub</a:t>
            </a:r>
          </a:p>
          <a:p>
            <a:r>
              <a:rPr lang="en-GB" dirty="0">
                <a:solidFill>
                  <a:srgbClr val="023B5A"/>
                </a:solidFill>
              </a:rPr>
              <a:t>Help &amp; Advice</a:t>
            </a:r>
          </a:p>
          <a:p>
            <a:endParaRPr lang="en-GB" dirty="0">
              <a:solidFill>
                <a:srgbClr val="023B5A"/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978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0534" y="828519"/>
            <a:ext cx="5641130" cy="5641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750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22" name="Picture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066" y="3027979"/>
            <a:ext cx="2243588" cy="110340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sp>
        <p:nvSpPr>
          <p:cNvPr id="26" name="Content Placeholder 2"/>
          <p:cNvSpPr>
            <a:spLocks noGrp="1"/>
          </p:cNvSpPr>
          <p:nvPr>
            <p:ph idx="1"/>
          </p:nvPr>
        </p:nvSpPr>
        <p:spPr>
          <a:xfrm>
            <a:off x="8599252" y="1128010"/>
            <a:ext cx="3452540" cy="48836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23B5A"/>
                </a:solidFill>
              </a:rPr>
              <a:t>Your Email</a:t>
            </a:r>
          </a:p>
          <a:p>
            <a:pPr marL="0" indent="0">
              <a:buNone/>
            </a:pPr>
            <a:r>
              <a:rPr lang="en-GB" dirty="0">
                <a:solidFill>
                  <a:srgbClr val="437B81"/>
                </a:solidFill>
              </a:rPr>
              <a:t>Email is the main form of communication for urgent and important information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70438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0" y="4570659"/>
            <a:ext cx="12192000" cy="81692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400" b="1" dirty="0">
                <a:solidFill>
                  <a:srgbClr val="437B81"/>
                </a:solidFill>
              </a:rPr>
              <a:t>Your email is your initial and surname, followed by a ‘dot’ then your student ID. jbloggs.123456@student.uwtsd.ac.uk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363088293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70894" y="1778353"/>
            <a:ext cx="1562126" cy="1880224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0" y="4852358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Key University information and announcements</a:t>
            </a:r>
            <a:endParaRPr lang="en-GB" dirty="0">
              <a:solidFill>
                <a:srgbClr val="437B81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7402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220504" y="1778353"/>
            <a:ext cx="2243919" cy="1880224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0" y="4852358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Monthly Bulletin with event information</a:t>
            </a:r>
            <a:endParaRPr lang="en-GB" dirty="0">
              <a:solidFill>
                <a:srgbClr val="437B81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98452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sp>
        <p:nvSpPr>
          <p:cNvPr id="12" name="Rectangle 11"/>
          <p:cNvSpPr/>
          <p:nvPr/>
        </p:nvSpPr>
        <p:spPr>
          <a:xfrm>
            <a:off x="4694926" y="1778353"/>
            <a:ext cx="2243919" cy="1880224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  <p:sp>
        <p:nvSpPr>
          <p:cNvPr id="22" name="Content Placeholder 2"/>
          <p:cNvSpPr txBox="1">
            <a:spLocks/>
          </p:cNvSpPr>
          <p:nvPr/>
        </p:nvSpPr>
        <p:spPr>
          <a:xfrm>
            <a:off x="0" y="4852358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Library Information</a:t>
            </a:r>
            <a:endParaRPr lang="en-GB" dirty="0">
              <a:solidFill>
                <a:srgbClr val="437B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56197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sp>
        <p:nvSpPr>
          <p:cNvPr id="12" name="Rectangle 11"/>
          <p:cNvSpPr/>
          <p:nvPr/>
        </p:nvSpPr>
        <p:spPr>
          <a:xfrm>
            <a:off x="7112036" y="1778353"/>
            <a:ext cx="2243919" cy="1880224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  <p:sp>
        <p:nvSpPr>
          <p:cNvPr id="23" name="Content Placeholder 2"/>
          <p:cNvSpPr txBox="1">
            <a:spLocks/>
          </p:cNvSpPr>
          <p:nvPr/>
        </p:nvSpPr>
        <p:spPr>
          <a:xfrm>
            <a:off x="0" y="4852358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Exam Information</a:t>
            </a:r>
            <a:endParaRPr lang="en-GB" dirty="0">
              <a:solidFill>
                <a:srgbClr val="437B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5728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sp>
        <p:nvSpPr>
          <p:cNvPr id="12" name="Rectangle 11"/>
          <p:cNvSpPr/>
          <p:nvPr/>
        </p:nvSpPr>
        <p:spPr>
          <a:xfrm>
            <a:off x="9683416" y="1778353"/>
            <a:ext cx="1975564" cy="1880224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  <p:sp>
        <p:nvSpPr>
          <p:cNvPr id="23" name="Content Placeholder 2"/>
          <p:cNvSpPr txBox="1">
            <a:spLocks/>
          </p:cNvSpPr>
          <p:nvPr/>
        </p:nvSpPr>
        <p:spPr>
          <a:xfrm>
            <a:off x="0" y="4852358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Emergency Messages</a:t>
            </a:r>
            <a:endParaRPr lang="en-GB" dirty="0">
              <a:solidFill>
                <a:srgbClr val="437B8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57127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Email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3" t="9573" r="79112" b="62216"/>
          <a:stretch/>
        </p:blipFill>
        <p:spPr>
          <a:xfrm>
            <a:off x="365759" y="1626174"/>
            <a:ext cx="1848051" cy="1934678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89" r="75293" b="23159"/>
          <a:stretch/>
        </p:blipFill>
        <p:spPr>
          <a:xfrm>
            <a:off x="7341787" y="1827350"/>
            <a:ext cx="1889138" cy="159781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78" t="9573" r="58767" b="62216"/>
          <a:stretch/>
        </p:blipFill>
        <p:spPr>
          <a:xfrm>
            <a:off x="2341323" y="1613306"/>
            <a:ext cx="1848051" cy="193467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9573" r="32070" b="62216"/>
          <a:stretch/>
        </p:blipFill>
        <p:spPr>
          <a:xfrm>
            <a:off x="4871997" y="1626174"/>
            <a:ext cx="1848051" cy="193467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26" t="40952" r="5974" b="26499"/>
          <a:stretch/>
        </p:blipFill>
        <p:spPr>
          <a:xfrm>
            <a:off x="9841284" y="1755745"/>
            <a:ext cx="1794685" cy="1827716"/>
          </a:xfrm>
          <a:prstGeom prst="rect">
            <a:avLst/>
          </a:prstGeom>
        </p:spPr>
      </p:pic>
      <p:sp>
        <p:nvSpPr>
          <p:cNvPr id="10" name="Content Placeholder 2"/>
          <p:cNvSpPr txBox="1">
            <a:spLocks/>
          </p:cNvSpPr>
          <p:nvPr/>
        </p:nvSpPr>
        <p:spPr>
          <a:xfrm>
            <a:off x="1922929" y="4385991"/>
            <a:ext cx="8346142" cy="149037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So check your email frequently. On your phone, desktop, through </a:t>
            </a:r>
            <a:r>
              <a:rPr lang="en-GB" b="1" dirty="0" smtClean="0">
                <a:solidFill>
                  <a:srgbClr val="437B81"/>
                </a:solidFill>
              </a:rPr>
              <a:t>MyDay </a:t>
            </a:r>
            <a:r>
              <a:rPr lang="en-GB" b="1" dirty="0">
                <a:solidFill>
                  <a:srgbClr val="437B81"/>
                </a:solidFill>
              </a:rPr>
              <a:t>or through a direct link.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437B81"/>
                </a:solidFill>
              </a:rPr>
              <a:t>You can even forward it to your personal email</a:t>
            </a:r>
          </a:p>
        </p:txBody>
      </p:sp>
    </p:spTree>
    <p:extLst>
      <p:ext uri="{BB962C8B-B14F-4D97-AF65-F5344CB8AC3E}">
        <p14:creationId xmlns:p14="http://schemas.microsoft.com/office/powerpoint/2010/main" val="6141524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/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grpSp>
        <p:nvGrpSpPr>
          <p:cNvPr id="5" name="Group 4"/>
          <p:cNvGrpSpPr/>
          <p:nvPr/>
        </p:nvGrpSpPr>
        <p:grpSpPr>
          <a:xfrm>
            <a:off x="3212764" y="3975011"/>
            <a:ext cx="2313475" cy="1134810"/>
            <a:chOff x="3404611" y="4085961"/>
            <a:chExt cx="1929139" cy="946284"/>
          </a:xfr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grpSpPr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4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4"/>
            </a:xfrm>
            <a:prstGeom prst="rect">
              <a:avLst/>
            </a:prstGeom>
          </p:spPr>
        </p:pic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16044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Office</a:t>
            </a:r>
          </a:p>
        </p:txBody>
      </p:sp>
      <p:sp>
        <p:nvSpPr>
          <p:cNvPr id="9" name="Rectangle 8"/>
          <p:cNvSpPr/>
          <p:nvPr/>
        </p:nvSpPr>
        <p:spPr>
          <a:xfrm>
            <a:off x="1767910" y="1778353"/>
            <a:ext cx="2063218" cy="1880224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72806" b="64419"/>
          <a:stretch/>
        </p:blipFill>
        <p:spPr>
          <a:xfrm>
            <a:off x="1610686" y="1414097"/>
            <a:ext cx="2261646" cy="209250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1" r="45075" b="65133"/>
          <a:stretch/>
        </p:blipFill>
        <p:spPr>
          <a:xfrm>
            <a:off x="4937892" y="1414096"/>
            <a:ext cx="2261646" cy="2050557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1" r="12765" b="61835"/>
          <a:stretch/>
        </p:blipFill>
        <p:spPr>
          <a:xfrm>
            <a:off x="8105611" y="1414096"/>
            <a:ext cx="2261646" cy="2244481"/>
          </a:xfrm>
          <a:prstGeom prst="rect">
            <a:avLst/>
          </a:prstGeom>
        </p:spPr>
      </p:pic>
      <p:grpSp>
        <p:nvGrpSpPr>
          <p:cNvPr id="3" name="Group 2"/>
          <p:cNvGrpSpPr/>
          <p:nvPr/>
        </p:nvGrpSpPr>
        <p:grpSpPr>
          <a:xfrm>
            <a:off x="1610686" y="3168722"/>
            <a:ext cx="9612365" cy="2499918"/>
            <a:chOff x="1610686" y="3168722"/>
            <a:chExt cx="9612365" cy="2499918"/>
          </a:xfrm>
        </p:grpSpPr>
        <p:pic>
          <p:nvPicPr>
            <p:cNvPr id="20" name="Picture 19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32" t="49641" r="56929" b="14779"/>
            <a:stretch/>
          </p:blipFill>
          <p:spPr>
            <a:xfrm>
              <a:off x="6996418" y="3168722"/>
              <a:ext cx="4226633" cy="2499918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1572" t="49641" r="101" b="14779"/>
            <a:stretch/>
          </p:blipFill>
          <p:spPr>
            <a:xfrm>
              <a:off x="1610686" y="3168722"/>
              <a:ext cx="5795374" cy="2499918"/>
            </a:xfrm>
            <a:prstGeom prst="rect">
              <a:avLst/>
            </a:prstGeom>
          </p:spPr>
        </p:pic>
      </p:grpSp>
      <p:sp>
        <p:nvSpPr>
          <p:cNvPr id="10" name="Content Placeholder 2"/>
          <p:cNvSpPr txBox="1">
            <a:spLocks/>
          </p:cNvSpPr>
          <p:nvPr/>
        </p:nvSpPr>
        <p:spPr>
          <a:xfrm>
            <a:off x="0" y="5484370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Full access to the Office 365 suite of software for free</a:t>
            </a:r>
            <a:endParaRPr lang="en-GB" dirty="0">
              <a:solidFill>
                <a:srgbClr val="BC80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94252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Office</a:t>
            </a:r>
          </a:p>
        </p:txBody>
      </p:sp>
      <p:sp>
        <p:nvSpPr>
          <p:cNvPr id="10" name="Rectangle 9"/>
          <p:cNvSpPr/>
          <p:nvPr/>
        </p:nvSpPr>
        <p:spPr>
          <a:xfrm>
            <a:off x="5064391" y="1778353"/>
            <a:ext cx="2063218" cy="1880224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72806" b="64419"/>
          <a:stretch/>
        </p:blipFill>
        <p:spPr>
          <a:xfrm>
            <a:off x="1610686" y="1414097"/>
            <a:ext cx="2261646" cy="209250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1" r="45075" b="65133"/>
          <a:stretch/>
        </p:blipFill>
        <p:spPr>
          <a:xfrm>
            <a:off x="4937892" y="1414096"/>
            <a:ext cx="2261646" cy="205055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1" t="1" r="12765" b="65845"/>
          <a:stretch/>
        </p:blipFill>
        <p:spPr>
          <a:xfrm>
            <a:off x="8105611" y="1414097"/>
            <a:ext cx="2261646" cy="2008612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0" y="4790554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Loads of free online storage space to back up your files</a:t>
            </a:r>
            <a:endParaRPr lang="en-GB" dirty="0">
              <a:solidFill>
                <a:srgbClr val="BC80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37860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Office</a:t>
            </a:r>
          </a:p>
        </p:txBody>
      </p:sp>
      <p:sp>
        <p:nvSpPr>
          <p:cNvPr id="10" name="Rectangle 9"/>
          <p:cNvSpPr/>
          <p:nvPr/>
        </p:nvSpPr>
        <p:spPr>
          <a:xfrm>
            <a:off x="8304039" y="1778353"/>
            <a:ext cx="2063218" cy="1880224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" r="72806" b="64419"/>
          <a:stretch/>
        </p:blipFill>
        <p:spPr>
          <a:xfrm>
            <a:off x="1610686" y="1414097"/>
            <a:ext cx="2261646" cy="209250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31" r="45075" b="65133"/>
          <a:stretch/>
        </p:blipFill>
        <p:spPr>
          <a:xfrm>
            <a:off x="4937892" y="1414096"/>
            <a:ext cx="2261646" cy="205055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041" r="12765" b="67557"/>
          <a:stretch/>
        </p:blipFill>
        <p:spPr>
          <a:xfrm>
            <a:off x="8105611" y="1414097"/>
            <a:ext cx="2261646" cy="1907944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0" y="4790554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Access Office online from anywhere or download for free</a:t>
            </a:r>
            <a:endParaRPr lang="en-GB" dirty="0">
              <a:solidFill>
                <a:srgbClr val="BC801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40495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I.T. Exclusives</a:t>
            </a:r>
          </a:p>
        </p:txBody>
      </p:sp>
      <p:sp>
        <p:nvSpPr>
          <p:cNvPr id="9" name="Rectangle 8"/>
          <p:cNvSpPr/>
          <p:nvPr/>
        </p:nvSpPr>
        <p:spPr>
          <a:xfrm>
            <a:off x="928697" y="1787417"/>
            <a:ext cx="1851605" cy="2060036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986482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Adobe Creative Suite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676287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Software &amp; hardware discounts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6471153" y="3950870"/>
            <a:ext cx="1703323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Specialist software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0" y="5451611"/>
            <a:ext cx="12192000" cy="705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rgbClr val="223F42"/>
                </a:solidFill>
              </a:rPr>
              <a:t>uwtsd.ac.uk/it-exclusives</a:t>
            </a:r>
            <a:endParaRPr lang="en-GB" sz="3200" dirty="0">
              <a:solidFill>
                <a:srgbClr val="223F42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79"/>
          <a:stretch/>
        </p:blipFill>
        <p:spPr>
          <a:xfrm>
            <a:off x="699712" y="1813356"/>
            <a:ext cx="2276861" cy="183125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78" t="6038" r="24578" b="51618"/>
          <a:stretch/>
        </p:blipFill>
        <p:spPr>
          <a:xfrm>
            <a:off x="3519948" y="1858296"/>
            <a:ext cx="1878348" cy="2015613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9166611" y="1995950"/>
            <a:ext cx="2314520" cy="1740308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8" t="13503" r="9178" b="27716"/>
          <a:stretch/>
        </p:blipFill>
        <p:spPr>
          <a:xfrm>
            <a:off x="6430297" y="1956618"/>
            <a:ext cx="1809135" cy="1779639"/>
          </a:xfrm>
          <a:prstGeom prst="rect">
            <a:avLst/>
          </a:prstGeom>
        </p:spPr>
      </p:pic>
      <p:sp>
        <p:nvSpPr>
          <p:cNvPr id="18" name="Content Placeholder 2"/>
          <p:cNvSpPr txBox="1">
            <a:spLocks/>
          </p:cNvSpPr>
          <p:nvPr/>
        </p:nvSpPr>
        <p:spPr>
          <a:xfrm>
            <a:off x="9363602" y="3950870"/>
            <a:ext cx="1871373" cy="13973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Tech Over Time programme</a:t>
            </a:r>
          </a:p>
        </p:txBody>
      </p:sp>
    </p:spTree>
    <p:extLst>
      <p:ext uri="{BB962C8B-B14F-4D97-AF65-F5344CB8AC3E}">
        <p14:creationId xmlns:p14="http://schemas.microsoft.com/office/powerpoint/2010/main" val="12644610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I.T. Exclusives</a:t>
            </a:r>
          </a:p>
        </p:txBody>
      </p:sp>
      <p:sp>
        <p:nvSpPr>
          <p:cNvPr id="9" name="Rectangle 8"/>
          <p:cNvSpPr/>
          <p:nvPr/>
        </p:nvSpPr>
        <p:spPr>
          <a:xfrm>
            <a:off x="3602145" y="1787417"/>
            <a:ext cx="1851605" cy="2060036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986482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Adobe Creative Suite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3676287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Software &amp; hardware discounts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6471153" y="3950870"/>
            <a:ext cx="1703323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Specialist software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79"/>
          <a:stretch/>
        </p:blipFill>
        <p:spPr>
          <a:xfrm>
            <a:off x="699712" y="1813356"/>
            <a:ext cx="2276861" cy="183125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78" t="6038" r="24578" b="51618"/>
          <a:stretch/>
        </p:blipFill>
        <p:spPr>
          <a:xfrm>
            <a:off x="3519948" y="1858296"/>
            <a:ext cx="1878348" cy="201561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9166611" y="1995950"/>
            <a:ext cx="2314520" cy="1740308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8" t="13503" r="9178" b="27716"/>
          <a:stretch/>
        </p:blipFill>
        <p:spPr>
          <a:xfrm>
            <a:off x="6430297" y="1956618"/>
            <a:ext cx="1809135" cy="1779639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9363602" y="3950870"/>
            <a:ext cx="1871373" cy="13973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Tech Over Time programme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0" y="5451611"/>
            <a:ext cx="12192000" cy="705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rgbClr val="223F42"/>
                </a:solidFill>
              </a:rPr>
              <a:t>uwtsd.ac.uk/it-exclusives</a:t>
            </a:r>
            <a:endParaRPr lang="en-GB" sz="3200" dirty="0">
              <a:solidFill>
                <a:srgbClr val="223F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6824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I.T. Exclusives</a:t>
            </a:r>
          </a:p>
        </p:txBody>
      </p:sp>
      <p:sp>
        <p:nvSpPr>
          <p:cNvPr id="9" name="Rectangle 8"/>
          <p:cNvSpPr/>
          <p:nvPr/>
        </p:nvSpPr>
        <p:spPr>
          <a:xfrm>
            <a:off x="6397012" y="1787417"/>
            <a:ext cx="1851605" cy="2060036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986482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Adobe Creative Suite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3676287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Software &amp; hardware discounts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6471153" y="3950870"/>
            <a:ext cx="1703323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Specialist software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79"/>
          <a:stretch/>
        </p:blipFill>
        <p:spPr>
          <a:xfrm>
            <a:off x="699712" y="1813356"/>
            <a:ext cx="2276861" cy="183125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78" t="6038" r="24578" b="51618"/>
          <a:stretch/>
        </p:blipFill>
        <p:spPr>
          <a:xfrm>
            <a:off x="3519948" y="1858296"/>
            <a:ext cx="1878348" cy="2015613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9166611" y="1995950"/>
            <a:ext cx="2314520" cy="1740308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8" t="13503" r="9178" b="27716"/>
          <a:stretch/>
        </p:blipFill>
        <p:spPr>
          <a:xfrm>
            <a:off x="6430297" y="1956618"/>
            <a:ext cx="1809135" cy="1779639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9363602" y="3950870"/>
            <a:ext cx="1871373" cy="13973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Tech Over Time programme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0" y="5451611"/>
            <a:ext cx="12192000" cy="705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rgbClr val="223F42"/>
                </a:solidFill>
              </a:rPr>
              <a:t>uwtsd.ac.uk/it-exclusives</a:t>
            </a:r>
            <a:endParaRPr lang="en-GB" sz="3200" dirty="0">
              <a:solidFill>
                <a:srgbClr val="223F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52322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437B81"/>
                </a:solidFill>
              </a:rPr>
              <a:t>I.T. Exclusives</a:t>
            </a:r>
          </a:p>
        </p:txBody>
      </p:sp>
      <p:sp>
        <p:nvSpPr>
          <p:cNvPr id="9" name="Rectangle 8"/>
          <p:cNvSpPr/>
          <p:nvPr/>
        </p:nvSpPr>
        <p:spPr>
          <a:xfrm>
            <a:off x="9153832" y="1787417"/>
            <a:ext cx="2290915" cy="2060036"/>
          </a:xfrm>
          <a:prstGeom prst="rect">
            <a:avLst/>
          </a:prstGeom>
          <a:solidFill>
            <a:srgbClr val="223F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986482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Adobe Creative Suite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3676287" y="3950870"/>
            <a:ext cx="1703323" cy="119862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Software &amp; hardware discounts</a:t>
            </a:r>
          </a:p>
        </p:txBody>
      </p:sp>
      <p:sp>
        <p:nvSpPr>
          <p:cNvPr id="18" name="Content Placeholder 2"/>
          <p:cNvSpPr txBox="1">
            <a:spLocks/>
          </p:cNvSpPr>
          <p:nvPr/>
        </p:nvSpPr>
        <p:spPr>
          <a:xfrm>
            <a:off x="9363602" y="3950870"/>
            <a:ext cx="1871373" cy="13973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Tech Over Time programme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6471153" y="3950870"/>
            <a:ext cx="1703323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223F42"/>
                </a:solidFill>
              </a:rPr>
              <a:t>Specialist software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579"/>
          <a:stretch/>
        </p:blipFill>
        <p:spPr>
          <a:xfrm>
            <a:off x="699712" y="1813356"/>
            <a:ext cx="2276861" cy="183125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78" t="6038" r="24578" b="51618"/>
          <a:stretch/>
        </p:blipFill>
        <p:spPr>
          <a:xfrm>
            <a:off x="3519948" y="1858296"/>
            <a:ext cx="1878348" cy="2015613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9166611" y="1995950"/>
            <a:ext cx="2314520" cy="1740308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828" t="13503" r="9178" b="27716"/>
          <a:stretch/>
        </p:blipFill>
        <p:spPr>
          <a:xfrm>
            <a:off x="6430297" y="1956618"/>
            <a:ext cx="1809135" cy="1779639"/>
          </a:xfrm>
          <a:prstGeom prst="rect">
            <a:avLst/>
          </a:prstGeom>
        </p:spPr>
      </p:pic>
      <p:sp>
        <p:nvSpPr>
          <p:cNvPr id="15" name="Content Placeholder 2"/>
          <p:cNvSpPr txBox="1">
            <a:spLocks/>
          </p:cNvSpPr>
          <p:nvPr/>
        </p:nvSpPr>
        <p:spPr>
          <a:xfrm>
            <a:off x="0" y="5451611"/>
            <a:ext cx="12192000" cy="705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3200" b="1" dirty="0">
                <a:solidFill>
                  <a:srgbClr val="223F42"/>
                </a:solidFill>
              </a:rPr>
              <a:t>uwtsd.ac.uk/it-exclusives</a:t>
            </a:r>
            <a:endParaRPr lang="en-GB" sz="3200" dirty="0">
              <a:solidFill>
                <a:srgbClr val="223F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432054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020501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1910931" y="3210959"/>
            <a:ext cx="10346422" cy="15061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Purchase laptops, tablets &amp; computers at discounted rates</a:t>
            </a:r>
          </a:p>
          <a:p>
            <a:pPr lvl="0"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Spread the cost over 3 years, with 0% interest</a:t>
            </a:r>
          </a:p>
          <a:p>
            <a:pPr lvl="0"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Full insurance for the length of your agreement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0" y="4979370"/>
            <a:ext cx="12192000" cy="10244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solidFill>
                  <a:srgbClr val="437B81"/>
                </a:solidFill>
              </a:rPr>
              <a:t>Visit: </a:t>
            </a:r>
            <a:r>
              <a:rPr lang="en-GB" b="1" dirty="0">
                <a:solidFill>
                  <a:srgbClr val="437B81"/>
                </a:solidFill>
                <a:hlinkClick r:id="rId3"/>
              </a:rPr>
              <a:t>www.techovertime.co.uk</a:t>
            </a:r>
            <a:endParaRPr lang="en-GB" b="1" dirty="0">
              <a:solidFill>
                <a:srgbClr val="437B81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rgbClr val="437B81"/>
                </a:solidFill>
              </a:rPr>
              <a:t>Username:UWTSD16   Password:Welcome01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0" b="30821"/>
          <a:stretch/>
        </p:blipFill>
        <p:spPr>
          <a:xfrm>
            <a:off x="3106993" y="955290"/>
            <a:ext cx="3264310" cy="2190458"/>
          </a:xfrm>
          <a:prstGeom prst="rect">
            <a:avLst/>
          </a:prstGeom>
        </p:spPr>
      </p:pic>
      <p:sp>
        <p:nvSpPr>
          <p:cNvPr id="9" name="Content Placeholder 2"/>
          <p:cNvSpPr txBox="1">
            <a:spLocks/>
          </p:cNvSpPr>
          <p:nvPr/>
        </p:nvSpPr>
        <p:spPr>
          <a:xfrm>
            <a:off x="6017342" y="1321224"/>
            <a:ext cx="2133600" cy="155176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3600" dirty="0">
                <a:solidFill>
                  <a:schemeClr val="bg1"/>
                </a:solidFill>
                <a:latin typeface="Montserrat" panose="00000500000000000000" pitchFamily="50" charset="0"/>
              </a:rPr>
              <a:t>Tech Over Time</a:t>
            </a:r>
          </a:p>
        </p:txBody>
      </p:sp>
    </p:spTree>
    <p:extLst>
      <p:ext uri="{BB962C8B-B14F-4D97-AF65-F5344CB8AC3E}">
        <p14:creationId xmlns:p14="http://schemas.microsoft.com/office/powerpoint/2010/main" val="280905145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1020501"/>
            <a:ext cx="12192000" cy="2060036"/>
          </a:xfrm>
          <a:prstGeom prst="rect">
            <a:avLst/>
          </a:prstGeom>
          <a:solidFill>
            <a:srgbClr val="437B8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1" y="2550924"/>
            <a:ext cx="12192000" cy="529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  <a:latin typeface="Montserrat" panose="00000500000000000000" pitchFamily="50" charset="0"/>
              </a:rPr>
              <a:t>Tech on Campus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328720" y="3307976"/>
            <a:ext cx="7863280" cy="312638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Computer Labs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Printing scanning &amp; copying at libraries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Laptop rental at libraries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24 hours computer </a:t>
            </a:r>
            <a:r>
              <a:rPr lang="en-GB" dirty="0" smtClean="0">
                <a:solidFill>
                  <a:srgbClr val="223F42"/>
                </a:solidFill>
              </a:rPr>
              <a:t>labs</a:t>
            </a:r>
          </a:p>
          <a:p>
            <a:pPr lvl="1">
              <a:buFontTx/>
              <a:buChar char="-"/>
            </a:pPr>
            <a:r>
              <a:rPr lang="en-GB" dirty="0" smtClean="0">
                <a:solidFill>
                  <a:srgbClr val="223F42"/>
                </a:solidFill>
              </a:rPr>
              <a:t>Mount Pleasant Thompson Suite</a:t>
            </a:r>
          </a:p>
          <a:p>
            <a:pPr lvl="1">
              <a:buFontTx/>
              <a:buChar char="-"/>
            </a:pPr>
            <a:r>
              <a:rPr lang="en-GB" dirty="0" err="1" smtClean="0">
                <a:solidFill>
                  <a:srgbClr val="223F42"/>
                </a:solidFill>
              </a:rPr>
              <a:t>Townhill</a:t>
            </a:r>
            <a:r>
              <a:rPr lang="en-GB" dirty="0" smtClean="0">
                <a:solidFill>
                  <a:srgbClr val="223F42"/>
                </a:solidFill>
              </a:rPr>
              <a:t> TK222</a:t>
            </a:r>
            <a:endParaRPr lang="en-GB" dirty="0">
              <a:solidFill>
                <a:srgbClr val="223F42"/>
              </a:solidFill>
            </a:endParaRPr>
          </a:p>
          <a:p>
            <a:pPr>
              <a:buFontTx/>
              <a:buChar char="-"/>
            </a:pPr>
            <a:r>
              <a:rPr lang="en-GB" dirty="0">
                <a:solidFill>
                  <a:srgbClr val="223F42"/>
                </a:solidFill>
              </a:rPr>
              <a:t>Study spaces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39" t="19006" r="12139" b="36806"/>
          <a:stretch/>
        </p:blipFill>
        <p:spPr>
          <a:xfrm>
            <a:off x="4938740" y="1020501"/>
            <a:ext cx="2314520" cy="1740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28898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023B5A"/>
                </a:solidFill>
              </a:rPr>
              <a:t>Using the Computers in Welsh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528673"/>
            <a:ext cx="12192000" cy="16196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GB" b="1" dirty="0">
                <a:solidFill>
                  <a:srgbClr val="023B5A"/>
                </a:solidFill>
              </a:rPr>
              <a:t>Go to the control panel</a:t>
            </a:r>
          </a:p>
          <a:p>
            <a:pPr marL="0" lvl="0" indent="0" algn="ctr">
              <a:buNone/>
            </a:pPr>
            <a:r>
              <a:rPr lang="en-GB" b="1" dirty="0">
                <a:solidFill>
                  <a:srgbClr val="023B5A"/>
                </a:solidFill>
              </a:rPr>
              <a:t>Click region and language</a:t>
            </a:r>
          </a:p>
          <a:p>
            <a:pPr marL="0" lvl="0" indent="0" algn="ctr">
              <a:buNone/>
            </a:pPr>
            <a:r>
              <a:rPr lang="en-GB" b="1" dirty="0">
                <a:solidFill>
                  <a:srgbClr val="023B5A"/>
                </a:solidFill>
              </a:rPr>
              <a:t>Select Welsh as the display language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1787416"/>
            <a:ext cx="12192000" cy="2531185"/>
          </a:xfrm>
          <a:prstGeom prst="rect">
            <a:avLst/>
          </a:prstGeom>
          <a:solidFill>
            <a:srgbClr val="023B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116219" y="3336992"/>
            <a:ext cx="1925856" cy="15511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Control Panel</a:t>
            </a: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8522898" y="3336992"/>
            <a:ext cx="3053012" cy="15511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Select Welsh as the display language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929101" y="3336992"/>
            <a:ext cx="1925856" cy="13360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Region and Language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5689"/>
          <a:stretch/>
        </p:blipFill>
        <p:spPr>
          <a:xfrm>
            <a:off x="1188486" y="1807772"/>
            <a:ext cx="1845462" cy="152922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548"/>
          <a:stretch/>
        </p:blipFill>
        <p:spPr>
          <a:xfrm>
            <a:off x="4986920" y="1861625"/>
            <a:ext cx="1845462" cy="160389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038"/>
          <a:stretch/>
        </p:blipFill>
        <p:spPr>
          <a:xfrm>
            <a:off x="9115762" y="1861482"/>
            <a:ext cx="1845462" cy="1520909"/>
          </a:xfrm>
          <a:prstGeom prst="rect">
            <a:avLst/>
          </a:prstGeom>
        </p:spPr>
      </p:pic>
      <p:sp>
        <p:nvSpPr>
          <p:cNvPr id="10" name="Right Arrow 9"/>
          <p:cNvSpPr/>
          <p:nvPr/>
        </p:nvSpPr>
        <p:spPr>
          <a:xfrm>
            <a:off x="3264185" y="3674272"/>
            <a:ext cx="1177026" cy="217788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Arrow 11"/>
          <p:cNvSpPr/>
          <p:nvPr/>
        </p:nvSpPr>
        <p:spPr>
          <a:xfrm>
            <a:off x="7000667" y="3674272"/>
            <a:ext cx="1177026" cy="217788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0968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2112353"/>
            <a:ext cx="7835795" cy="3899315"/>
            <a:chOff x="452325" y="2112353"/>
            <a:chExt cx="7835795" cy="3899315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15" name="Picture 14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4212" y="1072640"/>
            <a:ext cx="2243588" cy="110340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4098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CB6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851A22"/>
                </a:solidFill>
              </a:rPr>
              <a:t>PC Availability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0" y="4790554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</a:rPr>
              <a:t>Lets you know what open access PCs are free on campus</a:t>
            </a: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90290" y="1912418"/>
            <a:ext cx="3680403" cy="181003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5746240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9" name="Picture 8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2817" y="2086775"/>
            <a:ext cx="2266377" cy="1114612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4969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2530091"/>
          </a:xfrm>
          <a:prstGeom prst="rect">
            <a:avLst/>
          </a:prstGeom>
          <a:solidFill>
            <a:srgbClr val="CB6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388840" y="1787416"/>
            <a:ext cx="2466659" cy="2530091"/>
          </a:xfrm>
          <a:prstGeom prst="rect">
            <a:avLst/>
          </a:prstGeom>
          <a:solidFill>
            <a:srgbClr val="851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851A22"/>
                </a:solidFill>
              </a:rPr>
              <a:t>IT Service Desk</a:t>
            </a:r>
          </a:p>
        </p:txBody>
      </p:sp>
      <p:sp>
        <p:nvSpPr>
          <p:cNvPr id="15" name="Content Placeholder 2"/>
          <p:cNvSpPr txBox="1">
            <a:spLocks/>
          </p:cNvSpPr>
          <p:nvPr/>
        </p:nvSpPr>
        <p:spPr>
          <a:xfrm>
            <a:off x="-1" y="4765759"/>
            <a:ext cx="12192001" cy="12991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</a:rPr>
              <a:t>IT Issue?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</a:rPr>
              <a:t>Let us know with a ticket via the </a:t>
            </a:r>
            <a:r>
              <a:rPr lang="en-GB" b="1" dirty="0" smtClean="0">
                <a:solidFill>
                  <a:srgbClr val="851A22"/>
                </a:solidFill>
              </a:rPr>
              <a:t>MyDay </a:t>
            </a:r>
            <a:r>
              <a:rPr lang="en-GB" b="1" dirty="0">
                <a:solidFill>
                  <a:srgbClr val="851A22"/>
                </a:solidFill>
              </a:rPr>
              <a:t>tile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659241" y="3352991"/>
            <a:ext cx="1925856" cy="900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Ticketing system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625130" y="3394814"/>
            <a:ext cx="2941740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Physical desk opening hours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8532532" y="3385751"/>
            <a:ext cx="1856730" cy="10626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Contact information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5" t="17030" r="27976" b="50796"/>
          <a:stretch/>
        </p:blipFill>
        <p:spPr>
          <a:xfrm>
            <a:off x="1828304" y="1890401"/>
            <a:ext cx="1569238" cy="146259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42" t="15690" r="24953" b="44595"/>
          <a:stretch/>
        </p:blipFill>
        <p:spPr>
          <a:xfrm>
            <a:off x="5323484" y="1787416"/>
            <a:ext cx="1515536" cy="150285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85" b="50926"/>
          <a:stretch/>
        </p:blipFill>
        <p:spPr>
          <a:xfrm>
            <a:off x="7892046" y="1693140"/>
            <a:ext cx="3246928" cy="144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73982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851A22"/>
                </a:solidFill>
              </a:rPr>
              <a:t>IT Service Desk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918566"/>
            <a:ext cx="5875020" cy="112955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smtClean="0">
                <a:solidFill>
                  <a:srgbClr val="851A22"/>
                </a:solidFill>
              </a:rPr>
              <a:t>Mount Pleasant – Thompson Suite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err="1" smtClean="0">
                <a:solidFill>
                  <a:srgbClr val="851A22"/>
                </a:solidFill>
              </a:rPr>
              <a:t>Townhill</a:t>
            </a:r>
            <a:r>
              <a:rPr lang="en-GB" b="1" dirty="0" smtClean="0">
                <a:solidFill>
                  <a:srgbClr val="851A22"/>
                </a:solidFill>
              </a:rPr>
              <a:t> – Library 2</a:t>
            </a:r>
            <a:r>
              <a:rPr lang="en-GB" b="1" baseline="30000" dirty="0" smtClean="0">
                <a:solidFill>
                  <a:srgbClr val="851A22"/>
                </a:solidFill>
              </a:rPr>
              <a:t>nd</a:t>
            </a:r>
            <a:r>
              <a:rPr lang="en-GB" b="1" dirty="0" smtClean="0">
                <a:solidFill>
                  <a:srgbClr val="851A22"/>
                </a:solidFill>
              </a:rPr>
              <a:t> floor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smtClean="0">
                <a:solidFill>
                  <a:srgbClr val="851A22"/>
                </a:solidFill>
              </a:rPr>
              <a:t>Swansea Business Campus – Library</a:t>
            </a:r>
          </a:p>
        </p:txBody>
      </p:sp>
      <p:sp>
        <p:nvSpPr>
          <p:cNvPr id="22" name="Rectangle 21"/>
          <p:cNvSpPr/>
          <p:nvPr/>
        </p:nvSpPr>
        <p:spPr>
          <a:xfrm>
            <a:off x="0" y="1787416"/>
            <a:ext cx="12192000" cy="2530091"/>
          </a:xfrm>
          <a:prstGeom prst="rect">
            <a:avLst/>
          </a:prstGeom>
          <a:solidFill>
            <a:srgbClr val="CB6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4847922" y="1787416"/>
            <a:ext cx="2466659" cy="2530091"/>
          </a:xfrm>
          <a:prstGeom prst="rect">
            <a:avLst/>
          </a:prstGeom>
          <a:solidFill>
            <a:srgbClr val="851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1659241" y="3352991"/>
            <a:ext cx="1925856" cy="900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Ticketing system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4625130" y="3394814"/>
            <a:ext cx="2941740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Physical desk opening hours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532532" y="3385751"/>
            <a:ext cx="1856730" cy="10626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Contact information</a:t>
            </a: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5" t="17030" r="27976" b="50796"/>
          <a:stretch/>
        </p:blipFill>
        <p:spPr>
          <a:xfrm>
            <a:off x="1828304" y="1890401"/>
            <a:ext cx="1569238" cy="146259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42" t="15690" r="24953" b="44595"/>
          <a:stretch/>
        </p:blipFill>
        <p:spPr>
          <a:xfrm>
            <a:off x="5323484" y="1787416"/>
            <a:ext cx="1515536" cy="1502854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85" b="50926"/>
          <a:stretch/>
        </p:blipFill>
        <p:spPr>
          <a:xfrm>
            <a:off x="7892046" y="1693140"/>
            <a:ext cx="3246928" cy="1442907"/>
          </a:xfrm>
          <a:prstGeom prst="rect">
            <a:avLst/>
          </a:prstGeom>
        </p:spPr>
      </p:pic>
      <p:sp>
        <p:nvSpPr>
          <p:cNvPr id="12" name="Content Placeholder 2"/>
          <p:cNvSpPr txBox="1">
            <a:spLocks/>
          </p:cNvSpPr>
          <p:nvPr/>
        </p:nvSpPr>
        <p:spPr>
          <a:xfrm>
            <a:off x="6137910" y="4918566"/>
            <a:ext cx="6054090" cy="11295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smtClean="0">
                <a:solidFill>
                  <a:srgbClr val="851A22"/>
                </a:solidFill>
              </a:rPr>
              <a:t>Mon – Thurs 8:30am – 5:00pm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smtClean="0">
                <a:solidFill>
                  <a:srgbClr val="851A22"/>
                </a:solidFill>
              </a:rPr>
              <a:t>Friday 8:30am – 4:30pm</a:t>
            </a:r>
          </a:p>
        </p:txBody>
      </p:sp>
    </p:spTree>
    <p:extLst>
      <p:ext uri="{BB962C8B-B14F-4D97-AF65-F5344CB8AC3E}">
        <p14:creationId xmlns:p14="http://schemas.microsoft.com/office/powerpoint/2010/main" val="289357475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851A22"/>
                </a:solidFill>
              </a:rPr>
              <a:t>IT Service Desk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598637"/>
            <a:ext cx="12192000" cy="19233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</a:rPr>
              <a:t>webhelp.uwtsd.ac.uk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  <a:hlinkClick r:id="rId2"/>
              </a:rPr>
              <a:t>ITServiceDesk@uwtsd.ac.uk</a:t>
            </a:r>
            <a:endParaRPr lang="en-GB" b="1" dirty="0">
              <a:solidFill>
                <a:srgbClr val="851A22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851A22"/>
                </a:solidFill>
              </a:rPr>
              <a:t>0300 500 5055</a:t>
            </a:r>
          </a:p>
        </p:txBody>
      </p:sp>
      <p:sp>
        <p:nvSpPr>
          <p:cNvPr id="15" name="Rectangle 14"/>
          <p:cNvSpPr/>
          <p:nvPr/>
        </p:nvSpPr>
        <p:spPr>
          <a:xfrm>
            <a:off x="0" y="1787416"/>
            <a:ext cx="12192000" cy="2530091"/>
          </a:xfrm>
          <a:prstGeom prst="rect">
            <a:avLst/>
          </a:prstGeom>
          <a:solidFill>
            <a:srgbClr val="CB6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8227567" y="1787416"/>
            <a:ext cx="2466659" cy="2530091"/>
          </a:xfrm>
          <a:prstGeom prst="rect">
            <a:avLst/>
          </a:prstGeom>
          <a:solidFill>
            <a:srgbClr val="851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1659241" y="3352991"/>
            <a:ext cx="1925856" cy="9002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Ticketing system</a:t>
            </a:r>
          </a:p>
        </p:txBody>
      </p:sp>
      <p:sp>
        <p:nvSpPr>
          <p:cNvPr id="18" name="Content Placeholder 2"/>
          <p:cNvSpPr txBox="1">
            <a:spLocks/>
          </p:cNvSpPr>
          <p:nvPr/>
        </p:nvSpPr>
        <p:spPr>
          <a:xfrm>
            <a:off x="4625130" y="3394814"/>
            <a:ext cx="2941740" cy="10626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Physical desk opening hours</a:t>
            </a:r>
          </a:p>
        </p:txBody>
      </p:sp>
      <p:sp>
        <p:nvSpPr>
          <p:cNvPr id="19" name="Content Placeholder 2"/>
          <p:cNvSpPr txBox="1">
            <a:spLocks/>
          </p:cNvSpPr>
          <p:nvPr/>
        </p:nvSpPr>
        <p:spPr>
          <a:xfrm>
            <a:off x="8532532" y="3385751"/>
            <a:ext cx="1856730" cy="10626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Contact information</a:t>
            </a:r>
          </a:p>
        </p:txBody>
      </p:sp>
      <p:pic>
        <p:nvPicPr>
          <p:cNvPr id="20" name="Picture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5" t="17030" r="27976" b="50796"/>
          <a:stretch/>
        </p:blipFill>
        <p:spPr>
          <a:xfrm>
            <a:off x="1828304" y="1890401"/>
            <a:ext cx="1569238" cy="146259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42" t="15690" r="24953" b="44595"/>
          <a:stretch/>
        </p:blipFill>
        <p:spPr>
          <a:xfrm>
            <a:off x="5323484" y="1787416"/>
            <a:ext cx="1515536" cy="1502854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85" b="50926"/>
          <a:stretch/>
        </p:blipFill>
        <p:spPr>
          <a:xfrm>
            <a:off x="7892046" y="1693140"/>
            <a:ext cx="3246928" cy="1442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59257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2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17" name="Picture 16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4205" y="3013216"/>
            <a:ext cx="2263602" cy="1113246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6622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364112"/>
          </a:xfrm>
          <a:prstGeom prst="rect">
            <a:avLst/>
          </a:prstGeom>
          <a:solidFill>
            <a:srgbClr val="CB60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851A22"/>
                </a:solidFill>
              </a:rPr>
              <a:t>Service Status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1183" y="2336144"/>
            <a:ext cx="8240077" cy="394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41320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11" name="Picture 1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4627" y="3026448"/>
            <a:ext cx="2249810" cy="110646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9933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40030" y="1787416"/>
            <a:ext cx="2074493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104331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356568" y="1787416"/>
            <a:ext cx="2074493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49011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4714685" y="1787416"/>
            <a:ext cx="2074493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57870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7210147" y="1787416"/>
            <a:ext cx="2381166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72004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6"/>
            <a:ext cx="12192000" cy="3084859"/>
          </a:xfrm>
          <a:prstGeom prst="rect">
            <a:avLst/>
          </a:prstGeom>
          <a:solidFill>
            <a:srgbClr val="F5B94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9826829" y="1787416"/>
            <a:ext cx="1856658" cy="307579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What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52802" y="3629169"/>
            <a:ext cx="162006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Virtual Learning Environment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4807425" y="3629169"/>
            <a:ext cx="1963026" cy="110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Communication with lecturers and peers</a:t>
            </a:r>
          </a:p>
        </p:txBody>
      </p:sp>
      <p:sp>
        <p:nvSpPr>
          <p:cNvPr id="12" name="Content Placeholder 2"/>
          <p:cNvSpPr txBox="1">
            <a:spLocks/>
          </p:cNvSpPr>
          <p:nvPr/>
        </p:nvSpPr>
        <p:spPr>
          <a:xfrm>
            <a:off x="7275277" y="3629169"/>
            <a:ext cx="2274830" cy="128153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Interactive learning activities (quizzes, forums and polls)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137990"/>
            <a:ext cx="12192000" cy="2522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2441873" y="3629169"/>
            <a:ext cx="1925856" cy="949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Access your  course information</a:t>
            </a:r>
          </a:p>
        </p:txBody>
      </p:sp>
      <p:sp>
        <p:nvSpPr>
          <p:cNvPr id="17" name="Content Placeholder 2"/>
          <p:cNvSpPr txBox="1">
            <a:spLocks/>
          </p:cNvSpPr>
          <p:nvPr/>
        </p:nvSpPr>
        <p:spPr>
          <a:xfrm>
            <a:off x="9702507" y="3629169"/>
            <a:ext cx="2105302" cy="11797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2000" b="1" dirty="0">
                <a:solidFill>
                  <a:schemeClr val="bg1"/>
                </a:solidFill>
              </a:rPr>
              <a:t>Submitting assignments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152400" y="5136613"/>
            <a:ext cx="12192000" cy="1001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UWTSD’s Virtual Learning Environment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The main area for all your course information </a:t>
            </a: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17" t="21219" r="9624" b="36552"/>
          <a:stretch/>
        </p:blipFill>
        <p:spPr>
          <a:xfrm>
            <a:off x="4676211" y="1987603"/>
            <a:ext cx="2214221" cy="1626775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0" t="16320" r="28486" b="48322"/>
          <a:stretch/>
        </p:blipFill>
        <p:spPr>
          <a:xfrm>
            <a:off x="10050954" y="2030816"/>
            <a:ext cx="1408408" cy="14017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94" t="10332" r="19836" b="48277"/>
          <a:stretch/>
        </p:blipFill>
        <p:spPr>
          <a:xfrm>
            <a:off x="445728" y="1841448"/>
            <a:ext cx="1749972" cy="16497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06" t="12340" r="27199" b="47512"/>
          <a:stretch/>
        </p:blipFill>
        <p:spPr>
          <a:xfrm>
            <a:off x="7902624" y="2022571"/>
            <a:ext cx="983426" cy="13714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987" t="21432" r="30933" b="52594"/>
          <a:stretch/>
        </p:blipFill>
        <p:spPr>
          <a:xfrm>
            <a:off x="2641427" y="2129732"/>
            <a:ext cx="1487148" cy="127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8102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1787417"/>
            <a:ext cx="12192000" cy="2060036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Where is Moodle?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359427" y="3293589"/>
            <a:ext cx="1925856" cy="9208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 err="1">
                <a:solidFill>
                  <a:schemeClr val="bg1"/>
                </a:solidFill>
              </a:rPr>
              <a:t>Myday</a:t>
            </a:r>
            <a:r>
              <a:rPr lang="en-GB" dirty="0">
                <a:solidFill>
                  <a:schemeClr val="bg1"/>
                </a:solidFill>
              </a:rPr>
              <a:t> tile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8690443" y="3318878"/>
            <a:ext cx="2667876" cy="532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Direct URL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4375248"/>
            <a:ext cx="12192000" cy="17678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Easiest place to find your Moodle is through the tile on </a:t>
            </a:r>
            <a:r>
              <a:rPr lang="en-GB" b="1" dirty="0" err="1">
                <a:solidFill>
                  <a:srgbClr val="BC8010"/>
                </a:solidFill>
              </a:rPr>
              <a:t>Myday</a:t>
            </a:r>
            <a:endParaRPr lang="en-GB" b="1" dirty="0">
              <a:solidFill>
                <a:srgbClr val="BC8010"/>
              </a:solidFill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Or you can use a link from a website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>
                <a:solidFill>
                  <a:srgbClr val="BC8010"/>
                </a:solidFill>
              </a:rPr>
              <a:t>Or you can use a direct URL</a:t>
            </a:r>
          </a:p>
        </p:txBody>
      </p:sp>
      <p:sp>
        <p:nvSpPr>
          <p:cNvPr id="16" name="Content Placeholder 2"/>
          <p:cNvSpPr txBox="1">
            <a:spLocks/>
          </p:cNvSpPr>
          <p:nvPr/>
        </p:nvSpPr>
        <p:spPr>
          <a:xfrm>
            <a:off x="4513277" y="3293589"/>
            <a:ext cx="3165446" cy="5932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chemeClr val="bg1"/>
                </a:solidFill>
              </a:rPr>
              <a:t>Website quick-links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7450" y="1987271"/>
            <a:ext cx="2249810" cy="110646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64234" y="2358990"/>
            <a:ext cx="2920294" cy="6693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0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moodle.swanseamet.uwtsd.ac.uk</a:t>
            </a:r>
          </a:p>
        </p:txBody>
      </p:sp>
      <p:sp>
        <p:nvSpPr>
          <p:cNvPr id="17" name="Title 1"/>
          <p:cNvSpPr txBox="1">
            <a:spLocks/>
          </p:cNvSpPr>
          <p:nvPr/>
        </p:nvSpPr>
        <p:spPr>
          <a:xfrm>
            <a:off x="4261550" y="2315212"/>
            <a:ext cx="3668900" cy="6113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0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uwtsd.ac.uk/quick-links</a:t>
            </a:r>
          </a:p>
        </p:txBody>
      </p:sp>
    </p:spTree>
    <p:extLst>
      <p:ext uri="{BB962C8B-B14F-4D97-AF65-F5344CB8AC3E}">
        <p14:creationId xmlns:p14="http://schemas.microsoft.com/office/powerpoint/2010/main" val="139181784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0" y="2910224"/>
            <a:ext cx="12192000" cy="1311790"/>
          </a:xfrm>
          <a:prstGeom prst="rect">
            <a:avLst/>
          </a:prstGeom>
          <a:solidFill>
            <a:srgbClr val="BC801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3110078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What does Moodle look like?</a:t>
            </a:r>
          </a:p>
        </p:txBody>
      </p:sp>
    </p:spTree>
    <p:extLst>
      <p:ext uri="{BB962C8B-B14F-4D97-AF65-F5344CB8AC3E}">
        <p14:creationId xmlns:p14="http://schemas.microsoft.com/office/powerpoint/2010/main" val="163161967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/>
          </p:cNvSpPr>
          <p:nvPr/>
        </p:nvSpPr>
        <p:spPr>
          <a:xfrm>
            <a:off x="0" y="3321420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" y="1001991"/>
            <a:ext cx="12160250" cy="537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585537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853441"/>
            <a:ext cx="12192000" cy="5570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14866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/>
          </p:cNvSpPr>
          <p:nvPr/>
        </p:nvSpPr>
        <p:spPr>
          <a:xfrm>
            <a:off x="0" y="3323306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93" y="888440"/>
            <a:ext cx="12006213" cy="5465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40575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/>
          </p:cNvSpPr>
          <p:nvPr/>
        </p:nvSpPr>
        <p:spPr>
          <a:xfrm>
            <a:off x="0" y="3323306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960" y="882738"/>
            <a:ext cx="11570976" cy="5424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76296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2"/>
          <p:cNvSpPr txBox="1">
            <a:spLocks/>
          </p:cNvSpPr>
          <p:nvPr/>
        </p:nvSpPr>
        <p:spPr>
          <a:xfrm>
            <a:off x="0" y="3323306"/>
            <a:ext cx="12192000" cy="739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endParaRPr lang="en-GB" b="1" dirty="0">
              <a:solidFill>
                <a:srgbClr val="BC801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38" y="857513"/>
            <a:ext cx="12165531" cy="5296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431747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BC8010"/>
                </a:solidFill>
              </a:rPr>
              <a:t>Help with Moodle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0" y="1861692"/>
            <a:ext cx="12192000" cy="342718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>
              <a:buNone/>
            </a:pPr>
            <a:r>
              <a:rPr lang="en-GB" sz="3200" b="1" dirty="0">
                <a:solidFill>
                  <a:srgbClr val="BC8010"/>
                </a:solidFill>
              </a:rPr>
              <a:t>Your courses aren’t displaying correctly? </a:t>
            </a:r>
          </a:p>
          <a:p>
            <a:pPr marL="0" lvl="0" indent="0" algn="ctr">
              <a:buNone/>
            </a:pPr>
            <a:r>
              <a:rPr lang="en-GB" sz="3200" dirty="0">
                <a:solidFill>
                  <a:srgbClr val="BC8010"/>
                </a:solidFill>
              </a:rPr>
              <a:t>Contact Registry</a:t>
            </a:r>
            <a:br>
              <a:rPr lang="en-GB" sz="3200" dirty="0">
                <a:solidFill>
                  <a:srgbClr val="BC8010"/>
                </a:solidFill>
              </a:rPr>
            </a:br>
            <a:endParaRPr lang="en-GB" sz="3200" dirty="0">
              <a:solidFill>
                <a:srgbClr val="BC8010"/>
              </a:solidFill>
            </a:endParaRPr>
          </a:p>
          <a:p>
            <a:pPr marL="0" lvl="0" indent="0" algn="ctr">
              <a:buNone/>
            </a:pPr>
            <a:r>
              <a:rPr lang="en-GB" sz="3200" b="1" dirty="0">
                <a:solidFill>
                  <a:srgbClr val="BC8010"/>
                </a:solidFill>
              </a:rPr>
              <a:t>Resources missing from your course page? </a:t>
            </a:r>
          </a:p>
          <a:p>
            <a:pPr marL="0" lvl="0" indent="0" algn="ctr">
              <a:buNone/>
            </a:pPr>
            <a:r>
              <a:rPr lang="en-GB" sz="3200" dirty="0">
                <a:solidFill>
                  <a:srgbClr val="BC8010"/>
                </a:solidFill>
              </a:rPr>
              <a:t>Contact your lecturer</a:t>
            </a:r>
          </a:p>
          <a:p>
            <a:pPr marL="0" lvl="0" indent="0" algn="ctr">
              <a:buNone/>
            </a:pPr>
            <a:r>
              <a:rPr lang="en-GB" sz="3200" b="1" dirty="0">
                <a:solidFill>
                  <a:srgbClr val="BC8010"/>
                </a:solidFill>
              </a:rPr>
              <a:t/>
            </a:r>
            <a:br>
              <a:rPr lang="en-GB" sz="3200" b="1" dirty="0">
                <a:solidFill>
                  <a:srgbClr val="BC8010"/>
                </a:solidFill>
              </a:rPr>
            </a:br>
            <a:r>
              <a:rPr lang="en-GB" sz="3200" b="1" dirty="0">
                <a:solidFill>
                  <a:srgbClr val="BC8010"/>
                </a:solidFill>
              </a:rPr>
              <a:t>Other issues?</a:t>
            </a:r>
          </a:p>
          <a:p>
            <a:pPr marL="0" lvl="0" indent="0" algn="ctr">
              <a:buNone/>
            </a:pPr>
            <a:r>
              <a:rPr lang="en-GB" sz="3200" b="1" dirty="0">
                <a:solidFill>
                  <a:srgbClr val="BC8010"/>
                </a:solidFill>
              </a:rPr>
              <a:t> </a:t>
            </a:r>
            <a:r>
              <a:rPr lang="en-GB" sz="3200" dirty="0">
                <a:solidFill>
                  <a:srgbClr val="BC8010"/>
                </a:solidFill>
              </a:rPr>
              <a:t>Click the help link at top of Moodle or contact the IT Service Desk     </a:t>
            </a:r>
          </a:p>
        </p:txBody>
      </p:sp>
    </p:spTree>
    <p:extLst>
      <p:ext uri="{BB962C8B-B14F-4D97-AF65-F5344CB8AC3E}">
        <p14:creationId xmlns:p14="http://schemas.microsoft.com/office/powerpoint/2010/main" val="88951737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0" name="Picture 9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2269" y="5065383"/>
              <a:ext cx="1924114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25" name="Picture 24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9587" y="3995992"/>
            <a:ext cx="1116381" cy="1116381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1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09796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1175417" y="2982035"/>
            <a:ext cx="9778223" cy="3024361"/>
          </a:xfrm>
        </p:spPr>
        <p:txBody>
          <a:bodyPr>
            <a:normAutofit/>
          </a:bodyPr>
          <a:lstStyle/>
          <a:p>
            <a:r>
              <a:rPr lang="en-GB" dirty="0"/>
              <a:t>Making everything easier</a:t>
            </a:r>
          </a:p>
          <a:p>
            <a:r>
              <a:rPr lang="en-GB" dirty="0"/>
              <a:t>Resources</a:t>
            </a:r>
          </a:p>
          <a:p>
            <a:r>
              <a:rPr lang="en-GB" dirty="0"/>
              <a:t>Guides</a:t>
            </a:r>
          </a:p>
          <a:p>
            <a:r>
              <a:rPr lang="en-GB" dirty="0"/>
              <a:t>Videos</a:t>
            </a:r>
          </a:p>
          <a:p>
            <a:r>
              <a:rPr lang="en-GB" dirty="0"/>
              <a:t>Let us know what you want to see here</a:t>
            </a:r>
          </a:p>
          <a:p>
            <a:endParaRPr lang="en-GB" dirty="0"/>
          </a:p>
        </p:txBody>
      </p:sp>
      <p:grpSp>
        <p:nvGrpSpPr>
          <p:cNvPr id="9" name="Group 8"/>
          <p:cNvGrpSpPr/>
          <p:nvPr/>
        </p:nvGrpSpPr>
        <p:grpSpPr>
          <a:xfrm>
            <a:off x="1087170" y="833278"/>
            <a:ext cx="9866470" cy="1943175"/>
            <a:chOff x="3456296" y="1065620"/>
            <a:chExt cx="6327784" cy="1246240"/>
          </a:xfrm>
        </p:grpSpPr>
        <p:sp>
          <p:nvSpPr>
            <p:cNvPr id="5" name="Rectangle 4"/>
            <p:cNvSpPr/>
            <p:nvPr/>
          </p:nvSpPr>
          <p:spPr>
            <a:xfrm>
              <a:off x="3456296" y="1160060"/>
              <a:ext cx="6327784" cy="1151800"/>
            </a:xfrm>
            <a:prstGeom prst="rect">
              <a:avLst/>
            </a:prstGeom>
            <a:solidFill>
              <a:srgbClr val="1D3E4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/>
            <p:cNvSpPr txBox="1"/>
            <p:nvPr/>
          </p:nvSpPr>
          <p:spPr>
            <a:xfrm rot="20932505">
              <a:off x="5285793" y="1065620"/>
              <a:ext cx="1366342" cy="710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6600" dirty="0">
                  <a:solidFill>
                    <a:srgbClr val="4BDDE1"/>
                  </a:solidFill>
                </a:rPr>
                <a:t>The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 rot="20932505">
              <a:off x="5733309" y="1417049"/>
              <a:ext cx="1366342" cy="71060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6600" dirty="0">
                  <a:solidFill>
                    <a:srgbClr val="4BDDE1"/>
                  </a:solidFill>
                </a:rPr>
                <a:t>Hub</a:t>
              </a:r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6207922" y="1741796"/>
              <a:ext cx="1610436" cy="341194"/>
            </a:xfrm>
            <a:prstGeom prst="line">
              <a:avLst/>
            </a:prstGeom>
            <a:ln w="38100">
              <a:solidFill>
                <a:srgbClr val="E3D61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78946062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5065383"/>
            <a:ext cx="946285" cy="94628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4008" y="2112353"/>
            <a:ext cx="1924112" cy="94628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2269" y="5065383"/>
            <a:ext cx="1924114" cy="94628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787" y="3106538"/>
            <a:ext cx="1924112" cy="94628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778" y="4085961"/>
            <a:ext cx="946285" cy="94628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7465" y="4085961"/>
            <a:ext cx="946285" cy="946285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4611" y="4085961"/>
            <a:ext cx="946285" cy="94628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881" y="1128010"/>
            <a:ext cx="1924114" cy="94628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0319" y="4085961"/>
            <a:ext cx="946285" cy="946285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8177" y="3096696"/>
            <a:ext cx="1924114" cy="94628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5649" y="5065383"/>
            <a:ext cx="946285" cy="946285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8945" y="5065383"/>
            <a:ext cx="946285" cy="946285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117" y="3106538"/>
            <a:ext cx="1924112" cy="946285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88" y="4085961"/>
            <a:ext cx="1924112" cy="946285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6803" y="3106538"/>
            <a:ext cx="1924114" cy="946285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5065383"/>
            <a:ext cx="946285" cy="946285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3173" y="4081039"/>
            <a:ext cx="946285" cy="946285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6006" y="4081039"/>
            <a:ext cx="946285" cy="946285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93304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/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5614" y="5065382"/>
            <a:ext cx="946285" cy="946285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431800" y="1117600"/>
            <a:ext cx="5880100" cy="19558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4" name="Group 3"/>
          <p:cNvGrpSpPr/>
          <p:nvPr/>
        </p:nvGrpSpPr>
        <p:grpSpPr>
          <a:xfrm>
            <a:off x="452325" y="1128010"/>
            <a:ext cx="7841670" cy="4883658"/>
            <a:chOff x="452325" y="1128010"/>
            <a:chExt cx="7841670" cy="4883658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5065383"/>
              <a:ext cx="946285" cy="946285"/>
            </a:xfrm>
            <a:prstGeom prst="rect">
              <a:avLst/>
            </a:prstGeom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4008" y="2112353"/>
              <a:ext cx="1924112" cy="946285"/>
            </a:xfrm>
            <a:prstGeom prst="rect">
              <a:avLst/>
            </a:prstGeom>
          </p:spPr>
        </p:pic>
        <p:pic>
          <p:nvPicPr>
            <p:cNvPr id="11" name="Picture 10"/>
            <p:cNvPicPr>
              <a:picLocks noChangeAspect="1"/>
            </p:cNvPicPr>
            <p:nvPr/>
          </p:nvPicPr>
          <p:blipFill>
            <a:blip r:embed="rId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787" y="3106538"/>
              <a:ext cx="1924112" cy="946285"/>
            </a:xfrm>
            <a:prstGeom prst="rect">
              <a:avLst/>
            </a:prstGeom>
          </p:spPr>
        </p:pic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1778" y="4085961"/>
              <a:ext cx="946285" cy="946285"/>
            </a:xfrm>
            <a:prstGeom prst="rect">
              <a:avLst/>
            </a:prstGeom>
          </p:spPr>
        </p:pic>
        <p:pic>
          <p:nvPicPr>
            <p:cNvPr id="13" name="Picture 12"/>
            <p:cNvPicPr>
              <a:picLocks noChangeAspect="1"/>
            </p:cNvPicPr>
            <p:nvPr/>
          </p:nvPicPr>
          <p:blipFill>
            <a:blip r:embed="rId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387465" y="4085961"/>
              <a:ext cx="946285" cy="946285"/>
            </a:xfrm>
            <a:prstGeom prst="rect">
              <a:avLst/>
            </a:prstGeom>
          </p:spPr>
        </p:pic>
        <p:pic>
          <p:nvPicPr>
            <p:cNvPr id="14" name="Picture 13"/>
            <p:cNvPicPr>
              <a:picLocks noChangeAspect="1"/>
            </p:cNvPicPr>
            <p:nvPr/>
          </p:nvPicPr>
          <p:blipFill>
            <a:blip r:embed="rId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404611" y="4085961"/>
              <a:ext cx="946285" cy="946285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>
            <a:blip r:embed="rId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69881" y="1128010"/>
              <a:ext cx="1924114" cy="946285"/>
            </a:xfrm>
            <a:prstGeom prst="rect">
              <a:avLst/>
            </a:prstGeom>
          </p:spPr>
        </p:pic>
        <p:pic>
          <p:nvPicPr>
            <p:cNvPr id="16" name="Picture 15"/>
            <p:cNvPicPr>
              <a:picLocks noChangeAspect="1"/>
            </p:cNvPicPr>
            <p:nvPr/>
          </p:nvPicPr>
          <p:blipFill>
            <a:blip r:embed="rId10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70319" y="4085961"/>
              <a:ext cx="946285" cy="946285"/>
            </a:xfrm>
            <a:prstGeom prst="rect">
              <a:avLst/>
            </a:prstGeom>
          </p:spPr>
        </p:pic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11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8177" y="3096696"/>
              <a:ext cx="1924114" cy="946285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12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15649" y="5065383"/>
              <a:ext cx="946285" cy="946285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>
            <a:blip r:embed="rId13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8945" y="5065383"/>
              <a:ext cx="946285" cy="946285"/>
            </a:xfrm>
            <a:prstGeom prst="rect">
              <a:avLst/>
            </a:prstGeom>
          </p:spPr>
        </p:pic>
        <p:pic>
          <p:nvPicPr>
            <p:cNvPr id="20" name="Picture 19"/>
            <p:cNvPicPr>
              <a:picLocks noChangeAspect="1"/>
            </p:cNvPicPr>
            <p:nvPr/>
          </p:nvPicPr>
          <p:blipFill>
            <a:blip r:embed="rId14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61117" y="3106538"/>
              <a:ext cx="1924112" cy="946285"/>
            </a:xfrm>
            <a:prstGeom prst="rect">
              <a:avLst/>
            </a:prstGeom>
          </p:spPr>
        </p:pic>
        <p:pic>
          <p:nvPicPr>
            <p:cNvPr id="21" name="Picture 20"/>
            <p:cNvPicPr>
              <a:picLocks noChangeAspect="1"/>
            </p:cNvPicPr>
            <p:nvPr/>
          </p:nvPicPr>
          <p:blipFill>
            <a:blip r:embed="rId15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3988" y="4085961"/>
              <a:ext cx="1924112" cy="946285"/>
            </a:xfrm>
            <a:prstGeom prst="rect">
              <a:avLst/>
            </a:prstGeom>
          </p:spPr>
        </p:pic>
        <p:pic>
          <p:nvPicPr>
            <p:cNvPr id="22" name="Picture 21"/>
            <p:cNvPicPr>
              <a:picLocks noChangeAspect="1"/>
            </p:cNvPicPr>
            <p:nvPr/>
          </p:nvPicPr>
          <p:blipFill>
            <a:blip r:embed="rId16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426803" y="3106538"/>
              <a:ext cx="1924114" cy="946285"/>
            </a:xfrm>
            <a:prstGeom prst="rect">
              <a:avLst/>
            </a:prstGeom>
          </p:spPr>
        </p:pic>
        <p:pic>
          <p:nvPicPr>
            <p:cNvPr id="23" name="Picture 22"/>
            <p:cNvPicPr>
              <a:picLocks noChangeAspect="1"/>
            </p:cNvPicPr>
            <p:nvPr/>
          </p:nvPicPr>
          <p:blipFill>
            <a:blip r:embed="rId17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52325" y="5065383"/>
              <a:ext cx="946285" cy="946285"/>
            </a:xfrm>
            <a:prstGeom prst="rect">
              <a:avLst/>
            </a:prstGeom>
          </p:spPr>
        </p:pic>
        <p:pic>
          <p:nvPicPr>
            <p:cNvPr id="24" name="Picture 23"/>
            <p:cNvPicPr>
              <a:picLocks noChangeAspect="1"/>
            </p:cNvPicPr>
            <p:nvPr/>
          </p:nvPicPr>
          <p:blipFill>
            <a:blip r:embed="rId18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353173" y="4081039"/>
              <a:ext cx="946285" cy="946285"/>
            </a:xfrm>
            <a:prstGeom prst="rect">
              <a:avLst/>
            </a:prstGeom>
          </p:spPr>
        </p:pic>
        <p:pic>
          <p:nvPicPr>
            <p:cNvPr id="25" name="Picture 24"/>
            <p:cNvPicPr>
              <a:picLocks noChangeAspect="1"/>
            </p:cNvPicPr>
            <p:nvPr/>
          </p:nvPicPr>
          <p:blipFill>
            <a:blip r:embed="rId19">
              <a:duotone>
                <a:schemeClr val="bg2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36006" y="4081039"/>
              <a:ext cx="946285" cy="946285"/>
            </a:xfrm>
            <a:prstGeom prst="rect">
              <a:avLst/>
            </a:prstGeom>
          </p:spPr>
        </p:pic>
      </p:grpSp>
      <p:pic>
        <p:nvPicPr>
          <p:cNvPr id="10" name="Picture 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2559" y="4985293"/>
            <a:ext cx="2249811" cy="1106464"/>
          </a:xfrm>
          <a:prstGeom prst="rect">
            <a:avLst/>
          </a:prstGeom>
          <a:effectLst>
            <a:outerShdw blurRad="50800" dist="38100" dir="2700000" sx="102000" sy="102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1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325" y="1128010"/>
            <a:ext cx="5855183" cy="193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17551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827000" y="3741696"/>
            <a:ext cx="10479548" cy="2972821"/>
          </a:xfrm>
        </p:spPr>
        <p:txBody>
          <a:bodyPr>
            <a:normAutofit/>
          </a:bodyPr>
          <a:lstStyle/>
          <a:p>
            <a:r>
              <a:rPr lang="en-GB" dirty="0"/>
              <a:t>You can access all UWTSD libraries</a:t>
            </a:r>
          </a:p>
          <a:p>
            <a:r>
              <a:rPr lang="en-GB" dirty="0"/>
              <a:t>Your University ID card is also your library card</a:t>
            </a:r>
          </a:p>
          <a:p>
            <a:r>
              <a:rPr lang="en-GB" dirty="0"/>
              <a:t>You have access to the Library Catalogue and Online Library</a:t>
            </a:r>
          </a:p>
          <a:p>
            <a:r>
              <a:rPr lang="en-GB" dirty="0"/>
              <a:t>Automatic renewals</a:t>
            </a:r>
          </a:p>
          <a:p>
            <a:r>
              <a:rPr lang="en-GB" dirty="0"/>
              <a:t>Digital and Information Literacy Skills training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487386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10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76838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861962" y="3741696"/>
            <a:ext cx="10690158" cy="29728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Study rooms for group and individual study</a:t>
            </a:r>
          </a:p>
          <a:p>
            <a:r>
              <a:rPr lang="en-GB" dirty="0"/>
              <a:t>A range of spaces for both collaborative and quiet study</a:t>
            </a:r>
          </a:p>
          <a:p>
            <a:r>
              <a:rPr lang="en-GB" dirty="0"/>
              <a:t>Computing facilities</a:t>
            </a:r>
          </a:p>
          <a:p>
            <a:r>
              <a:rPr lang="en-GB" dirty="0"/>
              <a:t>Photocopying and printing facilities</a:t>
            </a:r>
          </a:p>
          <a:p>
            <a:r>
              <a:rPr lang="en-GB" dirty="0" err="1"/>
              <a:t>Roderic</a:t>
            </a:r>
            <a:r>
              <a:rPr lang="en-GB" dirty="0"/>
              <a:t> Bowen Library and Archives </a:t>
            </a:r>
          </a:p>
        </p:txBody>
      </p: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2482061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481244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19" name="Rectangle 18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4389296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7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700213" y="4461004"/>
            <a:ext cx="889576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600" dirty="0">
                <a:hlinkClick r:id="rId8"/>
              </a:rPr>
              <a:t>http://www.uwtsd.ac.uk/library/our-libraries</a:t>
            </a:r>
            <a:r>
              <a:rPr lang="en-GB" sz="3600" dirty="0" smtClean="0">
                <a:hlinkClick r:id="rId8"/>
              </a:rPr>
              <a:t>/</a:t>
            </a:r>
            <a:r>
              <a:rPr lang="en-GB" sz="3600" dirty="0" smtClean="0"/>
              <a:t>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78737019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1276881" y="3741696"/>
            <a:ext cx="5137654" cy="297282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charset="0"/>
              <a:buChar char="•"/>
              <a:defRPr/>
            </a:pPr>
            <a:r>
              <a:rPr lang="en-US" dirty="0"/>
              <a:t>Books and Journals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Self-issue and returns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DVD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Laptops and  </a:t>
            </a:r>
            <a:r>
              <a:rPr lang="en-US" dirty="0" err="1"/>
              <a:t>Macbooks</a:t>
            </a:r>
            <a:r>
              <a:rPr lang="en-US" dirty="0"/>
              <a:t> 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Advice and support</a:t>
            </a:r>
            <a:endParaRPr lang="en-US" dirty="0"/>
          </a:p>
        </p:txBody>
      </p: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323680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88475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3" name="Rectangle 2"/>
          <p:cNvSpPr/>
          <p:nvPr/>
        </p:nvSpPr>
        <p:spPr>
          <a:xfrm>
            <a:off x="4815560" y="5874426"/>
            <a:ext cx="33211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2400" dirty="0">
                <a:solidFill>
                  <a:schemeClr val="tx2"/>
                </a:solidFill>
                <a:hlinkClick r:id="rId2"/>
              </a:rPr>
              <a:t>www.uwtsd.ac.uk/library</a:t>
            </a:r>
            <a:endParaRPr lang="en-US" altLang="en-US" sz="2400" dirty="0">
              <a:solidFill>
                <a:schemeClr val="tx2"/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8301435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107320" y="3775332"/>
            <a:ext cx="10895864" cy="2492990"/>
          </a:xfrm>
          <a:prstGeom prst="rect">
            <a:avLst/>
          </a:prstGeom>
        </p:spPr>
        <p:txBody>
          <a:bodyPr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Online </a:t>
            </a:r>
            <a:r>
              <a:rPr lang="en-GB" sz="2800" dirty="0"/>
              <a:t>Library – access </a:t>
            </a:r>
            <a:r>
              <a:rPr lang="en-US" sz="2800" dirty="0"/>
              <a:t>to </a:t>
            </a:r>
            <a:r>
              <a:rPr lang="en-GB" sz="2800" dirty="0"/>
              <a:t>thousands of e-book and e-journal titles</a:t>
            </a: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Library Catalogue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 smtClean="0"/>
              <a:t>Manage </a:t>
            </a:r>
            <a:r>
              <a:rPr lang="en-GB" sz="2400" dirty="0"/>
              <a:t>your library account </a:t>
            </a:r>
            <a:r>
              <a:rPr lang="en-GB" sz="2400" dirty="0" smtClean="0"/>
              <a:t>online</a:t>
            </a:r>
            <a:endParaRPr lang="en-US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 Renewals</a:t>
            </a:r>
            <a:endParaRPr lang="en-US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 Place </a:t>
            </a:r>
            <a:r>
              <a:rPr lang="en-GB" sz="2400" dirty="0"/>
              <a:t>requests</a:t>
            </a: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Need More? service</a:t>
            </a:r>
            <a:endParaRPr lang="en-US" sz="2800" i="1" dirty="0"/>
          </a:p>
        </p:txBody>
      </p:sp>
    </p:spTree>
    <p:extLst>
      <p:ext uri="{BB962C8B-B14F-4D97-AF65-F5344CB8AC3E}">
        <p14:creationId xmlns:p14="http://schemas.microsoft.com/office/powerpoint/2010/main" val="124215240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Content Placeholder 2"/>
          <p:cNvSpPr>
            <a:spLocks noGrp="1"/>
          </p:cNvSpPr>
          <p:nvPr>
            <p:ph idx="1"/>
          </p:nvPr>
        </p:nvSpPr>
        <p:spPr>
          <a:xfrm>
            <a:off x="1163782" y="3888711"/>
            <a:ext cx="10177728" cy="233752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Advice and support on a range of topics including: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Understanding your reading list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Referencing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Developing your skills in finding and using information</a:t>
            </a:r>
          </a:p>
          <a:p>
            <a:r>
              <a:rPr lang="en-GB" dirty="0"/>
              <a:t>Book a session with your subject librarian</a:t>
            </a:r>
          </a:p>
          <a:p>
            <a:r>
              <a:rPr lang="en-GB" dirty="0"/>
              <a:t>Follow us on Facebook and Twitter</a:t>
            </a:r>
          </a:p>
        </p:txBody>
      </p:sp>
      <p:sp>
        <p:nvSpPr>
          <p:cNvPr id="19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3066535" cy="912082"/>
          </a:xfrm>
        </p:spPr>
        <p:txBody>
          <a:bodyPr>
            <a:normAutofit/>
          </a:bodyPr>
          <a:lstStyle/>
          <a:p>
            <a:r>
              <a:rPr lang="en-GB" sz="5400" b="1" dirty="0"/>
              <a:t>Library</a:t>
            </a:r>
          </a:p>
        </p:txBody>
      </p:sp>
      <p:sp>
        <p:nvSpPr>
          <p:cNvPr id="20" name="Rectangle 19"/>
          <p:cNvSpPr/>
          <p:nvPr/>
        </p:nvSpPr>
        <p:spPr>
          <a:xfrm>
            <a:off x="0" y="1778353"/>
            <a:ext cx="12192000" cy="18802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072273" y="1778353"/>
            <a:ext cx="1886698" cy="188022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Content Placeholder 2"/>
          <p:cNvSpPr txBox="1">
            <a:spLocks/>
          </p:cNvSpPr>
          <p:nvPr/>
        </p:nvSpPr>
        <p:spPr>
          <a:xfrm>
            <a:off x="617033" y="2935402"/>
            <a:ext cx="1668967" cy="779679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Library essentials</a:t>
            </a:r>
          </a:p>
        </p:txBody>
      </p:sp>
      <p:sp>
        <p:nvSpPr>
          <p:cNvPr id="23" name="Content Placeholder 2"/>
          <p:cNvSpPr txBox="1">
            <a:spLocks/>
          </p:cNvSpPr>
          <p:nvPr/>
        </p:nvSpPr>
        <p:spPr>
          <a:xfrm>
            <a:off x="2558503" y="2935402"/>
            <a:ext cx="1668967" cy="65934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Location</a:t>
            </a:r>
          </a:p>
        </p:txBody>
      </p:sp>
      <p:sp>
        <p:nvSpPr>
          <p:cNvPr id="24" name="Content Placeholder 2"/>
          <p:cNvSpPr txBox="1">
            <a:spLocks/>
          </p:cNvSpPr>
          <p:nvPr/>
        </p:nvSpPr>
        <p:spPr>
          <a:xfrm>
            <a:off x="4499973" y="2935402"/>
            <a:ext cx="1668967" cy="74587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Opening Hours</a:t>
            </a:r>
          </a:p>
        </p:txBody>
      </p:sp>
      <p:sp>
        <p:nvSpPr>
          <p:cNvPr id="25" name="Content Placeholder 2"/>
          <p:cNvSpPr txBox="1">
            <a:spLocks/>
          </p:cNvSpPr>
          <p:nvPr/>
        </p:nvSpPr>
        <p:spPr>
          <a:xfrm>
            <a:off x="6441443" y="2935403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Resources</a:t>
            </a:r>
          </a:p>
        </p:txBody>
      </p:sp>
      <p:sp>
        <p:nvSpPr>
          <p:cNvPr id="26" name="Content Placeholder 2"/>
          <p:cNvSpPr txBox="1">
            <a:spLocks/>
          </p:cNvSpPr>
          <p:nvPr/>
        </p:nvSpPr>
        <p:spPr>
          <a:xfrm>
            <a:off x="8382913" y="2935402"/>
            <a:ext cx="1668967" cy="5875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Online</a:t>
            </a:r>
          </a:p>
        </p:txBody>
      </p:sp>
      <p:sp>
        <p:nvSpPr>
          <p:cNvPr id="28" name="Content Placeholder 2"/>
          <p:cNvSpPr txBox="1">
            <a:spLocks/>
          </p:cNvSpPr>
          <p:nvPr/>
        </p:nvSpPr>
        <p:spPr>
          <a:xfrm>
            <a:off x="10324385" y="2935402"/>
            <a:ext cx="1410774" cy="77967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</a:rPr>
              <a:t>Advice &amp; Support</a:t>
            </a: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34" t="22057" r="38988" b="45769"/>
          <a:stretch/>
        </p:blipFill>
        <p:spPr>
          <a:xfrm>
            <a:off x="2982539" y="1794379"/>
            <a:ext cx="791793" cy="1288342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94" t="17533" r="25389" b="44596"/>
          <a:stretch/>
        </p:blipFill>
        <p:spPr>
          <a:xfrm>
            <a:off x="4815560" y="1809809"/>
            <a:ext cx="1134232" cy="1159893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226" t="18438" r="23757" b="40815"/>
          <a:stretch/>
        </p:blipFill>
        <p:spPr>
          <a:xfrm>
            <a:off x="8655876" y="1738044"/>
            <a:ext cx="1257304" cy="1374724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69" t="21131" r="26207" b="35794"/>
          <a:stretch/>
        </p:blipFill>
        <p:spPr>
          <a:xfrm>
            <a:off x="941700" y="1809809"/>
            <a:ext cx="933095" cy="1098978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89" t="18874" r="30362" b="44428"/>
          <a:stretch/>
        </p:blipFill>
        <p:spPr>
          <a:xfrm>
            <a:off x="10479125" y="1789471"/>
            <a:ext cx="1072995" cy="1312770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875" t="15579" r="32070" b="62215"/>
          <a:stretch/>
        </p:blipFill>
        <p:spPr>
          <a:xfrm>
            <a:off x="6369647" y="1809345"/>
            <a:ext cx="1592968" cy="13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98430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10" y="852016"/>
            <a:ext cx="7342959" cy="5507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375478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1778353"/>
            <a:ext cx="12192000" cy="2992239"/>
          </a:xfrm>
          <a:prstGeom prst="rect">
            <a:avLst/>
          </a:prstGeom>
          <a:solidFill>
            <a:srgbClr val="8DDB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373146" y="1778352"/>
            <a:ext cx="11628354" cy="2992239"/>
          </a:xfrm>
          <a:prstGeom prst="rect">
            <a:avLst/>
          </a:prstGeom>
          <a:solidFill>
            <a:srgbClr val="1DA6C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468" r="75480" b="26620"/>
          <a:stretch/>
        </p:blipFill>
        <p:spPr>
          <a:xfrm>
            <a:off x="453352" y="1731046"/>
            <a:ext cx="2621281" cy="2261170"/>
          </a:xfrm>
          <a:prstGeom prst="rect">
            <a:avLst/>
          </a:prstGeom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273482" y="3924840"/>
            <a:ext cx="2962970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 err="1">
                <a:solidFill>
                  <a:schemeClr val="bg1"/>
                </a:solidFill>
              </a:rPr>
              <a:t>Myday</a:t>
            </a:r>
            <a:endParaRPr lang="en-GB" sz="2800" b="1" dirty="0">
              <a:solidFill>
                <a:schemeClr val="bg1"/>
              </a:solidFill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3570495" y="3924840"/>
            <a:ext cx="2623688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Desktop Shortcut</a:t>
            </a:r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579030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Phone App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40" t="47288" r="50720" b="22800"/>
          <a:stretch/>
        </p:blipFill>
        <p:spPr>
          <a:xfrm>
            <a:off x="3586515" y="1957684"/>
            <a:ext cx="2450376" cy="20781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6" t="45533" r="29922" b="18921"/>
          <a:stretch/>
        </p:blipFill>
        <p:spPr>
          <a:xfrm>
            <a:off x="7037833" y="1970289"/>
            <a:ext cx="1558412" cy="1973178"/>
          </a:xfrm>
          <a:prstGeom prst="rect">
            <a:avLst/>
          </a:prstGeom>
        </p:spPr>
      </p:pic>
      <p:sp>
        <p:nvSpPr>
          <p:cNvPr id="15" name="Title 1"/>
          <p:cNvSpPr txBox="1">
            <a:spLocks/>
          </p:cNvSpPr>
          <p:nvPr/>
        </p:nvSpPr>
        <p:spPr>
          <a:xfrm>
            <a:off x="8596245" y="2784506"/>
            <a:ext cx="3258784" cy="50222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b="1" u="sng" dirty="0">
                <a:solidFill>
                  <a:schemeClr val="bg1"/>
                </a:solidFill>
                <a:latin typeface="Montserrat" panose="00000500000000000000" pitchFamily="50" charset="0"/>
              </a:rPr>
              <a:t>myday.uwtsd.ac.uk</a:t>
            </a:r>
          </a:p>
        </p:txBody>
      </p:sp>
      <p:sp>
        <p:nvSpPr>
          <p:cNvPr id="18" name="Title 1"/>
          <p:cNvSpPr txBox="1">
            <a:spLocks/>
          </p:cNvSpPr>
          <p:nvPr/>
        </p:nvSpPr>
        <p:spPr>
          <a:xfrm>
            <a:off x="9138384" y="3924840"/>
            <a:ext cx="2174507" cy="629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800" b="1" dirty="0">
                <a:solidFill>
                  <a:schemeClr val="bg1"/>
                </a:solidFill>
              </a:rPr>
              <a:t>Direct link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838200" y="866271"/>
            <a:ext cx="10515600" cy="912082"/>
          </a:xfrm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rgbClr val="1DA6C5"/>
                </a:solidFill>
              </a:rPr>
              <a:t>Staying connected:</a:t>
            </a:r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0" y="5365377"/>
            <a:ext cx="12192000" cy="55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dirty="0" err="1">
                <a:solidFill>
                  <a:srgbClr val="1DA6C5"/>
                </a:solidFill>
              </a:rPr>
              <a:t>Myday</a:t>
            </a:r>
            <a:r>
              <a:rPr lang="en-GB" b="1" dirty="0">
                <a:solidFill>
                  <a:srgbClr val="1DA6C5"/>
                </a:solidFill>
              </a:rPr>
              <a:t> is the best way for you access all UWTSD services</a:t>
            </a:r>
          </a:p>
        </p:txBody>
      </p:sp>
    </p:spTree>
    <p:extLst>
      <p:ext uri="{BB962C8B-B14F-4D97-AF65-F5344CB8AC3E}">
        <p14:creationId xmlns:p14="http://schemas.microsoft.com/office/powerpoint/2010/main" val="130668937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463040" y="1322363"/>
            <a:ext cx="9115865" cy="440318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4" name="Picture 6" descr="http://ukmentor.qbcontent.com/wp-content/uploads/2015/03/Twitter-icon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1075" y="2576513"/>
            <a:ext cx="2638425" cy="1756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itle 1"/>
          <p:cNvSpPr txBox="1">
            <a:spLocks/>
          </p:cNvSpPr>
          <p:nvPr/>
        </p:nvSpPr>
        <p:spPr>
          <a:xfrm>
            <a:off x="3295650" y="4381716"/>
            <a:ext cx="5589588" cy="1104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ED2878"/>
                </a:solidFill>
                <a:latin typeface="Montserrat" panose="00000500000000000000" pitchFamily="50" charset="0"/>
              </a:rPr>
              <a:t>@</a:t>
            </a:r>
            <a:r>
              <a:rPr lang="en-GB" b="1" dirty="0" err="1">
                <a:solidFill>
                  <a:srgbClr val="ED2878"/>
                </a:solidFill>
                <a:latin typeface="Montserrat" panose="00000500000000000000" pitchFamily="50" charset="0"/>
              </a:rPr>
              <a:t>UWTSDstudents</a:t>
            </a:r>
            <a:endParaRPr lang="en-GB" b="1" dirty="0">
              <a:solidFill>
                <a:srgbClr val="ED2878"/>
              </a:solidFill>
              <a:latin typeface="Montserrat" panose="00000500000000000000" pitchFamily="50" charset="0"/>
            </a:endParaRPr>
          </a:p>
        </p:txBody>
      </p:sp>
      <p:sp>
        <p:nvSpPr>
          <p:cNvPr id="27" name="Title 1"/>
          <p:cNvSpPr txBox="1">
            <a:spLocks/>
          </p:cNvSpPr>
          <p:nvPr/>
        </p:nvSpPr>
        <p:spPr>
          <a:xfrm>
            <a:off x="3295650" y="1472344"/>
            <a:ext cx="5589588" cy="11041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b="1" dirty="0">
                <a:solidFill>
                  <a:srgbClr val="ED2878"/>
                </a:solidFill>
                <a:latin typeface="Montserrat" panose="00000500000000000000" pitchFamily="50" charset="0"/>
              </a:rPr>
              <a:t>Keep up to date</a:t>
            </a:r>
          </a:p>
        </p:txBody>
      </p:sp>
      <p:sp>
        <p:nvSpPr>
          <p:cNvPr id="3" name="Rectangle 2"/>
          <p:cNvSpPr/>
          <p:nvPr/>
        </p:nvSpPr>
        <p:spPr>
          <a:xfrm>
            <a:off x="7370164" y="2773179"/>
            <a:ext cx="1361606" cy="136886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7705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2" ma:contentTypeDescription="Create a new document." ma:contentTypeScope="" ma:versionID="4731378de9e60676f0e7d1baf9a2946d">
  <xsd:schema xmlns:xsd="http://www.w3.org/2001/XMLSchema" xmlns:xs="http://www.w3.org/2001/XMLSchema" xmlns:p="http://schemas.microsoft.com/office/2006/metadata/properties" xmlns:ns2="f66716c4-314f-46c1-b01e-5a44c61897d8" targetNamespace="http://schemas.microsoft.com/office/2006/metadata/properties" ma:root="true" ma:fieldsID="7f14af9958969997db2544a61069132c" ns2:_="">
    <xsd:import namespace="f66716c4-314f-46c1-b01e-5a44c61897d8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D83B257-A3FD-4BF4-B566-6C0786204AD1}">
  <ds:schemaRefs>
    <ds:schemaRef ds:uri="http://schemas.microsoft.com/office/2006/metadata/properties"/>
    <ds:schemaRef ds:uri="f66716c4-314f-46c1-b01e-5a44c61897d8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DE2454C-18B6-4DC2-B58A-877BF623B9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1952C3A-5A4D-42B3-8532-34DECF591F4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5571</TotalTime>
  <Words>2274</Words>
  <Application>Microsoft Office PowerPoint</Application>
  <PresentationFormat>Widescreen</PresentationFormat>
  <Paragraphs>467</Paragraphs>
  <Slides>73</Slides>
  <Notes>49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73</vt:i4>
      </vt:variant>
    </vt:vector>
  </HeadingPairs>
  <TitlesOfParts>
    <vt:vector size="79" baseType="lpstr">
      <vt:lpstr>Calibri Light</vt:lpstr>
      <vt:lpstr>Arial</vt:lpstr>
      <vt:lpstr>Wingdings</vt:lpstr>
      <vt:lpstr>Calibri</vt:lpstr>
      <vt:lpstr>Montserrat</vt:lpstr>
      <vt:lpstr>Office Theme</vt:lpstr>
      <vt:lpstr>Welcome to Swansea</vt:lpstr>
      <vt:lpstr>Getting connected:</vt:lpstr>
      <vt:lpstr>Getting connected:</vt:lpstr>
      <vt:lpstr>Getting connected:</vt:lpstr>
      <vt:lpstr>Getting connected:</vt:lpstr>
      <vt:lpstr>Getting connected:</vt:lpstr>
      <vt:lpstr>Staying connected:</vt:lpstr>
      <vt:lpstr>Staying connected:</vt:lpstr>
      <vt:lpstr>Staying connected:</vt:lpstr>
      <vt:lpstr>Staying connected: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Email</vt:lpstr>
      <vt:lpstr>Email</vt:lpstr>
      <vt:lpstr>Email</vt:lpstr>
      <vt:lpstr>Email</vt:lpstr>
      <vt:lpstr>Email</vt:lpstr>
      <vt:lpstr>Email</vt:lpstr>
      <vt:lpstr>Email</vt:lpstr>
      <vt:lpstr>PowerPoint Presentation</vt:lpstr>
      <vt:lpstr>Office</vt:lpstr>
      <vt:lpstr>Office</vt:lpstr>
      <vt:lpstr>Office</vt:lpstr>
      <vt:lpstr>I.T. Exclusives</vt:lpstr>
      <vt:lpstr>I.T. Exclusives</vt:lpstr>
      <vt:lpstr>I.T. Exclusives</vt:lpstr>
      <vt:lpstr>I.T. Exclusives</vt:lpstr>
      <vt:lpstr>PowerPoint Presentation</vt:lpstr>
      <vt:lpstr>PowerPoint Presentation</vt:lpstr>
      <vt:lpstr>Using the Computers in Welsh</vt:lpstr>
      <vt:lpstr>PowerPoint Presentation</vt:lpstr>
      <vt:lpstr>PC Availability</vt:lpstr>
      <vt:lpstr>PowerPoint Presentation</vt:lpstr>
      <vt:lpstr>IT Service Desk</vt:lpstr>
      <vt:lpstr>IT Service Desk</vt:lpstr>
      <vt:lpstr>IT Service Desk</vt:lpstr>
      <vt:lpstr>PowerPoint Presentation</vt:lpstr>
      <vt:lpstr>Service Status</vt:lpstr>
      <vt:lpstr>PowerPoint Presentation</vt:lpstr>
      <vt:lpstr>What is Moodle?</vt:lpstr>
      <vt:lpstr>What is Moodle?</vt:lpstr>
      <vt:lpstr>What is Moodle?</vt:lpstr>
      <vt:lpstr>What is Moodle?</vt:lpstr>
      <vt:lpstr>What is Moodle?</vt:lpstr>
      <vt:lpstr>Where is Moodle?</vt:lpstr>
      <vt:lpstr>What does Moodle look like?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Help with Moodle</vt:lpstr>
      <vt:lpstr>PowerPoint Presentation</vt:lpstr>
      <vt:lpstr>PowerPoint Presentation</vt:lpstr>
      <vt:lpstr>PowerPoint Presentation</vt:lpstr>
      <vt:lpstr>PowerPoint Presentation</vt:lpstr>
      <vt:lpstr>Library</vt:lpstr>
      <vt:lpstr>Library</vt:lpstr>
      <vt:lpstr>Library</vt:lpstr>
      <vt:lpstr>Library</vt:lpstr>
      <vt:lpstr>Library</vt:lpstr>
      <vt:lpstr>Library</vt:lpstr>
      <vt:lpstr>PowerPoint Presentation</vt:lpstr>
      <vt:lpstr>Staying connected:</vt:lpstr>
      <vt:lpstr>PowerPoint Presentation</vt:lpstr>
    </vt:vector>
  </TitlesOfParts>
  <Company>UoW Trinity St.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Opportunities</dc:title>
  <dc:creator>Lewis Pearson</dc:creator>
  <cp:lastModifiedBy>Mike Swanson</cp:lastModifiedBy>
  <cp:revision>285</cp:revision>
  <dcterms:created xsi:type="dcterms:W3CDTF">2016-08-08T10:43:47Z</dcterms:created>
  <dcterms:modified xsi:type="dcterms:W3CDTF">2017-01-31T10:36:35Z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