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6" r:id="rId3"/>
    <p:sldId id="275" r:id="rId4"/>
    <p:sldId id="276" r:id="rId5"/>
    <p:sldId id="277" r:id="rId6"/>
    <p:sldId id="278" r:id="rId7"/>
    <p:sldId id="279" r:id="rId8"/>
    <p:sldId id="280" r:id="rId9"/>
    <p:sldId id="282" r:id="rId10"/>
    <p:sldId id="283" r:id="rId11"/>
    <p:sldId id="284" r:id="rId12"/>
    <p:sldId id="285" r:id="rId13"/>
    <p:sldId id="286" r:id="rId14"/>
    <p:sldId id="281" r:id="rId15"/>
    <p:sldId id="272"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000" autoAdjust="0"/>
    <p:restoredTop sz="94660"/>
  </p:normalViewPr>
  <p:slideViewPr>
    <p:cSldViewPr snapToGrid="0">
      <p:cViewPr>
        <p:scale>
          <a:sx n="50" d="100"/>
          <a:sy n="50" d="100"/>
        </p:scale>
        <p:origin x="-1500" y="-48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C3DB6C-6A9B-4FC9-BD7D-D2806213E4BB}" type="datetimeFigureOut">
              <a:rPr lang="en-IN" smtClean="0"/>
              <a:pPr/>
              <a:t>11-07-2023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A7052D-3E5E-48AF-B891-EB5A0B9A2506}" type="slidenum">
              <a:rPr lang="en-IN" smtClean="0"/>
              <a:pPr/>
              <a:t>‹#›</a:t>
            </a:fld>
            <a:endParaRPr lang="en-IN"/>
          </a:p>
        </p:txBody>
      </p:sp>
    </p:spTree>
    <p:extLst>
      <p:ext uri="{BB962C8B-B14F-4D97-AF65-F5344CB8AC3E}">
        <p14:creationId xmlns="" xmlns:p14="http://schemas.microsoft.com/office/powerpoint/2010/main" val="1480205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HR strategies have been helpful for organisations to achieve competitive advantages within the marketplace. Organisations have been required to use effective strategies to achieve this advantage over competitors. There have been various issues the organisations have been facing while using HR strategies within the organisation. The usage of the HR strategy model has been helpful to identify and mitigate these issues to achieve a competitive edge. This study has discussed the HR strategies that have been used in public organisations like Tesco Plc and private organisations like PwC. The HR strategies used within the two organisations have been different from one another due to the difference in the sector and these differences have been discussed in this study.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2</a:t>
            </a:fld>
            <a:endParaRPr lang="en-IN" dirty="0"/>
          </a:p>
        </p:txBody>
      </p:sp>
    </p:spTree>
    <p:extLst>
      <p:ext uri="{BB962C8B-B14F-4D97-AF65-F5344CB8AC3E}">
        <p14:creationId xmlns="" xmlns:p14="http://schemas.microsoft.com/office/powerpoint/2010/main" val="3396366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There has been a difference in HR policies between private and public sector organisations. The majority of public sector organisations have been following an extensive amount of rules and regulations so that no employee or leader can create any unethical situation within the organisation. The public sector companies have been focused on providing employee training programs so that the employees would be able to improve their competency level. Organisations have been able to improve employee competency levels with the help of effective HR strategies. It has been seen that organisations have been able to improve business growth when the competency level of the employees has improved. The basic difference between private and public companies has been that private companies have been more focused on organisational growth whereas public companies wanted the employees to improve their competency level. The HR strategies used within public and private companies have been aligned with this organisational goal of the organisations.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3</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Tesco has been known as a public sector organisation since it has a huge organisational size. The organisation has been using HR strategies so that they would be able to improve the performance level of the employees. The HR strategies of the company have been related to employee training and performance management. It can be stated that Tesco has been able to increase its organisational size by completely focusing on the employee performance level. The usage of performance management has one of the major focuses of the company’s HR strategies. On the other hand, PwC has been known as a private accounting company that has been counted among the big four accounting firms. The focus of PwC’s HR strategies has been different from Tesco’s HR strategies. PwC has been willing to improve the work performance of the organisation so that they would be able to achieve better productivity. They have utilised the power of global alliances so that they would be able to improve workplace productivity. The usage of workday technology has helped the company to connect with its global alliances.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4</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HR strategies for public organisations have helped companies to provide a supportive environment to their employees. The provision of a supportive environment has helped companies to create employee job satisfaction. Satisfied employees have been able to provide satisfactory services to the customer which has indirectly helped the companies to improve their business growth. On the other hand, the organisational performance of the private sector companies has been dependent on the improvement of team, social and communication competencies. The self-competency of a professional has been seldom important for organisations. This suggests that organisations have been required to provide employee training programs not for the individuals but for the team members. This has also provided a supportive work environment to the employees. The usage of HR strategies has been helpful for both private and public sector organisations to create a supportive work culture within the company.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5</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The requirement of HR strategies has been required both in public as well as private sector organisations. However, the ultimate goal for using the strategies has been different for the organisations. Studies have shown that 53% of organisations have motivated employees to develop new skills. This has been helpful for the employees to increase job satisfaction as well as for the companies to increase work productivity. The new skill-learning programs have been dependent on the HR strategies used by the organisations. There have been various other strategies as well that have been used by HRs to improve organisational productivity. Hence, public companies have been majorly providing employee growth so that they can achieve organisational performance improvement. The companies have been willing to hire talents who have been focused on </a:t>
            </a:r>
            <a:r>
              <a:rPr lang="en-GB" sz="1200" kern="1200" dirty="0" err="1" smtClean="0">
                <a:solidFill>
                  <a:schemeClr val="tx1"/>
                </a:solidFill>
                <a:latin typeface="+mn-lt"/>
                <a:ea typeface="+mn-ea"/>
                <a:cs typeface="+mn-cs"/>
              </a:rPr>
              <a:t>upskilling</a:t>
            </a:r>
            <a:r>
              <a:rPr lang="en-GB" sz="1200" kern="1200" dirty="0" smtClean="0">
                <a:solidFill>
                  <a:schemeClr val="tx1"/>
                </a:solidFill>
                <a:latin typeface="+mn-lt"/>
                <a:ea typeface="+mn-ea"/>
                <a:cs typeface="+mn-cs"/>
              </a:rPr>
              <a:t> their professional skills. On the other hand, the companies have also been willing to retain these employees as they have provided them with required training programs for the organisations.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6</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The majority of private companies have been focused on improving the organisational growth of the companies. The employees have not been willing to improve the organisational performance when they have not been able to achieve any personal growth. Therefore, private companies have been required to provide personal benefits so that they would be willing to improve organisational performance. The private sector companies have been required to align the personal goals of the employees with the organisational goals. The employees have been required to be provided with enough amounts of rewards and monetary benefits along with promotions. This has helped the employees to increase their motivation level while they have been working within the organisation. The usage of green HR strategies has been helpful for private organisations to improve productivity and performance. Green HR strategies refer to the strategies that have been sustainable for the employees as well as the customers. The usage of these strategies has described private organisations as responsible organisations and the employees have been willing to work for them.</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7</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Effective HR strategies have been helpful for companies to achieve improved employee performance. The improvement of employee performance has helped companies to improve their organisational performance and customer satisfaction. As a result, organisations with effective HR strategies have been able to position themselves competitively within the marketplace. The managers have been involved in some organisations to develop organisational HR strategies. Managers have been closely associated with the employees and therefore they have been aware of the needs and demands of the employees. The creation of strategic planning by the managers has helped the companies to provide better support to the employees. As mentioned previously, the employees have been provided with multiple rewards and promotions when the managers have been included in the strategic planning process for the organisations. The private sector employees have majorly been provided with these benefits to improve work productivity.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8</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Effective HR strategies have been helpful for companies to achieve improved employee performance. The improvement of employee performance has helped companies to improve their organisational performance and customer satisfaction. As a result, organisations with effective HR strategies have been able to position themselves competitively within the marketplace. The managers have been involved in some organisations to develop organisational HR strategies. Managers have been closely associated with the employees and therefore they have been aware of the needs and demands of the employees. The creation of strategic planning by the managers has helped the companies to provide better support to the employees. As mentioned previously, the employees have been provided with multiple rewards and promotions when the managers have been included in the strategic planning process for the organisations. The private sector employees have majorly been provided with these benefits to improve work productivity.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9</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It has been understood that employees work for the benefit of themselves more than the benefits of the company. It has to be understood that employees work for the development of both the company and personal competence in order to gain a professional edge in the field of jobs. It could be said that companies such as PWC does little work for the benefit of their employees. Tesco on the other hand does not provide job satisfaction and security to its employees. It has been also found that there have been issues with the extra workloads, incentives and other financial benefits. After the pandemic, Tesco managed to terminate a large chunk of its employees to increase profits and reduce costs. It has been also observed that there have been internal problems with managers and their work culture. There have been problems with various policies and regulations within the company by the employees of these two companies. </a:t>
            </a:r>
          </a:p>
        </p:txBody>
      </p:sp>
      <p:sp>
        <p:nvSpPr>
          <p:cNvPr id="4" name="Slide Number Placeholder 3"/>
          <p:cNvSpPr>
            <a:spLocks noGrp="1"/>
          </p:cNvSpPr>
          <p:nvPr>
            <p:ph type="sldNum" sz="quarter" idx="5"/>
          </p:nvPr>
        </p:nvSpPr>
        <p:spPr/>
        <p:txBody>
          <a:bodyPr/>
          <a:lstStyle/>
          <a:p>
            <a:fld id="{73A7052D-3E5E-48AF-B891-EB5A0B9A2506}" type="slidenum">
              <a:rPr lang="en-IN" smtClean="0"/>
              <a:pPr/>
              <a:t>10</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It has been identified that a lack of proper HR management in these organisations has been impactful in poor communication and a lack of recognition. It has been found that the employees of these organisations do not get proper incentives and recognition at work which </a:t>
            </a:r>
            <a:r>
              <a:rPr lang="en-US" sz="1200" kern="1200" dirty="0" err="1" smtClean="0">
                <a:solidFill>
                  <a:schemeClr val="tx1"/>
                </a:solidFill>
                <a:latin typeface="+mn-lt"/>
                <a:ea typeface="+mn-ea"/>
                <a:cs typeface="+mn-cs"/>
              </a:rPr>
              <a:t>demotivates</a:t>
            </a:r>
            <a:r>
              <a:rPr lang="en-US" sz="1200" kern="1200" dirty="0" smtClean="0">
                <a:solidFill>
                  <a:schemeClr val="tx1"/>
                </a:solidFill>
                <a:latin typeface="+mn-lt"/>
                <a:ea typeface="+mn-ea"/>
                <a:cs typeface="+mn-cs"/>
              </a:rPr>
              <a:t> them. This impacts the performance of the organisation and the productivity of the employees by demotivating them. A lack of proper leadership in the HR department also fails to guide the people of the organisation. Internal politics, lack of training, failure to maintain expectations and the emergence of new technology affect HR management. Poor HRM practices also affect human psychology which has been evident in TESCO as the company terminates employees frequently. Currently, the company has not been getting employees due to its poor reputation and PWC, on the other hand, has been poorly treating the employees. </a:t>
            </a:r>
          </a:p>
        </p:txBody>
      </p:sp>
      <p:sp>
        <p:nvSpPr>
          <p:cNvPr id="4" name="Slide Number Placeholder 3"/>
          <p:cNvSpPr>
            <a:spLocks noGrp="1"/>
          </p:cNvSpPr>
          <p:nvPr>
            <p:ph type="sldNum" sz="quarter" idx="5"/>
          </p:nvPr>
        </p:nvSpPr>
        <p:spPr/>
        <p:txBody>
          <a:bodyPr/>
          <a:lstStyle/>
          <a:p>
            <a:fld id="{73A7052D-3E5E-48AF-B891-EB5A0B9A2506}" type="slidenum">
              <a:rPr lang="en-IN" smtClean="0"/>
              <a:pPr/>
              <a:t>11</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model has been helpful in understanding the primary business of TESCO and PWC where the company could use the HR management to start new businesses. The primary activity and its sub-activities make up the current businesses of these two companies. TESCO has been a retail store that sells various household and FMCG commodities under its brand. PWC on the other hand has been a service provider of accounts to other companies. These two companies have two different spectrums of businesses where an introduction of new business ideas could be done to increase their reach. The companies have been ideally built to function in the long run and provide mass employment to qualified people. It could be said that this model would increase the chances for the companies to increase their overall areas of business and venture into new areas.</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12</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 introduction of this model would help the companies to discover new business ideas and areas required for growth and development. It has been found that this model encourages the participation of employees in a decision-making process similar to that of the democratic leadership style. It allows companies to link those activities and reduce costs of production by employing the same workers to do the new job. It uses similar departments and similar work areas to reduce costs and produce its goods and services. This also helps in reducing employee turnover and reduces absenteeism. There could develop a proper link within the companies that could increase productivity. The companies could also use this framework to discover new opportunities to increase company values and company valuation. This also helps in improving branding and brand value for the company.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13</a:t>
            </a:fld>
            <a:endParaRPr lang="en-IN"/>
          </a:p>
        </p:txBody>
      </p:sp>
    </p:spTree>
    <p:extLst>
      <p:ext uri="{BB962C8B-B14F-4D97-AF65-F5344CB8AC3E}">
        <p14:creationId xmlns="" xmlns:p14="http://schemas.microsoft.com/office/powerpoint/2010/main" val="3396366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It can be concluded that the HR strategies used within public sector companies like Tesco Plc have been different from the HR strategies used within private sector companies like PwC. Public sector companies have been focused on increasing the professional growth of employees. The development of professional growth has helped public sector companies retain their employees easily. The employees have been able to achieve a high level of job satisfaction which has influenced higher customer satisfaction. On the other hand, private sector organisations have been willing to increase organisational performance. They have been required to provide various rewards to the employees so that they can be motivated to provide organisational growth. Both companies have been facing various organisational issues related to HR strategies. The usage of HR value chain model has been helpful to deal with these issues.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73A7052D-3E5E-48AF-B891-EB5A0B9A2506}" type="slidenum">
              <a:rPr lang="en-IN" smtClean="0"/>
              <a:pPr/>
              <a:t>14</a:t>
            </a:fld>
            <a:endParaRPr lang="en-IN"/>
          </a:p>
        </p:txBody>
      </p:sp>
    </p:spTree>
    <p:extLst>
      <p:ext uri="{BB962C8B-B14F-4D97-AF65-F5344CB8AC3E}">
        <p14:creationId xmlns="" xmlns:p14="http://schemas.microsoft.com/office/powerpoint/2010/main" val="3396366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1BDB68-82F8-8785-2C21-050B1DBBA8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 xmlns:a16="http://schemas.microsoft.com/office/drawing/2014/main" id="{4E59E0C5-437E-776D-4430-2E4EBEBD9F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 xmlns:a16="http://schemas.microsoft.com/office/drawing/2014/main" id="{BDC5E9F3-B81A-8294-1086-DBEC6C180ADE}"/>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5" name="Footer Placeholder 4">
            <a:extLst>
              <a:ext uri="{FF2B5EF4-FFF2-40B4-BE49-F238E27FC236}">
                <a16:creationId xmlns="" xmlns:a16="http://schemas.microsoft.com/office/drawing/2014/main" id="{7BEC3A0B-A472-4D09-63CD-C717D79C04F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3B9CB384-4849-4EF2-1F5C-863CA078B72B}"/>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3491412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6E937F-8E63-945A-E32A-CEDBF9F98C0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13B6662D-0EF8-4B00-2DCE-0F4C9F4831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053D676F-06C1-8696-875A-C76CAFA1C4C7}"/>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5" name="Footer Placeholder 4">
            <a:extLst>
              <a:ext uri="{FF2B5EF4-FFF2-40B4-BE49-F238E27FC236}">
                <a16:creationId xmlns="" xmlns:a16="http://schemas.microsoft.com/office/drawing/2014/main" id="{94FE4A22-E22D-BF3D-8971-EC70EEF6356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936F5C6E-66F8-3249-9139-60ADF583CBFD}"/>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1638520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B29F98E-381F-E36C-3521-7026E39E5B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 xmlns:a16="http://schemas.microsoft.com/office/drawing/2014/main" id="{3815E75E-CD46-2152-EE19-42825F4150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79759A3D-3497-0C78-2BDC-17AC5FA61A05}"/>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5" name="Footer Placeholder 4">
            <a:extLst>
              <a:ext uri="{FF2B5EF4-FFF2-40B4-BE49-F238E27FC236}">
                <a16:creationId xmlns="" xmlns:a16="http://schemas.microsoft.com/office/drawing/2014/main" id="{72306F60-9F24-8D15-B279-7C6963A9167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9035D0E6-FABA-89D4-B164-ED39D4D04C81}"/>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130080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8964939-F798-F772-8D18-A4B2FCCE717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6BA68FDA-88A4-E7B4-BFD9-5AB25EB228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 xmlns:a16="http://schemas.microsoft.com/office/drawing/2014/main" id="{3C017FCB-69FA-B2DC-61D7-89A5737035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 xmlns:a16="http://schemas.microsoft.com/office/drawing/2014/main" id="{FFE7AC30-9CE2-9B4E-EEFC-16A8013D056D}"/>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6" name="Footer Placeholder 5">
            <a:extLst>
              <a:ext uri="{FF2B5EF4-FFF2-40B4-BE49-F238E27FC236}">
                <a16:creationId xmlns="" xmlns:a16="http://schemas.microsoft.com/office/drawing/2014/main" id="{B36E6E8E-C1E5-2A5B-8A40-A30CB28C154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 xmlns:a16="http://schemas.microsoft.com/office/drawing/2014/main" id="{8E25C6D9-0EE5-A3AE-527D-E58DADEE0221}"/>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72878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3A4F77-D872-1030-46DC-484CCD0CA64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 xmlns:a16="http://schemas.microsoft.com/office/drawing/2014/main" id="{8909BA1D-E6B5-348D-BD80-73C21B70E4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7F77F12F-B338-D6FE-AE35-55A4FC0C48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 xmlns:a16="http://schemas.microsoft.com/office/drawing/2014/main" id="{90CB236E-80EA-D77E-2607-1B56BA74FA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7B44C0B6-37EA-3765-CD6F-4A11DDDC6E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 xmlns:a16="http://schemas.microsoft.com/office/drawing/2014/main" id="{7F408D25-B59D-BA03-B34D-20E0361E690F}"/>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8" name="Footer Placeholder 7">
            <a:extLst>
              <a:ext uri="{FF2B5EF4-FFF2-40B4-BE49-F238E27FC236}">
                <a16:creationId xmlns="" xmlns:a16="http://schemas.microsoft.com/office/drawing/2014/main" id="{944A8F51-1A6C-F094-9E42-D2BA7753263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 xmlns:a16="http://schemas.microsoft.com/office/drawing/2014/main" id="{D3BD2874-7F62-D873-A663-74DC5AE543A7}"/>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2954543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3B54D87-8008-3E71-2891-963639962A2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 xmlns:a16="http://schemas.microsoft.com/office/drawing/2014/main" id="{EF0C97A4-B109-4D1D-6250-8A787EBC38D9}"/>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4" name="Footer Placeholder 3">
            <a:extLst>
              <a:ext uri="{FF2B5EF4-FFF2-40B4-BE49-F238E27FC236}">
                <a16:creationId xmlns="" xmlns:a16="http://schemas.microsoft.com/office/drawing/2014/main" id="{78140410-F38F-AFAC-478E-B84A13A0F52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 xmlns:a16="http://schemas.microsoft.com/office/drawing/2014/main" id="{C41E3827-92B7-D895-4E2E-32DC8A3FDEAC}"/>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3393073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3C0D7A92-AA93-B523-E07A-C3D760A28BAD}"/>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3" name="Footer Placeholder 2">
            <a:extLst>
              <a:ext uri="{FF2B5EF4-FFF2-40B4-BE49-F238E27FC236}">
                <a16:creationId xmlns="" xmlns:a16="http://schemas.microsoft.com/office/drawing/2014/main" id="{ADFED8C8-BBCC-F980-03AB-28C792CE45E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 xmlns:a16="http://schemas.microsoft.com/office/drawing/2014/main" id="{16E444AF-8460-55E2-E167-95381404B52C}"/>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125831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B7238B-F754-1C9C-9566-F0D271BB6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2E6A8A9D-2BB1-8C99-875C-F55AD60FB6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 xmlns:a16="http://schemas.microsoft.com/office/drawing/2014/main" id="{DDC7C8DE-7F57-822A-9AC4-B866606908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48233598-42FB-6BF8-3497-26F8DD84FEAC}"/>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6" name="Footer Placeholder 5">
            <a:extLst>
              <a:ext uri="{FF2B5EF4-FFF2-40B4-BE49-F238E27FC236}">
                <a16:creationId xmlns="" xmlns:a16="http://schemas.microsoft.com/office/drawing/2014/main" id="{197A0DBF-08E2-B2FE-F856-635817D23D5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 xmlns:a16="http://schemas.microsoft.com/office/drawing/2014/main" id="{2D5655A9-BD63-FF07-8AC8-9A8A7586A73F}"/>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1900368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DE37202-ACF9-DF64-5656-636880F325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 xmlns:a16="http://schemas.microsoft.com/office/drawing/2014/main" id="{DD12B0F7-C04C-8BE0-12F8-51A31BD494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 xmlns:a16="http://schemas.microsoft.com/office/drawing/2014/main" id="{6F93E1F0-DC6F-7F51-73CB-371418744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AF1EE0FC-4EFA-06DA-6B4B-F8AC043E395A}"/>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6" name="Footer Placeholder 5">
            <a:extLst>
              <a:ext uri="{FF2B5EF4-FFF2-40B4-BE49-F238E27FC236}">
                <a16:creationId xmlns="" xmlns:a16="http://schemas.microsoft.com/office/drawing/2014/main" id="{7530C584-9BBB-C41A-8BD8-8A8CA69098A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 xmlns:a16="http://schemas.microsoft.com/office/drawing/2014/main" id="{D877039D-28AB-B85A-27E9-2A65ABB80760}"/>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1468991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19946AC-8B25-0A0C-5B4E-B009C904312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 xmlns:a16="http://schemas.microsoft.com/office/drawing/2014/main" id="{106923B6-51D4-3FE7-F120-632ECB1779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A0266B1B-88D1-D87F-4C71-E9E1C951DED4}"/>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5" name="Footer Placeholder 4">
            <a:extLst>
              <a:ext uri="{FF2B5EF4-FFF2-40B4-BE49-F238E27FC236}">
                <a16:creationId xmlns="" xmlns:a16="http://schemas.microsoft.com/office/drawing/2014/main" id="{F0E119F0-E10E-A22E-39C3-8297DF31FC8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16AE63BD-E8C6-2C3F-FA4E-042F257817F4}"/>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4294823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9EAB769F-CEFB-B12A-0180-16E582F1AC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 xmlns:a16="http://schemas.microsoft.com/office/drawing/2014/main" id="{AD1EADF5-77D6-DD20-2893-8C41B2AC58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5BF25B0E-5FEB-59D3-1161-F154AD9056E8}"/>
              </a:ext>
            </a:extLst>
          </p:cNvPr>
          <p:cNvSpPr>
            <a:spLocks noGrp="1"/>
          </p:cNvSpPr>
          <p:nvPr>
            <p:ph type="dt" sz="half" idx="10"/>
          </p:nvPr>
        </p:nvSpPr>
        <p:spPr/>
        <p:txBody>
          <a:bodyPr/>
          <a:lstStyle/>
          <a:p>
            <a:fld id="{3ACBCAB1-5643-408B-AA19-FF26C569CD93}" type="datetimeFigureOut">
              <a:rPr lang="en-IN" smtClean="0"/>
              <a:pPr/>
              <a:t>11-07-2023</a:t>
            </a:fld>
            <a:endParaRPr lang="en-IN"/>
          </a:p>
        </p:txBody>
      </p:sp>
      <p:sp>
        <p:nvSpPr>
          <p:cNvPr id="5" name="Footer Placeholder 4">
            <a:extLst>
              <a:ext uri="{FF2B5EF4-FFF2-40B4-BE49-F238E27FC236}">
                <a16:creationId xmlns="" xmlns:a16="http://schemas.microsoft.com/office/drawing/2014/main" id="{27F15668-4048-5A05-63A1-52969A36EE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BD084ECD-A14F-9938-9C90-FC8715DB2495}"/>
              </a:ext>
            </a:extLst>
          </p:cNvPr>
          <p:cNvSpPr>
            <a:spLocks noGrp="1"/>
          </p:cNvSpPr>
          <p:nvPr>
            <p:ph type="sldNum" sz="quarter" idx="12"/>
          </p:nvPr>
        </p:nvSpPr>
        <p:spPr/>
        <p:txBody>
          <a:body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1047858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l="-7000" r="-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16934A44-CDBE-0E2F-74BF-DC29C30CB7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 xmlns:a16="http://schemas.microsoft.com/office/drawing/2014/main" id="{E042E523-325C-32B6-5F60-4764D75164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6EDD2BD8-02BC-6F0B-61A2-F617C5245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CBCAB1-5643-408B-AA19-FF26C569CD93}" type="datetimeFigureOut">
              <a:rPr lang="en-IN" smtClean="0"/>
              <a:pPr/>
              <a:t>11-07-2023</a:t>
            </a:fld>
            <a:endParaRPr lang="en-IN"/>
          </a:p>
        </p:txBody>
      </p:sp>
      <p:sp>
        <p:nvSpPr>
          <p:cNvPr id="5" name="Footer Placeholder 4">
            <a:extLst>
              <a:ext uri="{FF2B5EF4-FFF2-40B4-BE49-F238E27FC236}">
                <a16:creationId xmlns="" xmlns:a16="http://schemas.microsoft.com/office/drawing/2014/main" id="{1BF9051F-304E-5175-9FF5-05B372F7FD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 xmlns:a16="http://schemas.microsoft.com/office/drawing/2014/main" id="{5615604A-2033-9ECF-E511-8111ADFA2C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893F1F-EDA6-48EC-95E7-3801DE0F2DF8}" type="slidenum">
              <a:rPr lang="en-IN" smtClean="0"/>
              <a:pPr/>
              <a:t>‹#›</a:t>
            </a:fld>
            <a:endParaRPr lang="en-IN"/>
          </a:p>
        </p:txBody>
      </p:sp>
    </p:spTree>
    <p:extLst>
      <p:ext uri="{BB962C8B-B14F-4D97-AF65-F5344CB8AC3E}">
        <p14:creationId xmlns="" xmlns:p14="http://schemas.microsoft.com/office/powerpoint/2010/main" val="240690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a:xfrm>
            <a:off x="838199" y="365125"/>
            <a:ext cx="10577945" cy="5121275"/>
          </a:xfrm>
        </p:spPr>
        <p:txBody>
          <a:bodyPr>
            <a:normAutofit/>
          </a:bodyPr>
          <a:lstStyle/>
          <a:p>
            <a:pPr algn="ctr"/>
            <a:r>
              <a:rPr lang="en-US" sz="4000" b="1" dirty="0" smtClean="0">
                <a:latin typeface="Times New Roman" panose="02020603050405020304" pitchFamily="18" charset="0"/>
                <a:ea typeface="Times New Roman" panose="02020603050405020304" pitchFamily="18" charset="0"/>
              </a:rPr>
              <a:t>LCMB7000 HUMAN RESOURCE MANAGEMENT</a:t>
            </a:r>
            <a:br>
              <a:rPr lang="en-US" sz="4000" b="1" dirty="0" smtClean="0">
                <a:latin typeface="Times New Roman" panose="02020603050405020304" pitchFamily="18" charset="0"/>
                <a:ea typeface="Times New Roman" panose="02020603050405020304" pitchFamily="18" charset="0"/>
              </a:rPr>
            </a:br>
            <a:r>
              <a:rPr lang="en-US" sz="4000" b="1" dirty="0" smtClean="0">
                <a:latin typeface="Times New Roman" panose="02020603050405020304" pitchFamily="18" charset="0"/>
                <a:ea typeface="Times New Roman" panose="02020603050405020304" pitchFamily="18" charset="0"/>
              </a:rPr>
              <a:t>POWERPOINT PRESENTATION-15 MINUTES</a:t>
            </a:r>
          </a:p>
        </p:txBody>
      </p:sp>
    </p:spTree>
    <p:extLst>
      <p:ext uri="{BB962C8B-B14F-4D97-AF65-F5344CB8AC3E}">
        <p14:creationId xmlns="" xmlns:p14="http://schemas.microsoft.com/office/powerpoint/2010/main" val="1978707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GB" sz="3400" b="1" kern="0" dirty="0" smtClean="0">
                <a:solidFill>
                  <a:srgbClr val="000000"/>
                </a:solidFill>
                <a:latin typeface="Times New Roman" panose="02020603050405020304" pitchFamily="18" charset="0"/>
              </a:rPr>
              <a:t>Introduction</a:t>
            </a:r>
            <a:endParaRPr lang="en-IN" sz="3400" dirty="0"/>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Achievement of competitive advantage in the marketplace with effective HR strategies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Usage of HR strategy model to mitigate organisational issues related to competitiveness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Discussion of HR strategies used by Tesco Plc and PwC </a:t>
            </a:r>
          </a:p>
        </p:txBody>
      </p:sp>
      <p:pic>
        <p:nvPicPr>
          <p:cNvPr id="6" name="image10.png"/>
          <p:cNvPicPr/>
          <p:nvPr/>
        </p:nvPicPr>
        <p:blipFill>
          <a:blip r:embed="rId3"/>
          <a:srcRect/>
          <a:stretch>
            <a:fillRect/>
          </a:stretch>
        </p:blipFill>
        <p:spPr>
          <a:xfrm>
            <a:off x="6175169" y="2220686"/>
            <a:ext cx="5569527" cy="31469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Literature review of first article </a:t>
            </a:r>
            <a:endParaRPr lang="en-IN" sz="3400" dirty="0"/>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Extensive amount of rules and regulations within public sector organisations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Increase in employee competencies with the creation of effective HR strategies (</a:t>
            </a:r>
            <a:r>
              <a:rPr lang="en-US" sz="2000" dirty="0" err="1" smtClean="0">
                <a:latin typeface="Times New Roman" panose="02020603050405020304" pitchFamily="18" charset="0"/>
                <a:ea typeface="Times New Roman" panose="02020603050405020304" pitchFamily="18" charset="0"/>
              </a:rPr>
              <a:t>Salman</a:t>
            </a:r>
            <a:r>
              <a:rPr lang="en-US" sz="2000" dirty="0" smtClean="0">
                <a:latin typeface="Times New Roman" panose="02020603050405020304" pitchFamily="18" charset="0"/>
                <a:ea typeface="Times New Roman" panose="02020603050405020304" pitchFamily="18" charset="0"/>
              </a:rPr>
              <a:t> </a:t>
            </a:r>
            <a:r>
              <a:rPr lang="en-US" sz="2000" i="1" dirty="0" smtClean="0">
                <a:latin typeface="Times New Roman" panose="02020603050405020304" pitchFamily="18" charset="0"/>
                <a:ea typeface="Times New Roman" panose="02020603050405020304" pitchFamily="18" charset="0"/>
              </a:rPr>
              <a:t>et al</a:t>
            </a:r>
            <a:r>
              <a:rPr lang="en-US" sz="2000" dirty="0" smtClean="0">
                <a:latin typeface="Times New Roman" panose="02020603050405020304" pitchFamily="18" charset="0"/>
                <a:ea typeface="Times New Roman" panose="02020603050405020304" pitchFamily="18" charset="0"/>
              </a:rPr>
              <a:t>. 2020)</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Improvement of organisational performance due to employee competency increase</a:t>
            </a:r>
          </a:p>
        </p:txBody>
      </p:sp>
      <p:pic>
        <p:nvPicPr>
          <p:cNvPr id="7" name="image1.png"/>
          <p:cNvPicPr/>
          <p:nvPr/>
        </p:nvPicPr>
        <p:blipFill>
          <a:blip r:embed="rId3"/>
          <a:srcRect/>
          <a:stretch>
            <a:fillRect/>
          </a:stretch>
        </p:blipFill>
        <p:spPr>
          <a:xfrm>
            <a:off x="6531430" y="2173184"/>
            <a:ext cx="5308270" cy="31350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Continued… </a:t>
            </a:r>
            <a:endParaRPr lang="en-IN" sz="3400" dirty="0"/>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Provision of employee training and performance management with Tesco’s HR strategies (Tesco.com, 2023)</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Using the global alliances of PwC by using Workday Technology (Pwc.com, 2023)</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Improvement of company performance with both the strategies</a:t>
            </a:r>
          </a:p>
        </p:txBody>
      </p:sp>
      <p:pic>
        <p:nvPicPr>
          <p:cNvPr id="6" name="image4.png"/>
          <p:cNvPicPr/>
          <p:nvPr/>
        </p:nvPicPr>
        <p:blipFill>
          <a:blip r:embed="rId3" cstate="print"/>
          <a:srcRect/>
          <a:stretch>
            <a:fillRect/>
          </a:stretch>
        </p:blipFill>
        <p:spPr>
          <a:xfrm>
            <a:off x="7089568" y="2044727"/>
            <a:ext cx="3526199" cy="29785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Continued… </a:t>
            </a:r>
            <a:endParaRPr lang="en-IN" sz="3400" dirty="0"/>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lnSpcReduction="10000"/>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Creation of supportive environment for the employees to create customer satisfaction (Collins, 2021)</a:t>
            </a:r>
          </a:p>
          <a:p>
            <a:pPr marL="342900" lvl="0" indent="-342900" algn="just">
              <a:lnSpc>
                <a:spcPct val="150000"/>
              </a:lnSpc>
              <a:buFont typeface="Arial" panose="020B0604020202020204" pitchFamily="34" charset="0"/>
              <a:buChar char="●"/>
            </a:pPr>
            <a:r>
              <a:rPr lang="en-US" sz="2000" dirty="0" err="1" smtClean="0">
                <a:latin typeface="Times New Roman" panose="02020603050405020304" pitchFamily="18" charset="0"/>
                <a:ea typeface="Times New Roman" panose="02020603050405020304" pitchFamily="18" charset="0"/>
              </a:rPr>
              <a:t>Organisational</a:t>
            </a:r>
            <a:r>
              <a:rPr lang="en-US" sz="2000" dirty="0" smtClean="0">
                <a:latin typeface="Times New Roman" panose="02020603050405020304" pitchFamily="18" charset="0"/>
                <a:ea typeface="Times New Roman" panose="02020603050405020304" pitchFamily="18" charset="0"/>
              </a:rPr>
              <a:t> performance has improved with team, social and communication competencies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HR strategies have been essential to provide supportive work environment to the employees</a:t>
            </a:r>
          </a:p>
        </p:txBody>
      </p:sp>
      <p:pic>
        <p:nvPicPr>
          <p:cNvPr id="7" name="image3.png"/>
          <p:cNvPicPr/>
          <p:nvPr/>
        </p:nvPicPr>
        <p:blipFill>
          <a:blip r:embed="rId3"/>
          <a:srcRect/>
          <a:stretch>
            <a:fillRect/>
          </a:stretch>
        </p:blipFill>
        <p:spPr>
          <a:xfrm>
            <a:off x="7046150" y="2284763"/>
            <a:ext cx="4069154" cy="3238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Literature review of second article </a:t>
            </a:r>
            <a:endParaRPr lang="en-IN" sz="3400" dirty="0"/>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HR strategies have been required both in public and private sector development</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53% of the </a:t>
            </a:r>
            <a:r>
              <a:rPr lang="en-US" sz="2000" dirty="0" err="1" smtClean="0">
                <a:latin typeface="Times New Roman" panose="02020603050405020304" pitchFamily="18" charset="0"/>
                <a:ea typeface="Times New Roman" panose="02020603050405020304" pitchFamily="18" charset="0"/>
              </a:rPr>
              <a:t>organisations</a:t>
            </a:r>
            <a:r>
              <a:rPr lang="en-US" sz="2000" dirty="0" smtClean="0">
                <a:latin typeface="Times New Roman" panose="02020603050405020304" pitchFamily="18" charset="0"/>
                <a:ea typeface="Times New Roman" panose="02020603050405020304" pitchFamily="18" charset="0"/>
              </a:rPr>
              <a:t> motivated employees to develop new skills by using HR strategies (Statista.com, 2023)</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Focus on employee growth for public companies</a:t>
            </a:r>
          </a:p>
        </p:txBody>
      </p:sp>
      <p:pic>
        <p:nvPicPr>
          <p:cNvPr id="6" name="image5.png"/>
          <p:cNvPicPr/>
          <p:nvPr/>
        </p:nvPicPr>
        <p:blipFill>
          <a:blip r:embed="rId3"/>
          <a:srcRect/>
          <a:stretch>
            <a:fillRect/>
          </a:stretch>
        </p:blipFill>
        <p:spPr>
          <a:xfrm>
            <a:off x="7251339" y="2303813"/>
            <a:ext cx="3709586" cy="23610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Continued… </a:t>
            </a: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Focus on </a:t>
            </a:r>
            <a:r>
              <a:rPr lang="en-US" sz="2000" dirty="0" err="1" smtClean="0">
                <a:latin typeface="Times New Roman" panose="02020603050405020304" pitchFamily="18" charset="0"/>
                <a:ea typeface="Times New Roman" panose="02020603050405020304" pitchFamily="18" charset="0"/>
              </a:rPr>
              <a:t>organisational</a:t>
            </a:r>
            <a:r>
              <a:rPr lang="en-US" sz="2000" dirty="0" smtClean="0">
                <a:latin typeface="Times New Roman" panose="02020603050405020304" pitchFamily="18" charset="0"/>
                <a:ea typeface="Times New Roman" panose="02020603050405020304" pitchFamily="18" charset="0"/>
              </a:rPr>
              <a:t> growth for private companies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Alignment of </a:t>
            </a:r>
            <a:r>
              <a:rPr lang="en-US" sz="2000" dirty="0" err="1" smtClean="0">
                <a:latin typeface="Times New Roman" panose="02020603050405020304" pitchFamily="18" charset="0"/>
                <a:ea typeface="Times New Roman" panose="02020603050405020304" pitchFamily="18" charset="0"/>
              </a:rPr>
              <a:t>organisational</a:t>
            </a:r>
            <a:r>
              <a:rPr lang="en-US" sz="2000" dirty="0" smtClean="0">
                <a:latin typeface="Times New Roman" panose="02020603050405020304" pitchFamily="18" charset="0"/>
                <a:ea typeface="Times New Roman" panose="02020603050405020304" pitchFamily="18" charset="0"/>
              </a:rPr>
              <a:t> goals will personal goals within private sector to increase motivation (Al-</a:t>
            </a:r>
            <a:r>
              <a:rPr lang="en-US" sz="2000" dirty="0" err="1" smtClean="0">
                <a:latin typeface="Times New Roman" panose="02020603050405020304" pitchFamily="18" charset="0"/>
                <a:ea typeface="Times New Roman" panose="02020603050405020304" pitchFamily="18" charset="0"/>
              </a:rPr>
              <a:t>Qudah</a:t>
            </a:r>
            <a:r>
              <a:rPr lang="en-US" sz="2000" dirty="0" smtClean="0">
                <a:latin typeface="Times New Roman" panose="02020603050405020304" pitchFamily="18" charset="0"/>
                <a:ea typeface="Times New Roman" panose="02020603050405020304" pitchFamily="18" charset="0"/>
              </a:rPr>
              <a:t> </a:t>
            </a:r>
            <a:r>
              <a:rPr lang="en-US" sz="2000" i="1" dirty="0" smtClean="0">
                <a:latin typeface="Times New Roman" panose="02020603050405020304" pitchFamily="18" charset="0"/>
                <a:ea typeface="Times New Roman" panose="02020603050405020304" pitchFamily="18" charset="0"/>
              </a:rPr>
              <a:t>et al</a:t>
            </a:r>
            <a:r>
              <a:rPr lang="en-US" sz="2000" dirty="0" smtClean="0">
                <a:latin typeface="Times New Roman" panose="02020603050405020304" pitchFamily="18" charset="0"/>
                <a:ea typeface="Times New Roman" panose="02020603050405020304" pitchFamily="18" charset="0"/>
              </a:rPr>
              <a:t>. 2020)</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Usage of green HR strategies to improve performance and productivity</a:t>
            </a:r>
          </a:p>
        </p:txBody>
      </p:sp>
      <p:pic>
        <p:nvPicPr>
          <p:cNvPr id="7" name="image9.png"/>
          <p:cNvPicPr/>
          <p:nvPr/>
        </p:nvPicPr>
        <p:blipFill>
          <a:blip r:embed="rId3" cstate="print"/>
          <a:srcRect/>
          <a:stretch>
            <a:fillRect/>
          </a:stretch>
        </p:blipFill>
        <p:spPr>
          <a:xfrm>
            <a:off x="6507678" y="2066306"/>
            <a:ext cx="5522026" cy="3645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Continued… </a:t>
            </a: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Achievement of competitive advantage by increasing employee performance with effective HR strategies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Involvement of managers to create strategic planning for employees (</a:t>
            </a:r>
            <a:r>
              <a:rPr lang="en-US" sz="2000" dirty="0" err="1" smtClean="0">
                <a:latin typeface="Times New Roman" panose="02020603050405020304" pitchFamily="18" charset="0"/>
                <a:ea typeface="Times New Roman" panose="02020603050405020304" pitchFamily="18" charset="0"/>
              </a:rPr>
              <a:t>Atena</a:t>
            </a:r>
            <a:r>
              <a:rPr lang="en-US" sz="2000" dirty="0" smtClean="0">
                <a:latin typeface="Times New Roman" panose="02020603050405020304" pitchFamily="18" charset="0"/>
                <a:ea typeface="Times New Roman" panose="02020603050405020304" pitchFamily="18" charset="0"/>
              </a:rPr>
              <a:t> and </a:t>
            </a:r>
            <a:r>
              <a:rPr lang="en-US" sz="2000" dirty="0" err="1" smtClean="0">
                <a:latin typeface="Times New Roman" panose="02020603050405020304" pitchFamily="18" charset="0"/>
                <a:ea typeface="Times New Roman" panose="02020603050405020304" pitchFamily="18" charset="0"/>
              </a:rPr>
              <a:t>Tiron</a:t>
            </a:r>
            <a:r>
              <a:rPr lang="en-US" sz="2000" dirty="0" smtClean="0">
                <a:latin typeface="Times New Roman" panose="02020603050405020304" pitchFamily="18" charset="0"/>
                <a:ea typeface="Times New Roman" panose="02020603050405020304" pitchFamily="18" charset="0"/>
              </a:rPr>
              <a:t>-Tudor, 2019)</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Provision of rewards and other monetary benefits to the private employees</a:t>
            </a:r>
          </a:p>
        </p:txBody>
      </p:sp>
      <p:pic>
        <p:nvPicPr>
          <p:cNvPr id="6" name="image2.png"/>
          <p:cNvPicPr/>
          <p:nvPr/>
        </p:nvPicPr>
        <p:blipFill>
          <a:blip r:embed="rId3" cstate="print"/>
          <a:srcRect/>
          <a:stretch>
            <a:fillRect/>
          </a:stretch>
        </p:blipFill>
        <p:spPr>
          <a:xfrm>
            <a:off x="6578930" y="2339440"/>
            <a:ext cx="5427023" cy="30044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dirty="0" smtClean="0">
                <a:latin typeface="Times New Roman" pitchFamily="18" charset="0"/>
                <a:cs typeface="Times New Roman" pitchFamily="18" charset="0"/>
              </a:rPr>
              <a:t>Literature review of third article</a:t>
            </a:r>
            <a:r>
              <a:rPr lang="en-US" sz="3400" b="1" kern="0" dirty="0" smtClean="0">
                <a:solidFill>
                  <a:srgbClr val="000000"/>
                </a:solidFill>
                <a:latin typeface="Times New Roman" pitchFamily="18" charset="0"/>
                <a:cs typeface="Times New Roman" pitchFamily="18" charset="0"/>
              </a:rPr>
              <a:t> </a:t>
            </a: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lvl="0" algn="just">
              <a:lnSpc>
                <a:spcPct val="150000"/>
              </a:lnSpc>
            </a:pPr>
            <a:r>
              <a:rPr lang="en-US" sz="1900" dirty="0" smtClean="0">
                <a:latin typeface="Times New Roman" pitchFamily="18" charset="0"/>
                <a:cs typeface="Times New Roman" pitchFamily="18" charset="0"/>
              </a:rPr>
              <a:t>HR helps in building a unique work culture and competitive advantage to make an organisation perform well (</a:t>
            </a:r>
            <a:r>
              <a:rPr lang="en-US" sz="1900" dirty="0" err="1" smtClean="0">
                <a:latin typeface="Times New Roman" pitchFamily="18" charset="0"/>
                <a:cs typeface="Times New Roman" pitchFamily="18" charset="0"/>
              </a:rPr>
              <a:t>Assensoh-Kodua</a:t>
            </a:r>
            <a:r>
              <a:rPr lang="en-US" sz="1900" dirty="0" smtClean="0">
                <a:latin typeface="Times New Roman" pitchFamily="18" charset="0"/>
                <a:cs typeface="Times New Roman" pitchFamily="18" charset="0"/>
              </a:rPr>
              <a:t>, 2019)</a:t>
            </a:r>
          </a:p>
          <a:p>
            <a:pPr lvl="0" algn="just">
              <a:lnSpc>
                <a:spcPct val="150000"/>
              </a:lnSpc>
            </a:pPr>
            <a:r>
              <a:rPr lang="en-US" sz="1900" dirty="0" smtClean="0">
                <a:latin typeface="Times New Roman" pitchFamily="18" charset="0"/>
                <a:cs typeface="Times New Roman" pitchFamily="18" charset="0"/>
              </a:rPr>
              <a:t>HR helps in improving the performance of workers and employees by increasing motivation</a:t>
            </a:r>
          </a:p>
          <a:p>
            <a:pPr lvl="0" algn="just">
              <a:lnSpc>
                <a:spcPct val="150000"/>
              </a:lnSpc>
            </a:pPr>
            <a:r>
              <a:rPr lang="en-US" sz="1900" dirty="0" smtClean="0">
                <a:latin typeface="Times New Roman" pitchFamily="18" charset="0"/>
                <a:cs typeface="Times New Roman" pitchFamily="18" charset="0"/>
              </a:rPr>
              <a:t>Employee creativity and innovative practices improve organisational performance</a:t>
            </a:r>
            <a:endParaRPr lang="en-US" sz="1900" dirty="0">
              <a:latin typeface="Times New Roman" pitchFamily="18" charset="0"/>
              <a:cs typeface="Times New Roman" pitchFamily="18" charset="0"/>
            </a:endParaRPr>
          </a:p>
        </p:txBody>
      </p:sp>
      <p:pic>
        <p:nvPicPr>
          <p:cNvPr id="7" name="Picture 6" descr="Capture 1.JPG"/>
          <p:cNvPicPr>
            <a:picLocks noChangeAspect="1"/>
          </p:cNvPicPr>
          <p:nvPr/>
        </p:nvPicPr>
        <p:blipFill>
          <a:blip r:embed="rId3"/>
          <a:stretch>
            <a:fillRect/>
          </a:stretch>
        </p:blipFill>
        <p:spPr>
          <a:xfrm>
            <a:off x="6436364" y="2019547"/>
            <a:ext cx="5450836" cy="34193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Continued… </a:t>
            </a: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lvl="0" algn="just">
              <a:lnSpc>
                <a:spcPct val="150000"/>
              </a:lnSpc>
            </a:pPr>
            <a:r>
              <a:rPr lang="en-US" sz="1900" dirty="0" smtClean="0">
                <a:latin typeface="Times New Roman" pitchFamily="18" charset="0"/>
                <a:cs typeface="Times New Roman" pitchFamily="18" charset="0"/>
              </a:rPr>
              <a:t>Human resource management provides timely and accurate information on current employees </a:t>
            </a:r>
          </a:p>
          <a:p>
            <a:pPr lvl="0" algn="just">
              <a:lnSpc>
                <a:spcPct val="150000"/>
              </a:lnSpc>
            </a:pPr>
            <a:r>
              <a:rPr lang="en-US" sz="1900" dirty="0" smtClean="0">
                <a:latin typeface="Times New Roman" pitchFamily="18" charset="0"/>
                <a:cs typeface="Times New Roman" pitchFamily="18" charset="0"/>
              </a:rPr>
              <a:t>It also provides extensive information about the available labour source in the market for future use</a:t>
            </a:r>
          </a:p>
          <a:p>
            <a:pPr lvl="0" algn="just">
              <a:lnSpc>
                <a:spcPct val="150000"/>
              </a:lnSpc>
            </a:pPr>
            <a:r>
              <a:rPr lang="en-US" sz="1900" dirty="0" smtClean="0">
                <a:latin typeface="Times New Roman" pitchFamily="18" charset="0"/>
                <a:cs typeface="Times New Roman" pitchFamily="18" charset="0"/>
              </a:rPr>
              <a:t>It has been argued that employee productivity reduces in case there has been an absence of facilities (</a:t>
            </a:r>
            <a:r>
              <a:rPr lang="en-US" sz="1900" dirty="0" err="1" smtClean="0">
                <a:latin typeface="Times New Roman" pitchFamily="18" charset="0"/>
                <a:cs typeface="Times New Roman" pitchFamily="18" charset="0"/>
              </a:rPr>
              <a:t>Kerdpitak</a:t>
            </a:r>
            <a:r>
              <a:rPr lang="en-US" sz="1900" dirty="0" smtClean="0">
                <a:latin typeface="Times New Roman" pitchFamily="18" charset="0"/>
                <a:cs typeface="Times New Roman" pitchFamily="18" charset="0"/>
              </a:rPr>
              <a:t> and </a:t>
            </a:r>
            <a:r>
              <a:rPr lang="en-US" sz="1900" dirty="0" err="1" smtClean="0">
                <a:latin typeface="Times New Roman" pitchFamily="18" charset="0"/>
                <a:cs typeface="Times New Roman" pitchFamily="18" charset="0"/>
              </a:rPr>
              <a:t>Jermsittiparsert</a:t>
            </a:r>
            <a:r>
              <a:rPr lang="en-US" sz="1900" dirty="0" smtClean="0">
                <a:latin typeface="Times New Roman" pitchFamily="18" charset="0"/>
                <a:cs typeface="Times New Roman" pitchFamily="18" charset="0"/>
              </a:rPr>
              <a:t>, 2020)</a:t>
            </a:r>
          </a:p>
          <a:p>
            <a:pPr marL="342900" lvl="0" indent="-342900" algn="just">
              <a:lnSpc>
                <a:spcPct val="150000"/>
              </a:lnSpc>
              <a:buNone/>
            </a:pPr>
            <a:endParaRPr lang="en-US" sz="1900" dirty="0" smtClean="0">
              <a:latin typeface="Times New Roman" pitchFamily="18" charset="0"/>
              <a:ea typeface="Times New Roman" panose="02020603050405020304" pitchFamily="18" charset="0"/>
              <a:cs typeface="Times New Roman" pitchFamily="18" charset="0"/>
            </a:endParaRPr>
          </a:p>
        </p:txBody>
      </p:sp>
      <p:pic>
        <p:nvPicPr>
          <p:cNvPr id="7" name="Picture 6" descr="Capture 2.JPG"/>
          <p:cNvPicPr>
            <a:picLocks noChangeAspect="1"/>
          </p:cNvPicPr>
          <p:nvPr/>
        </p:nvPicPr>
        <p:blipFill>
          <a:blip r:embed="rId3"/>
          <a:stretch>
            <a:fillRect/>
          </a:stretch>
        </p:blipFill>
        <p:spPr>
          <a:xfrm>
            <a:off x="6582703" y="1947552"/>
            <a:ext cx="4995740" cy="37644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Continued… </a:t>
            </a: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lnSpcReduction="10000"/>
          </a:bodyPr>
          <a:lstStyle/>
          <a:p>
            <a:pPr lvl="0" algn="just">
              <a:lnSpc>
                <a:spcPct val="150000"/>
              </a:lnSpc>
            </a:pPr>
            <a:r>
              <a:rPr lang="en-US" sz="2000" dirty="0" smtClean="0">
                <a:latin typeface="Times New Roman" pitchFamily="18" charset="0"/>
                <a:cs typeface="Times New Roman" pitchFamily="18" charset="0"/>
              </a:rPr>
              <a:t>There have been issues with the HR management regarding poor or non-payment of employees</a:t>
            </a:r>
          </a:p>
          <a:p>
            <a:pPr lvl="0" algn="just">
              <a:lnSpc>
                <a:spcPct val="150000"/>
              </a:lnSpc>
            </a:pPr>
            <a:r>
              <a:rPr lang="en-US" sz="2000" dirty="0" smtClean="0">
                <a:latin typeface="Times New Roman" pitchFamily="18" charset="0"/>
                <a:cs typeface="Times New Roman" pitchFamily="18" charset="0"/>
              </a:rPr>
              <a:t>Poor treatment and micro-managing have been major problems in these companies (</a:t>
            </a:r>
            <a:r>
              <a:rPr lang="en-US" sz="2000" dirty="0" err="1" smtClean="0">
                <a:latin typeface="Times New Roman" pitchFamily="18" charset="0"/>
                <a:cs typeface="Times New Roman" pitchFamily="18" charset="0"/>
              </a:rPr>
              <a:t>Hamadamin</a:t>
            </a:r>
            <a:r>
              <a:rPr lang="en-US" sz="2000" dirty="0" smtClean="0">
                <a:latin typeface="Times New Roman" pitchFamily="18" charset="0"/>
                <a:cs typeface="Times New Roman" pitchFamily="18" charset="0"/>
              </a:rPr>
              <a:t> and </a:t>
            </a:r>
            <a:r>
              <a:rPr lang="en-US" sz="2000" dirty="0" err="1" smtClean="0">
                <a:latin typeface="Times New Roman" pitchFamily="18" charset="0"/>
                <a:cs typeface="Times New Roman" pitchFamily="18" charset="0"/>
              </a:rPr>
              <a:t>Atan</a:t>
            </a:r>
            <a:r>
              <a:rPr lang="en-US" sz="2000" dirty="0" smtClean="0">
                <a:latin typeface="Times New Roman" pitchFamily="18" charset="0"/>
                <a:cs typeface="Times New Roman" pitchFamily="18" charset="0"/>
              </a:rPr>
              <a:t>, 2019)</a:t>
            </a:r>
          </a:p>
          <a:p>
            <a:pPr lvl="0" algn="just">
              <a:lnSpc>
                <a:spcPct val="150000"/>
              </a:lnSpc>
            </a:pPr>
            <a:r>
              <a:rPr lang="en-US" sz="2000" dirty="0" smtClean="0">
                <a:latin typeface="Times New Roman" pitchFamily="18" charset="0"/>
                <a:cs typeface="Times New Roman" pitchFamily="18" charset="0"/>
              </a:rPr>
              <a:t>There has been a lack of communication with the employees in these organisation followed by lack of recognition</a:t>
            </a:r>
            <a:endParaRPr lang="en-US" sz="2000" dirty="0">
              <a:latin typeface="Times New Roman" pitchFamily="18" charset="0"/>
              <a:cs typeface="Times New Roman" pitchFamily="18" charset="0"/>
            </a:endParaRPr>
          </a:p>
        </p:txBody>
      </p:sp>
      <p:pic>
        <p:nvPicPr>
          <p:cNvPr id="7" name="Picture 6" descr="cap 3.jpg"/>
          <p:cNvPicPr>
            <a:picLocks noChangeAspect="1"/>
          </p:cNvPicPr>
          <p:nvPr/>
        </p:nvPicPr>
        <p:blipFill>
          <a:blip r:embed="rId3"/>
          <a:stretch>
            <a:fillRect/>
          </a:stretch>
        </p:blipFill>
        <p:spPr>
          <a:xfrm>
            <a:off x="6564209" y="2315626"/>
            <a:ext cx="5238750" cy="3248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lnSpc>
                <a:spcPct val="150000"/>
              </a:lnSpc>
            </a:pPr>
            <a:r>
              <a:rPr lang="en-US" sz="3400" b="1" dirty="0" smtClean="0">
                <a:latin typeface="Times New Roman" pitchFamily="18" charset="0"/>
                <a:cs typeface="Times New Roman" pitchFamily="18" charset="0"/>
              </a:rPr>
              <a:t>HR strategy model - HR Value Chain</a:t>
            </a:r>
            <a:endParaRPr lang="en-US" sz="3400" b="1" kern="0" dirty="0" smtClean="0">
              <a:solidFill>
                <a:srgbClr val="000000"/>
              </a:solidFill>
              <a:latin typeface="Times New Roman" pitchFamily="18" charset="0"/>
              <a:cs typeface="Times New Roman" pitchFamily="18" charset="0"/>
            </a:endParaRP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a:xfrm>
            <a:off x="838200" y="1825625"/>
            <a:ext cx="5638800" cy="4351338"/>
          </a:xfrm>
        </p:spPr>
        <p:txBody>
          <a:bodyPr>
            <a:noAutofit/>
          </a:bodyPr>
          <a:lstStyle/>
          <a:p>
            <a:pPr lvl="0" algn="just">
              <a:lnSpc>
                <a:spcPct val="150000"/>
              </a:lnSpc>
            </a:pPr>
            <a:r>
              <a:rPr lang="en-US" sz="2000" dirty="0" smtClean="0">
                <a:latin typeface="Times New Roman" pitchFamily="18" charset="0"/>
                <a:cs typeface="Times New Roman" pitchFamily="18" charset="0"/>
              </a:rPr>
              <a:t>The model discusses primary activity identification, secondary activity identification, linking activities and discovering opportunities</a:t>
            </a:r>
          </a:p>
          <a:p>
            <a:pPr lvl="0" algn="just">
              <a:lnSpc>
                <a:spcPct val="150000"/>
              </a:lnSpc>
            </a:pPr>
            <a:r>
              <a:rPr lang="en-US" sz="2000" dirty="0" smtClean="0">
                <a:latin typeface="Times New Roman" pitchFamily="18" charset="0"/>
                <a:cs typeface="Times New Roman" pitchFamily="18" charset="0"/>
              </a:rPr>
              <a:t>This model would help in regulating the primary activity and developing the secondary activity of a company</a:t>
            </a:r>
          </a:p>
          <a:p>
            <a:pPr lvl="0" algn="just">
              <a:lnSpc>
                <a:spcPct val="150000"/>
              </a:lnSpc>
            </a:pPr>
            <a:r>
              <a:rPr lang="en-US" sz="2000" dirty="0" smtClean="0">
                <a:latin typeface="Times New Roman" pitchFamily="18" charset="0"/>
                <a:cs typeface="Times New Roman" pitchFamily="18" charset="0"/>
              </a:rPr>
              <a:t>It would link the activities and discover new opportunities to reduce costs of the company (Palacios-Mateo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2021)</a:t>
            </a:r>
            <a:endParaRPr lang="en-US" sz="2000" dirty="0">
              <a:latin typeface="Times New Roman" pitchFamily="18" charset="0"/>
              <a:cs typeface="Times New Roman" pitchFamily="18" charset="0"/>
            </a:endParaRPr>
          </a:p>
        </p:txBody>
      </p:sp>
      <p:pic>
        <p:nvPicPr>
          <p:cNvPr id="7" name="Picture 6" descr="valuechain22.png"/>
          <p:cNvPicPr>
            <a:picLocks noChangeAspect="1"/>
          </p:cNvPicPr>
          <p:nvPr/>
        </p:nvPicPr>
        <p:blipFill>
          <a:blip r:embed="rId3"/>
          <a:stretch>
            <a:fillRect/>
          </a:stretch>
        </p:blipFill>
        <p:spPr>
          <a:xfrm>
            <a:off x="6640613" y="1995055"/>
            <a:ext cx="4652821" cy="42513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Continued… </a:t>
            </a: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a:xfrm>
            <a:off x="266700" y="1825624"/>
            <a:ext cx="5753100" cy="4556125"/>
          </a:xfrm>
        </p:spPr>
        <p:txBody>
          <a:bodyPr>
            <a:noAutofit/>
          </a:bodyPr>
          <a:lstStyle/>
          <a:p>
            <a:pPr lvl="0" algn="just">
              <a:lnSpc>
                <a:spcPct val="200000"/>
              </a:lnSpc>
            </a:pPr>
            <a:r>
              <a:rPr lang="en-US" sz="2000" dirty="0" smtClean="0">
                <a:latin typeface="Times New Roman" pitchFamily="18" charset="0"/>
                <a:cs typeface="Times New Roman" pitchFamily="18" charset="0"/>
              </a:rPr>
              <a:t>The linking of primary and secondary activities could be linked together to form new businesses</a:t>
            </a:r>
          </a:p>
          <a:p>
            <a:pPr lvl="0" algn="just">
              <a:lnSpc>
                <a:spcPct val="200000"/>
              </a:lnSpc>
            </a:pPr>
            <a:r>
              <a:rPr lang="en-US" sz="2000" dirty="0" smtClean="0">
                <a:latin typeface="Times New Roman" pitchFamily="18" charset="0"/>
                <a:cs typeface="Times New Roman" pitchFamily="18" charset="0"/>
              </a:rPr>
              <a:t>This would increase cost-saving activities and help in increasing profits and revenues (Sousa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2019)</a:t>
            </a:r>
          </a:p>
          <a:p>
            <a:pPr lvl="0" algn="just">
              <a:lnSpc>
                <a:spcPct val="200000"/>
              </a:lnSpc>
            </a:pPr>
            <a:r>
              <a:rPr lang="en-US" sz="2000" dirty="0" smtClean="0">
                <a:latin typeface="Times New Roman" pitchFamily="18" charset="0"/>
                <a:cs typeface="Times New Roman" pitchFamily="18" charset="0"/>
              </a:rPr>
              <a:t>The companies would also increase the chances of employee retention and provide employment</a:t>
            </a:r>
          </a:p>
          <a:p>
            <a:pPr marL="342900" lvl="0" indent="-342900" algn="just">
              <a:lnSpc>
                <a:spcPct val="200000"/>
              </a:lnSpc>
              <a:buFont typeface="Arial" panose="020B0604020202020204" pitchFamily="34" charset="0"/>
              <a:buChar char="●"/>
            </a:pPr>
            <a:endParaRPr lang="en-US" sz="2000" dirty="0" smtClean="0">
              <a:latin typeface="Times New Roman" pitchFamily="18" charset="0"/>
              <a:ea typeface="Times New Roman" panose="02020603050405020304" pitchFamily="18" charset="0"/>
              <a:cs typeface="Times New Roman" pitchFamily="18" charset="0"/>
            </a:endParaRPr>
          </a:p>
        </p:txBody>
      </p:sp>
      <p:pic>
        <p:nvPicPr>
          <p:cNvPr id="7" name="Picture 6" descr="cap 2.png"/>
          <p:cNvPicPr>
            <a:picLocks noChangeAspect="1"/>
          </p:cNvPicPr>
          <p:nvPr/>
        </p:nvPicPr>
        <p:blipFill>
          <a:blip r:embed="rId3"/>
          <a:stretch>
            <a:fillRect/>
          </a:stretch>
        </p:blipFill>
        <p:spPr>
          <a:xfrm>
            <a:off x="6399006" y="2068223"/>
            <a:ext cx="5476319" cy="36444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US" sz="3400" b="1" kern="0" dirty="0" smtClean="0">
                <a:solidFill>
                  <a:srgbClr val="000000"/>
                </a:solidFill>
                <a:latin typeface="Times New Roman" panose="02020603050405020304" pitchFamily="18" charset="0"/>
              </a:rPr>
              <a:t>Conclusion </a:t>
            </a:r>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Increased professional growth due to public sector HR strategies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Acquisition of higher rewards with the help of private-sector HR strategies</a:t>
            </a:r>
          </a:p>
          <a:p>
            <a:pPr marL="342900" lvl="0" indent="-342900" algn="just">
              <a:lnSpc>
                <a:spcPct val="150000"/>
              </a:lnSpc>
              <a:buFont typeface="Arial" panose="020B0604020202020204" pitchFamily="34" charset="0"/>
              <a:buChar char="●"/>
            </a:pPr>
            <a:r>
              <a:rPr lang="en-US" sz="2000" dirty="0" smtClean="0">
                <a:latin typeface="Times New Roman" panose="02020603050405020304" pitchFamily="18" charset="0"/>
                <a:ea typeface="Times New Roman" panose="02020603050405020304" pitchFamily="18" charset="0"/>
              </a:rPr>
              <a:t>Usage of HR value chain model for improving </a:t>
            </a:r>
            <a:r>
              <a:rPr lang="en-US" sz="2000" dirty="0" err="1" smtClean="0">
                <a:latin typeface="Times New Roman" panose="02020603050405020304" pitchFamily="18" charset="0"/>
                <a:ea typeface="Times New Roman" panose="02020603050405020304" pitchFamily="18" charset="0"/>
              </a:rPr>
              <a:t>organisational</a:t>
            </a:r>
            <a:r>
              <a:rPr lang="en-US" sz="2000" dirty="0" smtClean="0">
                <a:latin typeface="Times New Roman" panose="02020603050405020304" pitchFamily="18" charset="0"/>
                <a:ea typeface="Times New Roman" panose="02020603050405020304" pitchFamily="18" charset="0"/>
              </a:rPr>
              <a:t> HR strategies</a:t>
            </a:r>
          </a:p>
        </p:txBody>
      </p:sp>
      <p:pic>
        <p:nvPicPr>
          <p:cNvPr id="7" name="image8.png"/>
          <p:cNvPicPr/>
          <p:nvPr/>
        </p:nvPicPr>
        <p:blipFill>
          <a:blip r:embed="rId3" cstate="print"/>
          <a:srcRect/>
          <a:stretch>
            <a:fillRect/>
          </a:stretch>
        </p:blipFill>
        <p:spPr>
          <a:xfrm>
            <a:off x="6685807" y="1995055"/>
            <a:ext cx="5189517" cy="38832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391291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370218B-C9BA-5B39-35FB-40B87E316F55}"/>
              </a:ext>
            </a:extLst>
          </p:cNvPr>
          <p:cNvSpPr>
            <a:spLocks noGrp="1"/>
          </p:cNvSpPr>
          <p:nvPr>
            <p:ph type="title"/>
          </p:nvPr>
        </p:nvSpPr>
        <p:spPr/>
        <p:txBody>
          <a:bodyPr>
            <a:normAutofit/>
          </a:bodyPr>
          <a:lstStyle/>
          <a:p>
            <a:pPr algn="ctr"/>
            <a:r>
              <a:rPr lang="en-GB" sz="3400" b="1" kern="0" dirty="0">
                <a:solidFill>
                  <a:srgbClr val="000000"/>
                </a:solidFill>
                <a:effectLst/>
                <a:latin typeface="Times New Roman" panose="02020603050405020304" pitchFamily="18" charset="0"/>
              </a:rPr>
              <a:t>Reference list</a:t>
            </a:r>
            <a:r>
              <a:rPr lang="en-IN" sz="3400" b="1" kern="0" dirty="0">
                <a:solidFill>
                  <a:srgbClr val="000000"/>
                </a:solidFill>
                <a:effectLst/>
                <a:latin typeface="Times New Roman" panose="02020603050405020304" pitchFamily="18" charset="0"/>
              </a:rPr>
              <a:t/>
            </a:r>
            <a:br>
              <a:rPr lang="en-IN" sz="3400" b="1" kern="0" dirty="0">
                <a:solidFill>
                  <a:srgbClr val="000000"/>
                </a:solidFill>
                <a:effectLst/>
                <a:latin typeface="Times New Roman" panose="02020603050405020304" pitchFamily="18" charset="0"/>
              </a:rPr>
            </a:br>
            <a:endParaRPr lang="en-IN" sz="3400" dirty="0"/>
          </a:p>
        </p:txBody>
      </p:sp>
      <p:sp>
        <p:nvSpPr>
          <p:cNvPr id="5" name="Content Placeholder 4">
            <a:extLst>
              <a:ext uri="{FF2B5EF4-FFF2-40B4-BE49-F238E27FC236}">
                <a16:creationId xmlns="" xmlns:a16="http://schemas.microsoft.com/office/drawing/2014/main" id="{4A5147C5-84DF-9627-B76E-DC1F90FBC75A}"/>
              </a:ext>
            </a:extLst>
          </p:cNvPr>
          <p:cNvSpPr>
            <a:spLocks noGrp="1"/>
          </p:cNvSpPr>
          <p:nvPr>
            <p:ph sz="half" idx="1"/>
          </p:nvPr>
        </p:nvSpPr>
        <p:spPr>
          <a:xfrm>
            <a:off x="243841" y="1066800"/>
            <a:ext cx="11773988" cy="5607131"/>
          </a:xfrm>
        </p:spPr>
        <p:txBody>
          <a:bodyPr>
            <a:noAutofit/>
          </a:bodyPr>
          <a:lstStyle/>
          <a:p>
            <a:pPr algn="just">
              <a:lnSpc>
                <a:spcPct val="150000"/>
              </a:lnSpc>
            </a:pPr>
            <a:r>
              <a:rPr lang="en-GB" sz="1050" dirty="0" smtClean="0">
                <a:latin typeface="Times New Roman" pitchFamily="18" charset="0"/>
                <a:cs typeface="Times New Roman" pitchFamily="18" charset="0"/>
              </a:rPr>
              <a:t>Al-</a:t>
            </a:r>
            <a:r>
              <a:rPr lang="en-GB" sz="1050" dirty="0" err="1" smtClean="0">
                <a:latin typeface="Times New Roman" pitchFamily="18" charset="0"/>
                <a:cs typeface="Times New Roman" pitchFamily="18" charset="0"/>
              </a:rPr>
              <a:t>Qudah</a:t>
            </a:r>
            <a:r>
              <a:rPr lang="en-GB" sz="1050" dirty="0" smtClean="0">
                <a:latin typeface="Times New Roman" pitchFamily="18" charset="0"/>
                <a:cs typeface="Times New Roman" pitchFamily="18" charset="0"/>
              </a:rPr>
              <a:t>, S., </a:t>
            </a:r>
            <a:r>
              <a:rPr lang="en-GB" sz="1050" dirty="0" err="1" smtClean="0">
                <a:latin typeface="Times New Roman" pitchFamily="18" charset="0"/>
                <a:cs typeface="Times New Roman" pitchFamily="18" charset="0"/>
              </a:rPr>
              <a:t>Obeidat</a:t>
            </a:r>
            <a:r>
              <a:rPr lang="en-GB" sz="1050" dirty="0" smtClean="0">
                <a:latin typeface="Times New Roman" pitchFamily="18" charset="0"/>
                <a:cs typeface="Times New Roman" pitchFamily="18" charset="0"/>
              </a:rPr>
              <a:t>, A.M. and </a:t>
            </a:r>
            <a:r>
              <a:rPr lang="en-GB" sz="1050" dirty="0" err="1" smtClean="0">
                <a:latin typeface="Times New Roman" pitchFamily="18" charset="0"/>
                <a:cs typeface="Times New Roman" pitchFamily="18" charset="0"/>
              </a:rPr>
              <a:t>Shrouf</a:t>
            </a:r>
            <a:r>
              <a:rPr lang="en-GB" sz="1050" dirty="0" smtClean="0">
                <a:latin typeface="Times New Roman" pitchFamily="18" charset="0"/>
                <a:cs typeface="Times New Roman" pitchFamily="18" charset="0"/>
              </a:rPr>
              <a:t>, H., 2020. The impact of strategic human resources planning on the organizational performance of public shareholding companies in Jordan. </a:t>
            </a:r>
            <a:r>
              <a:rPr lang="en-GB" sz="1050" i="1" dirty="0" smtClean="0">
                <a:latin typeface="Times New Roman" pitchFamily="18" charset="0"/>
                <a:cs typeface="Times New Roman" pitchFamily="18" charset="0"/>
              </a:rPr>
              <a:t>Problems and Perspectives in Management</a:t>
            </a:r>
            <a:r>
              <a:rPr lang="en-GB" sz="1050" dirty="0" smtClean="0">
                <a:latin typeface="Times New Roman" pitchFamily="18" charset="0"/>
                <a:cs typeface="Times New Roman" pitchFamily="18" charset="0"/>
              </a:rPr>
              <a:t>, </a:t>
            </a:r>
            <a:r>
              <a:rPr lang="en-GB" sz="1050" i="1" dirty="0" smtClean="0">
                <a:latin typeface="Times New Roman" pitchFamily="18" charset="0"/>
                <a:cs typeface="Times New Roman" pitchFamily="18" charset="0"/>
              </a:rPr>
              <a:t>18</a:t>
            </a:r>
            <a:r>
              <a:rPr lang="en-GB" sz="1050" dirty="0" smtClean="0">
                <a:latin typeface="Times New Roman" pitchFamily="18" charset="0"/>
                <a:cs typeface="Times New Roman" pitchFamily="18" charset="0"/>
              </a:rPr>
              <a:t>(1), p.219.</a:t>
            </a:r>
            <a:endParaRPr lang="en-US" sz="1050" dirty="0" smtClean="0">
              <a:latin typeface="Times New Roman" pitchFamily="18" charset="0"/>
              <a:cs typeface="Times New Roman" pitchFamily="18" charset="0"/>
            </a:endParaRPr>
          </a:p>
          <a:p>
            <a:pPr algn="just">
              <a:lnSpc>
                <a:spcPct val="150000"/>
              </a:lnSpc>
            </a:pPr>
            <a:r>
              <a:rPr lang="en-US" sz="1050" dirty="0" err="1" smtClean="0">
                <a:latin typeface="Times New Roman" pitchFamily="18" charset="0"/>
                <a:cs typeface="Times New Roman" pitchFamily="18" charset="0"/>
              </a:rPr>
              <a:t>Assensoh-Kodua</a:t>
            </a:r>
            <a:r>
              <a:rPr lang="en-US" sz="1050" dirty="0" smtClean="0">
                <a:latin typeface="Times New Roman" pitchFamily="18" charset="0"/>
                <a:cs typeface="Times New Roman" pitchFamily="18" charset="0"/>
              </a:rPr>
              <a:t>, A., 2019. The resource-based view: A tool of key competency for competitive advantage. </a:t>
            </a:r>
            <a:r>
              <a:rPr lang="en-US" sz="1050" i="1" dirty="0" smtClean="0">
                <a:latin typeface="Times New Roman" pitchFamily="18" charset="0"/>
                <a:cs typeface="Times New Roman" pitchFamily="18" charset="0"/>
              </a:rPr>
              <a:t>Problems and Perspectives in Management</a:t>
            </a:r>
            <a:r>
              <a:rPr lang="en-US" sz="1050" dirty="0" smtClean="0">
                <a:latin typeface="Times New Roman" pitchFamily="18" charset="0"/>
                <a:cs typeface="Times New Roman" pitchFamily="18" charset="0"/>
              </a:rPr>
              <a:t>, </a:t>
            </a:r>
            <a:r>
              <a:rPr lang="en-US" sz="1050" i="1" dirty="0" smtClean="0">
                <a:latin typeface="Times New Roman" pitchFamily="18" charset="0"/>
                <a:cs typeface="Times New Roman" pitchFamily="18" charset="0"/>
              </a:rPr>
              <a:t>17</a:t>
            </a:r>
            <a:r>
              <a:rPr lang="en-US" sz="1050" dirty="0" smtClean="0">
                <a:latin typeface="Times New Roman" pitchFamily="18" charset="0"/>
                <a:cs typeface="Times New Roman" pitchFamily="18" charset="0"/>
              </a:rPr>
              <a:t>(3), p.143.</a:t>
            </a:r>
          </a:p>
          <a:p>
            <a:pPr algn="just">
              <a:lnSpc>
                <a:spcPct val="150000"/>
              </a:lnSpc>
            </a:pPr>
            <a:r>
              <a:rPr lang="en-GB" sz="1050" dirty="0" err="1" smtClean="0">
                <a:latin typeface="Times New Roman" pitchFamily="18" charset="0"/>
                <a:cs typeface="Times New Roman" pitchFamily="18" charset="0"/>
              </a:rPr>
              <a:t>Atena</a:t>
            </a:r>
            <a:r>
              <a:rPr lang="en-GB" sz="1050" dirty="0" smtClean="0">
                <a:latin typeface="Times New Roman" pitchFamily="18" charset="0"/>
                <a:cs typeface="Times New Roman" pitchFamily="18" charset="0"/>
              </a:rPr>
              <a:t>, F.W. and </a:t>
            </a:r>
            <a:r>
              <a:rPr lang="en-GB" sz="1050" dirty="0" err="1" smtClean="0">
                <a:latin typeface="Times New Roman" pitchFamily="18" charset="0"/>
                <a:cs typeface="Times New Roman" pitchFamily="18" charset="0"/>
              </a:rPr>
              <a:t>Tiron</a:t>
            </a:r>
            <a:r>
              <a:rPr lang="en-GB" sz="1050" dirty="0" smtClean="0">
                <a:latin typeface="Times New Roman" pitchFamily="18" charset="0"/>
                <a:cs typeface="Times New Roman" pitchFamily="18" charset="0"/>
              </a:rPr>
              <a:t>-Tudor, A., 2019. Gender as a dimension of inequality in accounting organizations and developmental HR strategies. </a:t>
            </a:r>
            <a:r>
              <a:rPr lang="en-GB" sz="1050" i="1" dirty="0" smtClean="0">
                <a:latin typeface="Times New Roman" pitchFamily="18" charset="0"/>
                <a:cs typeface="Times New Roman" pitchFamily="18" charset="0"/>
              </a:rPr>
              <a:t>Administrative sciences</a:t>
            </a:r>
            <a:r>
              <a:rPr lang="en-GB" sz="1050" dirty="0" smtClean="0">
                <a:latin typeface="Times New Roman" pitchFamily="18" charset="0"/>
                <a:cs typeface="Times New Roman" pitchFamily="18" charset="0"/>
              </a:rPr>
              <a:t>, </a:t>
            </a:r>
            <a:r>
              <a:rPr lang="en-GB" sz="1050" i="1" dirty="0" smtClean="0">
                <a:latin typeface="Times New Roman" pitchFamily="18" charset="0"/>
                <a:cs typeface="Times New Roman" pitchFamily="18" charset="0"/>
              </a:rPr>
              <a:t>10</a:t>
            </a:r>
            <a:r>
              <a:rPr lang="en-GB" sz="1050" dirty="0" smtClean="0">
                <a:latin typeface="Times New Roman" pitchFamily="18" charset="0"/>
                <a:cs typeface="Times New Roman" pitchFamily="18" charset="0"/>
              </a:rPr>
              <a:t>(1), p.1.</a:t>
            </a:r>
            <a:endParaRPr lang="en-US" sz="1050" dirty="0" smtClean="0">
              <a:latin typeface="Times New Roman" pitchFamily="18" charset="0"/>
              <a:cs typeface="Times New Roman" pitchFamily="18" charset="0"/>
            </a:endParaRPr>
          </a:p>
          <a:p>
            <a:pPr algn="just">
              <a:lnSpc>
                <a:spcPct val="150000"/>
              </a:lnSpc>
            </a:pPr>
            <a:r>
              <a:rPr lang="en-GB" sz="1050" dirty="0" smtClean="0">
                <a:latin typeface="Times New Roman" pitchFamily="18" charset="0"/>
                <a:cs typeface="Times New Roman" pitchFamily="18" charset="0"/>
              </a:rPr>
              <a:t>Collins, C.J., 2021. Expanding the resource-based view model of strategic human resource management. </a:t>
            </a:r>
            <a:r>
              <a:rPr lang="en-GB" sz="1050" i="1" dirty="0" smtClean="0">
                <a:latin typeface="Times New Roman" pitchFamily="18" charset="0"/>
                <a:cs typeface="Times New Roman" pitchFamily="18" charset="0"/>
              </a:rPr>
              <a:t>The International Journal of Human Resource Management</a:t>
            </a:r>
            <a:r>
              <a:rPr lang="en-GB" sz="1050" dirty="0" smtClean="0">
                <a:latin typeface="Times New Roman" pitchFamily="18" charset="0"/>
                <a:cs typeface="Times New Roman" pitchFamily="18" charset="0"/>
              </a:rPr>
              <a:t>, </a:t>
            </a:r>
            <a:r>
              <a:rPr lang="en-GB" sz="1050" i="1" dirty="0" smtClean="0">
                <a:latin typeface="Times New Roman" pitchFamily="18" charset="0"/>
                <a:cs typeface="Times New Roman" pitchFamily="18" charset="0"/>
              </a:rPr>
              <a:t>32</a:t>
            </a:r>
            <a:r>
              <a:rPr lang="en-GB" sz="1050" dirty="0" smtClean="0">
                <a:latin typeface="Times New Roman" pitchFamily="18" charset="0"/>
                <a:cs typeface="Times New Roman" pitchFamily="18" charset="0"/>
              </a:rPr>
              <a:t>(2), pp.331-358.</a:t>
            </a:r>
            <a:endParaRPr lang="en-US" sz="1050" dirty="0" smtClean="0">
              <a:latin typeface="Times New Roman" pitchFamily="18" charset="0"/>
              <a:cs typeface="Times New Roman" pitchFamily="18" charset="0"/>
            </a:endParaRPr>
          </a:p>
          <a:p>
            <a:pPr algn="just">
              <a:lnSpc>
                <a:spcPct val="150000"/>
              </a:lnSpc>
            </a:pPr>
            <a:r>
              <a:rPr lang="en-US" sz="1050" dirty="0" err="1" smtClean="0">
                <a:latin typeface="Times New Roman" pitchFamily="18" charset="0"/>
                <a:cs typeface="Times New Roman" pitchFamily="18" charset="0"/>
              </a:rPr>
              <a:t>Hamadamin</a:t>
            </a:r>
            <a:r>
              <a:rPr lang="en-US" sz="1050" dirty="0" smtClean="0">
                <a:latin typeface="Times New Roman" pitchFamily="18" charset="0"/>
                <a:cs typeface="Times New Roman" pitchFamily="18" charset="0"/>
              </a:rPr>
              <a:t>, H.H. and </a:t>
            </a:r>
            <a:r>
              <a:rPr lang="en-US" sz="1050" dirty="0" err="1" smtClean="0">
                <a:latin typeface="Times New Roman" pitchFamily="18" charset="0"/>
                <a:cs typeface="Times New Roman" pitchFamily="18" charset="0"/>
              </a:rPr>
              <a:t>Atan</a:t>
            </a:r>
            <a:r>
              <a:rPr lang="en-US" sz="1050" dirty="0" smtClean="0">
                <a:latin typeface="Times New Roman" pitchFamily="18" charset="0"/>
                <a:cs typeface="Times New Roman" pitchFamily="18" charset="0"/>
              </a:rPr>
              <a:t>, T., 2019. The impact of strategic human resource management practices on competitive advantage sustainability: The mediation of human capital development and employee commitment. </a:t>
            </a:r>
            <a:r>
              <a:rPr lang="en-US" sz="1050" i="1" dirty="0" smtClean="0">
                <a:latin typeface="Times New Roman" pitchFamily="18" charset="0"/>
                <a:cs typeface="Times New Roman" pitchFamily="18" charset="0"/>
              </a:rPr>
              <a:t>Sustainability</a:t>
            </a:r>
            <a:r>
              <a:rPr lang="en-US" sz="1050" dirty="0" smtClean="0">
                <a:latin typeface="Times New Roman" pitchFamily="18" charset="0"/>
                <a:cs typeface="Times New Roman" pitchFamily="18" charset="0"/>
              </a:rPr>
              <a:t>, </a:t>
            </a:r>
            <a:r>
              <a:rPr lang="en-US" sz="1050" i="1" dirty="0" smtClean="0">
                <a:latin typeface="Times New Roman" pitchFamily="18" charset="0"/>
                <a:cs typeface="Times New Roman" pitchFamily="18" charset="0"/>
              </a:rPr>
              <a:t>11</a:t>
            </a:r>
            <a:r>
              <a:rPr lang="en-US" sz="1050" dirty="0" smtClean="0">
                <a:latin typeface="Times New Roman" pitchFamily="18" charset="0"/>
                <a:cs typeface="Times New Roman" pitchFamily="18" charset="0"/>
              </a:rPr>
              <a:t>(20), p.5782.</a:t>
            </a:r>
          </a:p>
          <a:p>
            <a:pPr algn="just">
              <a:lnSpc>
                <a:spcPct val="150000"/>
              </a:lnSpc>
            </a:pPr>
            <a:r>
              <a:rPr lang="en-US" sz="1050" dirty="0" err="1" smtClean="0">
                <a:latin typeface="Times New Roman" pitchFamily="18" charset="0"/>
                <a:cs typeface="Times New Roman" pitchFamily="18" charset="0"/>
              </a:rPr>
              <a:t>Kerdpitak</a:t>
            </a:r>
            <a:r>
              <a:rPr lang="en-US" sz="1050" dirty="0" smtClean="0">
                <a:latin typeface="Times New Roman" pitchFamily="18" charset="0"/>
                <a:cs typeface="Times New Roman" pitchFamily="18" charset="0"/>
              </a:rPr>
              <a:t>, C. and </a:t>
            </a:r>
            <a:r>
              <a:rPr lang="en-US" sz="1050" dirty="0" err="1" smtClean="0">
                <a:latin typeface="Times New Roman" pitchFamily="18" charset="0"/>
                <a:cs typeface="Times New Roman" pitchFamily="18" charset="0"/>
              </a:rPr>
              <a:t>Jermsittiparsert</a:t>
            </a:r>
            <a:r>
              <a:rPr lang="en-US" sz="1050" dirty="0" smtClean="0">
                <a:latin typeface="Times New Roman" pitchFamily="18" charset="0"/>
                <a:cs typeface="Times New Roman" pitchFamily="18" charset="0"/>
              </a:rPr>
              <a:t>, K., 2020. The impact of human resource management practices on competitive advantage: Mediating role of employee engagement in Thailand. </a:t>
            </a:r>
            <a:r>
              <a:rPr lang="en-US" sz="1050" i="1" dirty="0" smtClean="0">
                <a:latin typeface="Times New Roman" pitchFamily="18" charset="0"/>
                <a:cs typeface="Times New Roman" pitchFamily="18" charset="0"/>
              </a:rPr>
              <a:t>Systematic Reviews in Pharmacy</a:t>
            </a:r>
            <a:r>
              <a:rPr lang="en-US" sz="1050" dirty="0" smtClean="0">
                <a:latin typeface="Times New Roman" pitchFamily="18" charset="0"/>
                <a:cs typeface="Times New Roman" pitchFamily="18" charset="0"/>
              </a:rPr>
              <a:t>, </a:t>
            </a:r>
            <a:r>
              <a:rPr lang="en-US" sz="1050" i="1" dirty="0" smtClean="0">
                <a:latin typeface="Times New Roman" pitchFamily="18" charset="0"/>
                <a:cs typeface="Times New Roman" pitchFamily="18" charset="0"/>
              </a:rPr>
              <a:t>11</a:t>
            </a:r>
            <a:r>
              <a:rPr lang="en-US" sz="1050" dirty="0" smtClean="0">
                <a:latin typeface="Times New Roman" pitchFamily="18" charset="0"/>
                <a:cs typeface="Times New Roman" pitchFamily="18" charset="0"/>
              </a:rPr>
              <a:t>(1), pp.443-452.</a:t>
            </a:r>
          </a:p>
          <a:p>
            <a:pPr algn="just">
              <a:lnSpc>
                <a:spcPct val="150000"/>
              </a:lnSpc>
            </a:pPr>
            <a:r>
              <a:rPr lang="en-US" sz="1050" dirty="0" smtClean="0">
                <a:latin typeface="Times New Roman" pitchFamily="18" charset="0"/>
                <a:cs typeface="Times New Roman" pitchFamily="18" charset="0"/>
              </a:rPr>
              <a:t>Palacios-Mateo, C., Van der Meer, Y. and </a:t>
            </a:r>
            <a:r>
              <a:rPr lang="en-US" sz="1050" dirty="0" err="1" smtClean="0">
                <a:latin typeface="Times New Roman" pitchFamily="18" charset="0"/>
                <a:cs typeface="Times New Roman" pitchFamily="18" charset="0"/>
              </a:rPr>
              <a:t>Seide</a:t>
            </a:r>
            <a:r>
              <a:rPr lang="en-US" sz="1050" dirty="0" smtClean="0">
                <a:latin typeface="Times New Roman" pitchFamily="18" charset="0"/>
                <a:cs typeface="Times New Roman" pitchFamily="18" charset="0"/>
              </a:rPr>
              <a:t>, G., 2021. Analysis of the polyester clothing value chain to identify key intervention points for sustainability. </a:t>
            </a:r>
            <a:r>
              <a:rPr lang="en-US" sz="1050" i="1" dirty="0" smtClean="0">
                <a:latin typeface="Times New Roman" pitchFamily="18" charset="0"/>
                <a:cs typeface="Times New Roman" pitchFamily="18" charset="0"/>
              </a:rPr>
              <a:t>Environmental Sciences Europe</a:t>
            </a:r>
            <a:r>
              <a:rPr lang="en-US" sz="1050" dirty="0" smtClean="0">
                <a:latin typeface="Times New Roman" pitchFamily="18" charset="0"/>
                <a:cs typeface="Times New Roman" pitchFamily="18" charset="0"/>
              </a:rPr>
              <a:t>, </a:t>
            </a:r>
            <a:r>
              <a:rPr lang="en-US" sz="1050" i="1" dirty="0" smtClean="0">
                <a:latin typeface="Times New Roman" pitchFamily="18" charset="0"/>
                <a:cs typeface="Times New Roman" pitchFamily="18" charset="0"/>
              </a:rPr>
              <a:t>33</a:t>
            </a:r>
            <a:r>
              <a:rPr lang="en-US" sz="1050" dirty="0" smtClean="0">
                <a:latin typeface="Times New Roman" pitchFamily="18" charset="0"/>
                <a:cs typeface="Times New Roman" pitchFamily="18" charset="0"/>
              </a:rPr>
              <a:t>(1), p.2.</a:t>
            </a:r>
          </a:p>
          <a:p>
            <a:pPr algn="just">
              <a:lnSpc>
                <a:spcPct val="150000"/>
              </a:lnSpc>
            </a:pPr>
            <a:r>
              <a:rPr lang="en-GB" sz="1050" dirty="0" smtClean="0">
                <a:latin typeface="Times New Roman" pitchFamily="18" charset="0"/>
                <a:cs typeface="Times New Roman" pitchFamily="18" charset="0"/>
              </a:rPr>
              <a:t>Pwc.com, 2023.</a:t>
            </a:r>
            <a:r>
              <a:rPr lang="en-GB" sz="1050" i="1" dirty="0" smtClean="0">
                <a:latin typeface="Times New Roman" pitchFamily="18" charset="0"/>
                <a:cs typeface="Times New Roman" pitchFamily="18" charset="0"/>
              </a:rPr>
              <a:t> About PwC. </a:t>
            </a:r>
            <a:r>
              <a:rPr lang="en-GB" sz="1050" dirty="0" smtClean="0">
                <a:latin typeface="Times New Roman" pitchFamily="18" charset="0"/>
                <a:cs typeface="Times New Roman" pitchFamily="18" charset="0"/>
              </a:rPr>
              <a:t>Available at: https://www.pwc.com/ [Accessed on: 11.07.2023]</a:t>
            </a:r>
            <a:endParaRPr lang="en-US" sz="1050" dirty="0" smtClean="0">
              <a:latin typeface="Times New Roman" pitchFamily="18" charset="0"/>
              <a:cs typeface="Times New Roman" pitchFamily="18" charset="0"/>
            </a:endParaRPr>
          </a:p>
          <a:p>
            <a:pPr algn="just">
              <a:lnSpc>
                <a:spcPct val="150000"/>
              </a:lnSpc>
            </a:pPr>
            <a:r>
              <a:rPr lang="en-GB" sz="1050" dirty="0" err="1" smtClean="0">
                <a:latin typeface="Times New Roman" pitchFamily="18" charset="0"/>
                <a:cs typeface="Times New Roman" pitchFamily="18" charset="0"/>
              </a:rPr>
              <a:t>Salman</a:t>
            </a:r>
            <a:r>
              <a:rPr lang="en-GB" sz="1050" dirty="0" smtClean="0">
                <a:latin typeface="Times New Roman" pitchFamily="18" charset="0"/>
                <a:cs typeface="Times New Roman" pitchFamily="18" charset="0"/>
              </a:rPr>
              <a:t>, M., </a:t>
            </a:r>
            <a:r>
              <a:rPr lang="en-GB" sz="1050" dirty="0" err="1" smtClean="0">
                <a:latin typeface="Times New Roman" pitchFamily="18" charset="0"/>
                <a:cs typeface="Times New Roman" pitchFamily="18" charset="0"/>
              </a:rPr>
              <a:t>Ganie</a:t>
            </a:r>
            <a:r>
              <a:rPr lang="en-GB" sz="1050" dirty="0" smtClean="0">
                <a:latin typeface="Times New Roman" pitchFamily="18" charset="0"/>
                <a:cs typeface="Times New Roman" pitchFamily="18" charset="0"/>
              </a:rPr>
              <a:t>, S.A. and </a:t>
            </a:r>
            <a:r>
              <a:rPr lang="en-GB" sz="1050" dirty="0" err="1" smtClean="0">
                <a:latin typeface="Times New Roman" pitchFamily="18" charset="0"/>
                <a:cs typeface="Times New Roman" pitchFamily="18" charset="0"/>
              </a:rPr>
              <a:t>Saleem</a:t>
            </a:r>
            <a:r>
              <a:rPr lang="en-GB" sz="1050" dirty="0" smtClean="0">
                <a:latin typeface="Times New Roman" pitchFamily="18" charset="0"/>
                <a:cs typeface="Times New Roman" pitchFamily="18" charset="0"/>
              </a:rPr>
              <a:t>, I., 2020. Employee competencies as predictors of organizational performance: a study of public and private sector banks. Management and Labour Studies, 45(4), pp.416-432.</a:t>
            </a:r>
            <a:endParaRPr lang="en-US" sz="1050" dirty="0" smtClean="0">
              <a:latin typeface="Times New Roman" pitchFamily="18" charset="0"/>
              <a:cs typeface="Times New Roman" pitchFamily="18" charset="0"/>
            </a:endParaRPr>
          </a:p>
          <a:p>
            <a:pPr algn="just">
              <a:lnSpc>
                <a:spcPct val="150000"/>
              </a:lnSpc>
            </a:pPr>
            <a:r>
              <a:rPr lang="en-US" sz="1050" dirty="0" smtClean="0">
                <a:latin typeface="Times New Roman" pitchFamily="18" charset="0"/>
                <a:cs typeface="Times New Roman" pitchFamily="18" charset="0"/>
              </a:rPr>
              <a:t>Sousa, M.J., </a:t>
            </a:r>
            <a:r>
              <a:rPr lang="en-US" sz="1050" dirty="0" err="1" smtClean="0">
                <a:latin typeface="Times New Roman" pitchFamily="18" charset="0"/>
                <a:cs typeface="Times New Roman" pitchFamily="18" charset="0"/>
              </a:rPr>
              <a:t>Pesqueira</a:t>
            </a:r>
            <a:r>
              <a:rPr lang="en-US" sz="1050" dirty="0" smtClean="0">
                <a:latin typeface="Times New Roman" pitchFamily="18" charset="0"/>
                <a:cs typeface="Times New Roman" pitchFamily="18" charset="0"/>
              </a:rPr>
              <a:t>, A.M., </a:t>
            </a:r>
            <a:r>
              <a:rPr lang="en-US" sz="1050" dirty="0" err="1" smtClean="0">
                <a:latin typeface="Times New Roman" pitchFamily="18" charset="0"/>
                <a:cs typeface="Times New Roman" pitchFamily="18" charset="0"/>
              </a:rPr>
              <a:t>Lemos</a:t>
            </a:r>
            <a:r>
              <a:rPr lang="en-US" sz="1050" dirty="0" smtClean="0">
                <a:latin typeface="Times New Roman" pitchFamily="18" charset="0"/>
                <a:cs typeface="Times New Roman" pitchFamily="18" charset="0"/>
              </a:rPr>
              <a:t>, C., Sousa, M. and Rocha, Á., 2019. Decision-making based on big data analytics for people management in healthcare organizations. </a:t>
            </a:r>
            <a:r>
              <a:rPr lang="en-US" sz="1050" i="1" dirty="0" smtClean="0">
                <a:latin typeface="Times New Roman" pitchFamily="18" charset="0"/>
                <a:cs typeface="Times New Roman" pitchFamily="18" charset="0"/>
              </a:rPr>
              <a:t>Journal of medical systems</a:t>
            </a:r>
            <a:r>
              <a:rPr lang="en-US" sz="1050" dirty="0" smtClean="0">
                <a:latin typeface="Times New Roman" pitchFamily="18" charset="0"/>
                <a:cs typeface="Times New Roman" pitchFamily="18" charset="0"/>
              </a:rPr>
              <a:t>, </a:t>
            </a:r>
            <a:r>
              <a:rPr lang="en-US" sz="1050" i="1" dirty="0" smtClean="0">
                <a:latin typeface="Times New Roman" pitchFamily="18" charset="0"/>
                <a:cs typeface="Times New Roman" pitchFamily="18" charset="0"/>
              </a:rPr>
              <a:t>43</a:t>
            </a:r>
            <a:r>
              <a:rPr lang="en-US" sz="1050" dirty="0" smtClean="0">
                <a:latin typeface="Times New Roman" pitchFamily="18" charset="0"/>
                <a:cs typeface="Times New Roman" pitchFamily="18" charset="0"/>
              </a:rPr>
              <a:t>, pp.1-10.</a:t>
            </a:r>
          </a:p>
          <a:p>
            <a:pPr algn="just">
              <a:lnSpc>
                <a:spcPct val="150000"/>
              </a:lnSpc>
            </a:pPr>
            <a:r>
              <a:rPr lang="en-GB" sz="1050" dirty="0" smtClean="0">
                <a:latin typeface="Times New Roman" pitchFamily="18" charset="0"/>
                <a:cs typeface="Times New Roman" pitchFamily="18" charset="0"/>
              </a:rPr>
              <a:t>Statista.com, 2023. Human resources professionals strategies to accelerate employees' skill development worldwide 2021, Available at: https://www.statista.com/statistics/1235402/hr-professionals-plans-to-accelerate-skill-development/ [Accessed on: 11.07.2023]</a:t>
            </a:r>
            <a:endParaRPr lang="en-US" sz="1050" dirty="0" smtClean="0">
              <a:latin typeface="Times New Roman" pitchFamily="18" charset="0"/>
              <a:cs typeface="Times New Roman" pitchFamily="18" charset="0"/>
            </a:endParaRPr>
          </a:p>
          <a:p>
            <a:pPr algn="just">
              <a:lnSpc>
                <a:spcPct val="150000"/>
              </a:lnSpc>
            </a:pPr>
            <a:r>
              <a:rPr lang="en-GB" sz="1050" dirty="0" smtClean="0">
                <a:latin typeface="Times New Roman" pitchFamily="18" charset="0"/>
                <a:cs typeface="Times New Roman" pitchFamily="18" charset="0"/>
              </a:rPr>
              <a:t>Tesco.com, 2023. </a:t>
            </a:r>
            <a:r>
              <a:rPr lang="en-GB" sz="1050" i="1" dirty="0" smtClean="0">
                <a:latin typeface="Times New Roman" pitchFamily="18" charset="0"/>
                <a:cs typeface="Times New Roman" pitchFamily="18" charset="0"/>
              </a:rPr>
              <a:t>About Tesco Plc. </a:t>
            </a:r>
            <a:r>
              <a:rPr lang="en-GB" sz="1050" dirty="0" smtClean="0">
                <a:latin typeface="Times New Roman" pitchFamily="18" charset="0"/>
                <a:cs typeface="Times New Roman" pitchFamily="18" charset="0"/>
              </a:rPr>
              <a:t>Available at: https://www.tesco.com/ [Accessed on: 11.07.2023]</a:t>
            </a:r>
            <a:endParaRPr lang="en-US" sz="1050" dirty="0">
              <a:latin typeface="Times New Roman" pitchFamily="18" charset="0"/>
              <a:cs typeface="Times New Roman" pitchFamily="18" charset="0"/>
            </a:endParaRPr>
          </a:p>
        </p:txBody>
      </p:sp>
    </p:spTree>
    <p:extLst>
      <p:ext uri="{BB962C8B-B14F-4D97-AF65-F5344CB8AC3E}">
        <p14:creationId xmlns="" xmlns:p14="http://schemas.microsoft.com/office/powerpoint/2010/main" val="1941609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1,000+ Free Thank You Images, Pictures &amp; HD Stock Photos - Pixabay"/>
          <p:cNvPicPr>
            <a:picLocks noChangeAspect="1" noChangeArrowheads="1"/>
          </p:cNvPicPr>
          <p:nvPr/>
        </p:nvPicPr>
        <p:blipFill>
          <a:blip r:embed="rId2"/>
          <a:srcRect/>
          <a:stretch>
            <a:fillRect/>
          </a:stretch>
        </p:blipFill>
        <p:spPr bwMode="auto">
          <a:xfrm>
            <a:off x="0" y="-22921"/>
            <a:ext cx="12192000" cy="6880922"/>
          </a:xfrm>
          <a:prstGeom prst="rect">
            <a:avLst/>
          </a:prstGeom>
          <a:noFill/>
        </p:spPr>
      </p:pic>
    </p:spTree>
    <p:extLst>
      <p:ext uri="{BB962C8B-B14F-4D97-AF65-F5344CB8AC3E}">
        <p14:creationId xmlns="" xmlns:p14="http://schemas.microsoft.com/office/powerpoint/2010/main" val="2401720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2673</Words>
  <Application>Microsoft Office PowerPoint</Application>
  <PresentationFormat>Custom</PresentationFormat>
  <Paragraphs>92</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LCMB7000 HUMAN RESOURCE MANAGEMENT POWERPOINT PRESENTATION-15 MINUTES</vt:lpstr>
      <vt:lpstr>Introduction</vt:lpstr>
      <vt:lpstr>Literature review of first article </vt:lpstr>
      <vt:lpstr>Continued… </vt:lpstr>
      <vt:lpstr>Continued… </vt:lpstr>
      <vt:lpstr>Literature review of second article </vt:lpstr>
      <vt:lpstr>Continued… </vt:lpstr>
      <vt:lpstr>Continued… </vt:lpstr>
      <vt:lpstr>Literature review of third article </vt:lpstr>
      <vt:lpstr>Continued… </vt:lpstr>
      <vt:lpstr>Continued… </vt:lpstr>
      <vt:lpstr>HR strategy model - HR Value Chain</vt:lpstr>
      <vt:lpstr>Continued… </vt:lpstr>
      <vt:lpstr>Conclusion </vt:lpstr>
      <vt:lpstr>Reference list </vt:lpstr>
      <vt:lpstr>Slide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RK-PC</dc:creator>
  <cp:lastModifiedBy>USER</cp:lastModifiedBy>
  <cp:revision>40</cp:revision>
  <dcterms:created xsi:type="dcterms:W3CDTF">2023-04-07T11:54:37Z</dcterms:created>
  <dcterms:modified xsi:type="dcterms:W3CDTF">2023-07-11T12:35:21Z</dcterms:modified>
</cp:coreProperties>
</file>