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277" r:id="rId2"/>
    <p:sldId id="258" r:id="rId3"/>
    <p:sldId id="259" r:id="rId4"/>
    <p:sldId id="260" r:id="rId5"/>
    <p:sldId id="293" r:id="rId6"/>
    <p:sldId id="261" r:id="rId7"/>
    <p:sldId id="262" r:id="rId8"/>
    <p:sldId id="294" r:id="rId9"/>
    <p:sldId id="263" r:id="rId10"/>
    <p:sldId id="295" r:id="rId11"/>
    <p:sldId id="264" r:id="rId12"/>
    <p:sldId id="265" r:id="rId13"/>
    <p:sldId id="266" r:id="rId14"/>
    <p:sldId id="296" r:id="rId15"/>
    <p:sldId id="267" r:id="rId16"/>
    <p:sldId id="268" r:id="rId17"/>
    <p:sldId id="269" r:id="rId18"/>
    <p:sldId id="270" r:id="rId19"/>
    <p:sldId id="305" r:id="rId20"/>
    <p:sldId id="306" r:id="rId21"/>
    <p:sldId id="271" r:id="rId22"/>
    <p:sldId id="292" r:id="rId23"/>
    <p:sldId id="272" r:id="rId24"/>
    <p:sldId id="273" r:id="rId25"/>
    <p:sldId id="274" r:id="rId26"/>
    <p:sldId id="275" r:id="rId27"/>
    <p:sldId id="276" r:id="rId28"/>
    <p:sldId id="278" r:id="rId29"/>
    <p:sldId id="297" r:id="rId30"/>
    <p:sldId id="279" r:id="rId31"/>
    <p:sldId id="280" r:id="rId32"/>
    <p:sldId id="281" r:id="rId33"/>
    <p:sldId id="282" r:id="rId34"/>
    <p:sldId id="283" r:id="rId35"/>
    <p:sldId id="284" r:id="rId36"/>
    <p:sldId id="285" r:id="rId37"/>
    <p:sldId id="286" r:id="rId38"/>
    <p:sldId id="298" r:id="rId39"/>
    <p:sldId id="287" r:id="rId40"/>
    <p:sldId id="288" r:id="rId41"/>
    <p:sldId id="299" r:id="rId42"/>
    <p:sldId id="300" r:id="rId43"/>
    <p:sldId id="302" r:id="rId44"/>
    <p:sldId id="303"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87" autoAdjust="0"/>
    <p:restoredTop sz="93347" autoAdjust="0"/>
  </p:normalViewPr>
  <p:slideViewPr>
    <p:cSldViewPr>
      <p:cViewPr varScale="1">
        <p:scale>
          <a:sx n="118" d="100"/>
          <a:sy n="118" d="100"/>
        </p:scale>
        <p:origin x="1352"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BE03B37-7AA6-A24D-8013-AF18CA7C5AE5}"/>
              </a:ext>
            </a:extLst>
          </p:cNvPr>
          <p:cNvSpPr>
            <a:spLocks noGrp="1" noRot="1" noChangeAspect="1" noTextEdit="1"/>
          </p:cNvSpPr>
          <p:nvPr>
            <p:ph type="sldImg"/>
          </p:nvPr>
        </p:nvSpPr>
        <p:spPr>
          <a:ln/>
        </p:spPr>
      </p:sp>
      <p:sp>
        <p:nvSpPr>
          <p:cNvPr id="59395" name="Notes Placeholder 2">
            <a:extLst>
              <a:ext uri="{FF2B5EF4-FFF2-40B4-BE49-F238E27FC236}">
                <a16:creationId xmlns:a16="http://schemas.microsoft.com/office/drawing/2014/main" id="{5DA79EAF-793D-344E-ACAE-DC8E98CD944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may need some examples-demand is the quantities will be purchases over a range of relevant prices.</a:t>
            </a:r>
          </a:p>
        </p:txBody>
      </p:sp>
      <p:sp>
        <p:nvSpPr>
          <p:cNvPr id="59396" name="Slide Number Placeholder 3">
            <a:extLst>
              <a:ext uri="{FF2B5EF4-FFF2-40B4-BE49-F238E27FC236}">
                <a16:creationId xmlns:a16="http://schemas.microsoft.com/office/drawing/2014/main" id="{D8206D05-2995-F04D-AED1-C0604BBE567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6F6FE017-3367-924C-B57B-8CA48CACCC14}" type="slidenum">
              <a:rPr lang="en-US" altLang="en-US">
                <a:latin typeface="Arial" panose="020B0604020202020204" pitchFamily="34" charset="0"/>
              </a:rPr>
              <a:pPr/>
              <a:t>4</a:t>
            </a:fld>
            <a:endParaRPr lang="en-US" altLang="en-US">
              <a:latin typeface="Arial" panose="020B0604020202020204" pitchFamily="34" charset="0"/>
            </a:endParaRPr>
          </a:p>
        </p:txBody>
      </p:sp>
    </p:spTree>
    <p:extLst>
      <p:ext uri="{BB962C8B-B14F-4D97-AF65-F5344CB8AC3E}">
        <p14:creationId xmlns:p14="http://schemas.microsoft.com/office/powerpoint/2010/main" val="305002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FF0010D-807E-E349-8A7C-893389D84938}"/>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C5B3196E-94B4-DB4A-88DF-CA67E9F56A7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Although economics books describe the demand curve as a precise line or curve-in practice it is a best estimate.</a:t>
            </a:r>
          </a:p>
        </p:txBody>
      </p:sp>
      <p:sp>
        <p:nvSpPr>
          <p:cNvPr id="60420" name="Slide Number Placeholder 3">
            <a:extLst>
              <a:ext uri="{FF2B5EF4-FFF2-40B4-BE49-F238E27FC236}">
                <a16:creationId xmlns:a16="http://schemas.microsoft.com/office/drawing/2014/main" id="{EDB1CEDD-8A8D-6740-8559-430AF059257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FECBD673-987D-4249-85DA-7EF590047A64}" type="slidenum">
              <a:rPr lang="en-US" altLang="en-US">
                <a:latin typeface="Arial" panose="020B0604020202020204" pitchFamily="34" charset="0"/>
              </a:rPr>
              <a:pPr/>
              <a:t>7</a:t>
            </a:fld>
            <a:endParaRPr lang="en-US" altLang="en-US">
              <a:latin typeface="Arial" panose="020B0604020202020204" pitchFamily="34" charset="0"/>
            </a:endParaRPr>
          </a:p>
        </p:txBody>
      </p:sp>
    </p:spTree>
    <p:extLst>
      <p:ext uri="{BB962C8B-B14F-4D97-AF65-F5344CB8AC3E}">
        <p14:creationId xmlns:p14="http://schemas.microsoft.com/office/powerpoint/2010/main" val="3822736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F5F6D9E-1BDF-7F4D-9790-6B2873B10F03}"/>
              </a:ext>
            </a:extLst>
          </p:cNvPr>
          <p:cNvSpPr>
            <a:spLocks noGrp="1" noRot="1" noChangeAspect="1" noTextEdit="1"/>
          </p:cNvSpPr>
          <p:nvPr>
            <p:ph type="sldImg"/>
          </p:nvPr>
        </p:nvSpPr>
        <p:spPr>
          <a:ln/>
        </p:spPr>
      </p:sp>
      <p:sp>
        <p:nvSpPr>
          <p:cNvPr id="61443" name="Notes Placeholder 2">
            <a:extLst>
              <a:ext uri="{FF2B5EF4-FFF2-40B4-BE49-F238E27FC236}">
                <a16:creationId xmlns:a16="http://schemas.microsoft.com/office/drawing/2014/main" id="{08B2C838-0867-AE45-9286-82AAD0BDC6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In practice, demand curves are represented by equations of demand.  Often firms must estimate demand for numerous products.</a:t>
            </a:r>
          </a:p>
        </p:txBody>
      </p:sp>
      <p:sp>
        <p:nvSpPr>
          <p:cNvPr id="61444" name="Slide Number Placeholder 3">
            <a:extLst>
              <a:ext uri="{FF2B5EF4-FFF2-40B4-BE49-F238E27FC236}">
                <a16:creationId xmlns:a16="http://schemas.microsoft.com/office/drawing/2014/main" id="{B4FB589A-FD0C-5042-A809-0AC68E86A4B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853D9EF5-70F0-DE44-B95A-855C3B292C60}" type="slidenum">
              <a:rPr lang="en-US" altLang="en-US">
                <a:latin typeface="Arial" panose="020B0604020202020204" pitchFamily="34" charset="0"/>
              </a:rPr>
              <a:pPr/>
              <a:t>8</a:t>
            </a:fld>
            <a:endParaRPr lang="en-US" altLang="en-US">
              <a:latin typeface="Arial" panose="020B0604020202020204" pitchFamily="34" charset="0"/>
            </a:endParaRPr>
          </a:p>
        </p:txBody>
      </p:sp>
    </p:spTree>
    <p:extLst>
      <p:ext uri="{BB962C8B-B14F-4D97-AF65-F5344CB8AC3E}">
        <p14:creationId xmlns:p14="http://schemas.microsoft.com/office/powerpoint/2010/main" val="1115251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863EB402-038A-794A-8C0F-6D7F759D3FA4}"/>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CFF930AE-670E-A24D-BC4A-CCC8CFD33DC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distinction between a change in quantity demanded and a change in demand takes some discussion and examples.  It is the change in the non-price factors which shift demand.</a:t>
            </a:r>
          </a:p>
        </p:txBody>
      </p:sp>
      <p:sp>
        <p:nvSpPr>
          <p:cNvPr id="62468" name="Slide Number Placeholder 3">
            <a:extLst>
              <a:ext uri="{FF2B5EF4-FFF2-40B4-BE49-F238E27FC236}">
                <a16:creationId xmlns:a16="http://schemas.microsoft.com/office/drawing/2014/main" id="{F21411B0-5790-B149-A91F-3CC111BDDAA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E91640C3-1226-E446-B2D3-54A41D2075E0}" type="slidenum">
              <a:rPr lang="en-US" altLang="en-US">
                <a:latin typeface="Arial" panose="020B0604020202020204" pitchFamily="34" charset="0"/>
              </a:rPr>
              <a:pPr/>
              <a:t>9</a:t>
            </a:fld>
            <a:endParaRPr lang="en-US" altLang="en-US">
              <a:latin typeface="Arial" panose="020B0604020202020204" pitchFamily="34" charset="0"/>
            </a:endParaRPr>
          </a:p>
        </p:txBody>
      </p:sp>
    </p:spTree>
    <p:extLst>
      <p:ext uri="{BB962C8B-B14F-4D97-AF65-F5344CB8AC3E}">
        <p14:creationId xmlns:p14="http://schemas.microsoft.com/office/powerpoint/2010/main" val="175200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6DF2AC4-179B-534A-9B57-DA0F08FEC5DD}"/>
              </a:ext>
            </a:extLst>
          </p:cNvPr>
          <p:cNvSpPr>
            <a:spLocks noGrp="1" noRot="1" noChangeAspect="1" noTextEdit="1"/>
          </p:cNvSpPr>
          <p:nvPr>
            <p:ph type="sldImg"/>
          </p:nvPr>
        </p:nvSpPr>
        <p:spPr>
          <a:ln/>
        </p:spPr>
      </p:sp>
      <p:sp>
        <p:nvSpPr>
          <p:cNvPr id="63491" name="Notes Placeholder 2">
            <a:extLst>
              <a:ext uri="{FF2B5EF4-FFF2-40B4-BE49-F238E27FC236}">
                <a16:creationId xmlns:a16="http://schemas.microsoft.com/office/drawing/2014/main" id="{BEE0B4F0-231F-C44F-BCE1-9A0441A91FE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is a good slide for discussion.  Changes in styles of clothing is often a good place to start the discussion on how consumer tastes and preferences may shift the demand curve.</a:t>
            </a:r>
          </a:p>
        </p:txBody>
      </p:sp>
      <p:sp>
        <p:nvSpPr>
          <p:cNvPr id="63492" name="Slide Number Placeholder 3">
            <a:extLst>
              <a:ext uri="{FF2B5EF4-FFF2-40B4-BE49-F238E27FC236}">
                <a16:creationId xmlns:a16="http://schemas.microsoft.com/office/drawing/2014/main" id="{15DA9673-7BEB-9A4F-81EA-3D2E07CD4A6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3D5C4220-B2B4-5A44-B42C-5473ECE6FBCD}" type="slidenum">
              <a:rPr lang="en-US" altLang="en-US">
                <a:latin typeface="Arial" panose="020B0604020202020204" pitchFamily="34" charset="0"/>
              </a:rPr>
              <a:pPr/>
              <a:t>11</a:t>
            </a:fld>
            <a:endParaRPr lang="en-US" altLang="en-US">
              <a:latin typeface="Arial" panose="020B0604020202020204" pitchFamily="34" charset="0"/>
            </a:endParaRPr>
          </a:p>
        </p:txBody>
      </p:sp>
    </p:spTree>
    <p:extLst>
      <p:ext uri="{BB962C8B-B14F-4D97-AF65-F5344CB8AC3E}">
        <p14:creationId xmlns:p14="http://schemas.microsoft.com/office/powerpoint/2010/main" val="49958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5FA71038-0640-1D43-8F8C-3EAAA8732719}"/>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E773F6F6-465C-0F45-826A-BD4E26DFA46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will take some discussion to explain the distinction between movement along the supply curve and a shift in the supply curve.</a:t>
            </a:r>
          </a:p>
        </p:txBody>
      </p:sp>
      <p:sp>
        <p:nvSpPr>
          <p:cNvPr id="64516" name="Slide Number Placeholder 3">
            <a:extLst>
              <a:ext uri="{FF2B5EF4-FFF2-40B4-BE49-F238E27FC236}">
                <a16:creationId xmlns:a16="http://schemas.microsoft.com/office/drawing/2014/main" id="{41BC2A7D-A098-8E45-9A08-970BBC87974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CD422CB-7F2A-6041-8040-8159828A8257}" type="slidenum">
              <a:rPr lang="en-US" altLang="en-US">
                <a:latin typeface="Arial" panose="020B0604020202020204" pitchFamily="34" charset="0"/>
              </a:rPr>
              <a:pPr/>
              <a:t>13</a:t>
            </a:fld>
            <a:endParaRPr lang="en-US" altLang="en-US">
              <a:latin typeface="Arial" panose="020B0604020202020204" pitchFamily="34" charset="0"/>
            </a:endParaRPr>
          </a:p>
        </p:txBody>
      </p:sp>
    </p:spTree>
    <p:extLst>
      <p:ext uri="{BB962C8B-B14F-4D97-AF65-F5344CB8AC3E}">
        <p14:creationId xmlns:p14="http://schemas.microsoft.com/office/powerpoint/2010/main" val="892482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18DAD73-BBB5-5147-A6F0-D673E447B27B}"/>
              </a:ext>
            </a:extLst>
          </p:cNvPr>
          <p:cNvSpPr>
            <a:spLocks noGrp="1" noRot="1" noChangeAspect="1" noTextEdit="1"/>
          </p:cNvSpPr>
          <p:nvPr>
            <p:ph type="sldImg"/>
          </p:nvPr>
        </p:nvSpPr>
        <p:spPr>
          <a:ln/>
        </p:spPr>
      </p:sp>
      <p:sp>
        <p:nvSpPr>
          <p:cNvPr id="65539" name="Notes Placeholder 2">
            <a:extLst>
              <a:ext uri="{FF2B5EF4-FFF2-40B4-BE49-F238E27FC236}">
                <a16:creationId xmlns:a16="http://schemas.microsoft.com/office/drawing/2014/main" id="{2BDCF6AA-6E94-ED40-9F58-106217812F5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decrease in costs for manufacturing computer components is a good discussion starter demonstrating a shift in the supply curve.  </a:t>
            </a:r>
          </a:p>
        </p:txBody>
      </p:sp>
      <p:sp>
        <p:nvSpPr>
          <p:cNvPr id="65540" name="Slide Number Placeholder 3">
            <a:extLst>
              <a:ext uri="{FF2B5EF4-FFF2-40B4-BE49-F238E27FC236}">
                <a16:creationId xmlns:a16="http://schemas.microsoft.com/office/drawing/2014/main" id="{2F8F658D-43A6-D440-B2F1-5B197DFBABF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60B6BDED-ECA1-3F43-963F-8E37C0B1F70C}" type="slidenum">
              <a:rPr lang="en-US" altLang="en-US">
                <a:latin typeface="Arial" panose="020B0604020202020204" pitchFamily="34" charset="0"/>
              </a:rPr>
              <a:pPr/>
              <a:t>15</a:t>
            </a:fld>
            <a:endParaRPr lang="en-US" altLang="en-US">
              <a:latin typeface="Arial" panose="020B0604020202020204" pitchFamily="34" charset="0"/>
            </a:endParaRPr>
          </a:p>
        </p:txBody>
      </p:sp>
    </p:spTree>
    <p:extLst>
      <p:ext uri="{BB962C8B-B14F-4D97-AF65-F5344CB8AC3E}">
        <p14:creationId xmlns:p14="http://schemas.microsoft.com/office/powerpoint/2010/main" val="2177160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AE4F7416-F743-5344-8E62-D11DE560A807}"/>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2A9181E1-9599-0143-8507-55D1ECD5C34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graph can be used to discuss government intervention into the market-rent control and government subsidies.</a:t>
            </a:r>
          </a:p>
        </p:txBody>
      </p:sp>
      <p:sp>
        <p:nvSpPr>
          <p:cNvPr id="66564" name="Slide Number Placeholder 3">
            <a:extLst>
              <a:ext uri="{FF2B5EF4-FFF2-40B4-BE49-F238E27FC236}">
                <a16:creationId xmlns:a16="http://schemas.microsoft.com/office/drawing/2014/main" id="{79FF2F20-B382-9D45-85C9-59069E96101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EB62E82-2C7B-0A4A-B4DE-45A20F44585A}" type="slidenum">
              <a:rPr lang="en-US" altLang="en-US">
                <a:latin typeface="Arial" panose="020B0604020202020204" pitchFamily="34" charset="0"/>
              </a:rPr>
              <a:pPr/>
              <a:t>18</a:t>
            </a:fld>
            <a:endParaRPr lang="en-US" altLang="en-US">
              <a:latin typeface="Arial" panose="020B0604020202020204" pitchFamily="34" charset="0"/>
            </a:endParaRPr>
          </a:p>
        </p:txBody>
      </p:sp>
    </p:spTree>
    <p:extLst>
      <p:ext uri="{BB962C8B-B14F-4D97-AF65-F5344CB8AC3E}">
        <p14:creationId xmlns:p14="http://schemas.microsoft.com/office/powerpoint/2010/main" val="4056731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905640B5-4602-A64F-9374-84CF348B1D69}"/>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14551A7A-B214-B647-B4F7-39CEF10B56E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ヒラギノ角ゴ Pro W3" panose="020B0300000000000000" pitchFamily="34" charset="-128"/>
            </a:endParaRPr>
          </a:p>
        </p:txBody>
      </p:sp>
      <p:sp>
        <p:nvSpPr>
          <p:cNvPr id="67588" name="Slide Number Placeholder 3">
            <a:extLst>
              <a:ext uri="{FF2B5EF4-FFF2-40B4-BE49-F238E27FC236}">
                <a16:creationId xmlns:a16="http://schemas.microsoft.com/office/drawing/2014/main" id="{28D689B6-75D1-5C42-A80F-ACA8ECF22F3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10FE38AE-FBE4-704F-AF01-7B5F9E5363CB}" type="slidenum">
              <a:rPr lang="en-US" altLang="en-US">
                <a:latin typeface="Arial" panose="020B0604020202020204" pitchFamily="34" charset="0"/>
              </a:rPr>
              <a:pPr/>
              <a:t>21</a:t>
            </a:fld>
            <a:endParaRPr lang="en-US" altLang="en-US">
              <a:latin typeface="Arial" panose="020B0604020202020204" pitchFamily="34" charset="0"/>
            </a:endParaRPr>
          </a:p>
        </p:txBody>
      </p:sp>
    </p:spTree>
    <p:extLst>
      <p:ext uri="{BB962C8B-B14F-4D97-AF65-F5344CB8AC3E}">
        <p14:creationId xmlns:p14="http://schemas.microsoft.com/office/powerpoint/2010/main" val="235458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D0764A7-AF45-5445-9410-49C3AD47E597}"/>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EEA8B0A4-163E-F642-AC5F-249F5E1C513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The short run is not a specific time period-but these adjustments.</a:t>
            </a:r>
          </a:p>
        </p:txBody>
      </p:sp>
      <p:sp>
        <p:nvSpPr>
          <p:cNvPr id="68612" name="Slide Number Placeholder 3">
            <a:extLst>
              <a:ext uri="{FF2B5EF4-FFF2-40B4-BE49-F238E27FC236}">
                <a16:creationId xmlns:a16="http://schemas.microsoft.com/office/drawing/2014/main" id="{C69D38A5-DF81-404D-BB6B-CC8C5A54914D}"/>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DF1744BD-1E07-024B-A247-42B59E89C233}" type="slidenum">
              <a:rPr lang="en-US" altLang="en-US">
                <a:latin typeface="Arial" panose="020B0604020202020204" pitchFamily="34" charset="0"/>
              </a:rPr>
              <a:pPr/>
              <a:t>29</a:t>
            </a:fld>
            <a:endParaRPr lang="en-US" altLang="en-US">
              <a:latin typeface="Arial" panose="020B0604020202020204" pitchFamily="34" charset="0"/>
            </a:endParaRPr>
          </a:p>
        </p:txBody>
      </p:sp>
    </p:spTree>
    <p:extLst>
      <p:ext uri="{BB962C8B-B14F-4D97-AF65-F5344CB8AC3E}">
        <p14:creationId xmlns:p14="http://schemas.microsoft.com/office/powerpoint/2010/main" val="3711894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400DD068-9E86-BF4E-BB90-C5E30170B8A9}"/>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48BFF551-2BB5-914D-83DF-FE7BB5810B8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ヒラギノ角ゴ Pro W3" panose="020B0300000000000000" pitchFamily="34" charset="-128"/>
            </a:endParaRPr>
          </a:p>
        </p:txBody>
      </p:sp>
      <p:sp>
        <p:nvSpPr>
          <p:cNvPr id="69636" name="Slide Number Placeholder 3">
            <a:extLst>
              <a:ext uri="{FF2B5EF4-FFF2-40B4-BE49-F238E27FC236}">
                <a16:creationId xmlns:a16="http://schemas.microsoft.com/office/drawing/2014/main" id="{FEC06BE0-D27B-DA4D-8645-502DEFC5274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45C64C0E-FB65-5849-9E8F-69278453BE2C}" type="slidenum">
              <a:rPr lang="en-US" altLang="en-US">
                <a:latin typeface="Arial" panose="020B0604020202020204" pitchFamily="34" charset="0"/>
              </a:rPr>
              <a:pPr/>
              <a:t>34</a:t>
            </a:fld>
            <a:endParaRPr lang="en-US" altLang="en-US">
              <a:latin typeface="Arial" panose="020B0604020202020204" pitchFamily="34" charset="0"/>
            </a:endParaRPr>
          </a:p>
        </p:txBody>
      </p:sp>
    </p:spTree>
    <p:extLst>
      <p:ext uri="{BB962C8B-B14F-4D97-AF65-F5344CB8AC3E}">
        <p14:creationId xmlns:p14="http://schemas.microsoft.com/office/powerpoint/2010/main" val="2793162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9E96E52-19D8-044A-9279-67F2384873AC}"/>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A4891DB1-3F9B-0A48-AACD-7CDDD3328B0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is a topic that affects virtually everyone-it leads to discussions of changes in both supply and demand.</a:t>
            </a:r>
          </a:p>
        </p:txBody>
      </p:sp>
      <p:sp>
        <p:nvSpPr>
          <p:cNvPr id="70660" name="Slide Number Placeholder 3">
            <a:extLst>
              <a:ext uri="{FF2B5EF4-FFF2-40B4-BE49-F238E27FC236}">
                <a16:creationId xmlns:a16="http://schemas.microsoft.com/office/drawing/2014/main" id="{A7604DA2-704B-5348-873B-1B3D01A4172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fld id="{0D7EFF60-7F18-904C-9A29-86E507FE71BC}" type="slidenum">
              <a:rPr lang="en-US" altLang="en-US">
                <a:latin typeface="Arial" panose="020B0604020202020204" pitchFamily="34" charset="0"/>
              </a:rPr>
              <a:pPr/>
              <a:t>41</a:t>
            </a:fld>
            <a:endParaRPr lang="en-US" altLang="en-US">
              <a:latin typeface="Arial" panose="020B0604020202020204" pitchFamily="34" charset="0"/>
            </a:endParaRPr>
          </a:p>
        </p:txBody>
      </p:sp>
    </p:spTree>
    <p:extLst>
      <p:ext uri="{BB962C8B-B14F-4D97-AF65-F5344CB8AC3E}">
        <p14:creationId xmlns:p14="http://schemas.microsoft.com/office/powerpoint/2010/main" val="24634815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600200"/>
            <a:ext cx="4038600" cy="4530725"/>
          </a:xfrm>
        </p:spPr>
        <p:txBody>
          <a:bodyPr>
            <a:normAutofit/>
          </a:bodyPr>
          <a:lstStyle/>
          <a:p>
            <a:pPr lvl="0"/>
            <a:endParaRPr lang="en-US" noProof="0"/>
          </a:p>
        </p:txBody>
      </p:sp>
      <p:sp>
        <p:nvSpPr>
          <p:cNvPr id="5" name="Date Placeholder 4">
            <a:extLst>
              <a:ext uri="{FF2B5EF4-FFF2-40B4-BE49-F238E27FC236}">
                <a16:creationId xmlns:a16="http://schemas.microsoft.com/office/drawing/2014/main" id="{8CE80459-4231-4449-A386-670FCC3477B7}"/>
              </a:ext>
            </a:extLst>
          </p:cNvPr>
          <p:cNvSpPr>
            <a:spLocks noGrp="1" noChangeArrowheads="1"/>
          </p:cNvSpPr>
          <p:nvPr>
            <p:ph type="dt" sz="half" idx="10"/>
          </p:nvPr>
        </p:nvSpPr>
        <p:spPr>
          <a:xfrm>
            <a:off x="76200" y="6248400"/>
            <a:ext cx="1295400" cy="457200"/>
          </a:xfrm>
          <a:prstGeom prst="rect">
            <a:avLst/>
          </a:prstGeom>
        </p:spPr>
        <p:txBody>
          <a:bodyPr/>
          <a:lstStyle>
            <a:lvl1pPr>
              <a:defRPr>
                <a:latin typeface="Verdana" pitchFamily="-1" charset="0"/>
                <a:ea typeface="+mn-ea"/>
              </a:defRPr>
            </a:lvl1pPr>
          </a:lstStyle>
          <a:p>
            <a:pPr>
              <a:defRPr/>
            </a:pPr>
            <a:r>
              <a:rPr lang="en-US"/>
              <a:t>Chapter Three</a:t>
            </a:r>
          </a:p>
        </p:txBody>
      </p:sp>
      <p:sp>
        <p:nvSpPr>
          <p:cNvPr id="6" name="Footer Placeholder 5">
            <a:extLst>
              <a:ext uri="{FF2B5EF4-FFF2-40B4-BE49-F238E27FC236}">
                <a16:creationId xmlns:a16="http://schemas.microsoft.com/office/drawing/2014/main" id="{D72E731A-8952-514B-975F-3E902F28ABFE}"/>
              </a:ext>
            </a:extLst>
          </p:cNvPr>
          <p:cNvSpPr>
            <a:spLocks noGrp="1" noChangeArrowheads="1"/>
          </p:cNvSpPr>
          <p:nvPr>
            <p:ph type="ftr" sz="quarter" idx="11"/>
          </p:nvPr>
        </p:nvSpPr>
        <p:spPr>
          <a:xfrm>
            <a:off x="1752600" y="6248400"/>
            <a:ext cx="4572000" cy="457200"/>
          </a:xfrm>
          <a:prstGeom prst="rect">
            <a:avLst/>
          </a:prstGeom>
        </p:spPr>
        <p:txBody>
          <a:bodyPr/>
          <a:lstStyle>
            <a:lvl1pPr>
              <a:defRPr>
                <a:latin typeface="Verdana" pitchFamily="-1" charset="0"/>
                <a:ea typeface="+mn-ea"/>
              </a:defRPr>
            </a:lvl1pPr>
          </a:lstStyle>
          <a:p>
            <a:pPr>
              <a:defRPr/>
            </a:pPr>
            <a:r>
              <a:rPr lang="en-US"/>
              <a:t>Copyright 2009 Pearson Education, Inc. Publishing as Prentice Hall.</a:t>
            </a:r>
          </a:p>
        </p:txBody>
      </p:sp>
      <p:sp>
        <p:nvSpPr>
          <p:cNvPr id="7" name="Slide Number Placeholder 6">
            <a:extLst>
              <a:ext uri="{FF2B5EF4-FFF2-40B4-BE49-F238E27FC236}">
                <a16:creationId xmlns:a16="http://schemas.microsoft.com/office/drawing/2014/main" id="{BE937531-2EA4-DE40-86E7-796548439255}"/>
              </a:ext>
            </a:extLst>
          </p:cNvPr>
          <p:cNvSpPr>
            <a:spLocks noGrp="1" noChangeArrowheads="1"/>
          </p:cNvSpPr>
          <p:nvPr>
            <p:ph type="sldNum" sz="quarter" idx="12"/>
          </p:nvPr>
        </p:nvSpPr>
        <p:spPr>
          <a:xfrm>
            <a:off x="67056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fld id="{CE329438-A61E-2E43-BA31-F87194FC6D54}" type="slidenum">
              <a:rPr lang="en-US" altLang="en-US"/>
              <a:pPr/>
              <a:t>‹#›</a:t>
            </a:fld>
            <a:endParaRPr lang="en-US" altLang="en-US"/>
          </a:p>
        </p:txBody>
      </p:sp>
    </p:spTree>
    <p:extLst>
      <p:ext uri="{BB962C8B-B14F-4D97-AF65-F5344CB8AC3E}">
        <p14:creationId xmlns:p14="http://schemas.microsoft.com/office/powerpoint/2010/main" val="1259846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4.png"/></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- 2</a:t>
            </a:r>
          </a:p>
          <a:p>
            <a:pPr eaLnBrk="1" hangingPunct="1"/>
            <a:endParaRPr lang="en-GB" altLang="en-US" dirty="0">
              <a:solidFill>
                <a:schemeClr val="accent2"/>
              </a:solidFill>
            </a:endParaRPr>
          </a:p>
          <a:p>
            <a:pPr eaLnBrk="1" hangingPunct="1"/>
            <a:r>
              <a:rPr lang="en-GB" altLang="en-US" sz="4800" b="1" dirty="0">
                <a:solidFill>
                  <a:schemeClr val="accent2"/>
                </a:solidFill>
              </a:rPr>
              <a:t>Supply &amp; Demand</a:t>
            </a: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0C903A6-59C4-E54A-A33E-5CD27C8F84E1}"/>
              </a:ext>
            </a:extLst>
          </p:cNvPr>
          <p:cNvSpPr>
            <a:spLocks noGrp="1" noChangeArrowheads="1"/>
          </p:cNvSpPr>
          <p:nvPr>
            <p:ph type="title"/>
          </p:nvPr>
        </p:nvSpPr>
        <p:spPr/>
        <p:txBody>
          <a:bodyPr/>
          <a:lstStyle/>
          <a:p>
            <a:pPr eaLnBrk="1" hangingPunct="1"/>
            <a:r>
              <a:rPr lang="en-US" altLang="en-US" dirty="0">
                <a:ea typeface="ヒラギノ角ゴ Pro W3" panose="020B0300000000000000" pitchFamily="34" charset="-128"/>
              </a:rPr>
              <a:t>Learning Objective(s)</a:t>
            </a:r>
          </a:p>
        </p:txBody>
      </p:sp>
      <p:sp>
        <p:nvSpPr>
          <p:cNvPr id="2" name="Rectangle 3">
            <a:extLst>
              <a:ext uri="{FF2B5EF4-FFF2-40B4-BE49-F238E27FC236}">
                <a16:creationId xmlns:a16="http://schemas.microsoft.com/office/drawing/2014/main" id="{B4F664AC-D6ED-5C44-AD67-A8CD77A4B6B3}"/>
              </a:ext>
            </a:extLst>
          </p:cNvPr>
          <p:cNvSpPr>
            <a:spLocks noGrp="1" noChangeArrowheads="1"/>
          </p:cNvSpPr>
          <p:nvPr>
            <p:ph idx="1"/>
          </p:nvPr>
        </p:nvSpPr>
        <p:spPr/>
        <p:txBody>
          <a:bodyPr/>
          <a:lstStyle/>
          <a:p>
            <a:pPr marL="514350" indent="-514350" eaLnBrk="1" hangingPunct="1">
              <a:buFont typeface="+mj-lt"/>
              <a:buAutoNum type="arabicPeriod"/>
            </a:pPr>
            <a:r>
              <a:rPr lang="en-US" altLang="en-US" dirty="0">
                <a:ea typeface="ヒラギノ角ゴ Pro W3" panose="020B0300000000000000" pitchFamily="34" charset="-128"/>
              </a:rPr>
              <a:t>Market demand</a:t>
            </a:r>
          </a:p>
          <a:p>
            <a:pPr marL="514350" indent="-514350" eaLnBrk="1" hangingPunct="1">
              <a:buFont typeface="+mj-lt"/>
              <a:buAutoNum type="arabicPeriod"/>
            </a:pPr>
            <a:r>
              <a:rPr lang="en-US" altLang="en-US" dirty="0">
                <a:ea typeface="ヒラギノ角ゴ Pro W3" panose="020B0300000000000000" pitchFamily="34" charset="-128"/>
              </a:rPr>
              <a:t>Market supply</a:t>
            </a:r>
          </a:p>
          <a:p>
            <a:pPr marL="514350" indent="-514350" eaLnBrk="1" hangingPunct="1">
              <a:buFont typeface="+mj-lt"/>
              <a:buAutoNum type="arabicPeriod"/>
            </a:pPr>
            <a:r>
              <a:rPr lang="en-US" altLang="en-US" dirty="0">
                <a:ea typeface="ヒラギノ角ゴ Pro W3" panose="020B0300000000000000" pitchFamily="34" charset="-128"/>
              </a:rPr>
              <a:t>Market equilibrium</a:t>
            </a:r>
          </a:p>
          <a:p>
            <a:pPr marL="514350" indent="-514350" eaLnBrk="1" hangingPunct="1">
              <a:buFont typeface="+mj-lt"/>
              <a:buAutoNum type="arabicPeriod"/>
            </a:pPr>
            <a:r>
              <a:rPr lang="en-US" altLang="en-US" dirty="0">
                <a:ea typeface="ヒラギノ角ゴ Pro W3" panose="020B0300000000000000" pitchFamily="34" charset="-128"/>
              </a:rPr>
              <a:t>Comparative statics analysis</a:t>
            </a:r>
          </a:p>
          <a:p>
            <a:pPr marL="514350" indent="-514350" eaLnBrk="1" hangingPunct="1">
              <a:buFont typeface="+mj-lt"/>
              <a:buAutoNum type="arabicPeriod"/>
            </a:pPr>
            <a:r>
              <a:rPr lang="en-US" altLang="en-US" dirty="0">
                <a:ea typeface="ヒラギノ角ゴ Pro W3" panose="020B0300000000000000" pitchFamily="34" charset="-128"/>
              </a:rPr>
              <a:t>Supply, demand, and price</a:t>
            </a:r>
          </a:p>
        </p:txBody>
      </p:sp>
    </p:spTree>
    <p:extLst>
      <p:ext uri="{BB962C8B-B14F-4D97-AF65-F5344CB8AC3E}">
        <p14:creationId xmlns:p14="http://schemas.microsoft.com/office/powerpoint/2010/main" val="9538165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up)">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up)">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up)">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up)">
                                      <p:cBhvr>
                                        <p:cTn id="22" dur="500"/>
                                        <p:tgtEl>
                                          <p:spTgt spid="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up)">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7EC9663-85EE-3147-98F0-1CC388E4F23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Learning Objectives</a:t>
            </a:r>
          </a:p>
        </p:txBody>
      </p:sp>
      <p:sp>
        <p:nvSpPr>
          <p:cNvPr id="17411" name="Rectangle 3">
            <a:extLst>
              <a:ext uri="{FF2B5EF4-FFF2-40B4-BE49-F238E27FC236}">
                <a16:creationId xmlns:a16="http://schemas.microsoft.com/office/drawing/2014/main" id="{17F2F819-32E1-6D4E-9CF7-76F6FA0D5558}"/>
              </a:ext>
            </a:extLst>
          </p:cNvPr>
          <p:cNvSpPr>
            <a:spLocks noGrp="1" noChangeArrowheads="1"/>
          </p:cNvSpPr>
          <p:nvPr>
            <p:ph idx="1"/>
          </p:nvPr>
        </p:nvSpPr>
        <p:spPr/>
        <p:txBody>
          <a:bodyPr/>
          <a:lstStyle/>
          <a:p>
            <a:pPr eaLnBrk="1" hangingPunct="1"/>
            <a:r>
              <a:rPr lang="en-US" altLang="en-US" sz="2400" dirty="0">
                <a:ea typeface="ヒラギノ角ゴ Pro W3" panose="020B0300000000000000" pitchFamily="34" charset="-128"/>
              </a:rPr>
              <a:t>Define supply, demand, and equilibrium price</a:t>
            </a:r>
          </a:p>
          <a:p>
            <a:pPr eaLnBrk="1" hangingPunct="1"/>
            <a:r>
              <a:rPr lang="en-US" altLang="en-US" sz="2400" dirty="0">
                <a:ea typeface="ヒラギノ角ゴ Pro W3" panose="020B0300000000000000" pitchFamily="34" charset="-128"/>
              </a:rPr>
              <a:t>List and provide specific examples of the non-price determinants of supply and demand</a:t>
            </a:r>
          </a:p>
          <a:p>
            <a:pPr eaLnBrk="1" hangingPunct="1"/>
            <a:r>
              <a:rPr lang="en-US" altLang="en-US" sz="2400" dirty="0">
                <a:ea typeface="ヒラギノ角ゴ Pro W3" panose="020B0300000000000000" pitchFamily="34" charset="-128"/>
              </a:rPr>
              <a:t>Distinguish between the short-run rationing function and long-run guiding function of price</a:t>
            </a:r>
          </a:p>
          <a:p>
            <a:pPr eaLnBrk="1" hangingPunct="1"/>
            <a:r>
              <a:rPr lang="en-US" altLang="en-US" sz="2400" dirty="0">
                <a:ea typeface="ヒラギノ角ゴ Pro W3" panose="020B0300000000000000" pitchFamily="34" charset="-128"/>
              </a:rPr>
              <a:t>Illustrate how the concepts of supply and demand can be used in management decisions about price and allocations of resources.</a:t>
            </a:r>
          </a:p>
          <a:p>
            <a:pPr eaLnBrk="1" hangingPunct="1"/>
            <a:r>
              <a:rPr lang="en-US" altLang="en-US" sz="2400" dirty="0">
                <a:ea typeface="ヒラギノ角ゴ Pro W3" panose="020B0300000000000000" pitchFamily="34" charset="-128"/>
              </a:rPr>
              <a:t>Use supply and demand diagrams to determine price in the short and long run</a:t>
            </a:r>
          </a:p>
          <a:p>
            <a:pPr eaLnBrk="1" hangingPunct="1"/>
            <a:endParaRPr lang="en-US" altLang="en-US" sz="2400" dirty="0">
              <a:ea typeface="ヒラギノ角ゴ Pro W3" panose="020B0300000000000000" pitchFamily="34" charset="-128"/>
            </a:endParaRPr>
          </a:p>
        </p:txBody>
      </p:sp>
    </p:spTree>
    <p:extLst>
      <p:ext uri="{BB962C8B-B14F-4D97-AF65-F5344CB8AC3E}">
        <p14:creationId xmlns:p14="http://schemas.microsoft.com/office/powerpoint/2010/main" val="1772489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36C53BB-F2F5-2047-A19A-A669A5224C5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8435" name="Rectangle 3">
            <a:extLst>
              <a:ext uri="{FF2B5EF4-FFF2-40B4-BE49-F238E27FC236}">
                <a16:creationId xmlns:a16="http://schemas.microsoft.com/office/drawing/2014/main" id="{117CFCFC-B19A-8644-A356-DE88BDA36A41}"/>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demand for a good or service is defined as:</a:t>
            </a:r>
          </a:p>
          <a:p>
            <a:pPr lvl="1" eaLnBrk="1" hangingPunct="1"/>
            <a:r>
              <a:rPr lang="en-US" altLang="en-US">
                <a:ea typeface="ヒラギノ角ゴ Pro W3" panose="020B0300000000000000" pitchFamily="34" charset="-128"/>
              </a:rPr>
              <a:t>Quantities of a good or service that people are ready, willing and able to buy at  various prices within some given time period. (Other factors besides price held constant.)</a:t>
            </a:r>
          </a:p>
          <a:p>
            <a:pPr eaLnBrk="1" hangingPunct="1">
              <a:buFontTx/>
              <a:buNone/>
            </a:pPr>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3234466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0B8EC95-BCAC-164A-860B-E8F01CA843B7}"/>
              </a:ext>
            </a:extLst>
          </p:cNvPr>
          <p:cNvSpPr>
            <a:spLocks noGrp="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9459" name="Content Placeholder 2">
            <a:extLst>
              <a:ext uri="{FF2B5EF4-FFF2-40B4-BE49-F238E27FC236}">
                <a16:creationId xmlns:a16="http://schemas.microsoft.com/office/drawing/2014/main" id="{D5112599-A09F-924C-8AE7-79B60664F52B}"/>
              </a:ext>
            </a:extLst>
          </p:cNvPr>
          <p:cNvSpPr>
            <a:spLocks noGrp="1"/>
          </p:cNvSpPr>
          <p:nvPr>
            <p:ph idx="1"/>
          </p:nvPr>
        </p:nvSpPr>
        <p:spPr/>
        <p:txBody>
          <a:bodyPr/>
          <a:lstStyle/>
          <a:p>
            <a:pPr eaLnBrk="1" hangingPunct="1"/>
            <a:r>
              <a:rPr lang="en-US" altLang="en-US">
                <a:ea typeface="ヒラギノ角ゴ Pro W3" panose="020B0300000000000000" pitchFamily="34" charset="-128"/>
              </a:rPr>
              <a:t>“Ready” implies that consumers are prepared to buy a good or service both because they are: </a:t>
            </a:r>
          </a:p>
          <a:p>
            <a:pPr lvl="1" eaLnBrk="1" hangingPunct="1"/>
            <a:endParaRPr lang="en-US" altLang="en-US">
              <a:ea typeface="ヒラギノ角ゴ Pro W3" panose="020B0300000000000000" pitchFamily="34" charset="-128"/>
            </a:endParaRPr>
          </a:p>
          <a:p>
            <a:pPr lvl="1" eaLnBrk="1" hangingPunct="1"/>
            <a:r>
              <a:rPr lang="en-US" altLang="en-US" i="1" u="sng">
                <a:ea typeface="ヒラギノ角ゴ Pro W3" panose="020B0300000000000000" pitchFamily="34" charset="-128"/>
              </a:rPr>
              <a:t>Willing:</a:t>
            </a:r>
            <a:r>
              <a:rPr lang="en-US" altLang="en-US">
                <a:ea typeface="ヒラギノ角ゴ Pro W3" panose="020B0300000000000000" pitchFamily="34" charset="-128"/>
              </a:rPr>
              <a:t>  Consumers have a preference for it.</a:t>
            </a:r>
          </a:p>
          <a:p>
            <a:pPr lvl="1" eaLnBrk="1" hangingPunct="1"/>
            <a:endParaRPr lang="en-US" altLang="en-US">
              <a:ea typeface="ヒラギノ角ゴ Pro W3" panose="020B0300000000000000" pitchFamily="34" charset="-128"/>
            </a:endParaRPr>
          </a:p>
          <a:p>
            <a:pPr lvl="1" eaLnBrk="1" hangingPunct="1"/>
            <a:r>
              <a:rPr lang="en-US" altLang="en-US" i="1" u="sng">
                <a:ea typeface="ヒラギノ角ゴ Pro W3" panose="020B0300000000000000" pitchFamily="34" charset="-128"/>
              </a:rPr>
              <a:t>Able:</a:t>
            </a:r>
            <a:r>
              <a:rPr lang="en-US" altLang="en-US">
                <a:ea typeface="ヒラギノ角ゴ Pro W3" panose="020B0300000000000000" pitchFamily="34" charset="-128"/>
              </a:rPr>
              <a:t> Consumers have the income to support this preference.</a:t>
            </a:r>
          </a:p>
        </p:txBody>
      </p:sp>
    </p:spTree>
    <p:extLst>
      <p:ext uri="{BB962C8B-B14F-4D97-AF65-F5344CB8AC3E}">
        <p14:creationId xmlns:p14="http://schemas.microsoft.com/office/powerpoint/2010/main" val="567518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946C444-A889-3842-BDA2-1B734F9C8131}"/>
              </a:ext>
            </a:extLst>
          </p:cNvPr>
          <p:cNvSpPr>
            <a:spLocks noGrp="1" noChangeArrowheads="1"/>
          </p:cNvSpPr>
          <p:nvPr>
            <p:ph type="title"/>
          </p:nvPr>
        </p:nvSpPr>
        <p:spPr>
          <a:xfrm>
            <a:off x="457200" y="274638"/>
            <a:ext cx="8229600" cy="706090"/>
          </a:xfrm>
        </p:spPr>
        <p:txBody>
          <a:bodyPr/>
          <a:lstStyle/>
          <a:p>
            <a:pPr eaLnBrk="1" fontAlgn="auto" hangingPunct="1">
              <a:spcAft>
                <a:spcPts val="0"/>
              </a:spcAft>
              <a:defRPr/>
            </a:pPr>
            <a:r>
              <a:rPr lang="en-US" dirty="0">
                <a:highlight>
                  <a:srgbClr val="FFFF00"/>
                </a:highlight>
              </a:rPr>
              <a:t>Market Demand</a:t>
            </a:r>
          </a:p>
        </p:txBody>
      </p:sp>
      <p:sp>
        <p:nvSpPr>
          <p:cNvPr id="20483" name="Rectangle 3">
            <a:extLst>
              <a:ext uri="{FF2B5EF4-FFF2-40B4-BE49-F238E27FC236}">
                <a16:creationId xmlns:a16="http://schemas.microsoft.com/office/drawing/2014/main" id="{0E6AC394-6FA6-8A4C-A5B7-B91EAE577E1E}"/>
              </a:ext>
            </a:extLst>
          </p:cNvPr>
          <p:cNvSpPr>
            <a:spLocks noGrp="1" noChangeArrowheads="1"/>
          </p:cNvSpPr>
          <p:nvPr>
            <p:ph idx="1"/>
          </p:nvPr>
        </p:nvSpPr>
        <p:spPr>
          <a:xfrm>
            <a:off x="457200" y="980728"/>
            <a:ext cx="8229600" cy="3917032"/>
          </a:xfrm>
        </p:spPr>
        <p:txBody>
          <a:bodyPr/>
          <a:lstStyle/>
          <a:p>
            <a:pPr marL="0" indent="0" eaLnBrk="1" hangingPunct="1">
              <a:buFont typeface="Wingdings" pitchFamily="2" charset="2"/>
              <a:buNone/>
            </a:pPr>
            <a:r>
              <a:rPr lang="en-GB" sz="2200" i="1" dirty="0"/>
              <a:t>Market demand is the total amount of goods and services that all consumers are willing and able to purchase at a specific price in a marketplace.</a:t>
            </a:r>
            <a:r>
              <a:rPr lang="en-GB" sz="2200" dirty="0"/>
              <a:t> In other words, it represents how much consumers can and will buy from suppliers at a given price level in a market.</a:t>
            </a:r>
            <a:r>
              <a:rPr lang="en-US" altLang="en-US" sz="2400" dirty="0">
                <a:ea typeface="ヒラギノ角ゴ Pro W3" panose="020B0300000000000000" pitchFamily="34" charset="-128"/>
              </a:rPr>
              <a:t>. </a:t>
            </a:r>
          </a:p>
          <a:p>
            <a:pPr lvl="1" eaLnBrk="1" hangingPunct="1">
              <a:buFont typeface="Arial" panose="020B0604020202020204" pitchFamily="34" charset="0"/>
              <a:buChar char="•"/>
            </a:pPr>
            <a:r>
              <a:rPr lang="en-US" altLang="en-US" sz="2000" dirty="0">
                <a:ea typeface="ヒラギノ角ゴ Pro W3" panose="020B0300000000000000" pitchFamily="34" charset="-128"/>
              </a:rPr>
              <a:t>Individuals may have distinct demand curves, and they sum to the overall demand in the market.</a:t>
            </a:r>
          </a:p>
          <a:p>
            <a:pPr marL="457200" lvl="1" indent="0" algn="ctr" eaLnBrk="1" hangingPunct="1">
              <a:buNone/>
            </a:pPr>
            <a:r>
              <a:rPr lang="en-US" altLang="en-US" sz="2000" b="1" dirty="0"/>
              <a:t>Example: Chocolate demand in an area </a:t>
            </a:r>
          </a:p>
          <a:p>
            <a:pPr marL="457200" lvl="1" indent="0" eaLnBrk="1" hangingPunct="1">
              <a:buNone/>
            </a:pPr>
            <a:endParaRPr lang="en-US" altLang="en-US" sz="2000" dirty="0">
              <a:ea typeface="ヒラギノ角ゴ Pro W3" panose="020B0300000000000000" pitchFamily="34" charset="-128"/>
            </a:endParaRPr>
          </a:p>
          <a:p>
            <a:pPr marL="0" indent="0" eaLnBrk="1" hangingPunct="1">
              <a:buFont typeface="Wingdings" pitchFamily="2" charset="2"/>
              <a:buNone/>
            </a:pPr>
            <a:endParaRPr lang="en-US" altLang="en-US" sz="2000" dirty="0">
              <a:ea typeface="ヒラギノ角ゴ Pro W3" panose="020B0300000000000000" pitchFamily="34" charset="-128"/>
            </a:endParaRPr>
          </a:p>
        </p:txBody>
      </p:sp>
      <p:sp>
        <p:nvSpPr>
          <p:cNvPr id="20485" name="Rectangle 5">
            <a:extLst>
              <a:ext uri="{FF2B5EF4-FFF2-40B4-BE49-F238E27FC236}">
                <a16:creationId xmlns:a16="http://schemas.microsoft.com/office/drawing/2014/main" id="{1DB3E4D9-2A8F-B846-8139-C305570BACB9}"/>
              </a:ext>
            </a:extLst>
          </p:cNvPr>
          <p:cNvSpPr>
            <a:spLocks noChangeArrowheads="1"/>
          </p:cNvSpPr>
          <p:nvPr/>
        </p:nvSpPr>
        <p:spPr bwMode="auto">
          <a:xfrm>
            <a:off x="2667000" y="3352800"/>
            <a:ext cx="7772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ヒラギノ角ゴ Pro W3" panose="020B0300000000000000" pitchFamily="34" charset="-128"/>
              </a:defRPr>
            </a:lvl1pPr>
            <a:lvl2pPr marL="37931725" indent="-37474525">
              <a:defRPr>
                <a:solidFill>
                  <a:schemeClr val="tx1"/>
                </a:solidFill>
                <a:latin typeface="Verdana" panose="020B0604030504040204" pitchFamily="34" charset="0"/>
                <a:ea typeface="ヒラギノ角ゴ Pro W3" panose="020B0300000000000000" pitchFamily="34" charset="-128"/>
              </a:defRPr>
            </a:lvl2pPr>
            <a:lvl3pPr marL="1143000" indent="-228600">
              <a:defRPr>
                <a:solidFill>
                  <a:schemeClr val="tx1"/>
                </a:solidFill>
                <a:latin typeface="Verdana" panose="020B0604030504040204" pitchFamily="34" charset="0"/>
                <a:ea typeface="ヒラギノ角ゴ Pro W3" panose="020B0300000000000000" pitchFamily="34" charset="-128"/>
              </a:defRPr>
            </a:lvl3pPr>
            <a:lvl4pPr marL="1600200" indent="-228600">
              <a:defRPr>
                <a:solidFill>
                  <a:schemeClr val="tx1"/>
                </a:solidFill>
                <a:latin typeface="Verdana" panose="020B0604030504040204" pitchFamily="34" charset="0"/>
                <a:ea typeface="ヒラギノ角ゴ Pro W3" panose="020B0300000000000000" pitchFamily="34" charset="-128"/>
              </a:defRPr>
            </a:lvl4pPr>
            <a:lvl5pPr marL="2057400" indent="-228600">
              <a:defRPr>
                <a:solidFill>
                  <a:schemeClr val="tx1"/>
                </a:solidFill>
                <a:latin typeface="Verdana" panose="020B0604030504040204" pitchFamily="34" charset="0"/>
                <a:ea typeface="ヒラギノ角ゴ Pro W3" panose="020B0300000000000000"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ヒラギノ角ゴ Pro W3" panose="020B0300000000000000" pitchFamily="34" charset="-128"/>
              </a:defRPr>
            </a:lvl9pPr>
          </a:lstStyle>
          <a:p>
            <a:pPr eaLnBrk="1" hangingPunct="1">
              <a:spcBef>
                <a:spcPct val="20000"/>
              </a:spcBef>
              <a:buClr>
                <a:schemeClr val="bg2"/>
              </a:buClr>
              <a:buSzPct val="75000"/>
              <a:buFont typeface="Wingdings" pitchFamily="2" charset="2"/>
              <a:buNone/>
            </a:pPr>
            <a:endParaRPr lang="en-US" altLang="en-US" sz="2000" dirty="0"/>
          </a:p>
        </p:txBody>
      </p:sp>
      <p:graphicFrame>
        <p:nvGraphicFramePr>
          <p:cNvPr id="2" name="Table 1">
            <a:extLst>
              <a:ext uri="{FF2B5EF4-FFF2-40B4-BE49-F238E27FC236}">
                <a16:creationId xmlns:a16="http://schemas.microsoft.com/office/drawing/2014/main" id="{9785EF74-9A2D-504C-B5AB-41EF979A2F91}"/>
              </a:ext>
            </a:extLst>
          </p:cNvPr>
          <p:cNvGraphicFramePr>
            <a:graphicFrameLocks noGrp="1"/>
          </p:cNvGraphicFramePr>
          <p:nvPr>
            <p:extLst>
              <p:ext uri="{D42A27DB-BD31-4B8C-83A1-F6EECF244321}">
                <p14:modId xmlns:p14="http://schemas.microsoft.com/office/powerpoint/2010/main" val="399013542"/>
              </p:ext>
            </p:extLst>
          </p:nvPr>
        </p:nvGraphicFramePr>
        <p:xfrm>
          <a:off x="457200" y="3481680"/>
          <a:ext cx="8229600" cy="2122170"/>
        </p:xfrm>
        <a:graphic>
          <a:graphicData uri="http://schemas.openxmlformats.org/drawingml/2006/table">
            <a:tbl>
              <a:tblPr/>
              <a:tblGrid>
                <a:gridCol w="2057400">
                  <a:extLst>
                    <a:ext uri="{9D8B030D-6E8A-4147-A177-3AD203B41FA5}">
                      <a16:colId xmlns:a16="http://schemas.microsoft.com/office/drawing/2014/main" val="11825746"/>
                    </a:ext>
                  </a:extLst>
                </a:gridCol>
                <a:gridCol w="2057400">
                  <a:extLst>
                    <a:ext uri="{9D8B030D-6E8A-4147-A177-3AD203B41FA5}">
                      <a16:colId xmlns:a16="http://schemas.microsoft.com/office/drawing/2014/main" val="2704817314"/>
                    </a:ext>
                  </a:extLst>
                </a:gridCol>
                <a:gridCol w="2057400">
                  <a:extLst>
                    <a:ext uri="{9D8B030D-6E8A-4147-A177-3AD203B41FA5}">
                      <a16:colId xmlns:a16="http://schemas.microsoft.com/office/drawing/2014/main" val="3193526723"/>
                    </a:ext>
                  </a:extLst>
                </a:gridCol>
                <a:gridCol w="2057400">
                  <a:extLst>
                    <a:ext uri="{9D8B030D-6E8A-4147-A177-3AD203B41FA5}">
                      <a16:colId xmlns:a16="http://schemas.microsoft.com/office/drawing/2014/main" val="3386685675"/>
                    </a:ext>
                  </a:extLst>
                </a:gridCol>
              </a:tblGrid>
              <a:tr h="581611">
                <a:tc>
                  <a:txBody>
                    <a:bodyPr/>
                    <a:lstStyle/>
                    <a:p>
                      <a:pPr algn="ctr"/>
                      <a:r>
                        <a:rPr lang="en-GB" b="1" dirty="0">
                          <a:solidFill>
                            <a:srgbClr val="F48800"/>
                          </a:solidFill>
                          <a:effectLst/>
                        </a:rPr>
                        <a:t>Price ($)</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Household 1 Demand – Q1</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Household 2 Demand – Q2</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b="1" dirty="0">
                          <a:solidFill>
                            <a:srgbClr val="F48800"/>
                          </a:solidFill>
                          <a:effectLst/>
                        </a:rPr>
                        <a:t>Market Demand - QD</a:t>
                      </a:r>
                    </a:p>
                  </a:txBody>
                  <a:tcPr marL="47625" marR="47625" marT="47625" marB="47625"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083046491"/>
                  </a:ext>
                </a:extLst>
              </a:tr>
              <a:tr h="333824">
                <a:tc>
                  <a:txBody>
                    <a:bodyPr/>
                    <a:lstStyle/>
                    <a:p>
                      <a:pPr algn="ctr"/>
                      <a:r>
                        <a:rPr lang="en-GB" dirty="0">
                          <a:effectLst/>
                        </a:rPr>
                        <a:t>1</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10</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27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734468839"/>
                  </a:ext>
                </a:extLst>
              </a:tr>
              <a:tr h="333824">
                <a:tc>
                  <a:txBody>
                    <a:bodyPr/>
                    <a:lstStyle/>
                    <a:p>
                      <a:pPr algn="ctr"/>
                      <a:r>
                        <a:rPr lang="en-GB" dirty="0">
                          <a:effectLst/>
                        </a:rPr>
                        <a:t>3</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8</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3</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11</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142622645"/>
                  </a:ext>
                </a:extLst>
              </a:tr>
              <a:tr h="333824">
                <a:tc>
                  <a:txBody>
                    <a:bodyPr/>
                    <a:lstStyle/>
                    <a:p>
                      <a:pPr algn="ctr"/>
                      <a:r>
                        <a:rPr lang="en-GB" dirty="0">
                          <a:effectLst/>
                        </a:rPr>
                        <a:t>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2</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665834872"/>
                  </a:ext>
                </a:extLst>
              </a:tr>
              <a:tr h="333824">
                <a:tc>
                  <a:txBody>
                    <a:bodyPr/>
                    <a:lstStyle/>
                    <a:p>
                      <a:pPr algn="ctr"/>
                      <a:r>
                        <a:rPr lang="en-GB" dirty="0">
                          <a:effectLst/>
                        </a:rPr>
                        <a:t>7</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4</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1.5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tc>
                  <a:txBody>
                    <a:bodyPr/>
                    <a:lstStyle/>
                    <a:p>
                      <a:pPr algn="ctr"/>
                      <a:r>
                        <a:rPr lang="en-GB" dirty="0">
                          <a:effectLst/>
                        </a:rPr>
                        <a:t>5.5</a:t>
                      </a:r>
                    </a:p>
                  </a:txBody>
                  <a:tcPr marL="47625" marR="47625" marT="47625" marB="4762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929399753"/>
                  </a:ext>
                </a:extLst>
              </a:tr>
            </a:tbl>
          </a:graphicData>
        </a:graphic>
      </p:graphicFrame>
    </p:spTree>
    <p:extLst>
      <p:ext uri="{BB962C8B-B14F-4D97-AF65-F5344CB8AC3E}">
        <p14:creationId xmlns:p14="http://schemas.microsoft.com/office/powerpoint/2010/main" val="1141485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077719B-AE86-5B42-BC2E-AD5157542B4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21507" name="Rectangle 3">
            <a:extLst>
              <a:ext uri="{FF2B5EF4-FFF2-40B4-BE49-F238E27FC236}">
                <a16:creationId xmlns:a16="http://schemas.microsoft.com/office/drawing/2014/main" id="{056F6795-6E68-DC46-BC74-2DF133ACA972}"/>
              </a:ext>
            </a:extLst>
          </p:cNvPr>
          <p:cNvSpPr>
            <a:spLocks noGrp="1" noChangeArrowheads="1"/>
          </p:cNvSpPr>
          <p:nvPr>
            <p:ph idx="1"/>
          </p:nvPr>
        </p:nvSpPr>
        <p:spPr>
          <a:xfrm>
            <a:off x="381000" y="1447800"/>
            <a:ext cx="3962400" cy="4648200"/>
          </a:xfrm>
        </p:spPr>
        <p:txBody>
          <a:bodyPr/>
          <a:lstStyle/>
          <a:p>
            <a:pPr eaLnBrk="1" hangingPunct="1">
              <a:buFont typeface="Wingdings" pitchFamily="2" charset="2"/>
              <a:buNone/>
            </a:pPr>
            <a:r>
              <a:rPr lang="en-US" altLang="en-US" sz="2400" dirty="0">
                <a:ea typeface="ヒラギノ角ゴ Pro W3" panose="020B0300000000000000" pitchFamily="34" charset="-128"/>
              </a:rPr>
              <a:t>	There is an inverse relationship between price and the quantity demanded of a good or service. </a:t>
            </a:r>
          </a:p>
          <a:p>
            <a:pPr eaLnBrk="1" hangingPunct="1">
              <a:buFont typeface="Wingdings" pitchFamily="2" charset="2"/>
              <a:buNone/>
            </a:pPr>
            <a:r>
              <a:rPr lang="en-US" altLang="en-US" sz="2400" dirty="0">
                <a:ea typeface="ヒラギノ角ゴ Pro W3" panose="020B0300000000000000" pitchFamily="34" charset="-128"/>
              </a:rPr>
              <a:t>	</a:t>
            </a:r>
          </a:p>
          <a:p>
            <a:pPr eaLnBrk="1" hangingPunct="1">
              <a:buFont typeface="Wingdings" pitchFamily="2" charset="2"/>
              <a:buNone/>
            </a:pPr>
            <a:r>
              <a:rPr lang="en-US" altLang="en-US" sz="2400" dirty="0">
                <a:ea typeface="ヒラギノ角ゴ Pro W3" panose="020B0300000000000000" pitchFamily="34" charset="-128"/>
              </a:rPr>
              <a:t>	This is called the </a:t>
            </a:r>
            <a:r>
              <a:rPr lang="en-US" altLang="en-US" sz="2400" b="1" dirty="0">
                <a:ea typeface="ヒラギノ角ゴ Pro W3" panose="020B0300000000000000" pitchFamily="34" charset="-128"/>
              </a:rPr>
              <a:t>Law of Demand.</a:t>
            </a:r>
          </a:p>
          <a:p>
            <a:pPr eaLnBrk="1" hangingPunct="1">
              <a:buFont typeface="Wingdings" pitchFamily="2" charset="2"/>
              <a:buNone/>
            </a:pPr>
            <a:r>
              <a:rPr lang="en-US" altLang="en-US" sz="2400" b="1" dirty="0">
                <a:ea typeface="ヒラギノ角ゴ Pro W3" panose="020B0300000000000000" pitchFamily="34" charset="-128"/>
              </a:rPr>
              <a:t>	</a:t>
            </a:r>
            <a:r>
              <a:rPr lang="en-US" altLang="en-US" sz="2400" dirty="0">
                <a:ea typeface="ヒラギノ角ゴ Pro W3" panose="020B0300000000000000" pitchFamily="34" charset="-128"/>
              </a:rPr>
              <a:t>Thus, the demand curve is </a:t>
            </a:r>
            <a:r>
              <a:rPr lang="en-US" altLang="en-US" sz="2400" b="1" dirty="0">
                <a:ea typeface="ヒラギノ角ゴ Pro W3" panose="020B0300000000000000" pitchFamily="34" charset="-128"/>
              </a:rPr>
              <a:t>downward sloping</a:t>
            </a:r>
            <a:r>
              <a:rPr lang="en-US" altLang="en-US" sz="2400" dirty="0">
                <a:ea typeface="ヒラギノ角ゴ Pro W3" panose="020B0300000000000000" pitchFamily="34" charset="-128"/>
              </a:rPr>
              <a:t>.</a:t>
            </a:r>
          </a:p>
          <a:p>
            <a:pPr eaLnBrk="1" hangingPunct="1">
              <a:buFont typeface="Wingdings" pitchFamily="2" charset="2"/>
              <a:buNone/>
            </a:pPr>
            <a:endParaRPr lang="en-US" altLang="en-US" sz="2400" dirty="0">
              <a:ea typeface="ヒラギノ角ゴ Pro W3" panose="020B0300000000000000" pitchFamily="34" charset="-128"/>
            </a:endParaRPr>
          </a:p>
        </p:txBody>
      </p:sp>
      <p:pic>
        <p:nvPicPr>
          <p:cNvPr id="21508" name="Picture 4">
            <a:extLst>
              <a:ext uri="{FF2B5EF4-FFF2-40B4-BE49-F238E27FC236}">
                <a16:creationId xmlns:a16="http://schemas.microsoft.com/office/drawing/2014/main" id="{B694759F-9578-E741-B1C6-C90783DC2D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gray">
          <a:xfrm>
            <a:off x="4572000" y="2038350"/>
            <a:ext cx="4267200" cy="431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153972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DB99D3C-461B-7C41-9A5E-C108428513CF}"/>
              </a:ext>
            </a:extLst>
          </p:cNvPr>
          <p:cNvSpPr>
            <a:spLocks noGrp="1"/>
          </p:cNvSpPr>
          <p:nvPr>
            <p:ph type="title"/>
          </p:nvPr>
        </p:nvSpPr>
        <p:spPr/>
        <p:txBody>
          <a:bodyPr/>
          <a:lstStyle/>
          <a:p>
            <a:pPr eaLnBrk="1" hangingPunct="1"/>
            <a:r>
              <a:rPr lang="en-US" altLang="en-US">
                <a:ea typeface="ヒラギノ角ゴ Pro W3" panose="020B0300000000000000" pitchFamily="34" charset="-128"/>
              </a:rPr>
              <a:t>Market Demand</a:t>
            </a:r>
          </a:p>
        </p:txBody>
      </p:sp>
      <p:pic>
        <p:nvPicPr>
          <p:cNvPr id="22531" name="Picture 4">
            <a:extLst>
              <a:ext uri="{FF2B5EF4-FFF2-40B4-BE49-F238E27FC236}">
                <a16:creationId xmlns:a16="http://schemas.microsoft.com/office/drawing/2014/main" id="{E85D90E7-E9C8-B043-B7AB-107B22A8B4C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t="-14935" b="-14935"/>
          <a:stretch>
            <a:fillRect/>
          </a:stretch>
        </p:blipFill>
        <p:spPr bwMode="gray">
          <a:noFill/>
        </p:spPr>
      </p:pic>
      <p:sp>
        <p:nvSpPr>
          <p:cNvPr id="22532" name="Content Placeholder 7">
            <a:extLst>
              <a:ext uri="{FF2B5EF4-FFF2-40B4-BE49-F238E27FC236}">
                <a16:creationId xmlns:a16="http://schemas.microsoft.com/office/drawing/2014/main" id="{486F54FB-5A14-C141-BEFF-C5DF554B5217}"/>
              </a:ext>
            </a:extLst>
          </p:cNvPr>
          <p:cNvSpPr>
            <a:spLocks noGrp="1"/>
          </p:cNvSpPr>
          <p:nvPr>
            <p:ph sz="half" idx="2"/>
          </p:nvPr>
        </p:nvSpPr>
        <p:spPr/>
        <p:txBody>
          <a:bodyPr/>
          <a:lstStyle/>
          <a:p>
            <a:pPr marL="525463" indent="-457200" eaLnBrk="1" hangingPunct="1"/>
            <a:r>
              <a:rPr lang="en-US" altLang="en-US" sz="2600">
                <a:ea typeface="ヒラギノ角ゴ Pro W3" panose="020B0300000000000000" pitchFamily="34" charset="-128"/>
              </a:rPr>
              <a:t>Graphical Representation of Demand</a:t>
            </a:r>
          </a:p>
          <a:p>
            <a:pPr marL="525463" indent="-457200" eaLnBrk="1" hangingPunct="1"/>
            <a:endParaRPr lang="en-US" altLang="en-US" sz="2600">
              <a:ea typeface="ヒラギノ角ゴ Pro W3" panose="020B0300000000000000" pitchFamily="34" charset="-128"/>
            </a:endParaRPr>
          </a:p>
          <a:p>
            <a:pPr marL="525463" indent="-457200" eaLnBrk="1" hangingPunct="1"/>
            <a:r>
              <a:rPr lang="en-US" altLang="en-US" sz="2600">
                <a:ea typeface="ヒラギノ角ゴ Pro W3" panose="020B0300000000000000" pitchFamily="34" charset="-128"/>
              </a:rPr>
              <a:t>Algebraic Representation of Demand</a:t>
            </a:r>
          </a:p>
          <a:p>
            <a:pPr marL="525463" indent="-457200" eaLnBrk="1" hangingPunct="1">
              <a:buFont typeface="Wingdings" pitchFamily="2" charset="2"/>
              <a:buNone/>
            </a:pPr>
            <a:r>
              <a:rPr lang="en-US" altLang="en-US" sz="2600">
                <a:ea typeface="ヒラギノ角ゴ Pro W3" panose="020B0300000000000000" pitchFamily="34" charset="-128"/>
              </a:rPr>
              <a:t>   Qd=700-100P</a:t>
            </a:r>
          </a:p>
          <a:p>
            <a:pPr marL="525463" indent="-457200" eaLnBrk="1" hangingPunct="1">
              <a:buFont typeface="Wingdings" pitchFamily="2" charset="2"/>
              <a:buNone/>
            </a:pPr>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3765156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4068329-9329-8045-8E81-2D54F9124583}"/>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23555" name="Rectangle 3">
            <a:extLst>
              <a:ext uri="{FF2B5EF4-FFF2-40B4-BE49-F238E27FC236}">
                <a16:creationId xmlns:a16="http://schemas.microsoft.com/office/drawing/2014/main" id="{6818E36B-CB75-6041-8CD7-54A4B94742CA}"/>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Changes in price result in changes in the quantity demanded</a:t>
            </a:r>
          </a:p>
          <a:p>
            <a:pPr lvl="1" eaLnBrk="1" hangingPunct="1"/>
            <a:r>
              <a:rPr lang="en-US" altLang="en-US" dirty="0">
                <a:ea typeface="ヒラギノ角ゴ Pro W3" panose="020B0300000000000000" pitchFamily="34" charset="-128"/>
              </a:rPr>
              <a:t>This is shown as movement along the demand curve.</a:t>
            </a:r>
          </a:p>
          <a:p>
            <a:pPr eaLnBrk="1" hangingPunct="1"/>
            <a:r>
              <a:rPr lang="en-US" altLang="en-US" dirty="0">
                <a:ea typeface="ヒラギノ角ゴ Pro W3" panose="020B0300000000000000" pitchFamily="34" charset="-128"/>
              </a:rPr>
              <a:t>Changes in non-price factors result in changes in demand</a:t>
            </a:r>
          </a:p>
          <a:p>
            <a:pPr lvl="1" eaLnBrk="1" hangingPunct="1"/>
            <a:r>
              <a:rPr lang="en-US" altLang="en-US" dirty="0">
                <a:ea typeface="ヒラギノ角ゴ Pro W3" panose="020B0300000000000000" pitchFamily="34" charset="-128"/>
              </a:rPr>
              <a:t>This is shown as a shift in the demand curve.</a:t>
            </a:r>
          </a:p>
          <a:p>
            <a:pPr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395872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5DBF9BA-439C-D74F-B6A2-F3BDB04FB988}"/>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Market Demand</a:t>
            </a:r>
          </a:p>
        </p:txBody>
      </p:sp>
      <p:pic>
        <p:nvPicPr>
          <p:cNvPr id="24579" name="Picture 4" descr="fig03_02.gif">
            <a:extLst>
              <a:ext uri="{FF2B5EF4-FFF2-40B4-BE49-F238E27FC236}">
                <a16:creationId xmlns:a16="http://schemas.microsoft.com/office/drawing/2014/main" id="{A314B4E5-499A-7B4C-88B6-76BD1E6E83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5189538" cy="429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1296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47E412D-02E6-E040-9AC3-79B6EBE66CE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Demand</a:t>
            </a:r>
          </a:p>
        </p:txBody>
      </p:sp>
      <p:sp>
        <p:nvSpPr>
          <p:cNvPr id="10243" name="Rectangle 3">
            <a:extLst>
              <a:ext uri="{FF2B5EF4-FFF2-40B4-BE49-F238E27FC236}">
                <a16:creationId xmlns:a16="http://schemas.microsoft.com/office/drawing/2014/main" id="{14398C96-05F5-3E46-BF81-705B80BFD411}"/>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Non-price determinants of demand-result is a shift in the demand curve.</a:t>
            </a:r>
          </a:p>
          <a:p>
            <a:pPr lvl="1" eaLnBrk="1" hangingPunct="1"/>
            <a:r>
              <a:rPr lang="en-US" altLang="en-US" dirty="0">
                <a:ea typeface="ヒラギノ角ゴ Pro W3" panose="020B0300000000000000" pitchFamily="34" charset="-128"/>
              </a:rPr>
              <a:t>tastes and preferences</a:t>
            </a:r>
          </a:p>
          <a:p>
            <a:pPr lvl="1" eaLnBrk="1" hangingPunct="1"/>
            <a:r>
              <a:rPr lang="en-US" altLang="en-US" dirty="0">
                <a:ea typeface="ヒラギノ角ゴ Pro W3" panose="020B0300000000000000" pitchFamily="34" charset="-128"/>
              </a:rPr>
              <a:t>income</a:t>
            </a:r>
          </a:p>
          <a:p>
            <a:pPr lvl="1" eaLnBrk="1" hangingPunct="1"/>
            <a:r>
              <a:rPr lang="en-US" altLang="en-US" dirty="0">
                <a:ea typeface="ヒラギノ角ゴ Pro W3" panose="020B0300000000000000" pitchFamily="34" charset="-128"/>
              </a:rPr>
              <a:t>prices of related products</a:t>
            </a:r>
          </a:p>
          <a:p>
            <a:pPr lvl="1" eaLnBrk="1" hangingPunct="1"/>
            <a:r>
              <a:rPr lang="en-US" altLang="en-US" dirty="0">
                <a:ea typeface="ヒラギノ角ゴ Pro W3" panose="020B0300000000000000" pitchFamily="34" charset="-128"/>
              </a:rPr>
              <a:t>future expectations</a:t>
            </a:r>
          </a:p>
          <a:p>
            <a:pPr lvl="1" eaLnBrk="1" hangingPunct="1"/>
            <a:r>
              <a:rPr lang="en-US" altLang="en-US" dirty="0">
                <a:ea typeface="ヒラギノ角ゴ Pro W3" panose="020B0300000000000000" pitchFamily="34" charset="-128"/>
              </a:rPr>
              <a:t>number of buyers</a:t>
            </a:r>
          </a:p>
        </p:txBody>
      </p:sp>
    </p:spTree>
    <p:extLst>
      <p:ext uri="{BB962C8B-B14F-4D97-AF65-F5344CB8AC3E}">
        <p14:creationId xmlns:p14="http://schemas.microsoft.com/office/powerpoint/2010/main" val="4540350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up)">
                                      <p:cBhvr>
                                        <p:cTn id="7" dur="500"/>
                                        <p:tgtEl>
                                          <p:spTgt spid="10243">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wipe(up)">
                                      <p:cBhvr>
                                        <p:cTn id="10" dur="500"/>
                                        <p:tgtEl>
                                          <p:spTgt spid="10243">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wipe(up)">
                                      <p:cBhvr>
                                        <p:cTn id="13" dur="500"/>
                                        <p:tgtEl>
                                          <p:spTgt spid="10243">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wipe(up)">
                                      <p:cBhvr>
                                        <p:cTn id="16" dur="500"/>
                                        <p:tgtEl>
                                          <p:spTgt spid="10243">
                                            <p:txEl>
                                              <p:pRg st="3" end="3"/>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Effect transition="in" filter="wipe(up)">
                                      <p:cBhvr>
                                        <p:cTn id="19" dur="500"/>
                                        <p:tgtEl>
                                          <p:spTgt spid="10243">
                                            <p:txEl>
                                              <p:pRg st="4" end="4"/>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wipe(up)">
                                      <p:cBhvr>
                                        <p:cTn id="22"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69C8438-72F5-194B-8748-C695294345B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26627" name="Rectangle 3">
            <a:extLst>
              <a:ext uri="{FF2B5EF4-FFF2-40B4-BE49-F238E27FC236}">
                <a16:creationId xmlns:a16="http://schemas.microsoft.com/office/drawing/2014/main" id="{E313D943-7499-A941-BEA2-06D2ABAE9FF4}"/>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supply of a good or service is defined as quantities that people are ready to sell at various prices within some given time period </a:t>
            </a:r>
          </a:p>
          <a:p>
            <a:pPr eaLnBrk="1" hangingPunct="1"/>
            <a:endParaRPr lang="en-US" altLang="en-US">
              <a:ea typeface="ヒラギノ角ゴ Pro W3" panose="020B0300000000000000" pitchFamily="34" charset="-128"/>
            </a:endParaRPr>
          </a:p>
          <a:p>
            <a:pPr eaLnBrk="1" hangingPunct="1">
              <a:buFontTx/>
              <a:buNone/>
            </a:pPr>
            <a:r>
              <a:rPr lang="en-US" altLang="en-US">
                <a:ea typeface="ヒラギノ角ゴ Pro W3" panose="020B0300000000000000" pitchFamily="34" charset="-128"/>
              </a:rPr>
              <a:t>   (Other factors besides price held constant)  </a:t>
            </a:r>
          </a:p>
        </p:txBody>
      </p:sp>
    </p:spTree>
    <p:extLst>
      <p:ext uri="{BB962C8B-B14F-4D97-AF65-F5344CB8AC3E}">
        <p14:creationId xmlns:p14="http://schemas.microsoft.com/office/powerpoint/2010/main" val="2965188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21FA139-1F20-2844-8A0E-3AF5881B99CD}"/>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27651" name="Rectangle 3">
            <a:extLst>
              <a:ext uri="{FF2B5EF4-FFF2-40B4-BE49-F238E27FC236}">
                <a16:creationId xmlns:a16="http://schemas.microsoft.com/office/drawing/2014/main" id="{1C8A26C7-8C5F-7244-9E1D-A8FF632E0F9D}"/>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Changes in price result in changes in the quantity supplied</a:t>
            </a:r>
          </a:p>
          <a:p>
            <a:pPr lvl="1" eaLnBrk="1" hangingPunct="1"/>
            <a:r>
              <a:rPr lang="en-US" altLang="en-US" dirty="0">
                <a:ea typeface="ヒラギノ角ゴ Pro W3" panose="020B0300000000000000" pitchFamily="34" charset="-128"/>
              </a:rPr>
              <a:t>shown as movement </a:t>
            </a:r>
            <a:r>
              <a:rPr lang="en-US" altLang="en-US" i="1" dirty="0">
                <a:ea typeface="ヒラギノ角ゴ Pro W3" panose="020B0300000000000000" pitchFamily="34" charset="-128"/>
              </a:rPr>
              <a:t>along </a:t>
            </a:r>
            <a:r>
              <a:rPr lang="en-US" altLang="en-US" dirty="0">
                <a:ea typeface="ヒラギノ角ゴ Pro W3" panose="020B0300000000000000" pitchFamily="34" charset="-128"/>
              </a:rPr>
              <a:t>the supply curve</a:t>
            </a:r>
          </a:p>
          <a:p>
            <a:pPr lvl="1" eaLnBrk="1" hangingPunct="1"/>
            <a:endParaRPr lang="en-US" altLang="en-US" dirty="0">
              <a:ea typeface="ヒラギノ角ゴ Pro W3" panose="020B0300000000000000" pitchFamily="34" charset="-128"/>
            </a:endParaRPr>
          </a:p>
          <a:p>
            <a:pPr eaLnBrk="1" hangingPunct="1"/>
            <a:r>
              <a:rPr lang="en-US" altLang="en-US" dirty="0">
                <a:ea typeface="ヒラギノ角ゴ Pro W3" panose="020B0300000000000000" pitchFamily="34" charset="-128"/>
              </a:rPr>
              <a:t>Changes in non-price determinants result in changes in supply</a:t>
            </a:r>
          </a:p>
          <a:p>
            <a:pPr lvl="1" eaLnBrk="1" hangingPunct="1"/>
            <a:r>
              <a:rPr lang="en-US" altLang="en-US" dirty="0">
                <a:ea typeface="ヒラギノ角ゴ Pro W3" panose="020B0300000000000000" pitchFamily="34" charset="-128"/>
              </a:rPr>
              <a:t>shown as a </a:t>
            </a:r>
            <a:r>
              <a:rPr lang="en-US" altLang="en-US" i="1" dirty="0">
                <a:ea typeface="ヒラギノ角ゴ Pro W3" panose="020B0300000000000000" pitchFamily="34" charset="-128"/>
              </a:rPr>
              <a:t>shift </a:t>
            </a:r>
            <a:r>
              <a:rPr lang="en-US" altLang="en-US" dirty="0">
                <a:ea typeface="ヒラギノ角ゴ Pro W3" panose="020B0300000000000000" pitchFamily="34" charset="-128"/>
              </a:rPr>
              <a:t>in the supply curve</a:t>
            </a:r>
          </a:p>
          <a:p>
            <a:pPr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769122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8BDFCF2-DED0-BE45-B30F-CC7FD778B8F2}"/>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Market Supply</a:t>
            </a:r>
          </a:p>
        </p:txBody>
      </p:sp>
      <p:pic>
        <p:nvPicPr>
          <p:cNvPr id="28675" name="Picture 3" descr="fig03_03.gif">
            <a:extLst>
              <a:ext uri="{FF2B5EF4-FFF2-40B4-BE49-F238E27FC236}">
                <a16:creationId xmlns:a16="http://schemas.microsoft.com/office/drawing/2014/main" id="{DC39F4B5-3FF7-8A4F-9464-044B052B86D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524000"/>
            <a:ext cx="5562600"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9256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39B2C64-7D57-7345-A27D-F433DCD48FD3}"/>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Supply</a:t>
            </a:r>
          </a:p>
        </p:txBody>
      </p:sp>
      <p:sp>
        <p:nvSpPr>
          <p:cNvPr id="13315" name="Rectangle 3">
            <a:extLst>
              <a:ext uri="{FF2B5EF4-FFF2-40B4-BE49-F238E27FC236}">
                <a16:creationId xmlns:a16="http://schemas.microsoft.com/office/drawing/2014/main" id="{8132A2C3-4366-A646-9339-7B0E476A8AE1}"/>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Non-price determinants of supply-results in a shift in the supply curve.</a:t>
            </a:r>
          </a:p>
          <a:p>
            <a:pPr lvl="1" eaLnBrk="1" hangingPunct="1"/>
            <a:r>
              <a:rPr lang="en-US" altLang="en-US" dirty="0">
                <a:ea typeface="ヒラギノ角ゴ Pro W3" panose="020B0300000000000000" pitchFamily="34" charset="-128"/>
              </a:rPr>
              <a:t>costs and technology</a:t>
            </a:r>
          </a:p>
          <a:p>
            <a:pPr lvl="1" eaLnBrk="1" hangingPunct="1"/>
            <a:r>
              <a:rPr lang="en-US" altLang="en-US" dirty="0">
                <a:ea typeface="ヒラギノ角ゴ Pro W3" panose="020B0300000000000000" pitchFamily="34" charset="-128"/>
              </a:rPr>
              <a:t>prices of other goods or services offered by the seller</a:t>
            </a:r>
          </a:p>
          <a:p>
            <a:pPr lvl="1" eaLnBrk="1" hangingPunct="1"/>
            <a:r>
              <a:rPr lang="en-US" altLang="en-US" dirty="0">
                <a:ea typeface="ヒラギノ角ゴ Pro W3" panose="020B0300000000000000" pitchFamily="34" charset="-128"/>
              </a:rPr>
              <a:t>future expectations</a:t>
            </a:r>
          </a:p>
          <a:p>
            <a:pPr lvl="1" eaLnBrk="1" hangingPunct="1"/>
            <a:r>
              <a:rPr lang="en-US" altLang="en-US" dirty="0">
                <a:ea typeface="ヒラギノ角ゴ Pro W3" panose="020B0300000000000000" pitchFamily="34" charset="-128"/>
              </a:rPr>
              <a:t>number of sellers</a:t>
            </a:r>
          </a:p>
          <a:p>
            <a:pPr lvl="1" eaLnBrk="1" hangingPunct="1"/>
            <a:r>
              <a:rPr lang="en-US" altLang="en-US" dirty="0">
                <a:ea typeface="ヒラギノ角ゴ Pro W3" panose="020B0300000000000000" pitchFamily="34" charset="-128"/>
              </a:rPr>
              <a:t>weather conditions</a:t>
            </a:r>
          </a:p>
        </p:txBody>
      </p:sp>
    </p:spTree>
    <p:extLst>
      <p:ext uri="{BB962C8B-B14F-4D97-AF65-F5344CB8AC3E}">
        <p14:creationId xmlns:p14="http://schemas.microsoft.com/office/powerpoint/2010/main" val="15784105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wipe(up)">
                                      <p:cBhvr>
                                        <p:cTn id="7" dur="500"/>
                                        <p:tgtEl>
                                          <p:spTgt spid="13315">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3315">
                                            <p:txEl>
                                              <p:pRg st="1" end="1"/>
                                            </p:txEl>
                                          </p:spTgt>
                                        </p:tgtEl>
                                        <p:attrNameLst>
                                          <p:attrName>style.visibility</p:attrName>
                                        </p:attrNameLst>
                                      </p:cBhvr>
                                      <p:to>
                                        <p:strVal val="visible"/>
                                      </p:to>
                                    </p:set>
                                    <p:animEffect transition="in" filter="wipe(up)">
                                      <p:cBhvr>
                                        <p:cTn id="10" dur="500"/>
                                        <p:tgtEl>
                                          <p:spTgt spid="13315">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animEffect transition="in" filter="wipe(up)">
                                      <p:cBhvr>
                                        <p:cTn id="13" dur="500"/>
                                        <p:tgtEl>
                                          <p:spTgt spid="13315">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3315">
                                            <p:txEl>
                                              <p:pRg st="3" end="3"/>
                                            </p:txEl>
                                          </p:spTgt>
                                        </p:tgtEl>
                                        <p:attrNameLst>
                                          <p:attrName>style.visibility</p:attrName>
                                        </p:attrNameLst>
                                      </p:cBhvr>
                                      <p:to>
                                        <p:strVal val="visible"/>
                                      </p:to>
                                    </p:set>
                                    <p:animEffect transition="in" filter="wipe(up)">
                                      <p:cBhvr>
                                        <p:cTn id="16" dur="500"/>
                                        <p:tgtEl>
                                          <p:spTgt spid="13315">
                                            <p:txEl>
                                              <p:pRg st="3" end="3"/>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animEffect transition="in" filter="wipe(up)">
                                      <p:cBhvr>
                                        <p:cTn id="19" dur="500"/>
                                        <p:tgtEl>
                                          <p:spTgt spid="13315">
                                            <p:txEl>
                                              <p:pRg st="4" end="4"/>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3315">
                                            <p:txEl>
                                              <p:pRg st="5" end="5"/>
                                            </p:txEl>
                                          </p:spTgt>
                                        </p:tgtEl>
                                        <p:attrNameLst>
                                          <p:attrName>style.visibility</p:attrName>
                                        </p:attrNameLst>
                                      </p:cBhvr>
                                      <p:to>
                                        <p:strVal val="visible"/>
                                      </p:to>
                                    </p:set>
                                    <p:animEffect transition="in" filter="wipe(up)">
                                      <p:cBhvr>
                                        <p:cTn id="22" dur="5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E347EF4-E762-504E-9F38-8D8ACEDD3E5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sp>
        <p:nvSpPr>
          <p:cNvPr id="30723" name="Rectangle 3">
            <a:extLst>
              <a:ext uri="{FF2B5EF4-FFF2-40B4-BE49-F238E27FC236}">
                <a16:creationId xmlns:a16="http://schemas.microsoft.com/office/drawing/2014/main" id="{475EC54D-B261-C940-B816-63F04AA35F14}"/>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Equilibrium price: </a:t>
            </a:r>
            <a:r>
              <a:rPr lang="en-US" altLang="en-US">
                <a:ea typeface="ヒラギノ角ゴ Pro W3" panose="020B0300000000000000" pitchFamily="34" charset="-128"/>
              </a:rPr>
              <a:t>the price that equates the quantity demanded with the quantity supplied</a:t>
            </a:r>
          </a:p>
          <a:p>
            <a:pPr eaLnBrk="1" hangingPunct="1"/>
            <a:endParaRPr lang="en-US" altLang="en-US">
              <a:ea typeface="ヒラギノ角ゴ Pro W3" panose="020B0300000000000000" pitchFamily="34" charset="-128"/>
            </a:endParaRPr>
          </a:p>
          <a:p>
            <a:pPr eaLnBrk="1" hangingPunct="1"/>
            <a:r>
              <a:rPr lang="en-US" altLang="en-US" b="1">
                <a:ea typeface="ヒラギノ角ゴ Pro W3" panose="020B0300000000000000" pitchFamily="34" charset="-128"/>
              </a:rPr>
              <a:t>Equilibrium quantity: </a:t>
            </a:r>
            <a:r>
              <a:rPr lang="en-US" altLang="en-US">
                <a:ea typeface="ヒラギノ角ゴ Pro W3" panose="020B0300000000000000" pitchFamily="34" charset="-128"/>
              </a:rPr>
              <a:t>the amount that people are willing to buy and sellers are willing to offer at the equilibrium price level  </a:t>
            </a:r>
          </a:p>
        </p:txBody>
      </p:sp>
    </p:spTree>
    <p:extLst>
      <p:ext uri="{BB962C8B-B14F-4D97-AF65-F5344CB8AC3E}">
        <p14:creationId xmlns:p14="http://schemas.microsoft.com/office/powerpoint/2010/main" val="1944053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75907FE-D2BC-2141-A6FC-D62AF395EED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sp>
        <p:nvSpPr>
          <p:cNvPr id="31747" name="Rectangle 3">
            <a:extLst>
              <a:ext uri="{FF2B5EF4-FFF2-40B4-BE49-F238E27FC236}">
                <a16:creationId xmlns:a16="http://schemas.microsoft.com/office/drawing/2014/main" id="{41009B70-654C-3840-A3B4-028B61641BBA}"/>
              </a:ext>
            </a:extLst>
          </p:cNvPr>
          <p:cNvSpPr>
            <a:spLocks noGrp="1" noChangeArrowheads="1"/>
          </p:cNvSpPr>
          <p:nvPr>
            <p:ph idx="1"/>
          </p:nvPr>
        </p:nvSpPr>
        <p:spPr/>
        <p:txBody>
          <a:bodyPr/>
          <a:lstStyle/>
          <a:p>
            <a:pPr marL="0" indent="0" eaLnBrk="1" hangingPunct="1">
              <a:buNone/>
            </a:pPr>
            <a:r>
              <a:rPr lang="en-US" altLang="en-US" b="1" dirty="0">
                <a:ea typeface="ヒラギノ角ゴ Pro W3" panose="020B0300000000000000" pitchFamily="34" charset="-128"/>
              </a:rPr>
              <a:t>Shortage: </a:t>
            </a:r>
          </a:p>
          <a:p>
            <a:pPr eaLnBrk="1" hangingPunct="1"/>
            <a:r>
              <a:rPr lang="en-US" altLang="en-US" sz="2200" dirty="0">
                <a:ea typeface="ヒラギノ角ゴ Pro W3" panose="020B0300000000000000" pitchFamily="34" charset="-128"/>
              </a:rPr>
              <a:t>a market situation in which the quantity demanded exceeds the quantity supplied</a:t>
            </a:r>
          </a:p>
          <a:p>
            <a:pPr eaLnBrk="1" hangingPunct="1"/>
            <a:r>
              <a:rPr lang="en-US" altLang="en-US" sz="2200" dirty="0">
                <a:ea typeface="ヒラギノ角ゴ Pro W3" panose="020B0300000000000000" pitchFamily="34" charset="-128"/>
              </a:rPr>
              <a:t>shortage occurs at a price below the equilibrium level</a:t>
            </a:r>
          </a:p>
          <a:p>
            <a:pPr marL="0" indent="0" eaLnBrk="1" hangingPunct="1">
              <a:buNone/>
            </a:pPr>
            <a:r>
              <a:rPr lang="en-US" altLang="en-US" b="1" dirty="0">
                <a:ea typeface="ヒラギノ角ゴ Pro W3" panose="020B0300000000000000" pitchFamily="34" charset="-128"/>
              </a:rPr>
              <a:t>Surplus: </a:t>
            </a:r>
          </a:p>
          <a:p>
            <a:pPr eaLnBrk="1" hangingPunct="1"/>
            <a:r>
              <a:rPr lang="en-US" altLang="en-US" sz="2200" dirty="0">
                <a:ea typeface="ヒラギノ角ゴ Pro W3" panose="020B0300000000000000" pitchFamily="34" charset="-128"/>
              </a:rPr>
              <a:t>a market situation in which the quantity supplied exceeds the quantity demanded</a:t>
            </a:r>
          </a:p>
          <a:p>
            <a:pPr eaLnBrk="1" hangingPunct="1"/>
            <a:r>
              <a:rPr lang="en-US" altLang="en-US" sz="2200" dirty="0">
                <a:ea typeface="ヒラギノ角ゴ Pro W3" panose="020B0300000000000000" pitchFamily="34" charset="-128"/>
              </a:rPr>
              <a:t>surplus occurs at a price above the equilibrium level</a:t>
            </a:r>
          </a:p>
        </p:txBody>
      </p:sp>
    </p:spTree>
    <p:extLst>
      <p:ext uri="{BB962C8B-B14F-4D97-AF65-F5344CB8AC3E}">
        <p14:creationId xmlns:p14="http://schemas.microsoft.com/office/powerpoint/2010/main" val="3659602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347C0FE-F3DA-7142-8921-D789ECB4709C}"/>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Market Equilibrium</a:t>
            </a:r>
          </a:p>
        </p:txBody>
      </p:sp>
      <p:pic>
        <p:nvPicPr>
          <p:cNvPr id="32771" name="Picture 3">
            <a:extLst>
              <a:ext uri="{FF2B5EF4-FFF2-40B4-BE49-F238E27FC236}">
                <a16:creationId xmlns:a16="http://schemas.microsoft.com/office/drawing/2014/main" id="{12FDDF1C-129A-AA41-828D-E1B60EBF2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gray">
          <a:xfrm>
            <a:off x="1447800" y="1600200"/>
            <a:ext cx="63246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581406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554553-66C4-ED43-9AB3-23BB346BA071}"/>
              </a:ext>
            </a:extLst>
          </p:cNvPr>
          <p:cNvSpPr>
            <a:spLocks noGrp="1"/>
          </p:cNvSpPr>
          <p:nvPr>
            <p:ph type="title"/>
          </p:nvPr>
        </p:nvSpPr>
        <p:spPr>
          <a:xfrm>
            <a:off x="457200" y="273050"/>
            <a:ext cx="8229600" cy="707678"/>
          </a:xfrm>
        </p:spPr>
        <p:txBody>
          <a:bodyPr wrap="square" anchor="b">
            <a:normAutofit/>
          </a:bodyPr>
          <a:lstStyle/>
          <a:p>
            <a:pPr algn="ctr"/>
            <a:r>
              <a:rPr lang="en-US" dirty="0"/>
              <a:t>Illustration – Gasoline </a:t>
            </a:r>
          </a:p>
        </p:txBody>
      </p:sp>
      <p:pic>
        <p:nvPicPr>
          <p:cNvPr id="10" name="Content Placeholder 9">
            <a:extLst>
              <a:ext uri="{FF2B5EF4-FFF2-40B4-BE49-F238E27FC236}">
                <a16:creationId xmlns:a16="http://schemas.microsoft.com/office/drawing/2014/main" id="{78925259-7780-8D4E-BE7F-F0270B48B1EE}"/>
              </a:ext>
            </a:extLst>
          </p:cNvPr>
          <p:cNvPicPr>
            <a:picLocks noGrp="1" noChangeAspect="1"/>
          </p:cNvPicPr>
          <p:nvPr>
            <p:ph idx="1"/>
          </p:nvPr>
        </p:nvPicPr>
        <p:blipFill>
          <a:blip r:embed="rId2"/>
          <a:stretch>
            <a:fillRect/>
          </a:stretch>
        </p:blipFill>
        <p:spPr>
          <a:xfrm>
            <a:off x="3707904" y="1063634"/>
            <a:ext cx="4978896" cy="3591004"/>
          </a:xfrm>
          <a:prstGeom prst="rect">
            <a:avLst/>
          </a:prstGeom>
          <a:noFill/>
        </p:spPr>
      </p:pic>
      <p:sp>
        <p:nvSpPr>
          <p:cNvPr id="8" name="Content Placeholder 7">
            <a:extLst>
              <a:ext uri="{FF2B5EF4-FFF2-40B4-BE49-F238E27FC236}">
                <a16:creationId xmlns:a16="http://schemas.microsoft.com/office/drawing/2014/main" id="{CD5F5BC0-CDE5-2449-A762-97CD8052C445}"/>
              </a:ext>
            </a:extLst>
          </p:cNvPr>
          <p:cNvSpPr>
            <a:spLocks noGrp="1"/>
          </p:cNvSpPr>
          <p:nvPr>
            <p:ph type="body" sz="half" idx="2"/>
          </p:nvPr>
        </p:nvSpPr>
        <p:spPr>
          <a:xfrm>
            <a:off x="457200" y="1435100"/>
            <a:ext cx="3008313" cy="4029891"/>
          </a:xfrm>
        </p:spPr>
        <p:txBody>
          <a:bodyPr wrap="square" anchor="t">
            <a:normAutofit fontScale="92500" lnSpcReduction="20000"/>
          </a:bodyPr>
          <a:lstStyle/>
          <a:p>
            <a:r>
              <a:rPr lang="en-GB" b="1" i="1" dirty="0"/>
              <a:t>Demand and Supply for Gasoline. </a:t>
            </a:r>
          </a:p>
          <a:p>
            <a:r>
              <a:rPr lang="en-GB" sz="1800" dirty="0"/>
              <a:t>The demand curve (D) and the supply curve (S) intersect at the equilibrium point E, with a price of $1.40 and a quantity of 600. The equilibrium is the only price where quantity demanded is equal to quantity supplied. At a price above equilibrium like $1.80, quantity supplied exceeds the quantity demanded, so there is excess supply. At a price below equilibrium such as $1.20, quantity demanded exceeds quantity supplied, so there is excess demand.</a:t>
            </a:r>
            <a:endParaRPr lang="en-US" sz="1800" dirty="0"/>
          </a:p>
        </p:txBody>
      </p:sp>
      <p:sp>
        <p:nvSpPr>
          <p:cNvPr id="5" name="Date Placeholder 4">
            <a:extLst>
              <a:ext uri="{FF2B5EF4-FFF2-40B4-BE49-F238E27FC236}">
                <a16:creationId xmlns:a16="http://schemas.microsoft.com/office/drawing/2014/main" id="{E2B92479-2E36-9642-B32C-55065B584D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r>
              <a:rPr lang="en-US" sz="900"/>
              <a:t>Chapter Three</a:t>
            </a:r>
          </a:p>
        </p:txBody>
      </p:sp>
      <p:sp>
        <p:nvSpPr>
          <p:cNvPr id="6" name="Slide Number Placeholder 5">
            <a:extLst>
              <a:ext uri="{FF2B5EF4-FFF2-40B4-BE49-F238E27FC236}">
                <a16:creationId xmlns:a16="http://schemas.microsoft.com/office/drawing/2014/main" id="{3AF147F5-4925-FE49-8E2A-89F8E31719C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CE329438-A61E-2E43-BA31-F87194FC6D54}" type="slidenum">
              <a:rPr lang="en-US" altLang="en-US" smtClean="0"/>
              <a:pPr>
                <a:spcAft>
                  <a:spcPts val="600"/>
                </a:spcAft>
              </a:pPr>
              <a:t>19</a:t>
            </a:fld>
            <a:endParaRPr lang="en-US" altLang="en-US"/>
          </a:p>
        </p:txBody>
      </p:sp>
    </p:spTree>
    <p:extLst>
      <p:ext uri="{BB962C8B-B14F-4D97-AF65-F5344CB8AC3E}">
        <p14:creationId xmlns:p14="http://schemas.microsoft.com/office/powerpoint/2010/main" val="2667145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2177-BE7C-754F-A064-22556E813541}"/>
              </a:ext>
            </a:extLst>
          </p:cNvPr>
          <p:cNvSpPr>
            <a:spLocks noGrp="1"/>
          </p:cNvSpPr>
          <p:nvPr>
            <p:ph type="title"/>
          </p:nvPr>
        </p:nvSpPr>
        <p:spPr/>
        <p:txBody>
          <a:bodyPr/>
          <a:lstStyle/>
          <a:p>
            <a:r>
              <a:rPr lang="en-US" dirty="0"/>
              <a:t>Illustration - Gasoline</a:t>
            </a:r>
          </a:p>
        </p:txBody>
      </p:sp>
      <p:sp>
        <p:nvSpPr>
          <p:cNvPr id="3" name="Content Placeholder 2">
            <a:extLst>
              <a:ext uri="{FF2B5EF4-FFF2-40B4-BE49-F238E27FC236}">
                <a16:creationId xmlns:a16="http://schemas.microsoft.com/office/drawing/2014/main" id="{9C4DFD46-7B87-AA40-9EA6-115FF5910294}"/>
              </a:ext>
            </a:extLst>
          </p:cNvPr>
          <p:cNvSpPr>
            <a:spLocks noGrp="1"/>
          </p:cNvSpPr>
          <p:nvPr>
            <p:ph idx="1"/>
          </p:nvPr>
        </p:nvSpPr>
        <p:spPr/>
        <p:txBody>
          <a:bodyPr/>
          <a:lstStyle/>
          <a:p>
            <a:r>
              <a:rPr lang="en-GB" sz="2600" dirty="0"/>
              <a:t>The </a:t>
            </a:r>
            <a:r>
              <a:rPr lang="en-GB" sz="2600" b="1" dirty="0"/>
              <a:t>equilibrium price</a:t>
            </a:r>
            <a:r>
              <a:rPr lang="en-GB" sz="2600" dirty="0"/>
              <a:t> is the only price where the plans of consumers and the plans of producers agree—that is, where the amount of the product consumers want to buy (quantity demanded) is equal to the amount producers want to sell (quantity supplied). This common quantity is called the </a:t>
            </a:r>
            <a:r>
              <a:rPr lang="en-GB" sz="2600" b="1" dirty="0"/>
              <a:t>equilibrium quantity</a:t>
            </a:r>
            <a:r>
              <a:rPr lang="en-GB" sz="2600" dirty="0"/>
              <a:t>. At any other price, the quantity demanded does not equal the quantity supplied, so the market is not in equilibrium at that price.</a:t>
            </a:r>
            <a:endParaRPr lang="en-US" sz="2600" dirty="0"/>
          </a:p>
        </p:txBody>
      </p:sp>
      <p:sp>
        <p:nvSpPr>
          <p:cNvPr id="4" name="Date Placeholder 3">
            <a:extLst>
              <a:ext uri="{FF2B5EF4-FFF2-40B4-BE49-F238E27FC236}">
                <a16:creationId xmlns:a16="http://schemas.microsoft.com/office/drawing/2014/main" id="{34B2AB25-6544-DA47-AB27-666597CC3513}"/>
              </a:ext>
            </a:extLst>
          </p:cNvPr>
          <p:cNvSpPr>
            <a:spLocks noGrp="1"/>
          </p:cNvSpPr>
          <p:nvPr>
            <p:ph type="dt" sz="half" idx="10"/>
          </p:nvPr>
        </p:nvSpPr>
        <p:spPr/>
        <p:txBody>
          <a:bodyPr/>
          <a:lstStyle/>
          <a:p>
            <a:pPr>
              <a:defRPr/>
            </a:pPr>
            <a:fld id="{2303D31F-598B-47EE-BA37-93F097A3D676}" type="datetime1">
              <a:rPr lang="en-GB" altLang="en-US" smtClean="0"/>
              <a:pPr>
                <a:defRPr/>
              </a:pPr>
              <a:t>23/06/2020</a:t>
            </a:fld>
            <a:endParaRPr lang="en-GB" altLang="en-US"/>
          </a:p>
        </p:txBody>
      </p:sp>
      <p:sp>
        <p:nvSpPr>
          <p:cNvPr id="5" name="Slide Number Placeholder 4">
            <a:extLst>
              <a:ext uri="{FF2B5EF4-FFF2-40B4-BE49-F238E27FC236}">
                <a16:creationId xmlns:a16="http://schemas.microsoft.com/office/drawing/2014/main" id="{16700614-65DC-2945-A4B8-CC85C880FF04}"/>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940755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1FECD4B-A658-DB4E-AA00-C80AE58638E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17411" name="Rectangle 3">
            <a:extLst>
              <a:ext uri="{FF2B5EF4-FFF2-40B4-BE49-F238E27FC236}">
                <a16:creationId xmlns:a16="http://schemas.microsoft.com/office/drawing/2014/main" id="{C70DBF36-FFC7-BD4A-88BF-D419D0B4BAC8}"/>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Comparative statics </a:t>
            </a:r>
            <a:r>
              <a:rPr lang="en-US" altLang="en-US">
                <a:ea typeface="ヒラギノ角ゴ Pro W3" panose="020B0300000000000000" pitchFamily="34" charset="-128"/>
              </a:rPr>
              <a:t>is a form of sensitivity (or </a:t>
            </a:r>
            <a:r>
              <a:rPr lang="en-US" altLang="en-US" i="1">
                <a:ea typeface="ヒラギノ角ゴ Pro W3" panose="020B0300000000000000" pitchFamily="34" charset="-128"/>
              </a:rPr>
              <a:t>what-if</a:t>
            </a:r>
            <a:r>
              <a:rPr lang="en-US" altLang="en-US">
                <a:ea typeface="ヒラギノ角ゴ Pro W3" panose="020B0300000000000000" pitchFamily="34" charset="-128"/>
              </a:rPr>
              <a:t>) analysis</a:t>
            </a:r>
          </a:p>
          <a:p>
            <a:pPr eaLnBrk="1" hangingPunct="1">
              <a:buFontTx/>
              <a:buNone/>
            </a:pPr>
            <a:r>
              <a:rPr lang="en-US" altLang="en-US">
                <a:ea typeface="ヒラギノ角ゴ Pro W3" panose="020B0300000000000000" pitchFamily="34" charset="-128"/>
              </a:rPr>
              <a:t> </a:t>
            </a:r>
          </a:p>
          <a:p>
            <a:pPr lvl="1" eaLnBrk="1" hangingPunct="1"/>
            <a:r>
              <a:rPr lang="en-US" altLang="en-US">
                <a:ea typeface="ヒラギノ角ゴ Pro W3" panose="020B0300000000000000" pitchFamily="34" charset="-128"/>
              </a:rPr>
              <a:t>Commonly used method in economic analysis</a:t>
            </a:r>
          </a:p>
        </p:txBody>
      </p:sp>
    </p:spTree>
    <p:extLst>
      <p:ext uri="{BB962C8B-B14F-4D97-AF65-F5344CB8AC3E}">
        <p14:creationId xmlns:p14="http://schemas.microsoft.com/office/powerpoint/2010/main" val="28441655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slide(fromBottom)">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slide(fromBottom)">
                                      <p:cBhvr>
                                        <p:cTn id="12" dur="500"/>
                                        <p:tgtEl>
                                          <p:spTgt spid="17411">
                                            <p:txEl>
                                              <p:pRg st="1" end="1"/>
                                            </p:txEl>
                                          </p:spTgt>
                                        </p:tgtEl>
                                      </p:cBhvr>
                                    </p:animEffect>
                                  </p:childTnLst>
                                </p:cTn>
                              </p:par>
                              <p:par>
                                <p:cTn id="13" presetID="12" presetClass="entr" presetSubtype="4" fill="hold" grpId="0" nodeType="with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animEffect transition="in" filter="slide(fromBottom)">
                                      <p:cBhvr>
                                        <p:cTn id="15" dur="5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D8F3C5D-686E-9A48-B588-E22E2BE13D2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3011" name="Rectangle 3">
            <a:extLst>
              <a:ext uri="{FF2B5EF4-FFF2-40B4-BE49-F238E27FC236}">
                <a16:creationId xmlns:a16="http://schemas.microsoft.com/office/drawing/2014/main" id="{F1B6E2B3-DCFA-7E46-A56A-C9C1F2C2EE66}"/>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Process of comparative statics analysis:</a:t>
            </a:r>
          </a:p>
          <a:p>
            <a:pPr lvl="1" eaLnBrk="1" hangingPunct="1"/>
            <a:r>
              <a:rPr lang="en-US" altLang="en-US" sz="2600" dirty="0">
                <a:ea typeface="ヒラギノ角ゴ Pro W3" panose="020B0300000000000000" pitchFamily="34" charset="-128"/>
              </a:rPr>
              <a:t>state all the assumptions needed to construct the model</a:t>
            </a:r>
          </a:p>
          <a:p>
            <a:pPr lvl="1" eaLnBrk="1" hangingPunct="1"/>
            <a:r>
              <a:rPr lang="en-US" altLang="en-US" sz="2600" dirty="0">
                <a:ea typeface="ヒラギノ角ゴ Pro W3" panose="020B0300000000000000" pitchFamily="34" charset="-128"/>
              </a:rPr>
              <a:t>begin by assuming that the model is in equilibrium</a:t>
            </a:r>
          </a:p>
          <a:p>
            <a:pPr lvl="1" eaLnBrk="1" hangingPunct="1"/>
            <a:r>
              <a:rPr lang="en-US" altLang="en-US" sz="2600" dirty="0">
                <a:ea typeface="ヒラギノ角ゴ Pro W3" panose="020B0300000000000000" pitchFamily="34" charset="-128"/>
              </a:rPr>
              <a:t>introduce a change in the model, so a condition of disequilibrium is created</a:t>
            </a:r>
          </a:p>
          <a:p>
            <a:pPr lvl="1" eaLnBrk="1" hangingPunct="1"/>
            <a:r>
              <a:rPr lang="en-US" altLang="en-US" sz="2600" dirty="0">
                <a:ea typeface="ヒラギノ角ゴ Pro W3" panose="020B0300000000000000" pitchFamily="34" charset="-128"/>
              </a:rPr>
              <a:t>find the new point of equilibrium</a:t>
            </a:r>
          </a:p>
          <a:p>
            <a:pPr lvl="1" eaLnBrk="1" hangingPunct="1"/>
            <a:r>
              <a:rPr lang="en-US" altLang="en-US" sz="2600" dirty="0">
                <a:ea typeface="ヒラギノ角ゴ Pro W3" panose="020B0300000000000000" pitchFamily="34" charset="-128"/>
              </a:rPr>
              <a:t>compare the new equilibrium point with the original one</a:t>
            </a:r>
          </a:p>
        </p:txBody>
      </p:sp>
    </p:spTree>
    <p:extLst>
      <p:ext uri="{BB962C8B-B14F-4D97-AF65-F5344CB8AC3E}">
        <p14:creationId xmlns:p14="http://schemas.microsoft.com/office/powerpoint/2010/main" val="8109526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slide(fromBottom)">
                                      <p:cBhvr>
                                        <p:cTn id="7" dur="500"/>
                                        <p:tgtEl>
                                          <p:spTgt spid="430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43011">
                                            <p:txEl>
                                              <p:pRg st="1" end="1"/>
                                            </p:txEl>
                                          </p:spTgt>
                                        </p:tgtEl>
                                        <p:attrNameLst>
                                          <p:attrName>style.visibility</p:attrName>
                                        </p:attrNameLst>
                                      </p:cBhvr>
                                      <p:to>
                                        <p:strVal val="visible"/>
                                      </p:to>
                                    </p:set>
                                    <p:animEffect transition="in" filter="slide(fromBottom)">
                                      <p:cBhvr>
                                        <p:cTn id="12" dur="500"/>
                                        <p:tgtEl>
                                          <p:spTgt spid="430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43011">
                                            <p:txEl>
                                              <p:pRg st="2" end="2"/>
                                            </p:txEl>
                                          </p:spTgt>
                                        </p:tgtEl>
                                        <p:attrNameLst>
                                          <p:attrName>style.visibility</p:attrName>
                                        </p:attrNameLst>
                                      </p:cBhvr>
                                      <p:to>
                                        <p:strVal val="visible"/>
                                      </p:to>
                                    </p:set>
                                    <p:animEffect transition="in" filter="slide(fromBottom)">
                                      <p:cBhvr>
                                        <p:cTn id="17" dur="500"/>
                                        <p:tgtEl>
                                          <p:spTgt spid="430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43011">
                                            <p:txEl>
                                              <p:pRg st="3" end="3"/>
                                            </p:txEl>
                                          </p:spTgt>
                                        </p:tgtEl>
                                        <p:attrNameLst>
                                          <p:attrName>style.visibility</p:attrName>
                                        </p:attrNameLst>
                                      </p:cBhvr>
                                      <p:to>
                                        <p:strVal val="visible"/>
                                      </p:to>
                                    </p:set>
                                    <p:animEffect transition="in" filter="slide(fromBottom)">
                                      <p:cBhvr>
                                        <p:cTn id="22" dur="500"/>
                                        <p:tgtEl>
                                          <p:spTgt spid="430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grpId="0" nodeType="clickEffect">
                                  <p:stCondLst>
                                    <p:cond delay="0"/>
                                  </p:stCondLst>
                                  <p:childTnLst>
                                    <p:set>
                                      <p:cBhvr>
                                        <p:cTn id="26" dur="1" fill="hold">
                                          <p:stCondLst>
                                            <p:cond delay="0"/>
                                          </p:stCondLst>
                                        </p:cTn>
                                        <p:tgtEl>
                                          <p:spTgt spid="43011">
                                            <p:txEl>
                                              <p:pRg st="4" end="4"/>
                                            </p:txEl>
                                          </p:spTgt>
                                        </p:tgtEl>
                                        <p:attrNameLst>
                                          <p:attrName>style.visibility</p:attrName>
                                        </p:attrNameLst>
                                      </p:cBhvr>
                                      <p:to>
                                        <p:strVal val="visible"/>
                                      </p:to>
                                    </p:set>
                                    <p:animEffect transition="in" filter="slide(fromBottom)">
                                      <p:cBhvr>
                                        <p:cTn id="27" dur="500"/>
                                        <p:tgtEl>
                                          <p:spTgt spid="4301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43011">
                                            <p:txEl>
                                              <p:pRg st="5" end="5"/>
                                            </p:txEl>
                                          </p:spTgt>
                                        </p:tgtEl>
                                        <p:attrNameLst>
                                          <p:attrName>style.visibility</p:attrName>
                                        </p:attrNameLst>
                                      </p:cBhvr>
                                      <p:to>
                                        <p:strVal val="visible"/>
                                      </p:to>
                                    </p:set>
                                    <p:animEffect transition="in" filter="slide(fromBottom)">
                                      <p:cBhvr>
                                        <p:cTn id="32" dur="500"/>
                                        <p:tgtEl>
                                          <p:spTgt spid="430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C525BC4-B32A-CD44-A242-6F9C813E972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5843" name="Rectangle 3">
            <a:extLst>
              <a:ext uri="{FF2B5EF4-FFF2-40B4-BE49-F238E27FC236}">
                <a16:creationId xmlns:a16="http://schemas.microsoft.com/office/drawing/2014/main" id="{79EE8697-B92A-0440-8D08-8E215DDE97C4}"/>
              </a:ext>
            </a:extLst>
          </p:cNvPr>
          <p:cNvSpPr>
            <a:spLocks noGrp="1" noChangeArrowheads="1"/>
          </p:cNvSpPr>
          <p:nvPr>
            <p:ph idx="1"/>
          </p:nvPr>
        </p:nvSpPr>
        <p:spPr>
          <a:xfrm>
            <a:off x="381000" y="1447800"/>
            <a:ext cx="3581400" cy="4648200"/>
          </a:xfrm>
        </p:spPr>
        <p:txBody>
          <a:bodyPr/>
          <a:lstStyle/>
          <a:p>
            <a:pPr eaLnBrk="1" hangingPunct="1">
              <a:buFontTx/>
              <a:buNone/>
            </a:pPr>
            <a:r>
              <a:rPr lang="en-US" altLang="en-US" u="sng">
                <a:ea typeface="ヒラギノ角ゴ Pro W3" panose="020B0300000000000000" pitchFamily="34" charset="-128"/>
              </a:rPr>
              <a:t>Step 1</a:t>
            </a:r>
          </a:p>
          <a:p>
            <a:pPr eaLnBrk="1" hangingPunct="1"/>
            <a:r>
              <a:rPr lang="en-US" altLang="en-US" sz="2400">
                <a:ea typeface="ヒラギノ角ゴ Pro W3" panose="020B0300000000000000" pitchFamily="34" charset="-128"/>
              </a:rPr>
              <a:t>assume all factors except the price of pizza are constant</a:t>
            </a:r>
          </a:p>
          <a:p>
            <a:pPr eaLnBrk="1" hangingPunct="1"/>
            <a:endParaRPr lang="en-US" altLang="en-US" sz="2400">
              <a:ea typeface="ヒラギノ角ゴ Pro W3" panose="020B0300000000000000" pitchFamily="34" charset="-128"/>
            </a:endParaRPr>
          </a:p>
          <a:p>
            <a:pPr eaLnBrk="1" hangingPunct="1"/>
            <a:r>
              <a:rPr lang="en-US" altLang="en-US" sz="2400">
                <a:ea typeface="ヒラギノ角ゴ Pro W3" panose="020B0300000000000000" pitchFamily="34" charset="-128"/>
              </a:rPr>
              <a:t>buyers’ demand and sellers’ supply are represented by lines shown  </a:t>
            </a:r>
          </a:p>
        </p:txBody>
      </p:sp>
      <p:pic>
        <p:nvPicPr>
          <p:cNvPr id="35844" name="Picture 5">
            <a:extLst>
              <a:ext uri="{FF2B5EF4-FFF2-40B4-BE49-F238E27FC236}">
                <a16:creationId xmlns:a16="http://schemas.microsoft.com/office/drawing/2014/main" id="{2F9C795E-1480-A442-B977-704F4A188E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08500" y="1981200"/>
            <a:ext cx="4659313"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8769234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F9BEA299-D89A-AE4D-8A97-19FCAFD547E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6867" name="Rectangle 3">
            <a:extLst>
              <a:ext uri="{FF2B5EF4-FFF2-40B4-BE49-F238E27FC236}">
                <a16:creationId xmlns:a16="http://schemas.microsoft.com/office/drawing/2014/main" id="{ECEE70E7-3C59-894D-AB2E-D8CCC7F6D86B}"/>
              </a:ext>
            </a:extLst>
          </p:cNvPr>
          <p:cNvSpPr>
            <a:spLocks noGrp="1" noChangeArrowheads="1"/>
          </p:cNvSpPr>
          <p:nvPr>
            <p:ph idx="1"/>
          </p:nvPr>
        </p:nvSpPr>
        <p:spPr>
          <a:xfrm>
            <a:off x="381000" y="1447800"/>
            <a:ext cx="3886200" cy="4648200"/>
          </a:xfrm>
        </p:spPr>
        <p:txBody>
          <a:bodyPr/>
          <a:lstStyle/>
          <a:p>
            <a:pPr eaLnBrk="1" hangingPunct="1">
              <a:buFont typeface="Wingdings" pitchFamily="2" charset="2"/>
              <a:buNone/>
            </a:pPr>
            <a:r>
              <a:rPr lang="en-US" altLang="en-US" u="sng">
                <a:ea typeface="ヒラギノ角ゴ Pro W3" panose="020B0300000000000000" pitchFamily="34" charset="-128"/>
              </a:rPr>
              <a:t>Step 2</a:t>
            </a:r>
          </a:p>
          <a:p>
            <a:pPr eaLnBrk="1" hangingPunct="1"/>
            <a:r>
              <a:rPr lang="en-US" altLang="en-US">
                <a:ea typeface="ヒラギノ角ゴ Pro W3" panose="020B0300000000000000" pitchFamily="34" charset="-128"/>
              </a:rPr>
              <a:t>begin the analysis in equilibrium as shown by Q</a:t>
            </a:r>
            <a:r>
              <a:rPr lang="en-US" altLang="en-US" baseline="-25000">
                <a:ea typeface="ヒラギノ角ゴ Pro W3" panose="020B0300000000000000" pitchFamily="34" charset="-128"/>
              </a:rPr>
              <a:t>1</a:t>
            </a:r>
            <a:r>
              <a:rPr lang="en-US" altLang="en-US">
                <a:ea typeface="ヒラギノ角ゴ Pro W3" panose="020B0300000000000000" pitchFamily="34" charset="-128"/>
              </a:rPr>
              <a:t> and P</a:t>
            </a:r>
            <a:r>
              <a:rPr lang="en-US" altLang="en-US" baseline="-25000">
                <a:ea typeface="ヒラギノ角ゴ Pro W3" panose="020B0300000000000000" pitchFamily="34" charset="-128"/>
              </a:rPr>
              <a:t>1</a:t>
            </a:r>
            <a:endParaRPr lang="en-US" altLang="en-US">
              <a:ea typeface="ヒラギノ角ゴ Pro W3" panose="020B0300000000000000" pitchFamily="34" charset="-128"/>
            </a:endParaRPr>
          </a:p>
        </p:txBody>
      </p:sp>
      <p:pic>
        <p:nvPicPr>
          <p:cNvPr id="36868" name="Picture 4">
            <a:extLst>
              <a:ext uri="{FF2B5EF4-FFF2-40B4-BE49-F238E27FC236}">
                <a16:creationId xmlns:a16="http://schemas.microsoft.com/office/drawing/2014/main" id="{EF67745F-28C4-144F-B8F4-9764CCAF6054}"/>
              </a:ext>
            </a:extLst>
          </p:cNvPr>
          <p:cNvPicPr>
            <a:picLocks noGrp="1" noChangeAspect="1" noChangeArrowheads="1"/>
          </p:cNvPicPr>
          <p:nvPr>
            <p:ph type="clipArt" sz="half" idx="4294967295"/>
          </p:nvPr>
        </p:nvPicPr>
        <p:blipFill>
          <a:blip r:embed="rId2">
            <a:extLst>
              <a:ext uri="{28A0092B-C50C-407E-A947-70E740481C1C}">
                <a14:useLocalDpi xmlns:a14="http://schemas.microsoft.com/office/drawing/2010/main" val="0"/>
              </a:ext>
            </a:extLst>
          </a:blip>
          <a:srcRect/>
          <a:stretch>
            <a:fillRect/>
          </a:stretch>
        </p:blipFill>
        <p:spPr>
          <a:xfrm>
            <a:off x="4724400" y="1851025"/>
            <a:ext cx="4419600" cy="3929063"/>
          </a:xfrm>
        </p:spPr>
      </p:pic>
    </p:spTree>
    <p:extLst>
      <p:ext uri="{BB962C8B-B14F-4D97-AF65-F5344CB8AC3E}">
        <p14:creationId xmlns:p14="http://schemas.microsoft.com/office/powerpoint/2010/main" val="2134975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975062E-0DF4-8A4C-9FC6-25E4043DBDD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7891" name="Rectangle 3">
            <a:extLst>
              <a:ext uri="{FF2B5EF4-FFF2-40B4-BE49-F238E27FC236}">
                <a16:creationId xmlns:a16="http://schemas.microsoft.com/office/drawing/2014/main" id="{40335024-F7D6-5F4F-9D2B-8D1991A5DA5E}"/>
              </a:ext>
            </a:extLst>
          </p:cNvPr>
          <p:cNvSpPr>
            <a:spLocks noGrp="1" noChangeArrowheads="1"/>
          </p:cNvSpPr>
          <p:nvPr>
            <p:ph idx="1"/>
          </p:nvPr>
        </p:nvSpPr>
        <p:spPr>
          <a:xfrm>
            <a:off x="381000" y="1447800"/>
            <a:ext cx="3962400" cy="4648200"/>
          </a:xfrm>
        </p:spPr>
        <p:txBody>
          <a:bodyPr/>
          <a:lstStyle/>
          <a:p>
            <a:pPr eaLnBrk="1" hangingPunct="1">
              <a:buFontTx/>
              <a:buNone/>
            </a:pPr>
            <a:r>
              <a:rPr lang="en-US" altLang="en-US" u="sng" dirty="0">
                <a:ea typeface="ヒラギノ角ゴ Pro W3" panose="020B0300000000000000" pitchFamily="34" charset="-128"/>
              </a:rPr>
              <a:t>Step 3</a:t>
            </a:r>
          </a:p>
          <a:p>
            <a:pPr eaLnBrk="1" hangingPunct="1"/>
            <a:r>
              <a:rPr lang="en-US" altLang="en-US" sz="2800" dirty="0">
                <a:ea typeface="ヒラギノ角ゴ Pro W3" panose="020B0300000000000000" pitchFamily="34" charset="-128"/>
              </a:rPr>
              <a:t>assume that a new study shows pizza to be the most nutritious of all fast foods</a:t>
            </a:r>
          </a:p>
          <a:p>
            <a:pPr eaLnBrk="1" hangingPunct="1"/>
            <a:r>
              <a:rPr lang="en-US" altLang="en-US" sz="2800" dirty="0">
                <a:ea typeface="ヒラギノ角ゴ Pro W3" panose="020B0300000000000000" pitchFamily="34" charset="-128"/>
              </a:rPr>
              <a:t>consumers increase their demand for pizza as a result </a:t>
            </a:r>
          </a:p>
        </p:txBody>
      </p:sp>
      <p:pic>
        <p:nvPicPr>
          <p:cNvPr id="37892" name="Picture 5">
            <a:extLst>
              <a:ext uri="{FF2B5EF4-FFF2-40B4-BE49-F238E27FC236}">
                <a16:creationId xmlns:a16="http://schemas.microsoft.com/office/drawing/2014/main" id="{3F484970-13C7-3E4E-8121-52CB08490A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2000" y="1828800"/>
            <a:ext cx="42672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613679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306A836-F39C-4046-8B3A-DA4FBF5E9F8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8915" name="Rectangle 3">
            <a:extLst>
              <a:ext uri="{FF2B5EF4-FFF2-40B4-BE49-F238E27FC236}">
                <a16:creationId xmlns:a16="http://schemas.microsoft.com/office/drawing/2014/main" id="{9CD126FF-C431-8041-A262-661A64F425A0}"/>
              </a:ext>
            </a:extLst>
          </p:cNvPr>
          <p:cNvSpPr>
            <a:spLocks noGrp="1" noChangeArrowheads="1"/>
          </p:cNvSpPr>
          <p:nvPr>
            <p:ph idx="1"/>
          </p:nvPr>
        </p:nvSpPr>
        <p:spPr>
          <a:xfrm>
            <a:off x="381000" y="1447800"/>
            <a:ext cx="3962400" cy="4648200"/>
          </a:xfrm>
        </p:spPr>
        <p:txBody>
          <a:bodyPr/>
          <a:lstStyle/>
          <a:p>
            <a:pPr eaLnBrk="1" hangingPunct="1">
              <a:buFontTx/>
              <a:buNone/>
            </a:pPr>
            <a:r>
              <a:rPr lang="en-US" altLang="en-US" u="sng" dirty="0">
                <a:ea typeface="ヒラギノ角ゴ Pro W3" panose="020B0300000000000000" pitchFamily="34" charset="-128"/>
              </a:rPr>
              <a:t>Step 4</a:t>
            </a:r>
          </a:p>
          <a:p>
            <a:pPr eaLnBrk="1" hangingPunct="1"/>
            <a:r>
              <a:rPr lang="en-US" altLang="en-US" dirty="0">
                <a:ea typeface="ヒラギノ角ゴ Pro W3" panose="020B0300000000000000" pitchFamily="34" charset="-128"/>
              </a:rPr>
              <a:t>the shift in demand results in a new equilibrium price (P2)</a:t>
            </a:r>
          </a:p>
          <a:p>
            <a:pPr eaLnBrk="1" hangingPunct="1"/>
            <a:r>
              <a:rPr lang="en-US" altLang="en-US" dirty="0">
                <a:ea typeface="ヒラギノ角ゴ Pro W3" panose="020B0300000000000000" pitchFamily="34" charset="-128"/>
              </a:rPr>
              <a:t>and a new equilibrium quantity (Q2)  </a:t>
            </a:r>
          </a:p>
        </p:txBody>
      </p:sp>
      <p:pic>
        <p:nvPicPr>
          <p:cNvPr id="38916" name="Picture 5">
            <a:extLst>
              <a:ext uri="{FF2B5EF4-FFF2-40B4-BE49-F238E27FC236}">
                <a16:creationId xmlns:a16="http://schemas.microsoft.com/office/drawing/2014/main" id="{9152D868-C73A-0B42-A356-83D24A1500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2000" y="1879600"/>
            <a:ext cx="4267200" cy="391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1444300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1240093-5174-294B-AA70-FA9E558A136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39939" name="Rectangle 3">
            <a:extLst>
              <a:ext uri="{FF2B5EF4-FFF2-40B4-BE49-F238E27FC236}">
                <a16:creationId xmlns:a16="http://schemas.microsoft.com/office/drawing/2014/main" id="{2A32491D-EBCD-8144-AE5F-6EAFD713F0FC}"/>
              </a:ext>
            </a:extLst>
          </p:cNvPr>
          <p:cNvSpPr>
            <a:spLocks noGrp="1" noChangeArrowheads="1"/>
          </p:cNvSpPr>
          <p:nvPr>
            <p:ph idx="1"/>
          </p:nvPr>
        </p:nvSpPr>
        <p:spPr>
          <a:xfrm>
            <a:off x="381000" y="1447800"/>
            <a:ext cx="3733800" cy="4648200"/>
          </a:xfrm>
        </p:spPr>
        <p:txBody>
          <a:bodyPr/>
          <a:lstStyle/>
          <a:p>
            <a:pPr eaLnBrk="1" hangingPunct="1">
              <a:buFontTx/>
              <a:buNone/>
            </a:pPr>
            <a:r>
              <a:rPr lang="en-US" altLang="en-US" u="sng">
                <a:ea typeface="ヒラギノ角ゴ Pro W3" panose="020B0300000000000000" pitchFamily="34" charset="-128"/>
              </a:rPr>
              <a:t>Step 5</a:t>
            </a:r>
          </a:p>
          <a:p>
            <a:pPr eaLnBrk="1" hangingPunct="1"/>
            <a:r>
              <a:rPr lang="en-US" altLang="en-US">
                <a:ea typeface="ヒラギノ角ゴ Pro W3" panose="020B0300000000000000" pitchFamily="34" charset="-128"/>
              </a:rPr>
              <a:t>comparing the new equilibrium point with the original one, we see that both equilibrium price and quantity have increased </a:t>
            </a:r>
          </a:p>
        </p:txBody>
      </p:sp>
      <p:pic>
        <p:nvPicPr>
          <p:cNvPr id="39940" name="Picture 5">
            <a:extLst>
              <a:ext uri="{FF2B5EF4-FFF2-40B4-BE49-F238E27FC236}">
                <a16:creationId xmlns:a16="http://schemas.microsoft.com/office/drawing/2014/main" id="{F488FD67-ED9D-6940-83E9-967143A97D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953000" y="2209800"/>
            <a:ext cx="4038600"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719922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473B1F5-C37A-8E42-B793-6A71FA3A92D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1987" name="Rectangle 3">
            <a:extLst>
              <a:ext uri="{FF2B5EF4-FFF2-40B4-BE49-F238E27FC236}">
                <a16:creationId xmlns:a16="http://schemas.microsoft.com/office/drawing/2014/main" id="{7B3D626C-CD0A-B14F-B7F3-1BE7092B6195}"/>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Short run changes show the </a:t>
            </a:r>
            <a:r>
              <a:rPr lang="en-US" altLang="en-US" b="1">
                <a:ea typeface="ヒラギノ角ゴ Pro W3" panose="020B0300000000000000" pitchFamily="34" charset="-128"/>
              </a:rPr>
              <a:t>rationing function of price </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The rationing function of price is the change in market price to eliminate the imbalance between quantities supplied and demanded.</a:t>
            </a:r>
          </a:p>
        </p:txBody>
      </p:sp>
    </p:spTree>
    <p:extLst>
      <p:ext uri="{BB962C8B-B14F-4D97-AF65-F5344CB8AC3E}">
        <p14:creationId xmlns:p14="http://schemas.microsoft.com/office/powerpoint/2010/main" val="8180883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4668C3A-4CDF-864E-A824-0300F4029AF7}"/>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Statics Analysis</a:t>
            </a:r>
          </a:p>
        </p:txBody>
      </p:sp>
      <p:sp>
        <p:nvSpPr>
          <p:cNvPr id="40963" name="Rectangle 3">
            <a:extLst>
              <a:ext uri="{FF2B5EF4-FFF2-40B4-BE49-F238E27FC236}">
                <a16:creationId xmlns:a16="http://schemas.microsoft.com/office/drawing/2014/main" id="{8200C63D-B8D7-7242-89F2-A93CF8E3828D}"/>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short run </a:t>
            </a:r>
            <a:r>
              <a:rPr lang="en-US" altLang="en-US">
                <a:ea typeface="ヒラギノ角ゴ Pro W3" panose="020B0300000000000000" pitchFamily="34" charset="-128"/>
              </a:rPr>
              <a:t>is the period of time in which:</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sellers already in the market respond to a change in equilibrium price by adjusting variable inputs</a:t>
            </a:r>
          </a:p>
          <a:p>
            <a:pPr lvl="1"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buyers already in the market respond to changes in equilibrium price by adjusting the quantity demanded for the good or service</a:t>
            </a:r>
          </a:p>
        </p:txBody>
      </p:sp>
    </p:spTree>
    <p:extLst>
      <p:ext uri="{BB962C8B-B14F-4D97-AF65-F5344CB8AC3E}">
        <p14:creationId xmlns:p14="http://schemas.microsoft.com/office/powerpoint/2010/main" val="1737173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AA1DFCE-12CF-DD4E-A346-4CE738DA6CE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3011" name="Rectangle 3">
            <a:extLst>
              <a:ext uri="{FF2B5EF4-FFF2-40B4-BE49-F238E27FC236}">
                <a16:creationId xmlns:a16="http://schemas.microsoft.com/office/drawing/2014/main" id="{2A3476CF-A328-1141-9C30-4AF6E7443A6D}"/>
              </a:ext>
            </a:extLst>
          </p:cNvPr>
          <p:cNvSpPr>
            <a:spLocks noGrp="1" noChangeArrowheads="1"/>
          </p:cNvSpPr>
          <p:nvPr>
            <p:ph idx="1"/>
          </p:nvPr>
        </p:nvSpPr>
        <p:spPr>
          <a:xfrm>
            <a:off x="381000" y="1447800"/>
            <a:ext cx="3657600" cy="4648200"/>
          </a:xfrm>
        </p:spPr>
        <p:txBody>
          <a:bodyPr/>
          <a:lstStyle/>
          <a:p>
            <a:pPr eaLnBrk="1" hangingPunct="1"/>
            <a:r>
              <a:rPr lang="en-US" altLang="en-US" sz="2400">
                <a:ea typeface="ヒラギノ角ゴ Pro W3" panose="020B0300000000000000" pitchFamily="34" charset="-128"/>
              </a:rPr>
              <a:t>an </a:t>
            </a:r>
            <a:r>
              <a:rPr lang="en-US" altLang="en-US" sz="2400" i="1">
                <a:ea typeface="ヒラギノ角ゴ Pro W3" panose="020B0300000000000000" pitchFamily="34" charset="-128"/>
              </a:rPr>
              <a:t>increase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demand</a:t>
            </a:r>
            <a:r>
              <a:rPr lang="en-US" altLang="en-US" sz="2400">
                <a:ea typeface="ヒラギノ角ゴ Pro W3" panose="020B0300000000000000" pitchFamily="34" charset="-128"/>
              </a:rPr>
              <a:t> causes equilibrium price and quantity to rise</a:t>
            </a:r>
          </a:p>
        </p:txBody>
      </p:sp>
      <p:pic>
        <p:nvPicPr>
          <p:cNvPr id="43012" name="Picture 5">
            <a:extLst>
              <a:ext uri="{FF2B5EF4-FFF2-40B4-BE49-F238E27FC236}">
                <a16:creationId xmlns:a16="http://schemas.microsoft.com/office/drawing/2014/main" id="{594E760F-E1B3-184F-96AE-FF7C132D7F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57738" y="1600200"/>
            <a:ext cx="4157662"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138121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1CF995F-3FC4-2742-BA2E-8E21F038FDC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4035" name="Rectangle 3">
            <a:extLst>
              <a:ext uri="{FF2B5EF4-FFF2-40B4-BE49-F238E27FC236}">
                <a16:creationId xmlns:a16="http://schemas.microsoft.com/office/drawing/2014/main" id="{86E00327-817A-4543-95F2-25A5C231CADE}"/>
              </a:ext>
            </a:extLst>
          </p:cNvPr>
          <p:cNvSpPr>
            <a:spLocks noGrp="1" noChangeArrowheads="1"/>
          </p:cNvSpPr>
          <p:nvPr>
            <p:ph idx="1"/>
          </p:nvPr>
        </p:nvSpPr>
        <p:spPr>
          <a:xfrm>
            <a:off x="381000" y="1447800"/>
            <a:ext cx="3962400" cy="4648200"/>
          </a:xfrm>
        </p:spPr>
        <p:txBody>
          <a:bodyPr/>
          <a:lstStyle/>
          <a:p>
            <a:pPr eaLnBrk="1" hangingPunct="1"/>
            <a:r>
              <a:rPr lang="en-US" altLang="en-US" sz="2400">
                <a:ea typeface="ヒラギノ角ゴ Pro W3" panose="020B0300000000000000" pitchFamily="34" charset="-128"/>
              </a:rPr>
              <a:t>a </a:t>
            </a:r>
            <a:r>
              <a:rPr lang="en-US" altLang="en-US" sz="2400" i="1">
                <a:ea typeface="ヒラギノ角ゴ Pro W3" panose="020B0300000000000000" pitchFamily="34" charset="-128"/>
              </a:rPr>
              <a:t>decrease</a:t>
            </a:r>
            <a:r>
              <a:rPr lang="en-US" altLang="en-US" sz="2400">
                <a:ea typeface="ヒラギノ角ゴ Pro W3" panose="020B0300000000000000" pitchFamily="34" charset="-128"/>
              </a:rPr>
              <a:t> in demand causes equilibrium price and quantity to fall</a:t>
            </a:r>
          </a:p>
        </p:txBody>
      </p:sp>
      <p:pic>
        <p:nvPicPr>
          <p:cNvPr id="44036" name="Picture 5">
            <a:extLst>
              <a:ext uri="{FF2B5EF4-FFF2-40B4-BE49-F238E27FC236}">
                <a16:creationId xmlns:a16="http://schemas.microsoft.com/office/drawing/2014/main" id="{31254FC2-D883-F64A-BC7F-F7DD4F4298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578350" y="1843088"/>
            <a:ext cx="418465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29561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4A80131-D0F0-7C45-9410-14A45436A3A4}"/>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a:t>
            </a:r>
          </a:p>
        </p:txBody>
      </p:sp>
      <p:sp>
        <p:nvSpPr>
          <p:cNvPr id="45059" name="Rectangle 3">
            <a:extLst>
              <a:ext uri="{FF2B5EF4-FFF2-40B4-BE49-F238E27FC236}">
                <a16:creationId xmlns:a16="http://schemas.microsoft.com/office/drawing/2014/main" id="{9DD96E9A-307B-BF49-9943-B8F582AD49BD}"/>
              </a:ext>
            </a:extLst>
          </p:cNvPr>
          <p:cNvSpPr>
            <a:spLocks noGrp="1" noChangeArrowheads="1"/>
          </p:cNvSpPr>
          <p:nvPr>
            <p:ph idx="1"/>
          </p:nvPr>
        </p:nvSpPr>
        <p:spPr>
          <a:xfrm>
            <a:off x="457200" y="1371600"/>
            <a:ext cx="2971800" cy="4343400"/>
          </a:xfrm>
        </p:spPr>
        <p:txBody>
          <a:bodyPr/>
          <a:lstStyle/>
          <a:p>
            <a:pPr eaLnBrk="1" hangingPunct="1"/>
            <a:r>
              <a:rPr lang="en-US" altLang="en-US" sz="2400">
                <a:ea typeface="ヒラギノ角ゴ Pro W3" panose="020B0300000000000000" pitchFamily="34" charset="-128"/>
              </a:rPr>
              <a:t>an </a:t>
            </a:r>
            <a:r>
              <a:rPr lang="en-US" altLang="en-US" sz="2400" i="1">
                <a:ea typeface="ヒラギノ角ゴ Pro W3" panose="020B0300000000000000" pitchFamily="34" charset="-128"/>
              </a:rPr>
              <a:t>increase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supply</a:t>
            </a:r>
            <a:r>
              <a:rPr lang="en-US" altLang="en-US" sz="2400">
                <a:ea typeface="ヒラギノ角ゴ Pro W3" panose="020B0300000000000000" pitchFamily="34" charset="-128"/>
              </a:rPr>
              <a:t> causes equilibrium price to fall and equilibrium quantity to rise</a:t>
            </a:r>
          </a:p>
        </p:txBody>
      </p:sp>
      <p:pic>
        <p:nvPicPr>
          <p:cNvPr id="45060" name="Picture 5">
            <a:extLst>
              <a:ext uri="{FF2B5EF4-FFF2-40B4-BE49-F238E27FC236}">
                <a16:creationId xmlns:a16="http://schemas.microsoft.com/office/drawing/2014/main" id="{8D64343D-7995-D940-AA94-DCA8C0217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24400" y="2022475"/>
            <a:ext cx="3886200" cy="423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726700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47F7FDC-B9FA-074B-85BF-C232130B91E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 </a:t>
            </a:r>
            <a:br>
              <a:rPr lang="en-US" altLang="en-US">
                <a:ea typeface="ヒラギノ角ゴ Pro W3" panose="020B0300000000000000" pitchFamily="34" charset="-128"/>
              </a:rPr>
            </a:br>
            <a:r>
              <a:rPr lang="en-US" altLang="en-US">
                <a:ea typeface="ヒラギノ角ゴ Pro W3" panose="020B0300000000000000" pitchFamily="34" charset="-128"/>
              </a:rPr>
              <a:t>Short-run </a:t>
            </a:r>
          </a:p>
        </p:txBody>
      </p:sp>
      <p:sp>
        <p:nvSpPr>
          <p:cNvPr id="46083" name="Rectangle 3">
            <a:extLst>
              <a:ext uri="{FF2B5EF4-FFF2-40B4-BE49-F238E27FC236}">
                <a16:creationId xmlns:a16="http://schemas.microsoft.com/office/drawing/2014/main" id="{43191B87-AC3A-1044-B329-612FDC1D65B8}"/>
              </a:ext>
            </a:extLst>
          </p:cNvPr>
          <p:cNvSpPr>
            <a:spLocks noGrp="1" noChangeArrowheads="1"/>
          </p:cNvSpPr>
          <p:nvPr>
            <p:ph idx="1"/>
          </p:nvPr>
        </p:nvSpPr>
        <p:spPr>
          <a:xfrm>
            <a:off x="381000" y="1371600"/>
            <a:ext cx="2971800" cy="4343400"/>
          </a:xfrm>
        </p:spPr>
        <p:txBody>
          <a:bodyPr/>
          <a:lstStyle/>
          <a:p>
            <a:pPr eaLnBrk="1" hangingPunct="1"/>
            <a:r>
              <a:rPr lang="en-US" altLang="en-US" sz="2400">
                <a:ea typeface="ヒラギノ角ゴ Pro W3" panose="020B0300000000000000" pitchFamily="34" charset="-128"/>
              </a:rPr>
              <a:t>a </a:t>
            </a:r>
            <a:r>
              <a:rPr lang="en-US" altLang="en-US" sz="2400" i="1">
                <a:ea typeface="ヒラギノ角ゴ Pro W3" panose="020B0300000000000000" pitchFamily="34" charset="-128"/>
              </a:rPr>
              <a:t>decrease</a:t>
            </a:r>
            <a:r>
              <a:rPr lang="en-US" altLang="en-US" sz="2400">
                <a:ea typeface="ヒラギノ角ゴ Pro W3" panose="020B0300000000000000" pitchFamily="34" charset="-128"/>
              </a:rPr>
              <a:t> in </a:t>
            </a:r>
            <a:r>
              <a:rPr lang="en-US" altLang="en-US" sz="2400" i="1">
                <a:ea typeface="ヒラギノ角ゴ Pro W3" panose="020B0300000000000000" pitchFamily="34" charset="-128"/>
              </a:rPr>
              <a:t>supply</a:t>
            </a:r>
            <a:r>
              <a:rPr lang="en-US" altLang="en-US" sz="2400">
                <a:ea typeface="ヒラギノ角ゴ Pro W3" panose="020B0300000000000000" pitchFamily="34" charset="-128"/>
              </a:rPr>
              <a:t> causes equilibrium price to rise and equilibrium quantity to fall</a:t>
            </a:r>
          </a:p>
        </p:txBody>
      </p:sp>
      <p:pic>
        <p:nvPicPr>
          <p:cNvPr id="46084" name="Picture 5">
            <a:extLst>
              <a:ext uri="{FF2B5EF4-FFF2-40B4-BE49-F238E27FC236}">
                <a16:creationId xmlns:a16="http://schemas.microsoft.com/office/drawing/2014/main" id="{173F5557-6592-C949-A0D2-4F4991E05E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724400" y="2047875"/>
            <a:ext cx="3733800"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962103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89F4B8E-C2DB-A14E-82CC-A6C182268DC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7107" name="Rectangle 3">
            <a:extLst>
              <a:ext uri="{FF2B5EF4-FFF2-40B4-BE49-F238E27FC236}">
                <a16:creationId xmlns:a16="http://schemas.microsoft.com/office/drawing/2014/main" id="{57C3F310-469B-4048-BBD2-EB4ADD4D9EE6}"/>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long run </a:t>
            </a:r>
            <a:r>
              <a:rPr lang="en-US" altLang="en-US">
                <a:ea typeface="ヒラギノ角ゴ Pro W3" panose="020B0300000000000000" pitchFamily="34" charset="-128"/>
              </a:rPr>
              <a:t>is the period of time in which:</a:t>
            </a:r>
          </a:p>
          <a:p>
            <a:pPr lvl="1" eaLnBrk="1" hangingPunct="1"/>
            <a:r>
              <a:rPr lang="en-US" altLang="en-US">
                <a:ea typeface="ヒラギノ角ゴ Pro W3" panose="020B0300000000000000" pitchFamily="34" charset="-128"/>
              </a:rPr>
              <a:t>new sellers may enter a market</a:t>
            </a:r>
          </a:p>
          <a:p>
            <a:pPr lvl="1" eaLnBrk="1" hangingPunct="1"/>
            <a:r>
              <a:rPr lang="en-US" altLang="en-US">
                <a:ea typeface="ヒラギノ角ゴ Pro W3" panose="020B0300000000000000" pitchFamily="34" charset="-128"/>
              </a:rPr>
              <a:t>existing sellers may exit from a market</a:t>
            </a:r>
          </a:p>
          <a:p>
            <a:pPr lvl="1" eaLnBrk="1" hangingPunct="1"/>
            <a:r>
              <a:rPr lang="en-US" altLang="en-US">
                <a:ea typeface="ヒラギノ角ゴ Pro W3" panose="020B0300000000000000" pitchFamily="34" charset="-128"/>
              </a:rPr>
              <a:t>existing sellers may adjust fixed factors of production</a:t>
            </a:r>
          </a:p>
          <a:p>
            <a:pPr lvl="1" eaLnBrk="1" hangingPunct="1"/>
            <a:r>
              <a:rPr lang="en-US" altLang="en-US">
                <a:ea typeface="ヒラギノ角ゴ Pro W3" panose="020B0300000000000000" pitchFamily="34" charset="-128"/>
              </a:rPr>
              <a:t>buyers may react to a change in equilibrium price by changing their tastes and preferences</a:t>
            </a:r>
          </a:p>
          <a:p>
            <a:pPr lvl="1"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16104803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E656DF09-68AC-8247-A54E-55FDE8A78A04}"/>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8131" name="Rectangle 3">
            <a:extLst>
              <a:ext uri="{FF2B5EF4-FFF2-40B4-BE49-F238E27FC236}">
                <a16:creationId xmlns:a16="http://schemas.microsoft.com/office/drawing/2014/main" id="{47CB5F5E-CE32-B34F-A2CC-9D3BECBACF19}"/>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Long run changes show the allocating function of price</a:t>
            </a:r>
          </a:p>
          <a:p>
            <a:pPr eaLnBrk="1" hangingPunct="1"/>
            <a:endParaRPr lang="en-US" altLang="en-US">
              <a:ea typeface="ヒラギノ角ゴ Pro W3" panose="020B0300000000000000" pitchFamily="34" charset="-128"/>
            </a:endParaRPr>
          </a:p>
          <a:p>
            <a:pPr eaLnBrk="1" hangingPunct="1"/>
            <a:r>
              <a:rPr lang="en-US" altLang="en-US">
                <a:ea typeface="ヒラギノ角ゴ Pro W3" panose="020B0300000000000000" pitchFamily="34" charset="-128"/>
              </a:rPr>
              <a:t>The </a:t>
            </a:r>
            <a:r>
              <a:rPr lang="en-US" altLang="en-US" b="1">
                <a:ea typeface="ヒラギノ角ゴ Pro W3" panose="020B0300000000000000" pitchFamily="34" charset="-128"/>
              </a:rPr>
              <a:t>guiding</a:t>
            </a:r>
            <a:r>
              <a:rPr lang="en-US" altLang="en-US">
                <a:ea typeface="ヒラギノ角ゴ Pro W3" panose="020B0300000000000000" pitchFamily="34" charset="-128"/>
              </a:rPr>
              <a:t> or </a:t>
            </a:r>
            <a:r>
              <a:rPr lang="en-US" altLang="en-US" b="1">
                <a:ea typeface="ヒラギノ角ゴ Pro W3" panose="020B0300000000000000" pitchFamily="34" charset="-128"/>
              </a:rPr>
              <a:t>allocating function </a:t>
            </a:r>
            <a:r>
              <a:rPr lang="en-US" altLang="en-US">
                <a:ea typeface="ヒラギノ角ゴ Pro W3" panose="020B0300000000000000" pitchFamily="34" charset="-128"/>
              </a:rPr>
              <a:t>of price is the movement of resources into or out of markets in response to a change in the equilibrium price.</a:t>
            </a:r>
          </a:p>
          <a:p>
            <a:pPr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9262254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D1C8FB27-01CD-0545-877D-BC631992D8CA}"/>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Comparative Static Analysis:</a:t>
            </a:r>
            <a:br>
              <a:rPr lang="en-US" altLang="en-US">
                <a:ea typeface="ヒラギノ角ゴ Pro W3" panose="020B0300000000000000" pitchFamily="34" charset="-128"/>
              </a:rPr>
            </a:br>
            <a:r>
              <a:rPr lang="en-US" altLang="en-US">
                <a:ea typeface="ヒラギノ角ゴ Pro W3" panose="020B0300000000000000" pitchFamily="34" charset="-128"/>
              </a:rPr>
              <a:t>Long-run</a:t>
            </a:r>
          </a:p>
        </p:txBody>
      </p:sp>
      <p:sp>
        <p:nvSpPr>
          <p:cNvPr id="49155" name="Rectangle 3">
            <a:extLst>
              <a:ext uri="{FF2B5EF4-FFF2-40B4-BE49-F238E27FC236}">
                <a16:creationId xmlns:a16="http://schemas.microsoft.com/office/drawing/2014/main" id="{8C94000D-BB36-6A47-B71E-024F5A258A8C}"/>
              </a:ext>
            </a:extLst>
          </p:cNvPr>
          <p:cNvSpPr>
            <a:spLocks noGrp="1" noChangeArrowheads="1"/>
          </p:cNvSpPr>
          <p:nvPr>
            <p:ph idx="1"/>
          </p:nvPr>
        </p:nvSpPr>
        <p:spPr>
          <a:xfrm>
            <a:off x="381000" y="1447800"/>
            <a:ext cx="4495800" cy="4648200"/>
          </a:xfrm>
        </p:spPr>
        <p:txBody>
          <a:bodyPr/>
          <a:lstStyle/>
          <a:p>
            <a:pPr eaLnBrk="1" hangingPunct="1"/>
            <a:r>
              <a:rPr lang="en-US" altLang="en-US" sz="2400">
                <a:ea typeface="ヒラギノ角ゴ Pro W3" panose="020B0300000000000000" pitchFamily="34" charset="-128"/>
              </a:rPr>
              <a:t>initial change: </a:t>
            </a:r>
            <a:r>
              <a:rPr lang="en-US" altLang="en-US" sz="2400" u="sng">
                <a:ea typeface="ヒラギノ角ゴ Pro W3" panose="020B0300000000000000" pitchFamily="34" charset="-128"/>
              </a:rPr>
              <a:t>de</a:t>
            </a:r>
            <a:r>
              <a:rPr lang="en-US" altLang="en-US" sz="2400">
                <a:ea typeface="ヒラギノ角ゴ Pro W3" panose="020B0300000000000000" pitchFamily="34" charset="-128"/>
              </a:rPr>
              <a:t>crease in demand from D</a:t>
            </a:r>
            <a:r>
              <a:rPr lang="en-US" altLang="en-US" sz="2400" baseline="-25000">
                <a:ea typeface="ヒラギノ角ゴ Pro W3" panose="020B0300000000000000" pitchFamily="34" charset="-128"/>
              </a:rPr>
              <a:t>1</a:t>
            </a:r>
            <a:r>
              <a:rPr lang="en-US" altLang="en-US" sz="2400">
                <a:ea typeface="ヒラギノ角ゴ Pro W3" panose="020B0300000000000000" pitchFamily="34" charset="-128"/>
              </a:rPr>
              <a:t> to D</a:t>
            </a:r>
            <a:r>
              <a:rPr lang="en-US" altLang="en-US" sz="2400" baseline="-25000">
                <a:ea typeface="ヒラギノ角ゴ Pro W3" panose="020B0300000000000000" pitchFamily="34" charset="-128"/>
              </a:rPr>
              <a:t>2</a:t>
            </a:r>
          </a:p>
          <a:p>
            <a:pPr eaLnBrk="1" hangingPunct="1"/>
            <a:r>
              <a:rPr lang="en-US" altLang="en-US" sz="2400">
                <a:ea typeface="ヒラギノ角ゴ Pro W3" panose="020B0300000000000000" pitchFamily="34" charset="-128"/>
              </a:rPr>
              <a:t>result: reduction in equilibrium price and quantity (to P</a:t>
            </a:r>
            <a:r>
              <a:rPr lang="en-US" altLang="en-US" sz="2400" baseline="-25000">
                <a:ea typeface="ヒラギノ角ゴ Pro W3" panose="020B0300000000000000" pitchFamily="34" charset="-128"/>
              </a:rPr>
              <a:t>2</a:t>
            </a:r>
            <a:r>
              <a:rPr lang="en-US" altLang="en-US" sz="2400">
                <a:ea typeface="ヒラギノ角ゴ Pro W3" panose="020B0300000000000000" pitchFamily="34" charset="-128"/>
              </a:rPr>
              <a:t>, Q</a:t>
            </a:r>
            <a:r>
              <a:rPr lang="en-US" altLang="en-US" sz="2400" baseline="-25000">
                <a:ea typeface="ヒラギノ角ゴ Pro W3" panose="020B0300000000000000" pitchFamily="34" charset="-128"/>
              </a:rPr>
              <a:t>2</a:t>
            </a:r>
            <a:r>
              <a:rPr lang="en-US" altLang="en-US" sz="2400">
                <a:ea typeface="ヒラギノ角ゴ Pro W3" panose="020B0300000000000000" pitchFamily="34" charset="-128"/>
              </a:rPr>
              <a:t>)</a:t>
            </a:r>
          </a:p>
          <a:p>
            <a:pPr eaLnBrk="1" hangingPunct="1"/>
            <a:r>
              <a:rPr lang="en-US" altLang="en-US" sz="2400">
                <a:ea typeface="ヒラギノ角ゴ Pro W3" panose="020B0300000000000000" pitchFamily="34" charset="-128"/>
              </a:rPr>
              <a:t>follow-on adjustment:</a:t>
            </a:r>
          </a:p>
          <a:p>
            <a:pPr lvl="1" eaLnBrk="1" hangingPunct="1"/>
            <a:r>
              <a:rPr lang="en-US" altLang="en-US" sz="2000">
                <a:ea typeface="ヒラギノ角ゴ Pro W3" panose="020B0300000000000000" pitchFamily="34" charset="-128"/>
              </a:rPr>
              <a:t>movement of resources out of the market</a:t>
            </a:r>
          </a:p>
          <a:p>
            <a:pPr lvl="1" eaLnBrk="1" hangingPunct="1"/>
            <a:r>
              <a:rPr lang="en-US" altLang="en-US" sz="2000">
                <a:ea typeface="ヒラギノ角ゴ Pro W3" panose="020B0300000000000000" pitchFamily="34" charset="-128"/>
              </a:rPr>
              <a:t>leftward shift in the supply curve to S</a:t>
            </a:r>
            <a:r>
              <a:rPr lang="en-US" altLang="en-US" sz="2000" baseline="-25000">
                <a:ea typeface="ヒラギノ角ゴ Pro W3" panose="020B0300000000000000" pitchFamily="34" charset="-128"/>
              </a:rPr>
              <a:t>2</a:t>
            </a:r>
          </a:p>
          <a:p>
            <a:pPr lvl="1" eaLnBrk="1" hangingPunct="1"/>
            <a:r>
              <a:rPr lang="en-US" altLang="en-US" sz="2000">
                <a:ea typeface="ヒラギノ角ゴ Pro W3" panose="020B0300000000000000" pitchFamily="34" charset="-128"/>
              </a:rPr>
              <a:t>equilibrium price and quantity (to P</a:t>
            </a:r>
            <a:r>
              <a:rPr lang="en-US" altLang="en-US" sz="2000" baseline="-25000">
                <a:ea typeface="ヒラギノ角ゴ Pro W3" panose="020B0300000000000000" pitchFamily="34" charset="-128"/>
              </a:rPr>
              <a:t>3</a:t>
            </a:r>
            <a:r>
              <a:rPr lang="en-US" altLang="en-US" sz="2000">
                <a:ea typeface="ヒラギノ角ゴ Pro W3" panose="020B0300000000000000" pitchFamily="34" charset="-128"/>
              </a:rPr>
              <a:t>, Q</a:t>
            </a:r>
            <a:r>
              <a:rPr lang="en-US" altLang="en-US" sz="2000" baseline="-25000">
                <a:ea typeface="ヒラギノ角ゴ Pro W3" panose="020B0300000000000000" pitchFamily="34" charset="-128"/>
              </a:rPr>
              <a:t>3</a:t>
            </a:r>
            <a:r>
              <a:rPr lang="en-US" altLang="en-US" sz="2000">
                <a:ea typeface="ヒラギノ角ゴ Pro W3" panose="020B0300000000000000" pitchFamily="34" charset="-128"/>
              </a:rPr>
              <a:t>)</a:t>
            </a:r>
          </a:p>
        </p:txBody>
      </p:sp>
      <p:pic>
        <p:nvPicPr>
          <p:cNvPr id="49156" name="Picture 5">
            <a:extLst>
              <a:ext uri="{FF2B5EF4-FFF2-40B4-BE49-F238E27FC236}">
                <a16:creationId xmlns:a16="http://schemas.microsoft.com/office/drawing/2014/main" id="{69E7AACE-1663-7C42-9FA4-DAD61D2EDD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gray">
          <a:xfrm>
            <a:off x="4953000" y="1981200"/>
            <a:ext cx="3786188"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761322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DFDF24F4-8AE9-0848-AAE1-FF5FB9FE4C62}"/>
              </a:ext>
            </a:extLst>
          </p:cNvPr>
          <p:cNvSpPr>
            <a:spLocks noGrp="1" noChangeArrowheads="1"/>
          </p:cNvSpPr>
          <p:nvPr>
            <p:ph type="title"/>
          </p:nvPr>
        </p:nvSpPr>
        <p:spPr/>
        <p:txBody>
          <a:bodyPr/>
          <a:lstStyle/>
          <a:p>
            <a:pPr eaLnBrk="1" fontAlgn="auto" hangingPunct="1">
              <a:spcAft>
                <a:spcPts val="0"/>
              </a:spcAft>
              <a:defRPr/>
            </a:pPr>
            <a:r>
              <a:rPr lang="en-US">
                <a:solidFill>
                  <a:schemeClr val="tx2">
                    <a:satMod val="200000"/>
                  </a:schemeClr>
                </a:solidFill>
              </a:rPr>
              <a:t>Long-run Analysis</a:t>
            </a:r>
            <a:endParaRPr lang="en-US" dirty="0">
              <a:solidFill>
                <a:schemeClr val="tx2">
                  <a:satMod val="200000"/>
                </a:schemeClr>
              </a:solidFill>
            </a:endParaRPr>
          </a:p>
        </p:txBody>
      </p:sp>
      <p:graphicFrame>
        <p:nvGraphicFramePr>
          <p:cNvPr id="50179" name="Object 4">
            <a:extLst>
              <a:ext uri="{FF2B5EF4-FFF2-40B4-BE49-F238E27FC236}">
                <a16:creationId xmlns:a16="http://schemas.microsoft.com/office/drawing/2014/main" id="{467A6BE9-913A-C542-BDF6-8BED5FA88461}"/>
              </a:ext>
            </a:extLst>
          </p:cNvPr>
          <p:cNvGraphicFramePr>
            <a:graphicFrameLocks noGrp="1" noChangeAspect="1"/>
          </p:cNvGraphicFramePr>
          <p:nvPr>
            <p:ph idx="1"/>
          </p:nvPr>
        </p:nvGraphicFramePr>
        <p:xfrm>
          <a:off x="4759325" y="1752600"/>
          <a:ext cx="4040188" cy="3581400"/>
        </p:xfrm>
        <a:graphic>
          <a:graphicData uri="http://schemas.openxmlformats.org/presentationml/2006/ole">
            <mc:AlternateContent xmlns:mc="http://schemas.openxmlformats.org/markup-compatibility/2006">
              <mc:Choice xmlns:v="urn:schemas-microsoft-com:vml" Requires="v">
                <p:oleObj spid="_x0000_s48137" name="Bitmap Image" r:id="rId3" imgW="1676400" imgH="1485900" progId="Paint.Picture">
                  <p:embed/>
                </p:oleObj>
              </mc:Choice>
              <mc:Fallback>
                <p:oleObj name="Bitmap Image" r:id="rId3" imgW="1676400" imgH="1485900" progId="Paint.Picture">
                  <p:embed/>
                  <p:pic>
                    <p:nvPicPr>
                      <p:cNvPr id="50179" name="Object 4">
                        <a:extLst>
                          <a:ext uri="{FF2B5EF4-FFF2-40B4-BE49-F238E27FC236}">
                            <a16:creationId xmlns:a16="http://schemas.microsoft.com/office/drawing/2014/main" id="{467A6BE9-913A-C542-BDF6-8BED5FA88461}"/>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gray">
                      <a:xfrm>
                        <a:off x="4759325" y="1752600"/>
                        <a:ext cx="4040188"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50180" name="Rectangle 3">
            <a:extLst>
              <a:ext uri="{FF2B5EF4-FFF2-40B4-BE49-F238E27FC236}">
                <a16:creationId xmlns:a16="http://schemas.microsoft.com/office/drawing/2014/main" id="{3A8743F1-905C-5945-8813-873F1A184282}"/>
              </a:ext>
            </a:extLst>
          </p:cNvPr>
          <p:cNvSpPr>
            <a:spLocks noGrp="1" noChangeArrowheads="1"/>
          </p:cNvSpPr>
          <p:nvPr>
            <p:ph type="body" sz="half" idx="4294967295"/>
          </p:nvPr>
        </p:nvSpPr>
        <p:spPr>
          <a:xfrm>
            <a:off x="428058" y="1257300"/>
            <a:ext cx="4495800" cy="4572000"/>
          </a:xfrm>
        </p:spPr>
        <p:txBody>
          <a:bodyPr/>
          <a:lstStyle/>
          <a:p>
            <a:pPr eaLnBrk="1" hangingPunct="1"/>
            <a:r>
              <a:rPr lang="en-US" altLang="en-US" sz="2400" dirty="0">
                <a:ea typeface="ヒラギノ角ゴ Pro W3" panose="020B0300000000000000" pitchFamily="34" charset="-128"/>
              </a:rPr>
              <a:t>initial change: </a:t>
            </a:r>
            <a:r>
              <a:rPr lang="en-US" altLang="en-US" sz="2400" u="sng" dirty="0">
                <a:ea typeface="ヒラギノ角ゴ Pro W3" panose="020B0300000000000000" pitchFamily="34" charset="-128"/>
              </a:rPr>
              <a:t>in</a:t>
            </a:r>
            <a:r>
              <a:rPr lang="en-US" altLang="en-US" sz="2400" dirty="0">
                <a:ea typeface="ヒラギノ角ゴ Pro W3" panose="020B0300000000000000" pitchFamily="34" charset="-128"/>
              </a:rPr>
              <a:t>crease in demand from D</a:t>
            </a:r>
            <a:r>
              <a:rPr lang="en-US" altLang="en-US" sz="2400" baseline="-25000" dirty="0">
                <a:ea typeface="ヒラギノ角ゴ Pro W3" panose="020B0300000000000000" pitchFamily="34" charset="-128"/>
              </a:rPr>
              <a:t>1</a:t>
            </a:r>
            <a:r>
              <a:rPr lang="en-US" altLang="en-US" sz="2400" dirty="0">
                <a:ea typeface="ヒラギノ角ゴ Pro W3" panose="020B0300000000000000" pitchFamily="34" charset="-128"/>
              </a:rPr>
              <a:t> to D</a:t>
            </a:r>
            <a:r>
              <a:rPr lang="en-US" altLang="en-US" sz="2400" baseline="-25000" dirty="0">
                <a:ea typeface="ヒラギノ角ゴ Pro W3" panose="020B0300000000000000" pitchFamily="34" charset="-128"/>
              </a:rPr>
              <a:t>2</a:t>
            </a:r>
          </a:p>
          <a:p>
            <a:pPr eaLnBrk="1" hangingPunct="1"/>
            <a:r>
              <a:rPr lang="en-US" altLang="en-US" sz="2400" dirty="0">
                <a:ea typeface="ヒラギノ角ゴ Pro W3" panose="020B0300000000000000" pitchFamily="34" charset="-128"/>
              </a:rPr>
              <a:t>result: increase in equilibrium price and quantity (to P</a:t>
            </a:r>
            <a:r>
              <a:rPr lang="en-US" altLang="en-US" sz="2400" baseline="-25000" dirty="0">
                <a:ea typeface="ヒラギノ角ゴ Pro W3" panose="020B0300000000000000" pitchFamily="34" charset="-128"/>
              </a:rPr>
              <a:t>2</a:t>
            </a:r>
            <a:r>
              <a:rPr lang="en-US" altLang="en-US" sz="2400" dirty="0">
                <a:ea typeface="ヒラギノ角ゴ Pro W3" panose="020B0300000000000000" pitchFamily="34" charset="-128"/>
              </a:rPr>
              <a:t>, Q</a:t>
            </a:r>
            <a:r>
              <a:rPr lang="en-US" altLang="en-US" sz="2400" baseline="-25000" dirty="0">
                <a:ea typeface="ヒラギノ角ゴ Pro W3" panose="020B0300000000000000" pitchFamily="34" charset="-128"/>
              </a:rPr>
              <a:t>2</a:t>
            </a:r>
            <a:r>
              <a:rPr lang="en-US" altLang="en-US" sz="2400" dirty="0">
                <a:ea typeface="ヒラギノ角ゴ Pro W3" panose="020B0300000000000000" pitchFamily="34" charset="-128"/>
              </a:rPr>
              <a:t>)</a:t>
            </a:r>
            <a:endParaRPr lang="en-US" altLang="en-US" sz="2400" baseline="-25000" dirty="0">
              <a:ea typeface="ヒラギノ角ゴ Pro W3" panose="020B0300000000000000" pitchFamily="34" charset="-128"/>
            </a:endParaRPr>
          </a:p>
          <a:p>
            <a:pPr eaLnBrk="1" hangingPunct="1"/>
            <a:r>
              <a:rPr lang="en-US" altLang="en-US" sz="2400" dirty="0">
                <a:ea typeface="ヒラギノ角ゴ Pro W3" panose="020B0300000000000000" pitchFamily="34" charset="-128"/>
              </a:rPr>
              <a:t>follow-on adjustment:</a:t>
            </a:r>
          </a:p>
          <a:p>
            <a:pPr lvl="1" eaLnBrk="1" hangingPunct="1">
              <a:buFont typeface="Lucida Grande" panose="020B0600040502020204" pitchFamily="34" charset="0"/>
              <a:buChar char="–"/>
            </a:pPr>
            <a:r>
              <a:rPr lang="en-US" altLang="en-US" sz="2400" dirty="0">
                <a:ea typeface="ヒラギノ角ゴ Pro W3" panose="020B0300000000000000" pitchFamily="34" charset="-128"/>
              </a:rPr>
              <a:t>movement of resources into the market</a:t>
            </a:r>
          </a:p>
          <a:p>
            <a:pPr lvl="1" eaLnBrk="1" hangingPunct="1">
              <a:buFont typeface="Lucida Grande" panose="020B0600040502020204" pitchFamily="34" charset="0"/>
              <a:buChar char="–"/>
            </a:pPr>
            <a:r>
              <a:rPr lang="en-US" altLang="en-US" sz="2400" dirty="0">
                <a:ea typeface="ヒラギノ角ゴ Pro W3" panose="020B0300000000000000" pitchFamily="34" charset="-128"/>
              </a:rPr>
              <a:t>rightward shift in the supply curve to S</a:t>
            </a:r>
            <a:r>
              <a:rPr lang="en-US" altLang="en-US" sz="2400" baseline="-25000" dirty="0">
                <a:ea typeface="ヒラギノ角ゴ Pro W3" panose="020B0300000000000000" pitchFamily="34" charset="-128"/>
              </a:rPr>
              <a:t>2</a:t>
            </a:r>
          </a:p>
          <a:p>
            <a:pPr lvl="1" eaLnBrk="1" hangingPunct="1">
              <a:buFont typeface="Lucida Grande" panose="020B0600040502020204" pitchFamily="34" charset="0"/>
              <a:buChar char="–"/>
            </a:pPr>
            <a:r>
              <a:rPr lang="en-US" altLang="en-US" sz="2400" dirty="0">
                <a:ea typeface="ヒラギノ角ゴ Pro W3" panose="020B0300000000000000" pitchFamily="34" charset="-128"/>
                <a:sym typeface="Wingdings" pitchFamily="2" charset="2"/>
              </a:rPr>
              <a:t>e</a:t>
            </a:r>
            <a:r>
              <a:rPr lang="en-US" altLang="en-US" sz="2400" dirty="0">
                <a:ea typeface="ヒラギノ角ゴ Pro W3" panose="020B0300000000000000" pitchFamily="34" charset="-128"/>
              </a:rPr>
              <a:t>quilibrium price and quantity (to P</a:t>
            </a:r>
            <a:r>
              <a:rPr lang="en-US" altLang="en-US" sz="2400" baseline="-25000" dirty="0">
                <a:ea typeface="ヒラギノ角ゴ Pro W3" panose="020B0300000000000000" pitchFamily="34" charset="-128"/>
              </a:rPr>
              <a:t>3</a:t>
            </a:r>
            <a:r>
              <a:rPr lang="en-US" altLang="en-US" sz="2400" dirty="0">
                <a:ea typeface="ヒラギノ角ゴ Pro W3" panose="020B0300000000000000" pitchFamily="34" charset="-128"/>
              </a:rPr>
              <a:t>, Q</a:t>
            </a:r>
            <a:r>
              <a:rPr lang="en-US" altLang="en-US" sz="2400" baseline="-25000" dirty="0">
                <a:ea typeface="ヒラギノ角ゴ Pro W3" panose="020B0300000000000000" pitchFamily="34" charset="-128"/>
              </a:rPr>
              <a:t>3</a:t>
            </a:r>
            <a:r>
              <a:rPr lang="en-US" altLang="en-US" sz="2400" dirty="0">
                <a:ea typeface="ヒラギノ角ゴ Pro W3" panose="020B0300000000000000" pitchFamily="34" charset="-128"/>
              </a:rPr>
              <a:t>)</a:t>
            </a:r>
            <a:endParaRPr lang="en-US" altLang="en-US" sz="2400" baseline="-25000" dirty="0">
              <a:ea typeface="ヒラギノ角ゴ Pro W3" panose="020B0300000000000000" pitchFamily="34" charset="-128"/>
            </a:endParaRPr>
          </a:p>
        </p:txBody>
      </p:sp>
    </p:spTree>
    <p:extLst>
      <p:ext uri="{BB962C8B-B14F-4D97-AF65-F5344CB8AC3E}">
        <p14:creationId xmlns:p14="http://schemas.microsoft.com/office/powerpoint/2010/main" val="4000873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10DBA388-3CC6-E54B-B6AC-9070910A3FEF}"/>
              </a:ext>
            </a:extLst>
          </p:cNvPr>
          <p:cNvSpPr>
            <a:spLocks noGrp="1"/>
          </p:cNvSpPr>
          <p:nvPr>
            <p:ph type="title"/>
          </p:nvPr>
        </p:nvSpPr>
        <p:spPr/>
        <p:txBody>
          <a:bodyPr/>
          <a:lstStyle/>
          <a:p>
            <a:pPr eaLnBrk="1" fontAlgn="auto" hangingPunct="1">
              <a:spcAft>
                <a:spcPts val="0"/>
              </a:spcAft>
              <a:defRPr/>
            </a:pPr>
            <a:r>
              <a:rPr lang="en-US" sz="2800" dirty="0">
                <a:solidFill>
                  <a:schemeClr val="tx2">
                    <a:satMod val="200000"/>
                  </a:schemeClr>
                </a:solidFill>
              </a:rPr>
              <a:t>Summary: Short-Run and Long-Run Changes in the Market</a:t>
            </a:r>
          </a:p>
        </p:txBody>
      </p:sp>
      <p:pic>
        <p:nvPicPr>
          <p:cNvPr id="51203" name="Picture 4" descr="tbl03_06.gif">
            <a:extLst>
              <a:ext uri="{FF2B5EF4-FFF2-40B4-BE49-F238E27FC236}">
                <a16:creationId xmlns:a16="http://schemas.microsoft.com/office/drawing/2014/main" id="{19965CF4-EC5B-384F-B693-4125B269447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828800"/>
            <a:ext cx="8253413"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9729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E680DE63-23C4-694C-ADFD-BFAC43836FA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Supply, Demand, and Price</a:t>
            </a:r>
          </a:p>
        </p:txBody>
      </p:sp>
      <p:sp>
        <p:nvSpPr>
          <p:cNvPr id="52227" name="Rectangle 3">
            <a:extLst>
              <a:ext uri="{FF2B5EF4-FFF2-40B4-BE49-F238E27FC236}">
                <a16:creationId xmlns:a16="http://schemas.microsoft.com/office/drawing/2014/main" id="{0DE3DC1F-7A1D-554D-9236-2B61D64D2E4D}"/>
              </a:ext>
            </a:extLst>
          </p:cNvPr>
          <p:cNvSpPr>
            <a:spLocks noGrp="1" noChangeArrowheads="1"/>
          </p:cNvSpPr>
          <p:nvPr>
            <p:ph idx="1"/>
          </p:nvPr>
        </p:nvSpPr>
        <p:spPr/>
        <p:txBody>
          <a:bodyPr/>
          <a:lstStyle/>
          <a:p>
            <a:pPr eaLnBrk="1" hangingPunct="1"/>
            <a:r>
              <a:rPr lang="en-US" altLang="en-US" sz="2600" dirty="0">
                <a:ea typeface="ヒラギノ角ゴ Pro W3" panose="020B0300000000000000" pitchFamily="34" charset="-128"/>
              </a:rPr>
              <a:t>In the extreme case, the forces of supply and demand are the sole determinants of the market price, not any single firm.</a:t>
            </a:r>
          </a:p>
          <a:p>
            <a:pPr lvl="1" eaLnBrk="1" hangingPunct="1"/>
            <a:r>
              <a:rPr lang="en-US" altLang="en-US" sz="2600" dirty="0">
                <a:ea typeface="ヒラギノ角ゴ Pro W3" panose="020B0300000000000000" pitchFamily="34" charset="-128"/>
              </a:rPr>
              <a:t>this type of market is ‘perfect competition’</a:t>
            </a:r>
          </a:p>
          <a:p>
            <a:pPr eaLnBrk="1" hangingPunct="1"/>
            <a:r>
              <a:rPr lang="en-US" altLang="en-US" sz="2600" dirty="0">
                <a:ea typeface="ヒラギノ角ゴ Pro W3" panose="020B0300000000000000" pitchFamily="34" charset="-128"/>
              </a:rPr>
              <a:t>In many cases, individual firms can exert market power over price because of their:</a:t>
            </a:r>
          </a:p>
          <a:p>
            <a:pPr lvl="1" eaLnBrk="1" hangingPunct="1"/>
            <a:r>
              <a:rPr lang="en-US" altLang="en-US" sz="2600" dirty="0">
                <a:ea typeface="ヒラギノ角ゴ Pro W3" panose="020B0300000000000000" pitchFamily="34" charset="-128"/>
              </a:rPr>
              <a:t>dominant size</a:t>
            </a:r>
          </a:p>
          <a:p>
            <a:pPr lvl="1" eaLnBrk="1" hangingPunct="1"/>
            <a:r>
              <a:rPr lang="en-US" altLang="en-US" sz="2600" dirty="0">
                <a:ea typeface="ヒラギノ角ゴ Pro W3" panose="020B0300000000000000" pitchFamily="34" charset="-128"/>
              </a:rPr>
              <a:t>ability to differentiate their product through advertising, brand name, features, or servic</a:t>
            </a:r>
            <a:r>
              <a:rPr lang="en-US" altLang="en-US" dirty="0">
                <a:ea typeface="ヒラギノ角ゴ Pro W3" panose="020B0300000000000000" pitchFamily="34" charset="-128"/>
              </a:rPr>
              <a:t>es</a:t>
            </a:r>
          </a:p>
        </p:txBody>
      </p:sp>
    </p:spTree>
    <p:extLst>
      <p:ext uri="{BB962C8B-B14F-4D97-AF65-F5344CB8AC3E}">
        <p14:creationId xmlns:p14="http://schemas.microsoft.com/office/powerpoint/2010/main" val="34724392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B464445-0337-864C-9787-C9C87D0690E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Supply, Demand, and Price</a:t>
            </a:r>
          </a:p>
        </p:txBody>
      </p:sp>
      <p:sp>
        <p:nvSpPr>
          <p:cNvPr id="53251" name="Rectangle 3">
            <a:extLst>
              <a:ext uri="{FF2B5EF4-FFF2-40B4-BE49-F238E27FC236}">
                <a16:creationId xmlns:a16="http://schemas.microsoft.com/office/drawing/2014/main" id="{8CADDD7C-D31A-B34B-BF2A-E10C2A3A93A4}"/>
              </a:ext>
            </a:extLst>
          </p:cNvPr>
          <p:cNvSpPr>
            <a:spLocks noGrp="1" noChangeArrowheads="1"/>
          </p:cNvSpPr>
          <p:nvPr>
            <p:ph idx="1"/>
          </p:nvPr>
        </p:nvSpPr>
        <p:spPr/>
        <p:txBody>
          <a:bodyPr/>
          <a:lstStyle/>
          <a:p>
            <a:pPr eaLnBrk="1" hangingPunct="1"/>
            <a:r>
              <a:rPr lang="en-US" altLang="en-US" sz="2600" dirty="0">
                <a:ea typeface="ヒラギノ角ゴ Pro W3" panose="020B0300000000000000" pitchFamily="34" charset="-128"/>
              </a:rPr>
              <a:t>Discussion of changes in the computer industry</a:t>
            </a:r>
          </a:p>
          <a:p>
            <a:pPr lvl="1" eaLnBrk="1" hangingPunct="1"/>
            <a:r>
              <a:rPr lang="en-US" altLang="en-US" sz="2600" dirty="0">
                <a:ea typeface="ヒラギノ角ゴ Pro W3" panose="020B0300000000000000" pitchFamily="34" charset="-128"/>
              </a:rPr>
              <a:t>Makers of PCs, notebooks and jump drives are facing slower growth in the demand for their products as technology is changing.</a:t>
            </a:r>
          </a:p>
          <a:p>
            <a:pPr lvl="1" eaLnBrk="1" hangingPunct="1"/>
            <a:endParaRPr lang="en-US" altLang="en-US" sz="2600" dirty="0">
              <a:ea typeface="ヒラギノ角ゴ Pro W3" panose="020B0300000000000000" pitchFamily="34" charset="-128"/>
            </a:endParaRPr>
          </a:p>
          <a:p>
            <a:pPr lvl="1" eaLnBrk="1" hangingPunct="1"/>
            <a:r>
              <a:rPr lang="en-US" altLang="en-US" sz="2600" dirty="0">
                <a:ea typeface="ヒラギノ角ゴ Pro W3" panose="020B0300000000000000" pitchFamily="34" charset="-128"/>
              </a:rPr>
              <a:t>What impact do you think cloud computing will have on the demand for stand-alone applications such as Microsoft Office or storage devices for computers?</a:t>
            </a:r>
          </a:p>
        </p:txBody>
      </p:sp>
    </p:spTree>
    <p:extLst>
      <p:ext uri="{BB962C8B-B14F-4D97-AF65-F5344CB8AC3E}">
        <p14:creationId xmlns:p14="http://schemas.microsoft.com/office/powerpoint/2010/main" val="40759169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279F5A5B-0A52-D444-A3DD-771176A79DEE}"/>
              </a:ext>
            </a:extLst>
          </p:cNvPr>
          <p:cNvSpPr>
            <a:spLocks noGrp="1"/>
          </p:cNvSpPr>
          <p:nvPr>
            <p:ph type="title"/>
          </p:nvPr>
        </p:nvSpPr>
        <p:spPr/>
        <p:txBody>
          <a:bodyPr/>
          <a:lstStyle/>
          <a:p>
            <a:pPr eaLnBrk="1" hangingPunct="1"/>
            <a:r>
              <a:rPr lang="en-US" altLang="en-US">
                <a:ea typeface="ヒラギノ角ゴ Pro W3" panose="020B0300000000000000" pitchFamily="34" charset="-128"/>
              </a:rPr>
              <a:t>Global Application</a:t>
            </a:r>
          </a:p>
        </p:txBody>
      </p:sp>
      <p:sp>
        <p:nvSpPr>
          <p:cNvPr id="54275" name="Content Placeholder 2">
            <a:extLst>
              <a:ext uri="{FF2B5EF4-FFF2-40B4-BE49-F238E27FC236}">
                <a16:creationId xmlns:a16="http://schemas.microsoft.com/office/drawing/2014/main" id="{7B36EE9D-F807-5247-A435-740C13DADF52}"/>
              </a:ext>
            </a:extLst>
          </p:cNvPr>
          <p:cNvSpPr>
            <a:spLocks noGrp="1"/>
          </p:cNvSpPr>
          <p:nvPr>
            <p:ph idx="1"/>
          </p:nvPr>
        </p:nvSpPr>
        <p:spPr/>
        <p:txBody>
          <a:bodyPr/>
          <a:lstStyle/>
          <a:p>
            <a:pPr marL="0" indent="0" eaLnBrk="1" hangingPunct="1">
              <a:buFontTx/>
              <a:buNone/>
            </a:pPr>
            <a:r>
              <a:rPr lang="en-US" altLang="en-US">
                <a:ea typeface="ヒラギノ角ゴ Pro W3" panose="020B0300000000000000" pitchFamily="34" charset="-128"/>
              </a:rPr>
              <a:t>What are the implications of rising demand for oil among developing counties?</a:t>
            </a:r>
          </a:p>
        </p:txBody>
      </p:sp>
    </p:spTree>
    <p:extLst>
      <p:ext uri="{BB962C8B-B14F-4D97-AF65-F5344CB8AC3E}">
        <p14:creationId xmlns:p14="http://schemas.microsoft.com/office/powerpoint/2010/main" val="33445371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98CE664-A6E1-9845-8005-DFB18DAEC1C0}"/>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Global Application</a:t>
            </a:r>
          </a:p>
        </p:txBody>
      </p:sp>
      <p:pic>
        <p:nvPicPr>
          <p:cNvPr id="55299" name="Picture 3" descr="fig03_09A.gif">
            <a:extLst>
              <a:ext uri="{FF2B5EF4-FFF2-40B4-BE49-F238E27FC236}">
                <a16:creationId xmlns:a16="http://schemas.microsoft.com/office/drawing/2014/main" id="{1008B08D-8412-3346-ABEA-47CA9DDD125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47800"/>
            <a:ext cx="75819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80087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D127608D-1B0C-B444-8D40-892EE4648EA2}"/>
              </a:ext>
            </a:extLst>
          </p:cNvPr>
          <p:cNvSpPr>
            <a:spLocks noGrp="1"/>
          </p:cNvSpPr>
          <p:nvPr>
            <p:ph type="title"/>
          </p:nvPr>
        </p:nvSpPr>
        <p:spPr/>
        <p:txBody>
          <a:bodyPr/>
          <a:lstStyle/>
          <a:p>
            <a:pPr eaLnBrk="1" fontAlgn="auto" hangingPunct="1">
              <a:spcAft>
                <a:spcPts val="0"/>
              </a:spcAft>
              <a:defRPr/>
            </a:pPr>
            <a:r>
              <a:rPr lang="en-US" dirty="0">
                <a:solidFill>
                  <a:schemeClr val="tx2">
                    <a:satMod val="200000"/>
                  </a:schemeClr>
                </a:solidFill>
              </a:rPr>
              <a:t>Global Application</a:t>
            </a:r>
          </a:p>
        </p:txBody>
      </p:sp>
      <p:pic>
        <p:nvPicPr>
          <p:cNvPr id="56323" name="Picture 4" descr="fig03_09B.gif">
            <a:extLst>
              <a:ext uri="{FF2B5EF4-FFF2-40B4-BE49-F238E27FC236}">
                <a16:creationId xmlns:a16="http://schemas.microsoft.com/office/drawing/2014/main" id="{43DBD178-72FF-2143-A706-ABFA3CB1DB8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600200"/>
            <a:ext cx="7780338"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99978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9684EB1-FE47-5648-A156-9EDCD7F83502}"/>
              </a:ext>
            </a:extLst>
          </p:cNvPr>
          <p:cNvSpPr>
            <a:spLocks noGrp="1"/>
          </p:cNvSpPr>
          <p:nvPr>
            <p:ph type="title"/>
          </p:nvPr>
        </p:nvSpPr>
        <p:spPr/>
        <p:txBody>
          <a:bodyPr/>
          <a:lstStyle/>
          <a:p>
            <a:pPr eaLnBrk="1" hangingPunct="1"/>
            <a:r>
              <a:rPr lang="en-US" altLang="en-US">
                <a:ea typeface="ヒラギノ角ゴ Pro W3" panose="020B0300000000000000" pitchFamily="34" charset="-128"/>
              </a:rPr>
              <a:t>Summary</a:t>
            </a:r>
          </a:p>
        </p:txBody>
      </p:sp>
      <p:sp>
        <p:nvSpPr>
          <p:cNvPr id="57347" name="Content Placeholder 2">
            <a:extLst>
              <a:ext uri="{FF2B5EF4-FFF2-40B4-BE49-F238E27FC236}">
                <a16:creationId xmlns:a16="http://schemas.microsoft.com/office/drawing/2014/main" id="{A56531B2-DBCA-B941-A5AE-3CF42A39AF74}"/>
              </a:ext>
            </a:extLst>
          </p:cNvPr>
          <p:cNvSpPr>
            <a:spLocks noGrp="1"/>
          </p:cNvSpPr>
          <p:nvPr>
            <p:ph idx="1"/>
          </p:nvPr>
        </p:nvSpPr>
        <p:spPr>
          <a:xfrm>
            <a:off x="457200" y="1417638"/>
            <a:ext cx="8229600" cy="3917032"/>
          </a:xfrm>
        </p:spPr>
        <p:txBody>
          <a:bodyPr/>
          <a:lstStyle/>
          <a:p>
            <a:pPr eaLnBrk="1" hangingPunct="1"/>
            <a:r>
              <a:rPr lang="en-US" altLang="en-US" sz="2800" dirty="0">
                <a:ea typeface="ヒラギノ角ゴ Pro W3" panose="020B0300000000000000" pitchFamily="34" charset="-128"/>
              </a:rPr>
              <a:t>The law of demand states that, other factors held constant, the quantity demanded is inversely related to price.</a:t>
            </a:r>
          </a:p>
          <a:p>
            <a:pPr eaLnBrk="1" hangingPunct="1"/>
            <a:r>
              <a:rPr lang="en-US" altLang="en-US" sz="2800" dirty="0">
                <a:ea typeface="ヒラギノ角ゴ Pro W3" panose="020B0300000000000000" pitchFamily="34" charset="-128"/>
              </a:rPr>
              <a:t>The law of supply states that, other factors held constant, the quantity supplied is directly related to price.</a:t>
            </a:r>
          </a:p>
          <a:p>
            <a:pPr eaLnBrk="1" hangingPunct="1"/>
            <a:r>
              <a:rPr lang="en-US" altLang="en-US" sz="2800" dirty="0">
                <a:ea typeface="ヒラギノ角ゴ Pro W3" panose="020B0300000000000000" pitchFamily="34" charset="-128"/>
              </a:rPr>
              <a:t>Non-price factors may shift the curves.</a:t>
            </a:r>
          </a:p>
          <a:p>
            <a:pPr eaLnBrk="1" hangingPunct="1"/>
            <a:r>
              <a:rPr lang="en-US" altLang="en-US" sz="2800" dirty="0">
                <a:ea typeface="ヒラギノ角ゴ Pro W3" panose="020B0300000000000000" pitchFamily="34" charset="-128"/>
              </a:rPr>
              <a:t>Price serves a short-run rationing function and a long-run guiding function in the marketplace.</a:t>
            </a:r>
          </a:p>
        </p:txBody>
      </p:sp>
    </p:spTree>
    <p:extLst>
      <p:ext uri="{BB962C8B-B14F-4D97-AF65-F5344CB8AC3E}">
        <p14:creationId xmlns:p14="http://schemas.microsoft.com/office/powerpoint/2010/main" val="21295041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1832</Words>
  <Application>Microsoft Macintosh PowerPoint</Application>
  <PresentationFormat>On-screen Show (4:3)</PresentationFormat>
  <Paragraphs>228</Paragraphs>
  <Slides>44</Slides>
  <Notes>12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1" baseType="lpstr">
      <vt:lpstr>Arial</vt:lpstr>
      <vt:lpstr>Lucida Grande</vt:lpstr>
      <vt:lpstr>Myriad Pro</vt:lpstr>
      <vt:lpstr>Verdana</vt:lpstr>
      <vt:lpstr>Wingdings</vt:lpstr>
      <vt:lpstr>20140311PresentationUWTSDTemplate</vt:lpstr>
      <vt:lpstr>Bitmap Image</vt:lpstr>
      <vt:lpstr>LCBB5003</vt:lpstr>
      <vt:lpstr>Learning Objective(s)</vt:lpstr>
      <vt:lpstr>Learning Objectives</vt:lpstr>
      <vt:lpstr>Market Demand</vt:lpstr>
      <vt:lpstr>Market Demand</vt:lpstr>
      <vt:lpstr>Market Demand</vt:lpstr>
      <vt:lpstr>Market Demand</vt:lpstr>
      <vt:lpstr>Market Demand</vt:lpstr>
      <vt:lpstr>Market Demand</vt:lpstr>
      <vt:lpstr>Market Demand</vt:lpstr>
      <vt:lpstr>Market Demand</vt:lpstr>
      <vt:lpstr>Market Supply</vt:lpstr>
      <vt:lpstr>Market Supply</vt:lpstr>
      <vt:lpstr>Market Supply</vt:lpstr>
      <vt:lpstr>Market Supply</vt:lpstr>
      <vt:lpstr>Market Equilibrium</vt:lpstr>
      <vt:lpstr>Market Equilibrium</vt:lpstr>
      <vt:lpstr>Market Equilibrium</vt:lpstr>
      <vt:lpstr>Illustration – Gasoline </vt:lpstr>
      <vt:lpstr>Illustration - Gasoline</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Statics Analysis</vt:lpstr>
      <vt:lpstr>Comparative Static Analysis: Short-run</vt:lpstr>
      <vt:lpstr>Comparative Static Analysis:   Short-run</vt:lpstr>
      <vt:lpstr>Comparative Static Analysis:  Short-run</vt:lpstr>
      <vt:lpstr>Comparative Static Analysis:  Short-run </vt:lpstr>
      <vt:lpstr>Comparative Static Analysis: Long-run</vt:lpstr>
      <vt:lpstr>Comparative Static Analysis: Long-run</vt:lpstr>
      <vt:lpstr>Comparative Static Analysis: Long-run</vt:lpstr>
      <vt:lpstr>Long-run Analysis</vt:lpstr>
      <vt:lpstr>Summary: Short-Run and Long-Run Changes in the Market</vt:lpstr>
      <vt:lpstr>Supply, Demand, and Price</vt:lpstr>
      <vt:lpstr>Supply, Demand, and Price</vt:lpstr>
      <vt:lpstr>Global Application</vt:lpstr>
      <vt:lpstr>Global Application</vt:lpstr>
      <vt:lpstr>Global Application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BMC Training</cp:lastModifiedBy>
  <cp:revision>4</cp:revision>
  <dcterms:created xsi:type="dcterms:W3CDTF">2020-06-23T16:08:04Z</dcterms:created>
  <dcterms:modified xsi:type="dcterms:W3CDTF">2020-06-23T16:20:31Z</dcterms:modified>
</cp:coreProperties>
</file>