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7"/>
  </p:notesMasterIdLst>
  <p:handoutMasterIdLst>
    <p:handoutMasterId r:id="rId18"/>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89785" tIns="44892" rIns="89785" bIns="44892" rtlCol="0"/>
          <a:lstStyle>
            <a:lvl1pPr algn="r">
              <a:defRPr sz="1200"/>
            </a:lvl1pPr>
          </a:lstStyle>
          <a:p>
            <a:fld id="{8FBE3376-C83D-4BF8-9D90-EF53F220FDBB}" type="datetimeFigureOut">
              <a:rPr lang="en-GB" smtClean="0"/>
              <a:t>19/04/2018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89785" tIns="44892" rIns="89785" bIns="44892" rtlCol="0" anchor="b"/>
          <a:lstStyle>
            <a:lvl1pPr algn="r">
              <a:defRPr sz="1200"/>
            </a:lvl1pPr>
          </a:lstStyle>
          <a:p>
            <a:fld id="{5C89C867-FB26-47F9-9817-0996C9A3B5D1}" type="slidenum">
              <a:rPr lang="en-GB" smtClean="0"/>
              <a:t>‹#›</a:t>
            </a:fld>
            <a:endParaRPr lang="en-GB"/>
          </a:p>
        </p:txBody>
      </p:sp>
    </p:spTree>
    <p:extLst>
      <p:ext uri="{BB962C8B-B14F-4D97-AF65-F5344CB8AC3E}">
        <p14:creationId xmlns:p14="http://schemas.microsoft.com/office/powerpoint/2010/main" val="13100793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0FA8084A-05D7-4FB5-AC2D-7CAACD7D0FED}" type="datetimeFigureOut">
              <a:rPr lang="en-GB" smtClean="0"/>
              <a:t>19/04/2018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D2753AC0-C160-4475-8E89-FA2551907AB7}" type="slidenum">
              <a:rPr lang="en-GB" smtClean="0"/>
              <a:t>‹#›</a:t>
            </a:fld>
            <a:endParaRPr lang="en-GB"/>
          </a:p>
        </p:txBody>
      </p:sp>
    </p:spTree>
    <p:extLst>
      <p:ext uri="{BB962C8B-B14F-4D97-AF65-F5344CB8AC3E}">
        <p14:creationId xmlns:p14="http://schemas.microsoft.com/office/powerpoint/2010/main" val="1151431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a:t>
            </a:fld>
            <a:endParaRPr lang="en-GB"/>
          </a:p>
        </p:txBody>
      </p:sp>
    </p:spTree>
    <p:extLst>
      <p:ext uri="{BB962C8B-B14F-4D97-AF65-F5344CB8AC3E}">
        <p14:creationId xmlns:p14="http://schemas.microsoft.com/office/powerpoint/2010/main" val="12571142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1010326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3079295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1546017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1370934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7</a:t>
            </a:fld>
            <a:endParaRPr lang="en-GB"/>
          </a:p>
        </p:txBody>
      </p:sp>
    </p:spTree>
    <p:extLst>
      <p:ext uri="{BB962C8B-B14F-4D97-AF65-F5344CB8AC3E}">
        <p14:creationId xmlns:p14="http://schemas.microsoft.com/office/powerpoint/2010/main" val="1923272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8</a:t>
            </a:fld>
            <a:endParaRPr lang="en-GB"/>
          </a:p>
        </p:txBody>
      </p:sp>
    </p:spTree>
    <p:extLst>
      <p:ext uri="{BB962C8B-B14F-4D97-AF65-F5344CB8AC3E}">
        <p14:creationId xmlns:p14="http://schemas.microsoft.com/office/powerpoint/2010/main" val="37669876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11</a:t>
            </a:fld>
            <a:endParaRPr lang="en-GB"/>
          </a:p>
        </p:txBody>
      </p:sp>
    </p:spTree>
    <p:extLst>
      <p:ext uri="{BB962C8B-B14F-4D97-AF65-F5344CB8AC3E}">
        <p14:creationId xmlns:p14="http://schemas.microsoft.com/office/powerpoint/2010/main" val="30039672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39789161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126057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14</a:t>
            </a:fld>
            <a:endParaRPr lang="en-GB"/>
          </a:p>
        </p:txBody>
      </p:sp>
    </p:spTree>
    <p:extLst>
      <p:ext uri="{BB962C8B-B14F-4D97-AF65-F5344CB8AC3E}">
        <p14:creationId xmlns:p14="http://schemas.microsoft.com/office/powerpoint/2010/main" val="613428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4/19/2018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Westeros solution</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479810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a:t>
            </a:r>
            <a:endParaRPr lang="en-GB" dirty="0"/>
          </a:p>
        </p:txBody>
      </p:sp>
      <p:sp>
        <p:nvSpPr>
          <p:cNvPr id="3" name="Content Placeholder 2"/>
          <p:cNvSpPr>
            <a:spLocks noGrp="1"/>
          </p:cNvSpPr>
          <p:nvPr>
            <p:ph idx="1"/>
          </p:nvPr>
        </p:nvSpPr>
        <p:spPr>
          <a:xfrm>
            <a:off x="2592925" y="2108886"/>
            <a:ext cx="8915400" cy="3777622"/>
          </a:xfrm>
        </p:spPr>
        <p:txBody>
          <a:bodyPr>
            <a:normAutofit lnSpcReduction="10000"/>
          </a:bodyPr>
          <a:lstStyle/>
          <a:p>
            <a:pPr marL="0" indent="0">
              <a:buNone/>
            </a:pPr>
            <a:r>
              <a:rPr lang="en-GB" u="sng" dirty="0"/>
              <a:t>Gross Profit     </a:t>
            </a:r>
            <a:r>
              <a:rPr lang="en-GB" dirty="0"/>
              <a:t>x 100 =              %</a:t>
            </a:r>
          </a:p>
          <a:p>
            <a:pPr marL="0" indent="0">
              <a:buNone/>
            </a:pPr>
            <a:r>
              <a:rPr lang="en-GB" dirty="0"/>
              <a:t>Sales</a:t>
            </a:r>
          </a:p>
          <a:p>
            <a:r>
              <a:rPr lang="en-GB" b="1" dirty="0" smtClean="0"/>
              <a:t>2015</a:t>
            </a:r>
          </a:p>
          <a:p>
            <a:endParaRPr lang="en-GB" b="1" dirty="0" smtClean="0"/>
          </a:p>
          <a:p>
            <a:r>
              <a:rPr lang="en-GB" dirty="0" smtClean="0"/>
              <a:t>1100/9200 = </a:t>
            </a:r>
            <a:r>
              <a:rPr lang="en-GB" dirty="0" smtClean="0">
                <a:solidFill>
                  <a:srgbClr val="FF0000"/>
                </a:solidFill>
              </a:rPr>
              <a:t>11.96</a:t>
            </a:r>
          </a:p>
          <a:p>
            <a:endParaRPr lang="en-GB" dirty="0"/>
          </a:p>
          <a:p>
            <a:r>
              <a:rPr lang="en-GB" b="1" dirty="0" smtClean="0"/>
              <a:t>2016</a:t>
            </a:r>
          </a:p>
          <a:p>
            <a:endParaRPr lang="en-GB" dirty="0"/>
          </a:p>
          <a:p>
            <a:r>
              <a:rPr lang="en-GB" dirty="0" smtClean="0"/>
              <a:t>1120/10,000 = </a:t>
            </a:r>
            <a:r>
              <a:rPr lang="en-GB" dirty="0" smtClean="0">
                <a:solidFill>
                  <a:srgbClr val="FF0000"/>
                </a:solidFill>
              </a:rPr>
              <a:t>11.20</a:t>
            </a:r>
          </a:p>
          <a:p>
            <a:r>
              <a:rPr lang="en-GB" dirty="0" smtClean="0">
                <a:solidFill>
                  <a:srgbClr val="FF0000"/>
                </a:solidFill>
              </a:rPr>
              <a:t>Gross profit margin is a key measure </a:t>
            </a:r>
            <a:r>
              <a:rPr lang="en-GB" smtClean="0">
                <a:solidFill>
                  <a:srgbClr val="FF0000"/>
                </a:solidFill>
              </a:rPr>
              <a:t>of profitability</a:t>
            </a:r>
            <a:endParaRPr lang="en-GB" dirty="0" smtClean="0">
              <a:solidFill>
                <a:srgbClr val="FF0000"/>
              </a:solidFill>
            </a:endParaRPr>
          </a:p>
        </p:txBody>
      </p:sp>
    </p:spTree>
    <p:extLst>
      <p:ext uri="{BB962C8B-B14F-4D97-AF65-F5344CB8AC3E}">
        <p14:creationId xmlns:p14="http://schemas.microsoft.com/office/powerpoint/2010/main" val="1513434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u="sng" dirty="0"/>
              <a:t>Net Profit</a:t>
            </a:r>
            <a:r>
              <a:rPr lang="en-GB" dirty="0"/>
              <a:t> x 100 =</a:t>
            </a:r>
          </a:p>
          <a:p>
            <a:pPr marL="0" indent="0">
              <a:buNone/>
            </a:pPr>
            <a:r>
              <a:rPr lang="en-GB" dirty="0"/>
              <a:t>Sales</a:t>
            </a:r>
          </a:p>
          <a:p>
            <a:endParaRPr lang="en-GB" b="1" dirty="0" smtClean="0"/>
          </a:p>
          <a:p>
            <a:r>
              <a:rPr lang="en-GB" b="1" dirty="0" smtClean="0"/>
              <a:t>2015</a:t>
            </a:r>
          </a:p>
          <a:p>
            <a:endParaRPr lang="en-GB" dirty="0" smtClean="0"/>
          </a:p>
          <a:p>
            <a:r>
              <a:rPr lang="en-GB" dirty="0" smtClean="0"/>
              <a:t>164/9200 x 100 =  </a:t>
            </a:r>
            <a:r>
              <a:rPr lang="en-GB" dirty="0" smtClean="0">
                <a:solidFill>
                  <a:srgbClr val="FF0000"/>
                </a:solidFill>
              </a:rPr>
              <a:t>1.78</a:t>
            </a:r>
          </a:p>
          <a:p>
            <a:endParaRPr lang="en-GB" dirty="0"/>
          </a:p>
          <a:p>
            <a:r>
              <a:rPr lang="en-GB" b="1" dirty="0" smtClean="0"/>
              <a:t>2016</a:t>
            </a:r>
          </a:p>
          <a:p>
            <a:endParaRPr lang="en-GB" dirty="0"/>
          </a:p>
          <a:p>
            <a:r>
              <a:rPr lang="en-GB" dirty="0" smtClean="0"/>
              <a:t>145/10,000 x 100 =  </a:t>
            </a:r>
            <a:r>
              <a:rPr lang="en-GB" dirty="0" smtClean="0">
                <a:solidFill>
                  <a:srgbClr val="FF0000"/>
                </a:solidFill>
              </a:rPr>
              <a:t>1.45</a:t>
            </a:r>
          </a:p>
          <a:p>
            <a:endParaRPr lang="en-GB" dirty="0"/>
          </a:p>
        </p:txBody>
      </p:sp>
    </p:spTree>
    <p:extLst>
      <p:ext uri="{BB962C8B-B14F-4D97-AF65-F5344CB8AC3E}">
        <p14:creationId xmlns:p14="http://schemas.microsoft.com/office/powerpoint/2010/main" val="3946685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ROCE</a:t>
            </a:r>
            <a:endParaRPr lang="en-GB" dirty="0"/>
          </a:p>
        </p:txBody>
      </p:sp>
      <p:sp>
        <p:nvSpPr>
          <p:cNvPr id="3" name="Content Placeholder 2"/>
          <p:cNvSpPr>
            <a:spLocks noGrp="1"/>
          </p:cNvSpPr>
          <p:nvPr>
            <p:ph idx="1"/>
          </p:nvPr>
        </p:nvSpPr>
        <p:spPr/>
        <p:txBody>
          <a:bodyPr>
            <a:normAutofit/>
          </a:bodyPr>
          <a:lstStyle/>
          <a:p>
            <a:pPr marL="0" indent="0">
              <a:buNone/>
            </a:pPr>
            <a:r>
              <a:rPr lang="en-US" dirty="0"/>
              <a:t>Profit before interest/total assets less current liabilities x 100%</a:t>
            </a:r>
            <a:br>
              <a:rPr lang="en-US" dirty="0"/>
            </a:br>
            <a:endParaRPr lang="en-GB" b="1" dirty="0" smtClean="0"/>
          </a:p>
          <a:p>
            <a:r>
              <a:rPr lang="en-GB" b="1" dirty="0" smtClean="0"/>
              <a:t>2015</a:t>
            </a:r>
          </a:p>
          <a:p>
            <a:endParaRPr lang="en-GB" dirty="0"/>
          </a:p>
          <a:p>
            <a:r>
              <a:rPr lang="en-GB" dirty="0" smtClean="0"/>
              <a:t>174/1661 X 100 = </a:t>
            </a:r>
            <a:r>
              <a:rPr lang="en-GB" dirty="0" smtClean="0">
                <a:solidFill>
                  <a:srgbClr val="FF0000"/>
                </a:solidFill>
              </a:rPr>
              <a:t>10.48%</a:t>
            </a:r>
            <a:endParaRPr lang="en-GB" dirty="0" smtClean="0">
              <a:solidFill>
                <a:srgbClr val="FF0000"/>
              </a:solidFill>
            </a:endParaRPr>
          </a:p>
          <a:p>
            <a:endParaRPr lang="en-GB" dirty="0"/>
          </a:p>
          <a:p>
            <a:r>
              <a:rPr lang="en-GB" b="1" dirty="0" smtClean="0"/>
              <a:t>2016</a:t>
            </a:r>
          </a:p>
          <a:p>
            <a:endParaRPr lang="en-GB" dirty="0"/>
          </a:p>
          <a:p>
            <a:r>
              <a:rPr lang="en-GB" dirty="0" smtClean="0"/>
              <a:t>154/2440 X 100 = </a:t>
            </a:r>
            <a:r>
              <a:rPr lang="en-GB" dirty="0" smtClean="0">
                <a:solidFill>
                  <a:srgbClr val="FF0000"/>
                </a:solidFill>
              </a:rPr>
              <a:t>6.31%</a:t>
            </a:r>
            <a:endParaRPr lang="en-GB" dirty="0">
              <a:solidFill>
                <a:srgbClr val="FF0000"/>
              </a:solidFill>
            </a:endParaRPr>
          </a:p>
        </p:txBody>
      </p:sp>
    </p:spTree>
    <p:extLst>
      <p:ext uri="{BB962C8B-B14F-4D97-AF65-F5344CB8AC3E}">
        <p14:creationId xmlns:p14="http://schemas.microsoft.com/office/powerpoint/2010/main" val="1134167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Sales/total assets less current liabilities = *******</a:t>
            </a:r>
          </a:p>
          <a:p>
            <a:endParaRPr lang="en-GB" b="1" dirty="0" smtClean="0"/>
          </a:p>
          <a:p>
            <a:r>
              <a:rPr lang="en-GB" b="1" dirty="0" smtClean="0"/>
              <a:t>2015</a:t>
            </a:r>
          </a:p>
          <a:p>
            <a:endParaRPr lang="en-GB" b="1" dirty="0" smtClean="0"/>
          </a:p>
          <a:p>
            <a:r>
              <a:rPr lang="en-GB" dirty="0" smtClean="0"/>
              <a:t>9200/1661 = </a:t>
            </a:r>
            <a:r>
              <a:rPr lang="en-GB" dirty="0" smtClean="0">
                <a:solidFill>
                  <a:srgbClr val="FF0000"/>
                </a:solidFill>
              </a:rPr>
              <a:t>5.54</a:t>
            </a:r>
            <a:r>
              <a:rPr lang="en-GB" dirty="0" smtClean="0"/>
              <a:t> (average £5 of sales per £1 of the average total of assets for the year)</a:t>
            </a:r>
          </a:p>
          <a:p>
            <a:endParaRPr lang="en-GB" dirty="0"/>
          </a:p>
          <a:p>
            <a:r>
              <a:rPr lang="en-GB" b="1" dirty="0" smtClean="0"/>
              <a:t>2016</a:t>
            </a:r>
          </a:p>
          <a:p>
            <a:endParaRPr lang="en-GB" b="1" dirty="0" smtClean="0"/>
          </a:p>
          <a:p>
            <a:r>
              <a:rPr lang="en-GB" dirty="0" smtClean="0"/>
              <a:t>10,000/2440 = </a:t>
            </a:r>
            <a:r>
              <a:rPr lang="en-GB" dirty="0" smtClean="0">
                <a:solidFill>
                  <a:srgbClr val="FF0000"/>
                </a:solidFill>
              </a:rPr>
              <a:t>4.10</a:t>
            </a:r>
            <a:r>
              <a:rPr lang="en-GB" dirty="0" smtClean="0"/>
              <a:t> (average £4 of sales per £1 of the average total of assets for the year)</a:t>
            </a:r>
            <a:endParaRPr lang="en-GB" dirty="0"/>
          </a:p>
        </p:txBody>
      </p:sp>
    </p:spTree>
    <p:extLst>
      <p:ext uri="{BB962C8B-B14F-4D97-AF65-F5344CB8AC3E}">
        <p14:creationId xmlns:p14="http://schemas.microsoft.com/office/powerpoint/2010/main" val="1226847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assets ratio</a:t>
            </a:r>
            <a:endParaRPr lang="en-GB" dirty="0"/>
          </a:p>
        </p:txBody>
      </p:sp>
      <p:sp>
        <p:nvSpPr>
          <p:cNvPr id="3" name="Content Placeholder 2"/>
          <p:cNvSpPr>
            <a:spLocks noGrp="1"/>
          </p:cNvSpPr>
          <p:nvPr>
            <p:ph idx="1"/>
          </p:nvPr>
        </p:nvSpPr>
        <p:spPr/>
        <p:txBody>
          <a:bodyPr/>
          <a:lstStyle/>
          <a:p>
            <a:pPr marL="0" indent="0">
              <a:buNone/>
            </a:pPr>
            <a:r>
              <a:rPr lang="en-GB" b="1" dirty="0"/>
              <a:t>Sales turnover/ fixed assets =  *** times</a:t>
            </a:r>
          </a:p>
          <a:p>
            <a:endParaRPr lang="en-GB" b="1" dirty="0" smtClean="0"/>
          </a:p>
          <a:p>
            <a:r>
              <a:rPr lang="en-GB" b="1" dirty="0" smtClean="0"/>
              <a:t>2015</a:t>
            </a:r>
          </a:p>
          <a:p>
            <a:endParaRPr lang="en-GB" dirty="0" smtClean="0"/>
          </a:p>
          <a:p>
            <a:r>
              <a:rPr lang="en-GB" dirty="0" smtClean="0"/>
              <a:t>9200/700 = </a:t>
            </a:r>
            <a:r>
              <a:rPr lang="en-GB" dirty="0" smtClean="0">
                <a:solidFill>
                  <a:srgbClr val="FF0000"/>
                </a:solidFill>
              </a:rPr>
              <a:t>13.14</a:t>
            </a:r>
          </a:p>
          <a:p>
            <a:endParaRPr lang="en-GB" dirty="0"/>
          </a:p>
          <a:p>
            <a:r>
              <a:rPr lang="en-GB" b="1" dirty="0" smtClean="0"/>
              <a:t>2015</a:t>
            </a:r>
          </a:p>
          <a:p>
            <a:endParaRPr lang="en-GB" dirty="0"/>
          </a:p>
          <a:p>
            <a:r>
              <a:rPr lang="en-GB" dirty="0" smtClean="0"/>
              <a:t>10,000/725 = </a:t>
            </a:r>
            <a:r>
              <a:rPr lang="en-GB" dirty="0" smtClean="0">
                <a:solidFill>
                  <a:srgbClr val="FF0000"/>
                </a:solidFill>
              </a:rPr>
              <a:t>13.79</a:t>
            </a:r>
            <a:endParaRPr lang="en-GB" dirty="0">
              <a:solidFill>
                <a:srgbClr val="FF0000"/>
              </a:solidFill>
            </a:endParaRPr>
          </a:p>
        </p:txBody>
      </p:sp>
    </p:spTree>
    <p:extLst>
      <p:ext uri="{BB962C8B-B14F-4D97-AF65-F5344CB8AC3E}">
        <p14:creationId xmlns:p14="http://schemas.microsoft.com/office/powerpoint/2010/main" val="1762572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ratio</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US" dirty="0"/>
              <a:t>Current Ratio = 	</a:t>
            </a:r>
            <a:r>
              <a:rPr lang="en-US" u="sng" dirty="0"/>
              <a:t>current assets/</a:t>
            </a:r>
            <a:r>
              <a:rPr lang="en-US" dirty="0"/>
              <a:t>             </a:t>
            </a:r>
          </a:p>
          <a:p>
            <a:pPr marL="0" indent="0">
              <a:buNone/>
            </a:pPr>
            <a:r>
              <a:rPr lang="en-US" dirty="0"/>
              <a:t>                       	</a:t>
            </a:r>
            <a:r>
              <a:rPr lang="en-US" dirty="0" smtClean="0"/>
              <a:t>current </a:t>
            </a:r>
            <a:r>
              <a:rPr lang="en-US" dirty="0"/>
              <a:t>liabilities</a:t>
            </a:r>
          </a:p>
          <a:p>
            <a:endParaRPr lang="en-GB" b="1" dirty="0" smtClean="0"/>
          </a:p>
          <a:p>
            <a:r>
              <a:rPr lang="en-GB" b="1" dirty="0" smtClean="0"/>
              <a:t>2015</a:t>
            </a:r>
            <a:endParaRPr lang="en-GB" dirty="0" smtClean="0"/>
          </a:p>
          <a:p>
            <a:endParaRPr lang="en-GB" b="1" dirty="0"/>
          </a:p>
          <a:p>
            <a:r>
              <a:rPr lang="en-GB" dirty="0" smtClean="0"/>
              <a:t>1598/637 = </a:t>
            </a:r>
            <a:r>
              <a:rPr lang="en-GB" dirty="0" smtClean="0">
                <a:solidFill>
                  <a:srgbClr val="FF0000"/>
                </a:solidFill>
              </a:rPr>
              <a:t>2.51</a:t>
            </a:r>
          </a:p>
          <a:p>
            <a:endParaRPr lang="en-GB" dirty="0">
              <a:solidFill>
                <a:srgbClr val="FF0000"/>
              </a:solidFill>
            </a:endParaRPr>
          </a:p>
          <a:p>
            <a:r>
              <a:rPr lang="en-GB" b="1" dirty="0" smtClean="0">
                <a:solidFill>
                  <a:schemeClr val="tx1"/>
                </a:solidFill>
              </a:rPr>
              <a:t>2016</a:t>
            </a:r>
          </a:p>
          <a:p>
            <a:endParaRPr lang="en-GB" dirty="0">
              <a:solidFill>
                <a:schemeClr val="tx1"/>
              </a:solidFill>
            </a:endParaRPr>
          </a:p>
          <a:p>
            <a:r>
              <a:rPr lang="en-GB" dirty="0" smtClean="0">
                <a:solidFill>
                  <a:schemeClr val="tx1"/>
                </a:solidFill>
              </a:rPr>
              <a:t>2908/789 = </a:t>
            </a:r>
            <a:r>
              <a:rPr lang="en-GB" dirty="0" smtClean="0">
                <a:solidFill>
                  <a:srgbClr val="FF0000"/>
                </a:solidFill>
              </a:rPr>
              <a:t>3.69</a:t>
            </a:r>
            <a:endParaRPr lang="en-GB" dirty="0">
              <a:solidFill>
                <a:srgbClr val="FF0000"/>
              </a:solidFill>
            </a:endParaRPr>
          </a:p>
        </p:txBody>
      </p:sp>
    </p:spTree>
    <p:extLst>
      <p:ext uri="{BB962C8B-B14F-4D97-AF65-F5344CB8AC3E}">
        <p14:creationId xmlns:p14="http://schemas.microsoft.com/office/powerpoint/2010/main" val="4256023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Ratio</a:t>
            </a:r>
            <a:endParaRPr lang="en-GB" dirty="0"/>
          </a:p>
        </p:txBody>
      </p:sp>
      <p:sp>
        <p:nvSpPr>
          <p:cNvPr id="3" name="Content Placeholder 2"/>
          <p:cNvSpPr>
            <a:spLocks noGrp="1"/>
          </p:cNvSpPr>
          <p:nvPr>
            <p:ph idx="1"/>
          </p:nvPr>
        </p:nvSpPr>
        <p:spPr/>
        <p:txBody>
          <a:bodyPr/>
          <a:lstStyle/>
          <a:p>
            <a:r>
              <a:rPr lang="en-GB" b="1" dirty="0" smtClean="0"/>
              <a:t>Current assets – closing stock/current liabilities</a:t>
            </a:r>
          </a:p>
          <a:p>
            <a:r>
              <a:rPr lang="en-GB" b="1" dirty="0" smtClean="0"/>
              <a:t>2015</a:t>
            </a:r>
            <a:endParaRPr lang="en-GB" b="1" dirty="0" smtClean="0"/>
          </a:p>
          <a:p>
            <a:endParaRPr lang="en-GB" dirty="0"/>
          </a:p>
          <a:p>
            <a:r>
              <a:rPr lang="en-GB" dirty="0" smtClean="0"/>
              <a:t>1598-900/637 = </a:t>
            </a:r>
            <a:r>
              <a:rPr lang="en-GB" dirty="0" smtClean="0">
                <a:solidFill>
                  <a:srgbClr val="FF0000"/>
                </a:solidFill>
              </a:rPr>
              <a:t>1.10</a:t>
            </a:r>
          </a:p>
          <a:p>
            <a:endParaRPr lang="en-GB" dirty="0"/>
          </a:p>
          <a:p>
            <a:r>
              <a:rPr lang="en-GB" b="1" dirty="0" smtClean="0"/>
              <a:t>2016</a:t>
            </a:r>
          </a:p>
          <a:p>
            <a:endParaRPr lang="en-GB" dirty="0"/>
          </a:p>
          <a:p>
            <a:r>
              <a:rPr lang="en-GB" dirty="0" smtClean="0"/>
              <a:t>2908-880/789 = </a:t>
            </a:r>
            <a:r>
              <a:rPr lang="en-GB" dirty="0" smtClean="0">
                <a:solidFill>
                  <a:srgbClr val="FF0000"/>
                </a:solidFill>
              </a:rPr>
              <a:t>2.57</a:t>
            </a:r>
          </a:p>
          <a:p>
            <a:endParaRPr lang="en-GB" dirty="0"/>
          </a:p>
          <a:p>
            <a:endParaRPr lang="en-GB" dirty="0"/>
          </a:p>
        </p:txBody>
      </p:sp>
    </p:spTree>
    <p:extLst>
      <p:ext uri="{BB962C8B-B14F-4D97-AF65-F5344CB8AC3E}">
        <p14:creationId xmlns:p14="http://schemas.microsoft.com/office/powerpoint/2010/main" val="3477592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lstStyle/>
          <a:p>
            <a:r>
              <a:rPr lang="en-GB" dirty="0"/>
              <a:t>Debtors x 365/credit sales =     ******* days</a:t>
            </a:r>
          </a:p>
          <a:p>
            <a:endParaRPr lang="en-GB" dirty="0" smtClean="0"/>
          </a:p>
          <a:p>
            <a:r>
              <a:rPr lang="en-GB" b="1" dirty="0" smtClean="0"/>
              <a:t>2015</a:t>
            </a:r>
          </a:p>
          <a:p>
            <a:r>
              <a:rPr lang="en-GB" dirty="0" smtClean="0"/>
              <a:t>650 x 365/9200 = </a:t>
            </a:r>
            <a:r>
              <a:rPr lang="en-GB" dirty="0" smtClean="0">
                <a:solidFill>
                  <a:srgbClr val="FF0000"/>
                </a:solidFill>
              </a:rPr>
              <a:t>25.79</a:t>
            </a:r>
            <a:r>
              <a:rPr lang="en-GB" dirty="0" smtClean="0"/>
              <a:t> days</a:t>
            </a:r>
          </a:p>
          <a:p>
            <a:endParaRPr lang="en-GB" dirty="0"/>
          </a:p>
          <a:p>
            <a:r>
              <a:rPr lang="en-GB" b="1" dirty="0" smtClean="0"/>
              <a:t>2016</a:t>
            </a:r>
          </a:p>
          <a:p>
            <a:r>
              <a:rPr lang="en-GB" dirty="0" smtClean="0"/>
              <a:t>1990 x 365/10,000 = </a:t>
            </a:r>
            <a:r>
              <a:rPr lang="en-GB" dirty="0" smtClean="0">
                <a:solidFill>
                  <a:srgbClr val="FF0000"/>
                </a:solidFill>
              </a:rPr>
              <a:t>72.64</a:t>
            </a:r>
            <a:r>
              <a:rPr lang="en-GB" dirty="0" smtClean="0"/>
              <a:t> days</a:t>
            </a:r>
          </a:p>
          <a:p>
            <a:r>
              <a:rPr lang="en-GB" dirty="0" smtClean="0"/>
              <a:t>In 2015 the company’s debtors were paying well within the 30 day timeframe.  However, in 2016 the time taken to receive payment had declined to over 72 days which is concerning.  </a:t>
            </a:r>
          </a:p>
          <a:p>
            <a:endParaRPr lang="en-GB" dirty="0"/>
          </a:p>
        </p:txBody>
      </p:sp>
    </p:spTree>
    <p:extLst>
      <p:ext uri="{BB962C8B-B14F-4D97-AF65-F5344CB8AC3E}">
        <p14:creationId xmlns:p14="http://schemas.microsoft.com/office/powerpoint/2010/main" val="2230539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a:t>Creditor  x 365/ credit purchases  =   ***** </a:t>
            </a:r>
            <a:r>
              <a:rPr lang="en-GB" dirty="0" smtClean="0"/>
              <a:t>days</a:t>
            </a:r>
          </a:p>
          <a:p>
            <a:endParaRPr lang="en-GB" dirty="0"/>
          </a:p>
          <a:p>
            <a:r>
              <a:rPr lang="en-GB" b="1" dirty="0" smtClean="0"/>
              <a:t>2015</a:t>
            </a:r>
          </a:p>
          <a:p>
            <a:r>
              <a:rPr lang="en-GB" dirty="0" smtClean="0"/>
              <a:t>510 x 365/6000 = </a:t>
            </a:r>
            <a:r>
              <a:rPr lang="en-GB" dirty="0" smtClean="0">
                <a:solidFill>
                  <a:srgbClr val="FF0000"/>
                </a:solidFill>
              </a:rPr>
              <a:t>31.03</a:t>
            </a:r>
          </a:p>
          <a:p>
            <a:r>
              <a:rPr lang="en-GB" b="1" dirty="0" smtClean="0"/>
              <a:t>2016</a:t>
            </a:r>
          </a:p>
          <a:p>
            <a:r>
              <a:rPr lang="en-GB" dirty="0" smtClean="0"/>
              <a:t>660 x 365/6700 = </a:t>
            </a:r>
            <a:r>
              <a:rPr lang="en-GB" dirty="0" smtClean="0">
                <a:solidFill>
                  <a:srgbClr val="FF0000"/>
                </a:solidFill>
              </a:rPr>
              <a:t>35.96</a:t>
            </a:r>
            <a:r>
              <a:rPr lang="en-GB" dirty="0" smtClean="0"/>
              <a:t> </a:t>
            </a:r>
            <a:endParaRPr lang="en-GB" dirty="0"/>
          </a:p>
          <a:p>
            <a:endParaRPr lang="en-GB" dirty="0" smtClean="0"/>
          </a:p>
          <a:p>
            <a:endParaRPr lang="en-GB" dirty="0"/>
          </a:p>
        </p:txBody>
      </p:sp>
    </p:spTree>
    <p:extLst>
      <p:ext uri="{BB962C8B-B14F-4D97-AF65-F5344CB8AC3E}">
        <p14:creationId xmlns:p14="http://schemas.microsoft.com/office/powerpoint/2010/main" val="4081573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a:t>
            </a:r>
            <a:endParaRPr lang="en-GB" dirty="0"/>
          </a:p>
        </p:txBody>
      </p:sp>
      <p:sp>
        <p:nvSpPr>
          <p:cNvPr id="3" name="Content Placeholder 2"/>
          <p:cNvSpPr>
            <a:spLocks noGrp="1"/>
          </p:cNvSpPr>
          <p:nvPr>
            <p:ph idx="1"/>
          </p:nvPr>
        </p:nvSpPr>
        <p:spPr/>
        <p:txBody>
          <a:bodyPr/>
          <a:lstStyle/>
          <a:p>
            <a:pPr marL="0" indent="0">
              <a:buNone/>
            </a:pPr>
            <a:r>
              <a:rPr lang="en-GB" dirty="0"/>
              <a:t>Total debt/total assets  = ******</a:t>
            </a:r>
          </a:p>
          <a:p>
            <a:endParaRPr lang="en-GB" b="1" dirty="0" smtClean="0"/>
          </a:p>
          <a:p>
            <a:r>
              <a:rPr lang="en-GB" b="1" dirty="0" smtClean="0"/>
              <a:t>2015</a:t>
            </a:r>
          </a:p>
          <a:p>
            <a:endParaRPr lang="en-GB" dirty="0"/>
          </a:p>
          <a:p>
            <a:r>
              <a:rPr lang="en-GB" dirty="0" smtClean="0"/>
              <a:t>787/2298 </a:t>
            </a:r>
            <a:r>
              <a:rPr lang="en-GB" dirty="0" smtClean="0"/>
              <a:t>= </a:t>
            </a:r>
            <a:r>
              <a:rPr lang="en-GB" dirty="0" smtClean="0">
                <a:solidFill>
                  <a:srgbClr val="FF0000"/>
                </a:solidFill>
              </a:rPr>
              <a:t>0.34</a:t>
            </a:r>
            <a:endParaRPr lang="en-GB" dirty="0" smtClean="0">
              <a:solidFill>
                <a:srgbClr val="FF0000"/>
              </a:solidFill>
            </a:endParaRPr>
          </a:p>
          <a:p>
            <a:endParaRPr lang="en-GB" dirty="0"/>
          </a:p>
          <a:p>
            <a:r>
              <a:rPr lang="en-GB" b="1" dirty="0" smtClean="0"/>
              <a:t>2016</a:t>
            </a:r>
          </a:p>
          <a:p>
            <a:endParaRPr lang="en-GB" dirty="0"/>
          </a:p>
          <a:p>
            <a:r>
              <a:rPr lang="en-GB" dirty="0" smtClean="0"/>
              <a:t>989/3633 = </a:t>
            </a:r>
            <a:r>
              <a:rPr lang="en-GB" dirty="0" smtClean="0">
                <a:solidFill>
                  <a:srgbClr val="FF0000"/>
                </a:solidFill>
              </a:rPr>
              <a:t>0.27</a:t>
            </a:r>
            <a:endParaRPr lang="en-GB" dirty="0">
              <a:solidFill>
                <a:srgbClr val="FF0000"/>
              </a:solidFill>
            </a:endParaRPr>
          </a:p>
        </p:txBody>
      </p:sp>
    </p:spTree>
    <p:extLst>
      <p:ext uri="{BB962C8B-B14F-4D97-AF65-F5344CB8AC3E}">
        <p14:creationId xmlns:p14="http://schemas.microsoft.com/office/powerpoint/2010/main" val="1284234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lstStyle/>
          <a:p>
            <a:pPr marL="0" indent="0">
              <a:buNone/>
            </a:pPr>
            <a:endParaRPr lang="en-GB" dirty="0" smtClean="0"/>
          </a:p>
          <a:p>
            <a:r>
              <a:rPr lang="en-GB" dirty="0" smtClean="0"/>
              <a:t>Profit before interest/ interest =  ***</a:t>
            </a:r>
          </a:p>
          <a:p>
            <a:endParaRPr lang="en-GB" dirty="0"/>
          </a:p>
          <a:p>
            <a:r>
              <a:rPr lang="en-GB" b="1" dirty="0" smtClean="0"/>
              <a:t>2015</a:t>
            </a:r>
          </a:p>
          <a:p>
            <a:r>
              <a:rPr lang="en-GB" dirty="0" smtClean="0"/>
              <a:t>174/10 = </a:t>
            </a:r>
            <a:r>
              <a:rPr lang="en-GB" dirty="0" smtClean="0">
                <a:solidFill>
                  <a:srgbClr val="FF0000"/>
                </a:solidFill>
              </a:rPr>
              <a:t>17.40</a:t>
            </a:r>
          </a:p>
          <a:p>
            <a:endParaRPr lang="en-GB" dirty="0"/>
          </a:p>
          <a:p>
            <a:r>
              <a:rPr lang="en-GB" b="1" dirty="0" smtClean="0"/>
              <a:t>2016</a:t>
            </a:r>
          </a:p>
          <a:p>
            <a:r>
              <a:rPr lang="en-GB" dirty="0" smtClean="0"/>
              <a:t>154/9 = </a:t>
            </a:r>
            <a:r>
              <a:rPr lang="en-GB" dirty="0" smtClean="0">
                <a:solidFill>
                  <a:srgbClr val="FF0000"/>
                </a:solidFill>
              </a:rPr>
              <a:t>17.11</a:t>
            </a:r>
            <a:endParaRPr lang="en-GB" dirty="0">
              <a:solidFill>
                <a:srgbClr val="FF0000"/>
              </a:solidFill>
            </a:endParaRPr>
          </a:p>
        </p:txBody>
      </p:sp>
    </p:spTree>
    <p:extLst>
      <p:ext uri="{BB962C8B-B14F-4D97-AF65-F5344CB8AC3E}">
        <p14:creationId xmlns:p14="http://schemas.microsoft.com/office/powerpoint/2010/main" val="3514675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Westeros Solution</a:t>
            </a:r>
            <a:endParaRPr lang="en-GB" dirty="0"/>
          </a:p>
        </p:txBody>
      </p:sp>
      <p:sp>
        <p:nvSpPr>
          <p:cNvPr id="3" name="Content Placeholder 2"/>
          <p:cNvSpPr>
            <a:spLocks noGrp="1"/>
          </p:cNvSpPr>
          <p:nvPr>
            <p:ph idx="1"/>
          </p:nvPr>
        </p:nvSpPr>
        <p:spPr>
          <a:xfrm>
            <a:off x="3466416" y="1271452"/>
            <a:ext cx="6591985" cy="4639771"/>
          </a:xfrm>
        </p:spPr>
        <p:txBody>
          <a:bodyPr>
            <a:normAutofit lnSpcReduction="10000"/>
          </a:bodyPr>
          <a:lstStyle/>
          <a:p>
            <a:r>
              <a:rPr lang="en-GB" dirty="0" smtClean="0"/>
              <a:t>There has </a:t>
            </a:r>
            <a:r>
              <a:rPr lang="en-GB" dirty="0"/>
              <a:t>been an increase in the gross profit margin from 2014 to 2015.  However, there has been a reduction in the net profit margin.  </a:t>
            </a:r>
            <a:endParaRPr lang="en-GB" dirty="0" smtClean="0"/>
          </a:p>
          <a:p>
            <a:r>
              <a:rPr lang="en-GB" dirty="0" smtClean="0"/>
              <a:t>One </a:t>
            </a:r>
            <a:r>
              <a:rPr lang="en-GB" dirty="0"/>
              <a:t>reason for a reduction in the net profit margin could be increases in the expenses which the organisation has to pay. </a:t>
            </a:r>
            <a:r>
              <a:rPr lang="en-GB" dirty="0" smtClean="0"/>
              <a:t>The organisation should therefore look at its expenses.</a:t>
            </a:r>
          </a:p>
          <a:p>
            <a:r>
              <a:rPr lang="en-GB" dirty="0"/>
              <a:t>In 2014 the ROCE was low, and has reduced further in 2015. </a:t>
            </a:r>
            <a:endParaRPr lang="en-GB" dirty="0" smtClean="0"/>
          </a:p>
          <a:p>
            <a:r>
              <a:rPr lang="en-GB" dirty="0"/>
              <a:t>There has been a reduction in the asset turnover figure which signifies that the assets are not being used efficiently. </a:t>
            </a:r>
            <a:endParaRPr lang="en-GB" dirty="0" smtClean="0"/>
          </a:p>
          <a:p>
            <a:r>
              <a:rPr lang="en-GB" dirty="0" smtClean="0"/>
              <a:t>These </a:t>
            </a:r>
            <a:r>
              <a:rPr lang="en-GB" dirty="0"/>
              <a:t>changes could be an industry wide reaction and therefore the ratios should be compared to other organisations within the same sector.		</a:t>
            </a:r>
            <a:endParaRPr lang="en-GB" dirty="0" smtClean="0"/>
          </a:p>
          <a:p>
            <a:endParaRPr lang="en-GB" dirty="0"/>
          </a:p>
          <a:p>
            <a:endParaRPr lang="en-GB" dirty="0"/>
          </a:p>
        </p:txBody>
      </p:sp>
    </p:spTree>
    <p:extLst>
      <p:ext uri="{BB962C8B-B14F-4D97-AF65-F5344CB8AC3E}">
        <p14:creationId xmlns:p14="http://schemas.microsoft.com/office/powerpoint/2010/main" val="3743092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Westeros Solution</a:t>
            </a:r>
          </a:p>
        </p:txBody>
      </p:sp>
      <p:sp>
        <p:nvSpPr>
          <p:cNvPr id="3" name="Content Placeholder 2"/>
          <p:cNvSpPr>
            <a:spLocks noGrp="1"/>
          </p:cNvSpPr>
          <p:nvPr>
            <p:ph idx="1"/>
          </p:nvPr>
        </p:nvSpPr>
        <p:spPr>
          <a:xfrm>
            <a:off x="3466416" y="2380735"/>
            <a:ext cx="6591985" cy="3530488"/>
          </a:xfrm>
        </p:spPr>
        <p:txBody>
          <a:bodyPr>
            <a:normAutofit fontScale="92500" lnSpcReduction="10000"/>
          </a:bodyPr>
          <a:lstStyle/>
          <a:p>
            <a:r>
              <a:rPr lang="en-GB" dirty="0"/>
              <a:t>The current ratio has changed from 2014 to 2015, although both figures are within acceptable limits, and represent how quickly cash can be obtained to settle debts or pay expenses.  </a:t>
            </a:r>
            <a:endParaRPr lang="en-GB" dirty="0" smtClean="0"/>
          </a:p>
          <a:p>
            <a:r>
              <a:rPr lang="en-GB" dirty="0" smtClean="0"/>
              <a:t>The </a:t>
            </a:r>
            <a:r>
              <a:rPr lang="en-GB" dirty="0"/>
              <a:t>quick ratio figures have also changed during the two periods from unacceptable limits in 2014 to an acceptable limit in 2015.  </a:t>
            </a:r>
            <a:endParaRPr lang="en-GB" dirty="0" smtClean="0"/>
          </a:p>
          <a:p>
            <a:r>
              <a:rPr lang="en-GB" dirty="0" smtClean="0"/>
              <a:t>2015 </a:t>
            </a:r>
            <a:r>
              <a:rPr lang="en-GB" dirty="0"/>
              <a:t>has seen an unacceptable increase in the number of days it takes to receive payment from debtors which is not good.  </a:t>
            </a:r>
            <a:endParaRPr lang="en-GB" dirty="0" smtClean="0"/>
          </a:p>
          <a:p>
            <a:r>
              <a:rPr lang="en-GB" dirty="0" smtClean="0"/>
              <a:t>However</a:t>
            </a:r>
            <a:r>
              <a:rPr lang="en-GB" dirty="0"/>
              <a:t>, there is an improvement in the number of days it takes to pay </a:t>
            </a:r>
            <a:r>
              <a:rPr lang="en-GB" dirty="0" smtClean="0"/>
              <a:t>creditors, which would indicate that the organisation has the necessary cash to pay its creditors. </a:t>
            </a:r>
            <a:r>
              <a:rPr lang="en-GB" b="1" dirty="0" smtClean="0"/>
              <a:t> </a:t>
            </a:r>
            <a:endParaRPr lang="en-GB" dirty="0"/>
          </a:p>
        </p:txBody>
      </p:sp>
    </p:spTree>
    <p:extLst>
      <p:ext uri="{BB962C8B-B14F-4D97-AF65-F5344CB8AC3E}">
        <p14:creationId xmlns:p14="http://schemas.microsoft.com/office/powerpoint/2010/main" val="1319068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a:t>Companies can finance their operations either through investments from shareholders (equity) or by taking on debt.  Understanding the proportion that is financed by debt as opposed to shareholders equity is the debt to equity ratio, and a key indicator of the financial position of the company.</a:t>
            </a:r>
          </a:p>
        </p:txBody>
      </p:sp>
    </p:spTree>
    <p:extLst>
      <p:ext uri="{BB962C8B-B14F-4D97-AF65-F5344CB8AC3E}">
        <p14:creationId xmlns:p14="http://schemas.microsoft.com/office/powerpoint/2010/main" val="33391550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329</TotalTime>
  <Words>562</Words>
  <Application>Microsoft Office PowerPoint</Application>
  <PresentationFormat>Widescreen</PresentationFormat>
  <Paragraphs>130</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Century Gothic</vt:lpstr>
      <vt:lpstr>Wingdings 3</vt:lpstr>
      <vt:lpstr>Wisp</vt:lpstr>
      <vt:lpstr>Westeros solution</vt:lpstr>
      <vt:lpstr>Gross profit</vt:lpstr>
      <vt:lpstr>Net profit margin</vt:lpstr>
      <vt:lpstr>ROCE</vt:lpstr>
      <vt:lpstr>Asset turnover</vt:lpstr>
      <vt:lpstr>Fixed assets ratio</vt:lpstr>
      <vt:lpstr>Current ratio</vt:lpstr>
      <vt:lpstr>Quick Ratio</vt:lpstr>
      <vt:lpstr>Debtor Days</vt:lpstr>
      <vt:lpstr>Creditor days</vt:lpstr>
      <vt:lpstr>Debt ratio</vt:lpstr>
      <vt:lpstr>Interest cover</vt:lpstr>
      <vt:lpstr>Westeros Solution</vt:lpstr>
      <vt:lpstr>Westeros Solution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Westeros solution</dc:title>
  <dc:creator>Marie Pitson</dc:creator>
  <cp:lastModifiedBy>Marie Pitson</cp:lastModifiedBy>
  <cp:revision>3</cp:revision>
  <cp:lastPrinted>2018-04-19T14:44:29Z</cp:lastPrinted>
  <dcterms:created xsi:type="dcterms:W3CDTF">2016-10-10T09:26:18Z</dcterms:created>
  <dcterms:modified xsi:type="dcterms:W3CDTF">2018-04-19T15:12:35Z</dcterms:modified>
</cp:coreProperties>
</file>