
<file path=[Content_Types].xml><?xml version="1.0" encoding="utf-8"?>
<Types xmlns="http://schemas.openxmlformats.org/package/2006/content-types">
  <Default Extension="bin" ContentType="application/vnd.openxmlformats-officedocument.oleObject"/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vml" ContentType="application/vnd.openxmlformats-officedocument.vmlDrawing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29"/>
  </p:notesMasterIdLst>
  <p:sldIdLst>
    <p:sldId id="304" r:id="rId2"/>
    <p:sldId id="305" r:id="rId3"/>
    <p:sldId id="306" r:id="rId4"/>
    <p:sldId id="307" r:id="rId5"/>
    <p:sldId id="308" r:id="rId6"/>
    <p:sldId id="309" r:id="rId7"/>
    <p:sldId id="310" r:id="rId8"/>
    <p:sldId id="311" r:id="rId9"/>
    <p:sldId id="312" r:id="rId10"/>
    <p:sldId id="313" r:id="rId11"/>
    <p:sldId id="314" r:id="rId12"/>
    <p:sldId id="315" r:id="rId13"/>
    <p:sldId id="316" r:id="rId14"/>
    <p:sldId id="317" r:id="rId15"/>
    <p:sldId id="318" r:id="rId16"/>
    <p:sldId id="319" r:id="rId17"/>
    <p:sldId id="320" r:id="rId18"/>
    <p:sldId id="321" r:id="rId19"/>
    <p:sldId id="322" r:id="rId20"/>
    <p:sldId id="323" r:id="rId21"/>
    <p:sldId id="324" r:id="rId22"/>
    <p:sldId id="325" r:id="rId23"/>
    <p:sldId id="326" r:id="rId24"/>
    <p:sldId id="327" r:id="rId25"/>
    <p:sldId id="328" r:id="rId26"/>
    <p:sldId id="329" r:id="rId27"/>
    <p:sldId id="330" r:id="rId2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9" d="100"/>
          <a:sy n="109" d="100"/>
        </p:scale>
        <p:origin x="1674" y="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emf"/></Relationships>
</file>

<file path=ppt/drawings/_rels/vmlDrawing3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emf"/></Relationships>
</file>

<file path=ppt/drawings/_rels/vmlDrawing4.vml.rels><?xml version="1.0" encoding="UTF-8" standalone="yes"?>
<Relationships xmlns="http://schemas.openxmlformats.org/package/2006/relationships"><Relationship Id="rId1" Type="http://schemas.openxmlformats.org/officeDocument/2006/relationships/image" Target="../media/image5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78C1B39-D4FB-4FBA-BE64-D45492414B4A}" type="datetimeFigureOut">
              <a:rPr lang="en-GB" smtClean="0"/>
              <a:t>26/09/2019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89BF4AE-291B-45C1-BB29-E0E64D9447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435598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9699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  <p:sp>
        <p:nvSpPr>
          <p:cNvPr id="2970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01E59B98-B4DA-4239-A809-1AC922EB380E}" type="slidenum">
              <a:rPr lang="en-GB" smtClean="0"/>
              <a:pPr/>
              <a:t>2</a:t>
            </a:fld>
            <a:endParaRPr lang="en-GB" smtClean="0"/>
          </a:p>
        </p:txBody>
      </p:sp>
    </p:spTree>
    <p:extLst>
      <p:ext uri="{BB962C8B-B14F-4D97-AF65-F5344CB8AC3E}">
        <p14:creationId xmlns:p14="http://schemas.microsoft.com/office/powerpoint/2010/main" val="118032593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0723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  <p:sp>
        <p:nvSpPr>
          <p:cNvPr id="3072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5975CA0E-43BE-46D1-821D-721E62D0FFE8}" type="slidenum">
              <a:rPr lang="en-GB" smtClean="0"/>
              <a:pPr/>
              <a:t>3</a:t>
            </a:fld>
            <a:endParaRPr lang="en-GB" smtClean="0"/>
          </a:p>
        </p:txBody>
      </p:sp>
    </p:spTree>
    <p:extLst>
      <p:ext uri="{BB962C8B-B14F-4D97-AF65-F5344CB8AC3E}">
        <p14:creationId xmlns:p14="http://schemas.microsoft.com/office/powerpoint/2010/main" val="59536016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174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  <p:sp>
        <p:nvSpPr>
          <p:cNvPr id="3174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6E6AB0FE-A5A6-43E0-AA64-4CAAE12D8C60}" type="slidenum">
              <a:rPr lang="en-GB" smtClean="0"/>
              <a:pPr/>
              <a:t>4</a:t>
            </a:fld>
            <a:endParaRPr lang="en-GB" smtClean="0"/>
          </a:p>
        </p:txBody>
      </p:sp>
    </p:spTree>
    <p:extLst>
      <p:ext uri="{BB962C8B-B14F-4D97-AF65-F5344CB8AC3E}">
        <p14:creationId xmlns:p14="http://schemas.microsoft.com/office/powerpoint/2010/main" val="1708879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2771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  <p:sp>
        <p:nvSpPr>
          <p:cNvPr id="3277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5661F060-7CD8-4D54-9D4E-964583D87FE9}" type="slidenum">
              <a:rPr lang="en-GB" smtClean="0"/>
              <a:pPr/>
              <a:t>5</a:t>
            </a:fld>
            <a:endParaRPr lang="en-GB" smtClean="0"/>
          </a:p>
        </p:txBody>
      </p:sp>
    </p:spTree>
    <p:extLst>
      <p:ext uri="{BB962C8B-B14F-4D97-AF65-F5344CB8AC3E}">
        <p14:creationId xmlns:p14="http://schemas.microsoft.com/office/powerpoint/2010/main" val="381745076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3795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  <p:sp>
        <p:nvSpPr>
          <p:cNvPr id="337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D93E56B6-2C25-412B-8480-D29A6E93D48B}" type="slidenum">
              <a:rPr lang="en-GB" smtClean="0"/>
              <a:pPr/>
              <a:t>6</a:t>
            </a:fld>
            <a:endParaRPr lang="en-GB" smtClean="0"/>
          </a:p>
        </p:txBody>
      </p:sp>
    </p:spTree>
    <p:extLst>
      <p:ext uri="{BB962C8B-B14F-4D97-AF65-F5344CB8AC3E}">
        <p14:creationId xmlns:p14="http://schemas.microsoft.com/office/powerpoint/2010/main" val="140447994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4819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  <p:sp>
        <p:nvSpPr>
          <p:cNvPr id="3482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371E5A59-73DB-4498-AEBE-B7B1CA43DBD5}" type="slidenum">
              <a:rPr lang="en-GB" smtClean="0"/>
              <a:pPr/>
              <a:t>7</a:t>
            </a:fld>
            <a:endParaRPr lang="en-GB" smtClean="0"/>
          </a:p>
        </p:txBody>
      </p:sp>
    </p:spTree>
    <p:extLst>
      <p:ext uri="{BB962C8B-B14F-4D97-AF65-F5344CB8AC3E}">
        <p14:creationId xmlns:p14="http://schemas.microsoft.com/office/powerpoint/2010/main" val="191529784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5843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  <p:sp>
        <p:nvSpPr>
          <p:cNvPr id="3584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DDF65A59-6D32-446D-9A56-75207360221E}" type="slidenum">
              <a:rPr lang="en-GB" smtClean="0"/>
              <a:pPr/>
              <a:t>8</a:t>
            </a:fld>
            <a:endParaRPr lang="en-GB" smtClean="0"/>
          </a:p>
        </p:txBody>
      </p:sp>
    </p:spTree>
    <p:extLst>
      <p:ext uri="{BB962C8B-B14F-4D97-AF65-F5344CB8AC3E}">
        <p14:creationId xmlns:p14="http://schemas.microsoft.com/office/powerpoint/2010/main" val="59863155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D4E5D564-A622-4118-B587-8997558CB83A}" type="slidenum">
              <a:rPr lang="en-GB" smtClean="0"/>
              <a:pPr/>
              <a:t>9</a:t>
            </a:fld>
            <a:endParaRPr lang="en-GB" smtClean="0"/>
          </a:p>
        </p:txBody>
      </p:sp>
    </p:spTree>
    <p:extLst>
      <p:ext uri="{BB962C8B-B14F-4D97-AF65-F5344CB8AC3E}">
        <p14:creationId xmlns:p14="http://schemas.microsoft.com/office/powerpoint/2010/main" val="380309783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7891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  <p:sp>
        <p:nvSpPr>
          <p:cNvPr id="3789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87EA8315-1D85-4FFF-9145-5C411BC9E44F}" type="slidenum">
              <a:rPr lang="en-GB" smtClean="0"/>
              <a:pPr/>
              <a:t>10</a:t>
            </a:fld>
            <a:endParaRPr lang="en-GB" smtClean="0"/>
          </a:p>
        </p:txBody>
      </p:sp>
    </p:spTree>
    <p:extLst>
      <p:ext uri="{BB962C8B-B14F-4D97-AF65-F5344CB8AC3E}">
        <p14:creationId xmlns:p14="http://schemas.microsoft.com/office/powerpoint/2010/main" val="140562003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8915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  <p:sp>
        <p:nvSpPr>
          <p:cNvPr id="3891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C53D96B7-9024-4805-A8DF-3408CBEC5895}" type="slidenum">
              <a:rPr lang="en-GB" smtClean="0"/>
              <a:pPr/>
              <a:t>11</a:t>
            </a:fld>
            <a:endParaRPr lang="en-GB" smtClean="0"/>
          </a:p>
        </p:txBody>
      </p:sp>
    </p:spTree>
    <p:extLst>
      <p:ext uri="{BB962C8B-B14F-4D97-AF65-F5344CB8AC3E}">
        <p14:creationId xmlns:p14="http://schemas.microsoft.com/office/powerpoint/2010/main" val="397586916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9939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  <p:sp>
        <p:nvSpPr>
          <p:cNvPr id="3994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03B45B36-72B2-4434-8464-F9487BF34E6C}" type="slidenum">
              <a:rPr lang="en-GB" smtClean="0"/>
              <a:pPr/>
              <a:t>12</a:t>
            </a:fld>
            <a:endParaRPr lang="en-GB" smtClean="0"/>
          </a:p>
        </p:txBody>
      </p:sp>
    </p:spTree>
    <p:extLst>
      <p:ext uri="{BB962C8B-B14F-4D97-AF65-F5344CB8AC3E}">
        <p14:creationId xmlns:p14="http://schemas.microsoft.com/office/powerpoint/2010/main" val="3480522224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40963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  <p:sp>
        <p:nvSpPr>
          <p:cNvPr id="4096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26A4524C-0E2E-455C-85CA-9AFE4A8F635E}" type="slidenum">
              <a:rPr lang="en-GB" smtClean="0"/>
              <a:pPr/>
              <a:t>13</a:t>
            </a:fld>
            <a:endParaRPr lang="en-GB" smtClean="0"/>
          </a:p>
        </p:txBody>
      </p:sp>
    </p:spTree>
    <p:extLst>
      <p:ext uri="{BB962C8B-B14F-4D97-AF65-F5344CB8AC3E}">
        <p14:creationId xmlns:p14="http://schemas.microsoft.com/office/powerpoint/2010/main" val="490581418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4198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  <p:sp>
        <p:nvSpPr>
          <p:cNvPr id="4198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81999E41-06AC-4761-8907-FCE91EF0EBAB}" type="slidenum">
              <a:rPr lang="en-GB" smtClean="0"/>
              <a:pPr/>
              <a:t>14</a:t>
            </a:fld>
            <a:endParaRPr lang="en-GB" smtClean="0"/>
          </a:p>
        </p:txBody>
      </p:sp>
    </p:spTree>
    <p:extLst>
      <p:ext uri="{BB962C8B-B14F-4D97-AF65-F5344CB8AC3E}">
        <p14:creationId xmlns:p14="http://schemas.microsoft.com/office/powerpoint/2010/main" val="3998369260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43011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  <p:sp>
        <p:nvSpPr>
          <p:cNvPr id="4301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35DF4A51-B3C5-40CC-8989-641270FBFF47}" type="slidenum">
              <a:rPr lang="en-GB" smtClean="0"/>
              <a:pPr/>
              <a:t>15</a:t>
            </a:fld>
            <a:endParaRPr lang="en-GB" smtClean="0"/>
          </a:p>
        </p:txBody>
      </p:sp>
    </p:spTree>
    <p:extLst>
      <p:ext uri="{BB962C8B-B14F-4D97-AF65-F5344CB8AC3E}">
        <p14:creationId xmlns:p14="http://schemas.microsoft.com/office/powerpoint/2010/main" val="223235862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44035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  <p:sp>
        <p:nvSpPr>
          <p:cNvPr id="4403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D0E82302-BFCD-4F95-BF83-320CB690B453}" type="slidenum">
              <a:rPr lang="en-GB" smtClean="0"/>
              <a:pPr/>
              <a:t>16</a:t>
            </a:fld>
            <a:endParaRPr lang="en-GB" smtClean="0"/>
          </a:p>
        </p:txBody>
      </p:sp>
    </p:spTree>
    <p:extLst>
      <p:ext uri="{BB962C8B-B14F-4D97-AF65-F5344CB8AC3E}">
        <p14:creationId xmlns:p14="http://schemas.microsoft.com/office/powerpoint/2010/main" val="774437340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45059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  <p:sp>
        <p:nvSpPr>
          <p:cNvPr id="4506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66055C1D-3697-4320-A3D5-551E976EE4E4}" type="slidenum">
              <a:rPr lang="en-GB" smtClean="0"/>
              <a:pPr/>
              <a:t>17</a:t>
            </a:fld>
            <a:endParaRPr lang="en-GB" smtClean="0"/>
          </a:p>
        </p:txBody>
      </p:sp>
    </p:spTree>
    <p:extLst>
      <p:ext uri="{BB962C8B-B14F-4D97-AF65-F5344CB8AC3E}">
        <p14:creationId xmlns:p14="http://schemas.microsoft.com/office/powerpoint/2010/main" val="2734740924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46083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  <p:sp>
        <p:nvSpPr>
          <p:cNvPr id="4608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B70C779D-4A54-4675-BF01-7B371CFD4A7A}" type="slidenum">
              <a:rPr lang="en-GB" smtClean="0"/>
              <a:pPr/>
              <a:t>18</a:t>
            </a:fld>
            <a:endParaRPr lang="en-GB" smtClean="0"/>
          </a:p>
        </p:txBody>
      </p:sp>
    </p:spTree>
    <p:extLst>
      <p:ext uri="{BB962C8B-B14F-4D97-AF65-F5344CB8AC3E}">
        <p14:creationId xmlns:p14="http://schemas.microsoft.com/office/powerpoint/2010/main" val="442338579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4710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  <p:sp>
        <p:nvSpPr>
          <p:cNvPr id="4710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B515252D-19B8-4B52-AF16-D1AB1A6AC129}" type="slidenum">
              <a:rPr lang="en-GB" smtClean="0"/>
              <a:pPr/>
              <a:t>19</a:t>
            </a:fld>
            <a:endParaRPr lang="en-GB" smtClean="0"/>
          </a:p>
        </p:txBody>
      </p:sp>
    </p:spTree>
    <p:extLst>
      <p:ext uri="{BB962C8B-B14F-4D97-AF65-F5344CB8AC3E}">
        <p14:creationId xmlns:p14="http://schemas.microsoft.com/office/powerpoint/2010/main" val="642231084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48131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  <p:sp>
        <p:nvSpPr>
          <p:cNvPr id="4813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83F009F9-2D4B-49A1-8DE1-952D86D9F2B9}" type="slidenum">
              <a:rPr lang="en-GB" smtClean="0"/>
              <a:pPr/>
              <a:t>20</a:t>
            </a:fld>
            <a:endParaRPr lang="en-GB" smtClean="0"/>
          </a:p>
        </p:txBody>
      </p:sp>
    </p:spTree>
    <p:extLst>
      <p:ext uri="{BB962C8B-B14F-4D97-AF65-F5344CB8AC3E}">
        <p14:creationId xmlns:p14="http://schemas.microsoft.com/office/powerpoint/2010/main" val="1976831156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49155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  <p:sp>
        <p:nvSpPr>
          <p:cNvPr id="4915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55B74869-6BEB-458D-BBFF-2654396AF6D1}" type="slidenum">
              <a:rPr lang="en-GB" smtClean="0"/>
              <a:pPr/>
              <a:t>21</a:t>
            </a:fld>
            <a:endParaRPr lang="en-GB" smtClean="0"/>
          </a:p>
        </p:txBody>
      </p:sp>
    </p:spTree>
    <p:extLst>
      <p:ext uri="{BB962C8B-B14F-4D97-AF65-F5344CB8AC3E}">
        <p14:creationId xmlns:p14="http://schemas.microsoft.com/office/powerpoint/2010/main" val="1701596590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50179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  <p:sp>
        <p:nvSpPr>
          <p:cNvPr id="5018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14FF9AA8-8AF9-46EB-B721-BA3FC54024CF}" type="slidenum">
              <a:rPr lang="en-GB" smtClean="0"/>
              <a:pPr/>
              <a:t>24</a:t>
            </a:fld>
            <a:endParaRPr lang="en-GB" smtClean="0"/>
          </a:p>
        </p:txBody>
      </p:sp>
    </p:spTree>
    <p:extLst>
      <p:ext uri="{BB962C8B-B14F-4D97-AF65-F5344CB8AC3E}">
        <p14:creationId xmlns:p14="http://schemas.microsoft.com/office/powerpoint/2010/main" val="301337664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329E00-FD38-42B4-99C3-5417A3CD552D}" type="datetimeFigureOut">
              <a:rPr lang="en-GB" smtClean="0"/>
              <a:t>26/09/2019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6BD432-6838-4DBA-A24D-2FC0278E21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700498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329E00-FD38-42B4-99C3-5417A3CD552D}" type="datetimeFigureOut">
              <a:rPr lang="en-GB" smtClean="0"/>
              <a:t>26/09/2019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6BD432-6838-4DBA-A24D-2FC0278E21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611756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329E00-FD38-42B4-99C3-5417A3CD552D}" type="datetimeFigureOut">
              <a:rPr lang="en-GB" smtClean="0"/>
              <a:t>26/09/2019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6BD432-6838-4DBA-A24D-2FC0278E21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689033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329E00-FD38-42B4-99C3-5417A3CD552D}" type="datetimeFigureOut">
              <a:rPr lang="en-GB" smtClean="0"/>
              <a:t>26/09/2019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6BD432-6838-4DBA-A24D-2FC0278E21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671014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329E00-FD38-42B4-99C3-5417A3CD552D}" type="datetimeFigureOut">
              <a:rPr lang="en-GB" smtClean="0"/>
              <a:t>26/09/2019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6BD432-6838-4DBA-A24D-2FC0278E21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233474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329E00-FD38-42B4-99C3-5417A3CD552D}" type="datetimeFigureOut">
              <a:rPr lang="en-GB" smtClean="0"/>
              <a:t>26/09/2019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6BD432-6838-4DBA-A24D-2FC0278E21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84095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329E00-FD38-42B4-99C3-5417A3CD552D}" type="datetimeFigureOut">
              <a:rPr lang="en-GB" smtClean="0"/>
              <a:t>26/09/2019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6BD432-6838-4DBA-A24D-2FC0278E21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331600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329E00-FD38-42B4-99C3-5417A3CD552D}" type="datetimeFigureOut">
              <a:rPr lang="en-GB" smtClean="0"/>
              <a:t>26/09/2019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6BD432-6838-4DBA-A24D-2FC0278E21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839240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329E00-FD38-42B4-99C3-5417A3CD552D}" type="datetimeFigureOut">
              <a:rPr lang="en-GB" smtClean="0"/>
              <a:t>26/09/2019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6BD432-6838-4DBA-A24D-2FC0278E21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958020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329E00-FD38-42B4-99C3-5417A3CD552D}" type="datetimeFigureOut">
              <a:rPr lang="en-GB" smtClean="0"/>
              <a:t>26/09/2019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6BD432-6838-4DBA-A24D-2FC0278E21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131772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329E00-FD38-42B4-99C3-5417A3CD552D}" type="datetimeFigureOut">
              <a:rPr lang="en-GB" smtClean="0"/>
              <a:t>26/09/2019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6BD432-6838-4DBA-A24D-2FC0278E21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107341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457200" y="277813"/>
            <a:ext cx="8229600" cy="585311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457200" y="6243638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6553200" y="6243638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E2495D7-23D9-47FF-9CFA-29C57555FE2A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141582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xAndChart">
  <p:cSld name="Title, Text and Ch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7813"/>
            <a:ext cx="82296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307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hart Placeholder 3"/>
          <p:cNvSpPr>
            <a:spLocks noGrp="1"/>
          </p:cNvSpPr>
          <p:nvPr>
            <p:ph type="chart" sz="half" idx="2"/>
          </p:nvPr>
        </p:nvSpPr>
        <p:spPr>
          <a:xfrm>
            <a:off x="4648200" y="1600200"/>
            <a:ext cx="4038600" cy="4530725"/>
          </a:xfrm>
        </p:spPr>
        <p:txBody>
          <a:bodyPr rtlCol="0">
            <a:normAutofit/>
          </a:bodyPr>
          <a:lstStyle/>
          <a:p>
            <a:pPr lvl="0"/>
            <a:endParaRPr lang="en-GB" noProof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57200" y="6243638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6553200" y="6243638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FEDB1B7-C105-4506-A44B-93C135D4AADA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273808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xOverObj">
  <p:cSld name="Title and Tex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7813"/>
            <a:ext cx="82296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8229600" cy="21891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3941763"/>
            <a:ext cx="8229600" cy="218916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57200" y="6243638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6553200" y="6243638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4ED6B93-2DB0-4BE2-B4AE-4225678369B3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71057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1.jp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6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B329E00-FD38-42B4-99C3-5417A3CD552D}" type="datetimeFigureOut">
              <a:rPr lang="en-GB" smtClean="0"/>
              <a:t>26/09/2019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6BD432-6838-4DBA-A24D-2FC0278E21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650521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  <p:sldLayoutId id="2147483685" r:id="rId13"/>
    <p:sldLayoutId id="2147483686" r:id="rId14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0.xml"/><Relationship Id="rId2" Type="http://schemas.openxmlformats.org/officeDocument/2006/relationships/slideLayout" Target="../slideLayouts/slideLayout12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2.emf"/><Relationship Id="rId4" Type="http://schemas.openxmlformats.org/officeDocument/2006/relationships/oleObject" Target="../embeddings/oleObject1.bin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1.xml"/><Relationship Id="rId2" Type="http://schemas.openxmlformats.org/officeDocument/2006/relationships/slideLayout" Target="../slideLayouts/slideLayout13.xml"/><Relationship Id="rId1" Type="http://schemas.openxmlformats.org/officeDocument/2006/relationships/vmlDrawing" Target="../drawings/vmlDrawing2.vml"/><Relationship Id="rId5" Type="http://schemas.openxmlformats.org/officeDocument/2006/relationships/image" Target="../media/image3.emf"/><Relationship Id="rId4" Type="http://schemas.openxmlformats.org/officeDocument/2006/relationships/oleObject" Target="../embeddings/oleObject2.bin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2.xml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3.vml"/><Relationship Id="rId5" Type="http://schemas.openxmlformats.org/officeDocument/2006/relationships/image" Target="../media/image4.emf"/><Relationship Id="rId4" Type="http://schemas.openxmlformats.org/officeDocument/2006/relationships/oleObject" Target="../embeddings/oleObject3.bin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6.xml"/><Relationship Id="rId2" Type="http://schemas.openxmlformats.org/officeDocument/2006/relationships/slideLayout" Target="../slideLayouts/slideLayout14.xml"/><Relationship Id="rId1" Type="http://schemas.openxmlformats.org/officeDocument/2006/relationships/vmlDrawing" Target="../drawings/vmlDrawing4.vml"/><Relationship Id="rId5" Type="http://schemas.openxmlformats.org/officeDocument/2006/relationships/image" Target="../media/image5.emf"/><Relationship Id="rId4" Type="http://schemas.openxmlformats.org/officeDocument/2006/relationships/oleObject" Target="../embeddings/oleObject4.bin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4"/>
          <p:cNvSpPr txBox="1"/>
          <p:nvPr/>
        </p:nvSpPr>
        <p:spPr>
          <a:xfrm>
            <a:off x="971600" y="5877272"/>
            <a:ext cx="77768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 smtClean="0"/>
              <a:t>Dr Paul Hutchings					Miss Katie Sullivan</a:t>
            </a:r>
            <a:endParaRPr lang="en-GB" dirty="0"/>
          </a:p>
        </p:txBody>
      </p:sp>
      <p:sp>
        <p:nvSpPr>
          <p:cNvPr id="6" name="Title 1"/>
          <p:cNvSpPr>
            <a:spLocks noGrp="1"/>
          </p:cNvSpPr>
          <p:nvPr>
            <p:ph type="ctrTitle"/>
          </p:nvPr>
        </p:nvSpPr>
        <p:spPr>
          <a:xfrm>
            <a:off x="179512" y="908720"/>
            <a:ext cx="8784976" cy="1953562"/>
          </a:xfrm>
        </p:spPr>
        <p:txBody>
          <a:bodyPr>
            <a:noAutofit/>
          </a:bodyPr>
          <a:lstStyle/>
          <a:p>
            <a:pPr algn="ctr"/>
            <a:r>
              <a:rPr lang="en-GB" sz="3600" b="1" dirty="0" smtClean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sz="3600" b="1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b="1" dirty="0" smtClean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sz="3600" b="1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b="1" dirty="0" smtClean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sz="3600" b="1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b="1" dirty="0" smtClean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sz="3600" b="1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b="1" dirty="0" smtClean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sz="3600" b="1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b="1" dirty="0" smtClean="0">
                <a:latin typeface="Arial" panose="020B0604020202020204" pitchFamily="34" charset="0"/>
                <a:cs typeface="Arial" panose="020B0604020202020204" pitchFamily="34" charset="0"/>
              </a:rPr>
              <a:t>Prejudice and </a:t>
            </a:r>
            <a:r>
              <a:rPr lang="en-GB" sz="3600" b="1" dirty="0" smtClean="0">
                <a:effectLst>
                  <a:outerShdw blurRad="38100" dist="38100" dir="2700000" algn="tl">
                    <a:srgbClr val="FFFFFF"/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Discrimination</a:t>
            </a:r>
            <a:br>
              <a:rPr lang="en-GB" sz="3600" b="1" dirty="0" smtClean="0">
                <a:effectLst>
                  <a:outerShdw blurRad="38100" dist="38100" dir="2700000" algn="tl">
                    <a:srgbClr val="FFFFFF"/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b="1" dirty="0">
                <a:effectLst>
                  <a:outerShdw blurRad="38100" dist="38100" dir="2700000" algn="tl">
                    <a:srgbClr val="FFFFFF"/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sz="3600" b="1" dirty="0">
                <a:effectLst>
                  <a:outerShdw blurRad="38100" dist="38100" dir="2700000" algn="tl">
                    <a:srgbClr val="FFFFFF"/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b="1" dirty="0" smtClean="0">
                <a:effectLst>
                  <a:outerShdw blurRad="38100" dist="38100" dir="2700000" algn="tl">
                    <a:srgbClr val="FFFFFF"/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Lecture Two</a:t>
            </a:r>
            <a:endParaRPr lang="en-GB" sz="36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Subtitle 2"/>
          <p:cNvSpPr>
            <a:spLocks noGrp="1"/>
          </p:cNvSpPr>
          <p:nvPr>
            <p:ph type="subTitle" idx="1"/>
          </p:nvPr>
        </p:nvSpPr>
        <p:spPr>
          <a:xfrm>
            <a:off x="251520" y="4221088"/>
            <a:ext cx="8640960" cy="720080"/>
          </a:xfrm>
        </p:spPr>
        <p:txBody>
          <a:bodyPr>
            <a:noAutofit/>
          </a:bodyPr>
          <a:lstStyle/>
          <a:p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Structures of </a:t>
            </a:r>
            <a:r>
              <a:rPr lang="en-GB" sz="3600" b="1" dirty="0" smtClean="0">
                <a:latin typeface="Arial" panose="020B0604020202020204" pitchFamily="34" charset="0"/>
                <a:cs typeface="Arial" panose="020B0604020202020204" pitchFamily="34" charset="0"/>
              </a:rPr>
              <a:t>Stereotypes</a:t>
            </a:r>
            <a:endParaRPr lang="en-GB" sz="36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6938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>
          <a:xfrm>
            <a:off x="628650" y="260648"/>
            <a:ext cx="7886700" cy="687610"/>
          </a:xfrm>
        </p:spPr>
        <p:txBody>
          <a:bodyPr/>
          <a:lstStyle/>
          <a:p>
            <a:pPr algn="ctr" eaLnBrk="1" hangingPunct="1"/>
            <a:r>
              <a:rPr lang="en-GB" sz="2800" b="1" dirty="0" smtClean="0">
                <a:latin typeface="Arial" panose="020B0604020202020204" pitchFamily="34" charset="0"/>
                <a:cs typeface="Arial" panose="020B0604020202020204" pitchFamily="34" charset="0"/>
              </a:rPr>
              <a:t>Formation And Maintenance Of Stereotypes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idx="1"/>
          </p:nvPr>
        </p:nvSpPr>
        <p:spPr>
          <a:xfrm>
            <a:off x="251520" y="1124744"/>
            <a:ext cx="8640960" cy="5472608"/>
          </a:xfrm>
        </p:spPr>
        <p:txBody>
          <a:bodyPr>
            <a:normAutofit lnSpcReduction="10000"/>
          </a:bodyPr>
          <a:lstStyle/>
          <a:p>
            <a:pPr eaLnBrk="1" hangingPunct="1">
              <a:lnSpc>
                <a:spcPct val="150000"/>
              </a:lnSpc>
              <a:buClr>
                <a:srgbClr val="FF0000"/>
              </a:buClr>
              <a:buFont typeface="Times" pitchFamily="18" charset="0"/>
              <a:buChar char="•"/>
            </a:pP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Social Stereotypes – ‘Beliefs about groups’</a:t>
            </a:r>
          </a:p>
          <a:p>
            <a:pPr lvl="1" eaLnBrk="1" hangingPunct="1">
              <a:lnSpc>
                <a:spcPct val="150000"/>
              </a:lnSpc>
              <a:buClr>
                <a:srgbClr val="FF0000"/>
              </a:buClr>
              <a:buFont typeface="Times" pitchFamily="18" charset="0"/>
              <a:buChar char="•"/>
            </a:pP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but definitions vary across time and theories</a:t>
            </a:r>
          </a:p>
          <a:p>
            <a:pPr lvl="1" eaLnBrk="1" hangingPunct="1">
              <a:lnSpc>
                <a:spcPct val="150000"/>
              </a:lnSpc>
              <a:buClr>
                <a:srgbClr val="FF0000"/>
              </a:buClr>
              <a:buFont typeface="Times" pitchFamily="18" charset="0"/>
              <a:buChar char="•"/>
            </a:pP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‘Pictures in our heads’</a:t>
            </a:r>
          </a:p>
          <a:p>
            <a:pPr lvl="2" eaLnBrk="1" hangingPunct="1">
              <a:lnSpc>
                <a:spcPct val="150000"/>
              </a:lnSpc>
              <a:buClr>
                <a:srgbClr val="FF0000"/>
              </a:buClr>
              <a:buFont typeface="Times" pitchFamily="18" charset="0"/>
              <a:buNone/>
            </a:pP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Lippmann (1922)</a:t>
            </a:r>
          </a:p>
          <a:p>
            <a:pPr lvl="1" eaLnBrk="1" hangingPunct="1">
              <a:lnSpc>
                <a:spcPct val="150000"/>
              </a:lnSpc>
              <a:buClr>
                <a:srgbClr val="FF0000"/>
              </a:buClr>
              <a:buFont typeface="Times" pitchFamily="18" charset="0"/>
              <a:buChar char="•"/>
            </a:pP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Consensual beliefs</a:t>
            </a:r>
          </a:p>
          <a:p>
            <a:pPr lvl="2" eaLnBrk="1" hangingPunct="1">
              <a:lnSpc>
                <a:spcPct val="150000"/>
              </a:lnSpc>
              <a:buClr>
                <a:srgbClr val="FF0000"/>
              </a:buClr>
              <a:buFont typeface="Times" pitchFamily="18" charset="0"/>
              <a:buNone/>
            </a:pP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Katz &amp; </a:t>
            </a:r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Braly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(1933)</a:t>
            </a:r>
          </a:p>
          <a:p>
            <a:pPr lvl="1" eaLnBrk="1" hangingPunct="1">
              <a:lnSpc>
                <a:spcPct val="150000"/>
              </a:lnSpc>
              <a:buClr>
                <a:srgbClr val="FF0000"/>
              </a:buClr>
              <a:buFont typeface="Times" pitchFamily="18" charset="0"/>
              <a:buChar char="•"/>
            </a:pP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Overgeneralizations</a:t>
            </a:r>
          </a:p>
          <a:p>
            <a:pPr lvl="2" eaLnBrk="1" hangingPunct="1">
              <a:lnSpc>
                <a:spcPct val="150000"/>
              </a:lnSpc>
              <a:buClr>
                <a:srgbClr val="FF0000"/>
              </a:buClr>
              <a:buFont typeface="Times" pitchFamily="18" charset="0"/>
              <a:buNone/>
            </a:pPr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Allport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(1954)</a:t>
            </a:r>
          </a:p>
          <a:p>
            <a:pPr lvl="1" eaLnBrk="1" hangingPunct="1">
              <a:lnSpc>
                <a:spcPct val="150000"/>
              </a:lnSpc>
              <a:buClr>
                <a:srgbClr val="FF0000"/>
              </a:buClr>
              <a:buFont typeface="Times" pitchFamily="18" charset="0"/>
              <a:buChar char="•"/>
            </a:pP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Individual cognitive beliefs</a:t>
            </a:r>
          </a:p>
          <a:p>
            <a:pPr lvl="2" eaLnBrk="1" hangingPunct="1">
              <a:lnSpc>
                <a:spcPct val="150000"/>
              </a:lnSpc>
              <a:buClr>
                <a:srgbClr val="FF0000"/>
              </a:buClr>
              <a:buFont typeface="Times" pitchFamily="18" charset="0"/>
              <a:buNone/>
            </a:pP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Hamilton (1981)</a:t>
            </a:r>
          </a:p>
        </p:txBody>
      </p:sp>
    </p:spTree>
    <p:extLst>
      <p:ext uri="{BB962C8B-B14F-4D97-AF65-F5344CB8AC3E}">
        <p14:creationId xmlns:p14="http://schemas.microsoft.com/office/powerpoint/2010/main" val="2358732885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>
          <a:xfrm>
            <a:off x="628650" y="116632"/>
            <a:ext cx="7886700" cy="543594"/>
          </a:xfrm>
        </p:spPr>
        <p:txBody>
          <a:bodyPr/>
          <a:lstStyle/>
          <a:p>
            <a:pPr algn="ctr" eaLnBrk="1" hangingPunct="1"/>
            <a:r>
              <a:rPr lang="en-GB" sz="2800" b="1" dirty="0" smtClean="0">
                <a:latin typeface="Arial" panose="020B0604020202020204" pitchFamily="34" charset="0"/>
                <a:cs typeface="Arial" panose="020B0604020202020204" pitchFamily="34" charset="0"/>
              </a:rPr>
              <a:t>Timeline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idx="1"/>
          </p:nvPr>
        </p:nvSpPr>
        <p:spPr>
          <a:xfrm>
            <a:off x="251520" y="836712"/>
            <a:ext cx="8640960" cy="5340251"/>
          </a:xfrm>
        </p:spPr>
        <p:txBody>
          <a:bodyPr/>
          <a:lstStyle/>
          <a:p>
            <a:pPr eaLnBrk="1" hangingPunct="1">
              <a:lnSpc>
                <a:spcPct val="150000"/>
              </a:lnSpc>
              <a:buClr>
                <a:srgbClr val="FF0000"/>
              </a:buClr>
              <a:buFontTx/>
              <a:buChar char="•"/>
            </a:pP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Early theories – stereotyping as a deficiency</a:t>
            </a:r>
          </a:p>
          <a:p>
            <a:pPr lvl="1" eaLnBrk="1" hangingPunct="1">
              <a:lnSpc>
                <a:spcPct val="150000"/>
              </a:lnSpc>
              <a:buClr>
                <a:srgbClr val="FF0000"/>
              </a:buClr>
              <a:buFontTx/>
              <a:buChar char="•"/>
            </a:pP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E.g., </a:t>
            </a:r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Lippman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– ‘lazy thinking’</a:t>
            </a:r>
          </a:p>
          <a:p>
            <a:pPr lvl="1" eaLnBrk="1" hangingPunct="1">
              <a:lnSpc>
                <a:spcPct val="150000"/>
              </a:lnSpc>
              <a:buClr>
                <a:srgbClr val="FF0000"/>
              </a:buClr>
              <a:buFontTx/>
              <a:buChar char="•"/>
            </a:pPr>
            <a:endParaRPr lang="en-GB" sz="2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lnSpc>
                <a:spcPct val="150000"/>
              </a:lnSpc>
              <a:buClr>
                <a:srgbClr val="FF0000"/>
              </a:buClr>
              <a:buFontTx/>
              <a:buChar char="•"/>
            </a:pP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As cognitive psychology became better understood, so our understanding of how the mind works becomes better</a:t>
            </a:r>
          </a:p>
          <a:p>
            <a:pPr lvl="1" eaLnBrk="1" hangingPunct="1">
              <a:lnSpc>
                <a:spcPct val="150000"/>
              </a:lnSpc>
              <a:buClr>
                <a:srgbClr val="FF0000"/>
              </a:buClr>
              <a:buFontTx/>
              <a:buChar char="•"/>
            </a:pP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Humans as limited capacity processors</a:t>
            </a:r>
          </a:p>
          <a:p>
            <a:pPr lvl="1" eaLnBrk="1" hangingPunct="1">
              <a:lnSpc>
                <a:spcPct val="150000"/>
              </a:lnSpc>
              <a:buClr>
                <a:srgbClr val="FF0000"/>
              </a:buClr>
              <a:buFontTx/>
              <a:buChar char="•"/>
            </a:pP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William James – the environment as ‘this blooming, buzzing confusion’</a:t>
            </a:r>
          </a:p>
          <a:p>
            <a:pPr eaLnBrk="1" hangingPunct="1">
              <a:lnSpc>
                <a:spcPct val="150000"/>
              </a:lnSpc>
              <a:buClr>
                <a:srgbClr val="FF0000"/>
              </a:buClr>
              <a:buFontTx/>
              <a:buChar char="•"/>
            </a:pPr>
            <a:endParaRPr lang="en-GB" sz="2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72376413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62" name="Rectangle 2"/>
          <p:cNvSpPr>
            <a:spLocks noGrp="1" noChangeArrowheads="1"/>
          </p:cNvSpPr>
          <p:nvPr>
            <p:ph type="title"/>
          </p:nvPr>
        </p:nvSpPr>
        <p:spPr>
          <a:xfrm>
            <a:off x="628650" y="188640"/>
            <a:ext cx="7886700" cy="615602"/>
          </a:xfrm>
        </p:spPr>
        <p:txBody>
          <a:bodyPr rtlCol="0">
            <a:normAutofit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endParaRPr lang="en-US" sz="2800" b="1" dirty="0">
              <a:solidFill>
                <a:schemeClr val="accent1">
                  <a:satMod val="1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291" name="Rectangle 3"/>
          <p:cNvSpPr>
            <a:spLocks noGrp="1" noChangeArrowheads="1"/>
          </p:cNvSpPr>
          <p:nvPr>
            <p:ph idx="1"/>
          </p:nvPr>
        </p:nvSpPr>
        <p:spPr>
          <a:xfrm>
            <a:off x="251520" y="1052736"/>
            <a:ext cx="8640960" cy="5124227"/>
          </a:xfrm>
        </p:spPr>
        <p:txBody>
          <a:bodyPr>
            <a:normAutofit fontScale="92500"/>
          </a:bodyPr>
          <a:lstStyle/>
          <a:p>
            <a:pPr eaLnBrk="1" hangingPunct="1">
              <a:lnSpc>
                <a:spcPct val="150000"/>
              </a:lnSpc>
              <a:buClr>
                <a:srgbClr val="FF0000"/>
              </a:buClr>
              <a:buFontTx/>
              <a:buChar char="•"/>
            </a:pP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Gardner (1985) – automatic classification of similar objects into categories</a:t>
            </a:r>
          </a:p>
          <a:p>
            <a:pPr lvl="1" eaLnBrk="1" hangingPunct="1">
              <a:lnSpc>
                <a:spcPct val="150000"/>
              </a:lnSpc>
              <a:buClr>
                <a:srgbClr val="FF0000"/>
              </a:buClr>
              <a:buFontTx/>
              <a:buChar char="•"/>
            </a:pP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Prototypes/</a:t>
            </a:r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examplars</a:t>
            </a:r>
            <a:endParaRPr lang="en-GB" sz="2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lnSpc>
                <a:spcPct val="150000"/>
              </a:lnSpc>
              <a:buClr>
                <a:srgbClr val="FF0000"/>
              </a:buClr>
              <a:buFontTx/>
              <a:buChar char="•"/>
            </a:pPr>
            <a:endParaRPr lang="en-GB" sz="2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lnSpc>
                <a:spcPct val="150000"/>
              </a:lnSpc>
              <a:buClr>
                <a:srgbClr val="FF0000"/>
              </a:buClr>
              <a:buFontTx/>
              <a:buChar char="•"/>
            </a:pP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Fiske (1998) – stereotypes are a natural consequence of cognition</a:t>
            </a:r>
          </a:p>
          <a:p>
            <a:pPr eaLnBrk="1" hangingPunct="1">
              <a:lnSpc>
                <a:spcPct val="150000"/>
              </a:lnSpc>
              <a:buClr>
                <a:srgbClr val="FF0000"/>
              </a:buClr>
              <a:buFontTx/>
              <a:buChar char="•"/>
            </a:pPr>
            <a:endParaRPr lang="en-GB" sz="2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lnSpc>
                <a:spcPct val="150000"/>
              </a:lnSpc>
              <a:buClr>
                <a:srgbClr val="FF0000"/>
              </a:buClr>
              <a:buFontTx/>
              <a:buChar char="•"/>
            </a:pP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Quite simply, there is too much information in the world for us to take in</a:t>
            </a:r>
          </a:p>
          <a:p>
            <a:pPr lvl="1" eaLnBrk="1" hangingPunct="1">
              <a:lnSpc>
                <a:spcPct val="150000"/>
              </a:lnSpc>
              <a:buClr>
                <a:srgbClr val="FF0000"/>
              </a:buClr>
              <a:buFontTx/>
              <a:buChar char="•"/>
            </a:pP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And why would we want all of that information anyway?</a:t>
            </a:r>
          </a:p>
          <a:p>
            <a:pPr eaLnBrk="1" hangingPunct="1">
              <a:lnSpc>
                <a:spcPct val="150000"/>
              </a:lnSpc>
              <a:buClr>
                <a:srgbClr val="FF0000"/>
              </a:buClr>
              <a:buFontTx/>
              <a:buChar char="•"/>
            </a:pPr>
            <a:endParaRPr lang="en-GB" sz="2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27187923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5" name="Rectangle 3"/>
          <p:cNvSpPr>
            <a:spLocks noGrp="1" noChangeArrowheads="1"/>
          </p:cNvSpPr>
          <p:nvPr>
            <p:ph idx="1"/>
          </p:nvPr>
        </p:nvSpPr>
        <p:spPr>
          <a:xfrm>
            <a:off x="251520" y="1052736"/>
            <a:ext cx="8640960" cy="5124227"/>
          </a:xfrm>
        </p:spPr>
        <p:txBody>
          <a:bodyPr/>
          <a:lstStyle/>
          <a:p>
            <a:pPr eaLnBrk="1" hangingPunct="1">
              <a:lnSpc>
                <a:spcPct val="150000"/>
              </a:lnSpc>
              <a:buClr>
                <a:srgbClr val="FF0000"/>
              </a:buClr>
              <a:buFontTx/>
              <a:buChar char="•"/>
            </a:pP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Categorisation is useful for us – we can select basic information</a:t>
            </a:r>
          </a:p>
          <a:p>
            <a:pPr eaLnBrk="1" hangingPunct="1">
              <a:lnSpc>
                <a:spcPct val="150000"/>
              </a:lnSpc>
              <a:buClr>
                <a:srgbClr val="FF0000"/>
              </a:buClr>
              <a:buFontTx/>
              <a:buChar char="•"/>
            </a:pPr>
            <a:endParaRPr lang="en-GB" sz="2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 eaLnBrk="1" hangingPunct="1">
              <a:lnSpc>
                <a:spcPct val="150000"/>
              </a:lnSpc>
              <a:buClr>
                <a:srgbClr val="FF0000"/>
              </a:buClr>
              <a:buFontTx/>
              <a:buChar char="•"/>
            </a:pP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But why choose to categorise people by their race? Gender? Hair colour?</a:t>
            </a:r>
          </a:p>
          <a:p>
            <a:pPr eaLnBrk="1" hangingPunct="1">
              <a:lnSpc>
                <a:spcPct val="150000"/>
              </a:lnSpc>
              <a:buClr>
                <a:srgbClr val="FF0000"/>
              </a:buClr>
              <a:buFontTx/>
              <a:buChar char="•"/>
            </a:pPr>
            <a:endParaRPr lang="en-GB" sz="2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 eaLnBrk="1" hangingPunct="1">
              <a:lnSpc>
                <a:spcPct val="150000"/>
              </a:lnSpc>
              <a:buClr>
                <a:srgbClr val="FF0000"/>
              </a:buClr>
              <a:buFontTx/>
              <a:buChar char="•"/>
            </a:pP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No-one ever said humans were rational</a:t>
            </a:r>
          </a:p>
        </p:txBody>
      </p:sp>
    </p:spTree>
    <p:extLst>
      <p:ext uri="{BB962C8B-B14F-4D97-AF65-F5344CB8AC3E}">
        <p14:creationId xmlns:p14="http://schemas.microsoft.com/office/powerpoint/2010/main" val="1225243712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3" name="Rectangle 3"/>
          <p:cNvSpPr>
            <a:spLocks noGrp="1" noChangeArrowheads="1"/>
          </p:cNvSpPr>
          <p:nvPr>
            <p:ph idx="1"/>
          </p:nvPr>
        </p:nvSpPr>
        <p:spPr>
          <a:xfrm>
            <a:off x="251520" y="908720"/>
            <a:ext cx="8640960" cy="5268243"/>
          </a:xfrm>
        </p:spPr>
        <p:txBody>
          <a:bodyPr rtlCol="0">
            <a:normAutofit fontScale="85000" lnSpcReduction="20000"/>
          </a:bodyPr>
          <a:lstStyle/>
          <a:p>
            <a:pPr eaLnBrk="1" fontAlgn="auto" hangingPunct="1">
              <a:lnSpc>
                <a:spcPct val="150000"/>
              </a:lnSpc>
              <a:spcAft>
                <a:spcPts val="0"/>
              </a:spcAft>
              <a:buClr>
                <a:srgbClr val="FF0000"/>
              </a:buClr>
              <a:buFontTx/>
              <a:buChar char="•"/>
              <a:defRPr/>
            </a:pP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The BIG categories:</a:t>
            </a:r>
          </a:p>
          <a:p>
            <a:pPr lvl="1" eaLnBrk="1" fontAlgn="auto" hangingPunct="1">
              <a:lnSpc>
                <a:spcPct val="150000"/>
              </a:lnSpc>
              <a:spcAft>
                <a:spcPts val="0"/>
              </a:spcAft>
              <a:buClr>
                <a:srgbClr val="FF0000"/>
              </a:buClr>
              <a:buFontTx/>
              <a:buChar char="•"/>
              <a:defRPr/>
            </a:pP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Race</a:t>
            </a:r>
          </a:p>
          <a:p>
            <a:pPr lvl="1" eaLnBrk="1" fontAlgn="auto" hangingPunct="1">
              <a:lnSpc>
                <a:spcPct val="150000"/>
              </a:lnSpc>
              <a:spcAft>
                <a:spcPts val="0"/>
              </a:spcAft>
              <a:buClr>
                <a:srgbClr val="FF0000"/>
              </a:buClr>
              <a:buFontTx/>
              <a:buChar char="•"/>
              <a:defRPr/>
            </a:pP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Gender</a:t>
            </a:r>
          </a:p>
          <a:p>
            <a:pPr lvl="1" eaLnBrk="1" fontAlgn="auto" hangingPunct="1">
              <a:lnSpc>
                <a:spcPct val="150000"/>
              </a:lnSpc>
              <a:spcAft>
                <a:spcPts val="0"/>
              </a:spcAft>
              <a:buClr>
                <a:srgbClr val="FF0000"/>
              </a:buClr>
              <a:buFontTx/>
              <a:buChar char="•"/>
              <a:defRPr/>
            </a:pP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Age		(Brewer, 1988)</a:t>
            </a:r>
          </a:p>
          <a:p>
            <a:pPr eaLnBrk="1" fontAlgn="auto" hangingPunct="1">
              <a:lnSpc>
                <a:spcPct val="150000"/>
              </a:lnSpc>
              <a:spcAft>
                <a:spcPts val="0"/>
              </a:spcAft>
              <a:buClr>
                <a:srgbClr val="FF0000"/>
              </a:buClr>
              <a:buFontTx/>
              <a:buChar char="•"/>
              <a:defRPr/>
            </a:pPr>
            <a:endParaRPr lang="en-GB" sz="2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fontAlgn="auto" hangingPunct="1">
              <a:lnSpc>
                <a:spcPct val="150000"/>
              </a:lnSpc>
              <a:spcAft>
                <a:spcPts val="0"/>
              </a:spcAft>
              <a:buClr>
                <a:srgbClr val="FF0000"/>
              </a:buClr>
              <a:buFontTx/>
              <a:buChar char="•"/>
              <a:defRPr/>
            </a:pP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Obvious features</a:t>
            </a:r>
          </a:p>
          <a:p>
            <a:pPr eaLnBrk="1" fontAlgn="auto" hangingPunct="1">
              <a:lnSpc>
                <a:spcPct val="150000"/>
              </a:lnSpc>
              <a:spcAft>
                <a:spcPts val="0"/>
              </a:spcAft>
              <a:buClr>
                <a:srgbClr val="FF0000"/>
              </a:buClr>
              <a:buFontTx/>
              <a:buChar char="•"/>
              <a:defRPr/>
            </a:pPr>
            <a:endParaRPr lang="en-GB" sz="2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fontAlgn="auto" hangingPunct="1">
              <a:lnSpc>
                <a:spcPct val="150000"/>
              </a:lnSpc>
              <a:spcAft>
                <a:spcPts val="0"/>
              </a:spcAft>
              <a:buClr>
                <a:srgbClr val="FF0000"/>
              </a:buClr>
              <a:buFontTx/>
              <a:buChar char="•"/>
              <a:defRPr/>
            </a:pP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Supply a lot of information</a:t>
            </a:r>
          </a:p>
          <a:p>
            <a:pPr eaLnBrk="1" fontAlgn="auto" hangingPunct="1">
              <a:lnSpc>
                <a:spcPct val="150000"/>
              </a:lnSpc>
              <a:spcAft>
                <a:spcPts val="0"/>
              </a:spcAft>
              <a:buClr>
                <a:srgbClr val="FF0000"/>
              </a:buClr>
              <a:buFontTx/>
              <a:buChar char="•"/>
              <a:defRPr/>
            </a:pPr>
            <a:endParaRPr lang="en-GB" sz="2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fontAlgn="auto" hangingPunct="1">
              <a:lnSpc>
                <a:spcPct val="150000"/>
              </a:lnSpc>
              <a:spcAft>
                <a:spcPts val="0"/>
              </a:spcAft>
              <a:buClr>
                <a:srgbClr val="FF0000"/>
              </a:buClr>
              <a:buFontTx/>
              <a:buChar char="•"/>
              <a:defRPr/>
            </a:pP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Influence is strong – can become virtually automatic responses (Fiske &amp; Neuberg, 1990)</a:t>
            </a:r>
          </a:p>
        </p:txBody>
      </p:sp>
    </p:spTree>
    <p:extLst>
      <p:ext uri="{BB962C8B-B14F-4D97-AF65-F5344CB8AC3E}">
        <p14:creationId xmlns:p14="http://schemas.microsoft.com/office/powerpoint/2010/main" val="723620744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>
          <a:xfrm>
            <a:off x="628650" y="188640"/>
            <a:ext cx="7886700" cy="615602"/>
          </a:xfrm>
        </p:spPr>
        <p:txBody>
          <a:bodyPr/>
          <a:lstStyle/>
          <a:p>
            <a:pPr algn="ctr" eaLnBrk="1" hangingPunct="1"/>
            <a:r>
              <a:rPr lang="en-GB" sz="2800" b="1" dirty="0" smtClean="0">
                <a:latin typeface="Arial" panose="020B0604020202020204" pitchFamily="34" charset="0"/>
                <a:cs typeface="Arial" panose="020B0604020202020204" pitchFamily="34" charset="0"/>
              </a:rPr>
              <a:t>One Of The Big Debates In Psychology:</a:t>
            </a:r>
          </a:p>
        </p:txBody>
      </p:sp>
      <p:sp>
        <p:nvSpPr>
          <p:cNvPr id="15363" name="Rectangle 3"/>
          <p:cNvSpPr>
            <a:spLocks noGrp="1" noChangeArrowheads="1"/>
          </p:cNvSpPr>
          <p:nvPr>
            <p:ph idx="1"/>
          </p:nvPr>
        </p:nvSpPr>
        <p:spPr>
          <a:xfrm>
            <a:off x="251520" y="1196752"/>
            <a:ext cx="8640960" cy="4980211"/>
          </a:xfrm>
        </p:spPr>
        <p:txBody>
          <a:bodyPr>
            <a:normAutofit fontScale="92500" lnSpcReduction="20000"/>
          </a:bodyPr>
          <a:lstStyle/>
          <a:p>
            <a:pPr eaLnBrk="1" hangingPunct="1">
              <a:lnSpc>
                <a:spcPct val="150000"/>
              </a:lnSpc>
            </a:pP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Are stereotypes automatic?</a:t>
            </a:r>
          </a:p>
          <a:p>
            <a:pPr lvl="1" eaLnBrk="1" hangingPunct="1">
              <a:lnSpc>
                <a:spcPct val="150000"/>
              </a:lnSpc>
            </a:pPr>
            <a:endParaRPr lang="en-GB" sz="2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lnSpc>
                <a:spcPct val="150000"/>
              </a:lnSpc>
            </a:pPr>
            <a:r>
              <a:rPr lang="en-GB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Banaji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&amp; Greenwald (1994)</a:t>
            </a:r>
          </a:p>
          <a:p>
            <a:pPr lvl="1" eaLnBrk="1" hangingPunct="1">
              <a:lnSpc>
                <a:spcPct val="150000"/>
              </a:lnSpc>
            </a:pP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Mere exposure to a picture or name e.g., Leroy can activate associated cognitions and beliefs</a:t>
            </a:r>
          </a:p>
          <a:p>
            <a:pPr lvl="1" eaLnBrk="1" hangingPunct="1">
              <a:lnSpc>
                <a:spcPct val="150000"/>
              </a:lnSpc>
            </a:pPr>
            <a:endParaRPr lang="en-GB" sz="2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lnSpc>
                <a:spcPct val="150000"/>
              </a:lnSpc>
            </a:pPr>
            <a:r>
              <a:rPr lang="en-GB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Macrae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et al. (1997)</a:t>
            </a:r>
          </a:p>
          <a:p>
            <a:pPr lvl="1" eaLnBrk="1" hangingPunct="1">
              <a:lnSpc>
                <a:spcPct val="150000"/>
              </a:lnSpc>
            </a:pP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Should not be/is not the case for images</a:t>
            </a:r>
          </a:p>
          <a:p>
            <a:pPr lvl="1" eaLnBrk="1" hangingPunct="1">
              <a:lnSpc>
                <a:spcPct val="150000"/>
              </a:lnSpc>
            </a:pP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‘women’ is an abstract concept</a:t>
            </a:r>
          </a:p>
          <a:p>
            <a:pPr lvl="1" eaLnBrk="1" hangingPunct="1">
              <a:lnSpc>
                <a:spcPct val="150000"/>
              </a:lnSpc>
            </a:pP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But an image of a particular woman is a concrete entity, and so should not require a stereotypic activation</a:t>
            </a:r>
          </a:p>
        </p:txBody>
      </p:sp>
    </p:spTree>
    <p:extLst>
      <p:ext uri="{BB962C8B-B14F-4D97-AF65-F5344CB8AC3E}">
        <p14:creationId xmlns:p14="http://schemas.microsoft.com/office/powerpoint/2010/main" val="1486098612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>
          <a:xfrm>
            <a:off x="628650" y="188640"/>
            <a:ext cx="7886700" cy="471586"/>
          </a:xfrm>
        </p:spPr>
        <p:txBody>
          <a:bodyPr>
            <a:normAutofit fontScale="90000"/>
          </a:bodyPr>
          <a:lstStyle/>
          <a:p>
            <a:pPr algn="ctr" eaLnBrk="1" hangingPunct="1"/>
            <a:r>
              <a:rPr lang="en-GB" sz="28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Ingroups</a:t>
            </a:r>
            <a:r>
              <a:rPr lang="en-GB" sz="2800" b="1" dirty="0" smtClean="0">
                <a:latin typeface="Arial" panose="020B0604020202020204" pitchFamily="34" charset="0"/>
                <a:cs typeface="Arial" panose="020B0604020202020204" pitchFamily="34" charset="0"/>
              </a:rPr>
              <a:t>/Outgroups</a:t>
            </a:r>
          </a:p>
        </p:txBody>
      </p:sp>
      <p:sp>
        <p:nvSpPr>
          <p:cNvPr id="16387" name="Rectangle 3"/>
          <p:cNvSpPr>
            <a:spLocks noGrp="1" noChangeArrowheads="1"/>
          </p:cNvSpPr>
          <p:nvPr>
            <p:ph idx="1"/>
          </p:nvPr>
        </p:nvSpPr>
        <p:spPr>
          <a:xfrm>
            <a:off x="251520" y="1052736"/>
            <a:ext cx="8640960" cy="5124227"/>
          </a:xfrm>
        </p:spPr>
        <p:txBody>
          <a:bodyPr/>
          <a:lstStyle/>
          <a:p>
            <a:pPr eaLnBrk="1" hangingPunct="1">
              <a:lnSpc>
                <a:spcPct val="150000"/>
              </a:lnSpc>
            </a:pPr>
            <a:r>
              <a:rPr lang="en-GB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Ingroups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– groups to which we belong</a:t>
            </a:r>
          </a:p>
          <a:p>
            <a:pPr eaLnBrk="1" hangingPunct="1">
              <a:lnSpc>
                <a:spcPct val="150000"/>
              </a:lnSpc>
            </a:pPr>
            <a:endParaRPr lang="en-GB" sz="2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lnSpc>
                <a:spcPct val="150000"/>
              </a:lnSpc>
            </a:pP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Outgroups – groups to which we don’t belong</a:t>
            </a:r>
          </a:p>
          <a:p>
            <a:pPr eaLnBrk="1" hangingPunct="1">
              <a:lnSpc>
                <a:spcPct val="150000"/>
              </a:lnSpc>
            </a:pPr>
            <a:endParaRPr lang="en-GB" sz="2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 eaLnBrk="1" hangingPunct="1">
              <a:lnSpc>
                <a:spcPct val="150000"/>
              </a:lnSpc>
            </a:pP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Group salience is important here</a:t>
            </a:r>
          </a:p>
        </p:txBody>
      </p:sp>
    </p:spTree>
    <p:extLst>
      <p:ext uri="{BB962C8B-B14F-4D97-AF65-F5344CB8AC3E}">
        <p14:creationId xmlns:p14="http://schemas.microsoft.com/office/powerpoint/2010/main" val="1626985311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1" name="Rectangle 3"/>
          <p:cNvSpPr>
            <a:spLocks noGrp="1" noChangeArrowheads="1"/>
          </p:cNvSpPr>
          <p:nvPr>
            <p:ph idx="1"/>
          </p:nvPr>
        </p:nvSpPr>
        <p:spPr>
          <a:xfrm>
            <a:off x="251520" y="980728"/>
            <a:ext cx="8640960" cy="5196235"/>
          </a:xfrm>
        </p:spPr>
        <p:txBody>
          <a:bodyPr/>
          <a:lstStyle/>
          <a:p>
            <a:pPr eaLnBrk="1" hangingPunct="1">
              <a:lnSpc>
                <a:spcPct val="150000"/>
              </a:lnSpc>
            </a:pP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In-groups – comprise of unique individuals </a:t>
            </a:r>
            <a:r>
              <a:rPr lang="en-GB" sz="2000" i="1" dirty="0" smtClean="0">
                <a:latin typeface="Arial" panose="020B0604020202020204" pitchFamily="34" charset="0"/>
                <a:cs typeface="Arial" panose="020B0604020202020204" pitchFamily="34" charset="0"/>
              </a:rPr>
              <a:t>with a common goal</a:t>
            </a:r>
            <a:endParaRPr lang="en-GB" sz="2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lnSpc>
                <a:spcPct val="150000"/>
              </a:lnSpc>
            </a:pPr>
            <a:endParaRPr lang="en-GB" sz="2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lnSpc>
                <a:spcPct val="150000"/>
              </a:lnSpc>
            </a:pP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Out-groups – share similar features, characteristics and motives</a:t>
            </a:r>
          </a:p>
          <a:p>
            <a:pPr eaLnBrk="1" hangingPunct="1">
              <a:lnSpc>
                <a:spcPct val="150000"/>
              </a:lnSpc>
            </a:pPr>
            <a:endParaRPr lang="en-GB" sz="2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lnSpc>
                <a:spcPct val="150000"/>
              </a:lnSpc>
            </a:pP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In-group heterogeneity</a:t>
            </a:r>
          </a:p>
          <a:p>
            <a:pPr eaLnBrk="1" hangingPunct="1">
              <a:lnSpc>
                <a:spcPct val="150000"/>
              </a:lnSpc>
            </a:pPr>
            <a:endParaRPr lang="en-GB" sz="2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lnSpc>
                <a:spcPct val="150000"/>
              </a:lnSpc>
            </a:pP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Out-group homogeneity</a:t>
            </a:r>
          </a:p>
          <a:p>
            <a:pPr eaLnBrk="1" hangingPunct="1">
              <a:lnSpc>
                <a:spcPct val="150000"/>
              </a:lnSpc>
            </a:pPr>
            <a:endParaRPr lang="en-GB" sz="2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lnSpc>
                <a:spcPct val="150000"/>
              </a:lnSpc>
            </a:pP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SO… if the out-group is homogenous… why not stereotype?</a:t>
            </a:r>
          </a:p>
        </p:txBody>
      </p:sp>
    </p:spTree>
    <p:extLst>
      <p:ext uri="{BB962C8B-B14F-4D97-AF65-F5344CB8AC3E}">
        <p14:creationId xmlns:p14="http://schemas.microsoft.com/office/powerpoint/2010/main" val="3850128343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>
          <a:xfrm>
            <a:off x="628650" y="365126"/>
            <a:ext cx="7886700" cy="685799"/>
          </a:xfrm>
        </p:spPr>
        <p:txBody>
          <a:bodyPr/>
          <a:lstStyle/>
          <a:p>
            <a:pPr algn="ctr" eaLnBrk="1" hangingPunct="1"/>
            <a:r>
              <a:rPr lang="en-GB" sz="28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Tajfel</a:t>
            </a:r>
            <a:r>
              <a:rPr lang="en-GB" sz="28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et al. (1971) – Minimal Group Paradigm</a:t>
            </a:r>
          </a:p>
        </p:txBody>
      </p:sp>
      <p:sp>
        <p:nvSpPr>
          <p:cNvPr id="18435" name="Rectangle 4"/>
          <p:cNvSpPr>
            <a:spLocks noChangeArrowheads="1"/>
          </p:cNvSpPr>
          <p:nvPr/>
        </p:nvSpPr>
        <p:spPr bwMode="auto">
          <a:xfrm>
            <a:off x="2736056" y="2096293"/>
            <a:ext cx="3671887" cy="3529013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18436" name="Oval 5"/>
          <p:cNvSpPr>
            <a:spLocks noChangeArrowheads="1"/>
          </p:cNvSpPr>
          <p:nvPr/>
        </p:nvSpPr>
        <p:spPr bwMode="auto">
          <a:xfrm>
            <a:off x="2916238" y="3068638"/>
            <a:ext cx="71437" cy="71437"/>
          </a:xfrm>
          <a:prstGeom prst="ellipse">
            <a:avLst/>
          </a:prstGeom>
          <a:solidFill>
            <a:srgbClr val="FF000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18437" name="Oval 6"/>
          <p:cNvSpPr>
            <a:spLocks noChangeArrowheads="1"/>
          </p:cNvSpPr>
          <p:nvPr/>
        </p:nvSpPr>
        <p:spPr bwMode="auto">
          <a:xfrm>
            <a:off x="2987675" y="2349500"/>
            <a:ext cx="71438" cy="71438"/>
          </a:xfrm>
          <a:prstGeom prst="ellipse">
            <a:avLst/>
          </a:prstGeom>
          <a:solidFill>
            <a:srgbClr val="FF000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18438" name="Oval 7"/>
          <p:cNvSpPr>
            <a:spLocks noChangeArrowheads="1"/>
          </p:cNvSpPr>
          <p:nvPr/>
        </p:nvSpPr>
        <p:spPr bwMode="auto">
          <a:xfrm>
            <a:off x="3924300" y="2276475"/>
            <a:ext cx="71438" cy="71438"/>
          </a:xfrm>
          <a:prstGeom prst="ellipse">
            <a:avLst/>
          </a:prstGeom>
          <a:solidFill>
            <a:srgbClr val="FF000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18439" name="Oval 8"/>
          <p:cNvSpPr>
            <a:spLocks noChangeArrowheads="1"/>
          </p:cNvSpPr>
          <p:nvPr/>
        </p:nvSpPr>
        <p:spPr bwMode="auto">
          <a:xfrm>
            <a:off x="3419475" y="2781300"/>
            <a:ext cx="71438" cy="71438"/>
          </a:xfrm>
          <a:prstGeom prst="ellipse">
            <a:avLst/>
          </a:prstGeom>
          <a:solidFill>
            <a:srgbClr val="FF000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18440" name="Oval 9"/>
          <p:cNvSpPr>
            <a:spLocks noChangeArrowheads="1"/>
          </p:cNvSpPr>
          <p:nvPr/>
        </p:nvSpPr>
        <p:spPr bwMode="auto">
          <a:xfrm>
            <a:off x="4140200" y="4076700"/>
            <a:ext cx="71438" cy="71438"/>
          </a:xfrm>
          <a:prstGeom prst="ellipse">
            <a:avLst/>
          </a:prstGeom>
          <a:solidFill>
            <a:srgbClr val="FF000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18441" name="Oval 10"/>
          <p:cNvSpPr>
            <a:spLocks noChangeArrowheads="1"/>
          </p:cNvSpPr>
          <p:nvPr/>
        </p:nvSpPr>
        <p:spPr bwMode="auto">
          <a:xfrm>
            <a:off x="3851275" y="3213100"/>
            <a:ext cx="71438" cy="71438"/>
          </a:xfrm>
          <a:prstGeom prst="ellipse">
            <a:avLst/>
          </a:prstGeom>
          <a:solidFill>
            <a:srgbClr val="FF000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18442" name="Oval 11"/>
          <p:cNvSpPr>
            <a:spLocks noChangeArrowheads="1"/>
          </p:cNvSpPr>
          <p:nvPr/>
        </p:nvSpPr>
        <p:spPr bwMode="auto">
          <a:xfrm>
            <a:off x="2843213" y="5084763"/>
            <a:ext cx="71437" cy="71437"/>
          </a:xfrm>
          <a:prstGeom prst="ellipse">
            <a:avLst/>
          </a:prstGeom>
          <a:solidFill>
            <a:srgbClr val="FF000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18443" name="Oval 12"/>
          <p:cNvSpPr>
            <a:spLocks noChangeArrowheads="1"/>
          </p:cNvSpPr>
          <p:nvPr/>
        </p:nvSpPr>
        <p:spPr bwMode="auto">
          <a:xfrm>
            <a:off x="4283075" y="3644900"/>
            <a:ext cx="71438" cy="71438"/>
          </a:xfrm>
          <a:prstGeom prst="ellipse">
            <a:avLst/>
          </a:prstGeom>
          <a:solidFill>
            <a:srgbClr val="FF000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18444" name="Oval 13"/>
          <p:cNvSpPr>
            <a:spLocks noChangeArrowheads="1"/>
          </p:cNvSpPr>
          <p:nvPr/>
        </p:nvSpPr>
        <p:spPr bwMode="auto">
          <a:xfrm>
            <a:off x="5219700" y="5229225"/>
            <a:ext cx="71438" cy="71438"/>
          </a:xfrm>
          <a:prstGeom prst="ellipse">
            <a:avLst/>
          </a:prstGeom>
          <a:solidFill>
            <a:srgbClr val="FF000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18445" name="Oval 14"/>
          <p:cNvSpPr>
            <a:spLocks noChangeArrowheads="1"/>
          </p:cNvSpPr>
          <p:nvPr/>
        </p:nvSpPr>
        <p:spPr bwMode="auto">
          <a:xfrm>
            <a:off x="4714875" y="4076700"/>
            <a:ext cx="71438" cy="71438"/>
          </a:xfrm>
          <a:prstGeom prst="ellipse">
            <a:avLst/>
          </a:prstGeom>
          <a:solidFill>
            <a:srgbClr val="FF000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18446" name="Oval 15"/>
          <p:cNvSpPr>
            <a:spLocks noChangeArrowheads="1"/>
          </p:cNvSpPr>
          <p:nvPr/>
        </p:nvSpPr>
        <p:spPr bwMode="auto">
          <a:xfrm>
            <a:off x="4930775" y="4292600"/>
            <a:ext cx="71438" cy="71438"/>
          </a:xfrm>
          <a:prstGeom prst="ellipse">
            <a:avLst/>
          </a:prstGeom>
          <a:solidFill>
            <a:srgbClr val="FF000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18447" name="Oval 16"/>
          <p:cNvSpPr>
            <a:spLocks noChangeArrowheads="1"/>
          </p:cNvSpPr>
          <p:nvPr/>
        </p:nvSpPr>
        <p:spPr bwMode="auto">
          <a:xfrm>
            <a:off x="4716463" y="5373688"/>
            <a:ext cx="71437" cy="71437"/>
          </a:xfrm>
          <a:prstGeom prst="ellipse">
            <a:avLst/>
          </a:prstGeom>
          <a:solidFill>
            <a:srgbClr val="FF000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18448" name="Oval 17"/>
          <p:cNvSpPr>
            <a:spLocks noChangeArrowheads="1"/>
          </p:cNvSpPr>
          <p:nvPr/>
        </p:nvSpPr>
        <p:spPr bwMode="auto">
          <a:xfrm>
            <a:off x="5362575" y="4724400"/>
            <a:ext cx="71438" cy="71438"/>
          </a:xfrm>
          <a:prstGeom prst="ellipse">
            <a:avLst/>
          </a:prstGeom>
          <a:solidFill>
            <a:srgbClr val="FF000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18449" name="Oval 18"/>
          <p:cNvSpPr>
            <a:spLocks noChangeArrowheads="1"/>
          </p:cNvSpPr>
          <p:nvPr/>
        </p:nvSpPr>
        <p:spPr bwMode="auto">
          <a:xfrm>
            <a:off x="3419475" y="3644900"/>
            <a:ext cx="71438" cy="71438"/>
          </a:xfrm>
          <a:prstGeom prst="ellipse">
            <a:avLst/>
          </a:prstGeom>
          <a:solidFill>
            <a:srgbClr val="FF000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18450" name="Oval 19"/>
          <p:cNvSpPr>
            <a:spLocks noChangeArrowheads="1"/>
          </p:cNvSpPr>
          <p:nvPr/>
        </p:nvSpPr>
        <p:spPr bwMode="auto">
          <a:xfrm>
            <a:off x="5076825" y="2997200"/>
            <a:ext cx="71438" cy="71438"/>
          </a:xfrm>
          <a:prstGeom prst="ellipse">
            <a:avLst/>
          </a:prstGeom>
          <a:solidFill>
            <a:srgbClr val="FF000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18451" name="Oval 20"/>
          <p:cNvSpPr>
            <a:spLocks noChangeArrowheads="1"/>
          </p:cNvSpPr>
          <p:nvPr/>
        </p:nvSpPr>
        <p:spPr bwMode="auto">
          <a:xfrm>
            <a:off x="6010275" y="5372100"/>
            <a:ext cx="71438" cy="71438"/>
          </a:xfrm>
          <a:prstGeom prst="ellipse">
            <a:avLst/>
          </a:prstGeom>
          <a:solidFill>
            <a:srgbClr val="FF000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18452" name="Oval 22"/>
          <p:cNvSpPr>
            <a:spLocks noChangeArrowheads="1"/>
          </p:cNvSpPr>
          <p:nvPr/>
        </p:nvSpPr>
        <p:spPr bwMode="auto">
          <a:xfrm>
            <a:off x="5076825" y="2636838"/>
            <a:ext cx="71438" cy="71437"/>
          </a:xfrm>
          <a:prstGeom prst="ellipse">
            <a:avLst/>
          </a:prstGeom>
          <a:solidFill>
            <a:srgbClr val="FF000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18453" name="Oval 23"/>
          <p:cNvSpPr>
            <a:spLocks noChangeArrowheads="1"/>
          </p:cNvSpPr>
          <p:nvPr/>
        </p:nvSpPr>
        <p:spPr bwMode="auto">
          <a:xfrm>
            <a:off x="3851275" y="5157788"/>
            <a:ext cx="71438" cy="71437"/>
          </a:xfrm>
          <a:prstGeom prst="ellipse">
            <a:avLst/>
          </a:prstGeom>
          <a:solidFill>
            <a:srgbClr val="FF000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18454" name="Oval 24"/>
          <p:cNvSpPr>
            <a:spLocks noChangeArrowheads="1"/>
          </p:cNvSpPr>
          <p:nvPr/>
        </p:nvSpPr>
        <p:spPr bwMode="auto">
          <a:xfrm>
            <a:off x="5292725" y="2852738"/>
            <a:ext cx="71438" cy="71437"/>
          </a:xfrm>
          <a:prstGeom prst="ellipse">
            <a:avLst/>
          </a:prstGeom>
          <a:solidFill>
            <a:srgbClr val="FF000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18455" name="Oval 25"/>
          <p:cNvSpPr>
            <a:spLocks noChangeArrowheads="1"/>
          </p:cNvSpPr>
          <p:nvPr/>
        </p:nvSpPr>
        <p:spPr bwMode="auto">
          <a:xfrm>
            <a:off x="4572000" y="2565400"/>
            <a:ext cx="71438" cy="71438"/>
          </a:xfrm>
          <a:prstGeom prst="ellipse">
            <a:avLst/>
          </a:prstGeom>
          <a:solidFill>
            <a:srgbClr val="FF000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18456" name="Oval 26"/>
          <p:cNvSpPr>
            <a:spLocks noChangeArrowheads="1"/>
          </p:cNvSpPr>
          <p:nvPr/>
        </p:nvSpPr>
        <p:spPr bwMode="auto">
          <a:xfrm>
            <a:off x="5724525" y="3284538"/>
            <a:ext cx="71438" cy="71437"/>
          </a:xfrm>
          <a:prstGeom prst="ellipse">
            <a:avLst/>
          </a:prstGeom>
          <a:solidFill>
            <a:srgbClr val="FF000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18457" name="Oval 27"/>
          <p:cNvSpPr>
            <a:spLocks noChangeArrowheads="1"/>
          </p:cNvSpPr>
          <p:nvPr/>
        </p:nvSpPr>
        <p:spPr bwMode="auto">
          <a:xfrm>
            <a:off x="4500563" y="3141663"/>
            <a:ext cx="71437" cy="71437"/>
          </a:xfrm>
          <a:prstGeom prst="ellipse">
            <a:avLst/>
          </a:prstGeom>
          <a:solidFill>
            <a:srgbClr val="FF000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18458" name="Oval 28"/>
          <p:cNvSpPr>
            <a:spLocks noChangeArrowheads="1"/>
          </p:cNvSpPr>
          <p:nvPr/>
        </p:nvSpPr>
        <p:spPr bwMode="auto">
          <a:xfrm>
            <a:off x="4284663" y="2636838"/>
            <a:ext cx="71437" cy="71437"/>
          </a:xfrm>
          <a:prstGeom prst="ellipse">
            <a:avLst/>
          </a:prstGeom>
          <a:solidFill>
            <a:srgbClr val="FF000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18459" name="Oval 29"/>
          <p:cNvSpPr>
            <a:spLocks noChangeArrowheads="1"/>
          </p:cNvSpPr>
          <p:nvPr/>
        </p:nvSpPr>
        <p:spPr bwMode="auto">
          <a:xfrm>
            <a:off x="5724525" y="3716338"/>
            <a:ext cx="71438" cy="71437"/>
          </a:xfrm>
          <a:prstGeom prst="ellipse">
            <a:avLst/>
          </a:prstGeom>
          <a:solidFill>
            <a:srgbClr val="FF000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18460" name="Oval 30"/>
          <p:cNvSpPr>
            <a:spLocks noChangeArrowheads="1"/>
          </p:cNvSpPr>
          <p:nvPr/>
        </p:nvSpPr>
        <p:spPr bwMode="auto">
          <a:xfrm>
            <a:off x="4787900" y="3500438"/>
            <a:ext cx="71438" cy="71437"/>
          </a:xfrm>
          <a:prstGeom prst="ellipse">
            <a:avLst/>
          </a:prstGeom>
          <a:solidFill>
            <a:srgbClr val="FF000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18461" name="Oval 31"/>
          <p:cNvSpPr>
            <a:spLocks noChangeArrowheads="1"/>
          </p:cNvSpPr>
          <p:nvPr/>
        </p:nvSpPr>
        <p:spPr bwMode="auto">
          <a:xfrm>
            <a:off x="5651500" y="3933825"/>
            <a:ext cx="71438" cy="71438"/>
          </a:xfrm>
          <a:prstGeom prst="ellipse">
            <a:avLst/>
          </a:prstGeom>
          <a:solidFill>
            <a:srgbClr val="FF000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18462" name="Oval 32"/>
          <p:cNvSpPr>
            <a:spLocks noChangeArrowheads="1"/>
          </p:cNvSpPr>
          <p:nvPr/>
        </p:nvSpPr>
        <p:spPr bwMode="auto">
          <a:xfrm>
            <a:off x="5003800" y="3860800"/>
            <a:ext cx="71438" cy="71438"/>
          </a:xfrm>
          <a:prstGeom prst="ellipse">
            <a:avLst/>
          </a:prstGeom>
          <a:solidFill>
            <a:srgbClr val="FF000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18463" name="Oval 33"/>
          <p:cNvSpPr>
            <a:spLocks noChangeArrowheads="1"/>
          </p:cNvSpPr>
          <p:nvPr/>
        </p:nvSpPr>
        <p:spPr bwMode="auto">
          <a:xfrm>
            <a:off x="5795963" y="2492375"/>
            <a:ext cx="71437" cy="71438"/>
          </a:xfrm>
          <a:prstGeom prst="ellipse">
            <a:avLst/>
          </a:prstGeom>
          <a:solidFill>
            <a:srgbClr val="FF000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18464" name="Oval 34"/>
          <p:cNvSpPr>
            <a:spLocks noChangeArrowheads="1"/>
          </p:cNvSpPr>
          <p:nvPr/>
        </p:nvSpPr>
        <p:spPr bwMode="auto">
          <a:xfrm>
            <a:off x="5867400" y="4581525"/>
            <a:ext cx="71438" cy="71438"/>
          </a:xfrm>
          <a:prstGeom prst="ellipse">
            <a:avLst/>
          </a:prstGeom>
          <a:solidFill>
            <a:srgbClr val="FF000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18465" name="Oval 35"/>
          <p:cNvSpPr>
            <a:spLocks noChangeArrowheads="1"/>
          </p:cNvSpPr>
          <p:nvPr/>
        </p:nvSpPr>
        <p:spPr bwMode="auto">
          <a:xfrm>
            <a:off x="4427538" y="4581525"/>
            <a:ext cx="71437" cy="71438"/>
          </a:xfrm>
          <a:prstGeom prst="ellipse">
            <a:avLst/>
          </a:prstGeom>
          <a:solidFill>
            <a:srgbClr val="FF000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18466" name="Oval 36"/>
          <p:cNvSpPr>
            <a:spLocks noChangeArrowheads="1"/>
          </p:cNvSpPr>
          <p:nvPr/>
        </p:nvSpPr>
        <p:spPr bwMode="auto">
          <a:xfrm>
            <a:off x="3779838" y="4076700"/>
            <a:ext cx="71437" cy="71438"/>
          </a:xfrm>
          <a:prstGeom prst="ellipse">
            <a:avLst/>
          </a:prstGeom>
          <a:solidFill>
            <a:srgbClr val="FF000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18467" name="Oval 37"/>
          <p:cNvSpPr>
            <a:spLocks noChangeArrowheads="1"/>
          </p:cNvSpPr>
          <p:nvPr/>
        </p:nvSpPr>
        <p:spPr bwMode="auto">
          <a:xfrm>
            <a:off x="2987675" y="3500438"/>
            <a:ext cx="71438" cy="71437"/>
          </a:xfrm>
          <a:prstGeom prst="ellipse">
            <a:avLst/>
          </a:prstGeom>
          <a:solidFill>
            <a:srgbClr val="FF000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18468" name="Oval 38"/>
          <p:cNvSpPr>
            <a:spLocks noChangeArrowheads="1"/>
          </p:cNvSpPr>
          <p:nvPr/>
        </p:nvSpPr>
        <p:spPr bwMode="auto">
          <a:xfrm>
            <a:off x="3059113" y="4005263"/>
            <a:ext cx="71437" cy="71437"/>
          </a:xfrm>
          <a:prstGeom prst="ellipse">
            <a:avLst/>
          </a:prstGeom>
          <a:solidFill>
            <a:srgbClr val="FF000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18469" name="Oval 39"/>
          <p:cNvSpPr>
            <a:spLocks noChangeArrowheads="1"/>
          </p:cNvSpPr>
          <p:nvPr/>
        </p:nvSpPr>
        <p:spPr bwMode="auto">
          <a:xfrm>
            <a:off x="3779838" y="4581525"/>
            <a:ext cx="71437" cy="71438"/>
          </a:xfrm>
          <a:prstGeom prst="ellipse">
            <a:avLst/>
          </a:prstGeom>
          <a:solidFill>
            <a:srgbClr val="FF000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18470" name="Oval 40"/>
          <p:cNvSpPr>
            <a:spLocks noChangeArrowheads="1"/>
          </p:cNvSpPr>
          <p:nvPr/>
        </p:nvSpPr>
        <p:spPr bwMode="auto">
          <a:xfrm>
            <a:off x="3276600" y="4868863"/>
            <a:ext cx="71438" cy="71437"/>
          </a:xfrm>
          <a:prstGeom prst="ellipse">
            <a:avLst/>
          </a:prstGeom>
          <a:solidFill>
            <a:srgbClr val="FF000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18471" name="Oval 41"/>
          <p:cNvSpPr>
            <a:spLocks noChangeArrowheads="1"/>
          </p:cNvSpPr>
          <p:nvPr/>
        </p:nvSpPr>
        <p:spPr bwMode="auto">
          <a:xfrm>
            <a:off x="4427538" y="5084763"/>
            <a:ext cx="71437" cy="71437"/>
          </a:xfrm>
          <a:prstGeom prst="ellipse">
            <a:avLst/>
          </a:prstGeom>
          <a:solidFill>
            <a:srgbClr val="FF000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18472" name="Text Box 42"/>
          <p:cNvSpPr txBox="1">
            <a:spLocks noChangeArrowheads="1"/>
          </p:cNvSpPr>
          <p:nvPr/>
        </p:nvSpPr>
        <p:spPr bwMode="auto">
          <a:xfrm>
            <a:off x="1366044" y="5991223"/>
            <a:ext cx="676910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dirty="0" err="1"/>
              <a:t>Overestimator</a:t>
            </a:r>
            <a:r>
              <a:rPr lang="en-GB" dirty="0"/>
              <a:t>/</a:t>
            </a:r>
            <a:r>
              <a:rPr lang="en-GB" dirty="0" err="1"/>
              <a:t>Underestimator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44555566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026" name="Object 4"/>
          <p:cNvGraphicFramePr>
            <a:graphicFrameLocks noGrp="1" noChangeAspect="1"/>
          </p:cNvGraphicFramePr>
          <p:nvPr>
            <p:ph/>
            <p:extLst>
              <p:ext uri="{D42A27DB-BD31-4B8C-83A1-F6EECF244321}">
                <p14:modId xmlns:p14="http://schemas.microsoft.com/office/powerpoint/2010/main" val="1246513026"/>
              </p:ext>
            </p:extLst>
          </p:nvPr>
        </p:nvGraphicFramePr>
        <p:xfrm>
          <a:off x="1475656" y="1412776"/>
          <a:ext cx="8223250" cy="585311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2" name="Chart" r:id="rId4" imgW="10287264" imgH="7322329" progId="MSGraph.Chart.8">
                  <p:embed followColorScheme="full"/>
                </p:oleObj>
              </mc:Choice>
              <mc:Fallback>
                <p:oleObj name="Chart" r:id="rId4" imgW="10287264" imgH="7322329" progId="MSGraph.Chart.8">
                  <p:embed followColorScheme="full"/>
                  <p:pic>
                    <p:nvPicPr>
                      <p:cNvPr id="1026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475656" y="1412776"/>
                        <a:ext cx="8223250" cy="5853112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420517578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1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7813"/>
            <a:ext cx="8229600" cy="630907"/>
          </a:xfrm>
        </p:spPr>
        <p:txBody>
          <a:bodyPr/>
          <a:lstStyle/>
          <a:p>
            <a:pPr algn="ctr" eaLnBrk="1" hangingPunct="1"/>
            <a:r>
              <a:rPr lang="en-GB" sz="2800" b="1" dirty="0" smtClean="0">
                <a:latin typeface="Arial" panose="020B0604020202020204" pitchFamily="34" charset="0"/>
                <a:cs typeface="Arial" panose="020B0604020202020204" pitchFamily="34" charset="0"/>
              </a:rPr>
              <a:t>Why Favour The </a:t>
            </a:r>
            <a:r>
              <a:rPr lang="en-GB" sz="28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Ingroup</a:t>
            </a:r>
            <a:r>
              <a:rPr lang="en-GB" sz="2800" b="1" dirty="0" smtClean="0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</p:txBody>
      </p:sp>
      <p:sp>
        <p:nvSpPr>
          <p:cNvPr id="2052" name="Rectangle 3"/>
          <p:cNvSpPr>
            <a:spLocks noGrp="1" noChangeArrowheads="1"/>
          </p:cNvSpPr>
          <p:nvPr>
            <p:ph type="body" sz="half" idx="1"/>
          </p:nvPr>
        </p:nvSpPr>
        <p:spPr/>
        <p:txBody>
          <a:bodyPr/>
          <a:lstStyle/>
          <a:p>
            <a:pPr eaLnBrk="1" hangingPunct="1">
              <a:lnSpc>
                <a:spcPct val="150000"/>
              </a:lnSpc>
            </a:pPr>
            <a:r>
              <a:rPr lang="en-GB" sz="2000" dirty="0" smtClean="0"/>
              <a:t>Does outgroup derogation = </a:t>
            </a:r>
            <a:r>
              <a:rPr lang="en-GB" sz="2000" dirty="0" err="1" smtClean="0"/>
              <a:t>ingroup</a:t>
            </a:r>
            <a:r>
              <a:rPr lang="en-GB" sz="2000" dirty="0" smtClean="0"/>
              <a:t> favouritism?</a:t>
            </a:r>
          </a:p>
          <a:p>
            <a:pPr eaLnBrk="1" hangingPunct="1">
              <a:lnSpc>
                <a:spcPct val="150000"/>
              </a:lnSpc>
            </a:pPr>
            <a:endParaRPr lang="en-GB" sz="2000" dirty="0" smtClean="0"/>
          </a:p>
          <a:p>
            <a:pPr eaLnBrk="1" hangingPunct="1">
              <a:lnSpc>
                <a:spcPct val="150000"/>
              </a:lnSpc>
            </a:pPr>
            <a:endParaRPr lang="en-GB" sz="2000" dirty="0" smtClean="0"/>
          </a:p>
        </p:txBody>
      </p:sp>
      <p:graphicFrame>
        <p:nvGraphicFramePr>
          <p:cNvPr id="2050" name="Object 4"/>
          <p:cNvGraphicFramePr>
            <a:graphicFrameLocks noGrp="1" noChangeAspect="1"/>
          </p:cNvGraphicFramePr>
          <p:nvPr>
            <p:ph type="chart" sz="half" idx="2"/>
            <p:extLst>
              <p:ext uri="{D42A27DB-BD31-4B8C-83A1-F6EECF244321}">
                <p14:modId xmlns:p14="http://schemas.microsoft.com/office/powerpoint/2010/main" val="1173766173"/>
              </p:ext>
            </p:extLst>
          </p:nvPr>
        </p:nvGraphicFramePr>
        <p:xfrm>
          <a:off x="1403648" y="3140968"/>
          <a:ext cx="7355160" cy="387893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56" name="Chart" r:id="rId4" imgW="10287264" imgH="5667395" progId="MSGraph.Chart.8">
                  <p:embed followColorScheme="full"/>
                </p:oleObj>
              </mc:Choice>
              <mc:Fallback>
                <p:oleObj name="Chart" r:id="rId4" imgW="10287264" imgH="5667395" progId="MSGraph.Chart.8">
                  <p:embed followColorScheme="full"/>
                  <p:pic>
                    <p:nvPicPr>
                      <p:cNvPr id="2050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403648" y="3140968"/>
                        <a:ext cx="7355160" cy="387893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/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632088117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5" name="Rectangle 4"/>
          <p:cNvSpPr>
            <a:spLocks noGrp="1" noChangeArrowheads="1"/>
          </p:cNvSpPr>
          <p:nvPr>
            <p:ph type="title"/>
          </p:nvPr>
        </p:nvSpPr>
        <p:spPr>
          <a:xfrm>
            <a:off x="628650" y="365126"/>
            <a:ext cx="7886700" cy="681533"/>
          </a:xfrm>
        </p:spPr>
        <p:txBody>
          <a:bodyPr/>
          <a:lstStyle/>
          <a:p>
            <a:pPr algn="ctr" eaLnBrk="1" hangingPunct="1"/>
            <a:r>
              <a:rPr lang="en-GB" sz="2800" b="1" dirty="0" smtClean="0">
                <a:latin typeface="Arial" panose="020B0604020202020204" pitchFamily="34" charset="0"/>
                <a:cs typeface="Arial" panose="020B0604020202020204" pitchFamily="34" charset="0"/>
              </a:rPr>
              <a:t>Perdue et al. (1990)</a:t>
            </a:r>
          </a:p>
        </p:txBody>
      </p:sp>
      <p:graphicFrame>
        <p:nvGraphicFramePr>
          <p:cNvPr id="3074" name="Object 5"/>
          <p:cNvGraphicFramePr>
            <a:graphicFrameLocks noGrp="1" noChangeAspect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92991118"/>
              </p:ext>
            </p:extLst>
          </p:nvPr>
        </p:nvGraphicFramePr>
        <p:xfrm>
          <a:off x="1403648" y="3212976"/>
          <a:ext cx="7275215" cy="3744416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080" name="Chart" r:id="rId4" imgW="10287264" imgH="5667395" progId="MSGraph.Chart.8">
                  <p:embed followColorScheme="full"/>
                </p:oleObj>
              </mc:Choice>
              <mc:Fallback>
                <p:oleObj name="Chart" r:id="rId4" imgW="10287264" imgH="5667395" progId="MSGraph.Chart.8">
                  <p:embed followColorScheme="full"/>
                  <p:pic>
                    <p:nvPicPr>
                      <p:cNvPr id="3074" name="Object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403648" y="3212976"/>
                        <a:ext cx="7275215" cy="3744416"/>
                      </a:xfrm>
                      <a:prstGeom prst="rect">
                        <a:avLst/>
                      </a:prstGeom>
                      <a:noFill/>
                      <a:extLst/>
                    </p:spPr>
                  </p:pic>
                </p:oleObj>
              </mc:Fallback>
            </mc:AlternateContent>
          </a:graphicData>
        </a:graphic>
      </p:graphicFrame>
      <p:sp>
        <p:nvSpPr>
          <p:cNvPr id="3076" name="Text Box 6"/>
          <p:cNvSpPr txBox="1">
            <a:spLocks noChangeArrowheads="1"/>
          </p:cNvSpPr>
          <p:nvPr/>
        </p:nvSpPr>
        <p:spPr bwMode="auto">
          <a:xfrm>
            <a:off x="2195513" y="4221163"/>
            <a:ext cx="574675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3200"/>
              <a:t>+</a:t>
            </a:r>
          </a:p>
        </p:txBody>
      </p:sp>
      <p:sp>
        <p:nvSpPr>
          <p:cNvPr id="3077" name="Text Box 7"/>
          <p:cNvSpPr txBox="1">
            <a:spLocks noChangeArrowheads="1"/>
          </p:cNvSpPr>
          <p:nvPr/>
        </p:nvSpPr>
        <p:spPr bwMode="auto">
          <a:xfrm>
            <a:off x="3059113" y="4221163"/>
            <a:ext cx="792162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3600"/>
              <a:t>-</a:t>
            </a:r>
          </a:p>
        </p:txBody>
      </p:sp>
      <p:sp>
        <p:nvSpPr>
          <p:cNvPr id="3078" name="Text Box 8"/>
          <p:cNvSpPr txBox="1">
            <a:spLocks noChangeArrowheads="1"/>
          </p:cNvSpPr>
          <p:nvPr/>
        </p:nvSpPr>
        <p:spPr bwMode="auto">
          <a:xfrm>
            <a:off x="5435600" y="4221163"/>
            <a:ext cx="574675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3200"/>
              <a:t>+</a:t>
            </a:r>
          </a:p>
        </p:txBody>
      </p:sp>
      <p:sp>
        <p:nvSpPr>
          <p:cNvPr id="3079" name="Text Box 9"/>
          <p:cNvSpPr txBox="1">
            <a:spLocks noChangeArrowheads="1"/>
          </p:cNvSpPr>
          <p:nvPr/>
        </p:nvSpPr>
        <p:spPr bwMode="auto">
          <a:xfrm>
            <a:off x="6372225" y="4149725"/>
            <a:ext cx="792163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3600"/>
              <a:t>-</a:t>
            </a:r>
          </a:p>
        </p:txBody>
      </p:sp>
    </p:spTree>
    <p:extLst>
      <p:ext uri="{BB962C8B-B14F-4D97-AF65-F5344CB8AC3E}">
        <p14:creationId xmlns:p14="http://schemas.microsoft.com/office/powerpoint/2010/main" val="3802708615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9" name="Rectangle 3"/>
          <p:cNvSpPr>
            <a:spLocks noGrp="1" noChangeArrowheads="1"/>
          </p:cNvSpPr>
          <p:nvPr>
            <p:ph idx="1"/>
          </p:nvPr>
        </p:nvSpPr>
        <p:spPr>
          <a:xfrm>
            <a:off x="251520" y="1196752"/>
            <a:ext cx="8640960" cy="4980211"/>
          </a:xfrm>
        </p:spPr>
        <p:txBody>
          <a:bodyPr>
            <a:normAutofit lnSpcReduction="10000"/>
          </a:bodyPr>
          <a:lstStyle/>
          <a:p>
            <a:pPr eaLnBrk="1" hangingPunct="1">
              <a:lnSpc>
                <a:spcPct val="150000"/>
              </a:lnSpc>
            </a:pP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Reasons for in-group favouritism over out-group derogation</a:t>
            </a:r>
          </a:p>
          <a:p>
            <a:pPr lvl="1" eaLnBrk="1" hangingPunct="1">
              <a:lnSpc>
                <a:spcPct val="150000"/>
              </a:lnSpc>
            </a:pPr>
            <a:endParaRPr lang="en-GB" sz="2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 eaLnBrk="1" hangingPunct="1">
              <a:lnSpc>
                <a:spcPct val="150000"/>
              </a:lnSpc>
            </a:pP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It can depend on the group you are asking</a:t>
            </a:r>
          </a:p>
          <a:p>
            <a:pPr lvl="1" eaLnBrk="1" hangingPunct="1">
              <a:lnSpc>
                <a:spcPct val="150000"/>
              </a:lnSpc>
            </a:pPr>
            <a:endParaRPr lang="en-GB" sz="2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 eaLnBrk="1" hangingPunct="1">
              <a:lnSpc>
                <a:spcPct val="150000"/>
              </a:lnSpc>
            </a:pP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Low-status groups tend to show less In-group Favouritism</a:t>
            </a:r>
          </a:p>
          <a:p>
            <a:pPr lvl="1" eaLnBrk="1" hangingPunct="1">
              <a:lnSpc>
                <a:spcPct val="150000"/>
              </a:lnSpc>
            </a:pPr>
            <a:endParaRPr lang="en-GB" sz="2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 eaLnBrk="1" hangingPunct="1">
              <a:lnSpc>
                <a:spcPct val="150000"/>
              </a:lnSpc>
            </a:pP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More Out-group Derogation</a:t>
            </a:r>
          </a:p>
          <a:p>
            <a:pPr lvl="2" eaLnBrk="1" hangingPunct="1">
              <a:lnSpc>
                <a:spcPct val="150000"/>
              </a:lnSpc>
            </a:pPr>
            <a:r>
              <a:rPr lang="en-GB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But not always… </a:t>
            </a:r>
          </a:p>
          <a:p>
            <a:pPr lvl="2" eaLnBrk="1" hangingPunct="1">
              <a:lnSpc>
                <a:spcPct val="150000"/>
              </a:lnSpc>
            </a:pPr>
            <a:r>
              <a:rPr lang="en-GB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They may have a vested interest (want to be part of that group)</a:t>
            </a:r>
          </a:p>
          <a:p>
            <a:pPr lvl="2" eaLnBrk="1" hangingPunct="1">
              <a:lnSpc>
                <a:spcPct val="150000"/>
              </a:lnSpc>
            </a:pPr>
            <a:r>
              <a:rPr lang="en-GB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The group may have power over them (e.g., </a:t>
            </a:r>
            <a:r>
              <a:rPr lang="en-GB" sz="1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unpowerful</a:t>
            </a:r>
            <a:r>
              <a:rPr lang="en-GB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 minorities)</a:t>
            </a:r>
          </a:p>
        </p:txBody>
      </p:sp>
    </p:spTree>
    <p:extLst>
      <p:ext uri="{BB962C8B-B14F-4D97-AF65-F5344CB8AC3E}">
        <p14:creationId xmlns:p14="http://schemas.microsoft.com/office/powerpoint/2010/main" val="3311854539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>
          <a:xfrm>
            <a:off x="628650" y="260648"/>
            <a:ext cx="7886700" cy="687610"/>
          </a:xfrm>
        </p:spPr>
        <p:txBody>
          <a:bodyPr/>
          <a:lstStyle/>
          <a:p>
            <a:pPr algn="ctr" eaLnBrk="1" hangingPunct="1"/>
            <a:r>
              <a:rPr lang="en-GB" sz="2800" b="1" dirty="0" smtClean="0">
                <a:latin typeface="Arial" panose="020B0604020202020204" pitchFamily="34" charset="0"/>
                <a:cs typeface="Arial" panose="020B0604020202020204" pitchFamily="34" charset="0"/>
              </a:rPr>
              <a:t>Why Have Groups At All?</a:t>
            </a:r>
          </a:p>
        </p:txBody>
      </p:sp>
      <p:sp>
        <p:nvSpPr>
          <p:cNvPr id="20483" name="Rectangle 3"/>
          <p:cNvSpPr>
            <a:spLocks noGrp="1" noChangeArrowheads="1"/>
          </p:cNvSpPr>
          <p:nvPr>
            <p:ph idx="1"/>
          </p:nvPr>
        </p:nvSpPr>
        <p:spPr>
          <a:xfrm>
            <a:off x="251520" y="1268760"/>
            <a:ext cx="8640960" cy="4908203"/>
          </a:xfrm>
        </p:spPr>
        <p:txBody>
          <a:bodyPr/>
          <a:lstStyle/>
          <a:p>
            <a:pPr eaLnBrk="1" hangingPunct="1">
              <a:lnSpc>
                <a:spcPct val="150000"/>
              </a:lnSpc>
            </a:pP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Why can’t we all just get along?</a:t>
            </a:r>
          </a:p>
          <a:p>
            <a:pPr eaLnBrk="1" hangingPunct="1">
              <a:lnSpc>
                <a:spcPct val="150000"/>
              </a:lnSpc>
            </a:pPr>
            <a:endParaRPr lang="en-GB" sz="2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 eaLnBrk="1" hangingPunct="1">
              <a:lnSpc>
                <a:spcPct val="150000"/>
              </a:lnSpc>
            </a:pP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Life isn’t like that, and neither are we	</a:t>
            </a:r>
          </a:p>
          <a:p>
            <a:pPr eaLnBrk="1" hangingPunct="1">
              <a:lnSpc>
                <a:spcPct val="150000"/>
              </a:lnSpc>
            </a:pPr>
            <a:endParaRPr lang="en-GB" sz="2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lnSpc>
                <a:spcPct val="150000"/>
              </a:lnSpc>
            </a:pP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We like groups… they seem to come naturally to us</a:t>
            </a:r>
          </a:p>
        </p:txBody>
      </p:sp>
    </p:spTree>
    <p:extLst>
      <p:ext uri="{BB962C8B-B14F-4D97-AF65-F5344CB8AC3E}">
        <p14:creationId xmlns:p14="http://schemas.microsoft.com/office/powerpoint/2010/main" val="2489931055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>
          <a:xfrm>
            <a:off x="628650" y="365127"/>
            <a:ext cx="7886700" cy="543594"/>
          </a:xfrm>
        </p:spPr>
        <p:txBody>
          <a:bodyPr/>
          <a:lstStyle/>
          <a:p>
            <a:pPr algn="ctr" eaLnBrk="1" hangingPunct="1"/>
            <a:r>
              <a:rPr lang="en-GB" sz="2800" b="1" dirty="0" smtClean="0">
                <a:latin typeface="Arial" panose="020B0604020202020204" pitchFamily="34" charset="0"/>
                <a:cs typeface="Arial" panose="020B0604020202020204" pitchFamily="34" charset="0"/>
              </a:rPr>
              <a:t>Some Possible Causes…</a:t>
            </a:r>
          </a:p>
        </p:txBody>
      </p:sp>
      <p:sp>
        <p:nvSpPr>
          <p:cNvPr id="21507" name="Rectangle 3"/>
          <p:cNvSpPr>
            <a:spLocks noGrp="1" noChangeArrowheads="1"/>
          </p:cNvSpPr>
          <p:nvPr>
            <p:ph idx="1"/>
          </p:nvPr>
        </p:nvSpPr>
        <p:spPr>
          <a:xfrm>
            <a:off x="251520" y="1268760"/>
            <a:ext cx="8640960" cy="4908203"/>
          </a:xfrm>
        </p:spPr>
        <p:txBody>
          <a:bodyPr>
            <a:normAutofit fontScale="92500" lnSpcReduction="20000"/>
          </a:bodyPr>
          <a:lstStyle/>
          <a:p>
            <a:pPr eaLnBrk="1" hangingPunct="1">
              <a:lnSpc>
                <a:spcPct val="150000"/>
              </a:lnSpc>
            </a:pP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Social Learning Theory</a:t>
            </a:r>
          </a:p>
          <a:p>
            <a:pPr lvl="1" eaLnBrk="1" hangingPunct="1">
              <a:lnSpc>
                <a:spcPct val="150000"/>
              </a:lnSpc>
            </a:pP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Children show preferences for groups by the age of five (Goodman, 1952)</a:t>
            </a:r>
          </a:p>
          <a:p>
            <a:pPr lvl="1" eaLnBrk="1" hangingPunct="1">
              <a:lnSpc>
                <a:spcPct val="150000"/>
              </a:lnSpc>
            </a:pP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By age 5 most urban White children in the USA differentiate, are aware of prevailing norms about race, and display signs of prejudice (</a:t>
            </a:r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Aboud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, 1988)</a:t>
            </a:r>
          </a:p>
          <a:p>
            <a:pPr lvl="1" eaLnBrk="1" hangingPunct="1">
              <a:lnSpc>
                <a:spcPct val="150000"/>
              </a:lnSpc>
            </a:pPr>
            <a:endParaRPr lang="en-GB" sz="2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 eaLnBrk="1" hangingPunct="1">
              <a:lnSpc>
                <a:spcPct val="150000"/>
              </a:lnSpc>
            </a:pP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“Prejudice is not taught by the parent, but caught by the child”</a:t>
            </a:r>
          </a:p>
          <a:p>
            <a:pPr lvl="1" eaLnBrk="1" hangingPunct="1">
              <a:lnSpc>
                <a:spcPct val="150000"/>
              </a:lnSpc>
              <a:buFontTx/>
              <a:buNone/>
            </a:pP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	(</a:t>
            </a:r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Allport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, 1954, p300)</a:t>
            </a:r>
          </a:p>
          <a:p>
            <a:pPr lvl="1" eaLnBrk="1" hangingPunct="1">
              <a:lnSpc>
                <a:spcPct val="150000"/>
              </a:lnSpc>
              <a:buFontTx/>
              <a:buNone/>
            </a:pPr>
            <a:endParaRPr lang="en-GB" sz="2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 eaLnBrk="1" hangingPunct="1">
              <a:lnSpc>
                <a:spcPct val="150000"/>
              </a:lnSpc>
            </a:pP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Influence of the media</a:t>
            </a:r>
          </a:p>
          <a:p>
            <a:pPr lvl="1" eaLnBrk="1" hangingPunct="1">
              <a:lnSpc>
                <a:spcPct val="150000"/>
              </a:lnSpc>
            </a:pPr>
            <a:endParaRPr lang="en-GB" sz="2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 eaLnBrk="1" hangingPunct="1">
              <a:lnSpc>
                <a:spcPct val="150000"/>
              </a:lnSpc>
            </a:pP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Influence of the culture we are brought up in</a:t>
            </a:r>
          </a:p>
          <a:p>
            <a:pPr lvl="1" eaLnBrk="1" hangingPunct="1">
              <a:lnSpc>
                <a:spcPct val="150000"/>
              </a:lnSpc>
              <a:buFontTx/>
              <a:buNone/>
            </a:pPr>
            <a:endParaRPr lang="en-GB" sz="2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85498361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00" name="Rectangle 5"/>
          <p:cNvSpPr>
            <a:spLocks noGrp="1" noChangeArrowheads="1"/>
          </p:cNvSpPr>
          <p:nvPr>
            <p:ph type="body" sz="half" idx="1"/>
          </p:nvPr>
        </p:nvSpPr>
        <p:spPr>
          <a:xfrm>
            <a:off x="460375" y="1196752"/>
            <a:ext cx="8229600" cy="1440160"/>
          </a:xfrm>
        </p:spPr>
        <p:txBody>
          <a:bodyPr>
            <a:normAutofit fontScale="85000" lnSpcReduction="20000"/>
          </a:bodyPr>
          <a:lstStyle/>
          <a:p>
            <a:pPr eaLnBrk="1" hangingPunct="1">
              <a:lnSpc>
                <a:spcPct val="150000"/>
              </a:lnSpc>
            </a:pP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Glaser &amp; </a:t>
            </a:r>
            <a:r>
              <a:rPr lang="en-GB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Gilens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(1997)</a:t>
            </a:r>
          </a:p>
          <a:p>
            <a:pPr eaLnBrk="1" hangingPunct="1">
              <a:lnSpc>
                <a:spcPct val="150000"/>
              </a:lnSpc>
              <a:buFont typeface="Wingdings" pitchFamily="2" charset="2"/>
              <a:buNone/>
            </a:pP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	Percentage of White adults who support laws against interracial marriage	</a:t>
            </a:r>
          </a:p>
        </p:txBody>
      </p:sp>
      <p:graphicFrame>
        <p:nvGraphicFramePr>
          <p:cNvPr id="4098" name="Object 6"/>
          <p:cNvGraphicFramePr>
            <a:graphicFrameLocks noGrp="1" noChangeAspect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903723479"/>
              </p:ext>
            </p:extLst>
          </p:nvPr>
        </p:nvGraphicFramePr>
        <p:xfrm>
          <a:off x="251520" y="2781300"/>
          <a:ext cx="8640960" cy="38877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105" name="Chart" r:id="rId4" imgW="10287264" imgH="2738251" progId="MSGraph.Chart.8">
                  <p:embed followColorScheme="full"/>
                </p:oleObj>
              </mc:Choice>
              <mc:Fallback>
                <p:oleObj name="Chart" r:id="rId4" imgW="10287264" imgH="2738251" progId="MSGraph.Chart.8">
                  <p:embed followColorScheme="full"/>
                  <p:pic>
                    <p:nvPicPr>
                      <p:cNvPr id="4098" name="Object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51520" y="2781300"/>
                        <a:ext cx="8640960" cy="3887788"/>
                      </a:xfrm>
                      <a:prstGeom prst="rect">
                        <a:avLst/>
                      </a:prstGeom>
                      <a:noFill/>
                      <a:extLst/>
                    </p:spPr>
                  </p:pic>
                </p:oleObj>
              </mc:Fallback>
            </mc:AlternateContent>
          </a:graphicData>
        </a:graphic>
      </p:graphicFrame>
      <p:sp>
        <p:nvSpPr>
          <p:cNvPr id="2" name="TextBox 1"/>
          <p:cNvSpPr txBox="1"/>
          <p:nvPr/>
        </p:nvSpPr>
        <p:spPr>
          <a:xfrm>
            <a:off x="2303748" y="260648"/>
            <a:ext cx="45365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 smtClean="0">
                <a:latin typeface="Arial" panose="020B0604020202020204" pitchFamily="34" charset="0"/>
                <a:cs typeface="Arial" panose="020B0604020202020204" pitchFamily="34" charset="0"/>
              </a:rPr>
              <a:t>Culture</a:t>
            </a:r>
            <a:endParaRPr lang="en-GB" sz="28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90434600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1" name="Rectangle 3"/>
          <p:cNvSpPr>
            <a:spLocks noGrp="1" noChangeArrowheads="1"/>
          </p:cNvSpPr>
          <p:nvPr>
            <p:ph idx="1"/>
          </p:nvPr>
        </p:nvSpPr>
        <p:spPr>
          <a:xfrm>
            <a:off x="251520" y="1124744"/>
            <a:ext cx="8640960" cy="5052219"/>
          </a:xfrm>
        </p:spPr>
        <p:txBody>
          <a:bodyPr/>
          <a:lstStyle/>
          <a:p>
            <a:pPr eaLnBrk="1" hangingPunct="1">
              <a:lnSpc>
                <a:spcPct val="150000"/>
              </a:lnSpc>
            </a:pPr>
            <a:r>
              <a:rPr lang="en-GB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Hebl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&amp; Heatherton (1998)</a:t>
            </a:r>
          </a:p>
          <a:p>
            <a:pPr lvl="1" eaLnBrk="1" hangingPunct="1">
              <a:lnSpc>
                <a:spcPct val="150000"/>
              </a:lnSpc>
            </a:pP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Prejudice differences across race</a:t>
            </a:r>
          </a:p>
          <a:p>
            <a:pPr lvl="1" eaLnBrk="1" hangingPunct="1">
              <a:lnSpc>
                <a:spcPct val="150000"/>
              </a:lnSpc>
            </a:pP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Rating of photos of large women</a:t>
            </a:r>
          </a:p>
          <a:p>
            <a:pPr lvl="1" eaLnBrk="1" hangingPunct="1">
              <a:lnSpc>
                <a:spcPct val="150000"/>
              </a:lnSpc>
            </a:pP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White females judged large women as less attractive, less happy, and less popular</a:t>
            </a:r>
          </a:p>
          <a:p>
            <a:pPr lvl="1" eaLnBrk="1" hangingPunct="1">
              <a:lnSpc>
                <a:spcPct val="150000"/>
              </a:lnSpc>
            </a:pP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Black women rated large women as more popular than thin women, and just as happy</a:t>
            </a:r>
          </a:p>
        </p:txBody>
      </p:sp>
    </p:spTree>
    <p:extLst>
      <p:ext uri="{BB962C8B-B14F-4D97-AF65-F5344CB8AC3E}">
        <p14:creationId xmlns:p14="http://schemas.microsoft.com/office/powerpoint/2010/main" val="1822750373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5" name="Rectangle 3"/>
          <p:cNvSpPr>
            <a:spLocks noGrp="1" noChangeArrowheads="1"/>
          </p:cNvSpPr>
          <p:nvPr>
            <p:ph idx="1"/>
          </p:nvPr>
        </p:nvSpPr>
        <p:spPr>
          <a:xfrm>
            <a:off x="251520" y="1124744"/>
            <a:ext cx="8640960" cy="5052219"/>
          </a:xfrm>
        </p:spPr>
        <p:txBody>
          <a:bodyPr>
            <a:normAutofit lnSpcReduction="10000"/>
          </a:bodyPr>
          <a:lstStyle/>
          <a:p>
            <a:pPr eaLnBrk="1" hangingPunct="1">
              <a:lnSpc>
                <a:spcPct val="150000"/>
              </a:lnSpc>
            </a:pP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The contact hypothesis</a:t>
            </a:r>
          </a:p>
          <a:p>
            <a:pPr lvl="1" eaLnBrk="1" hangingPunct="1">
              <a:lnSpc>
                <a:spcPct val="150000"/>
              </a:lnSpc>
            </a:pP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The more contact we have with outgroup members, the less prejudice we have towards them</a:t>
            </a:r>
          </a:p>
          <a:p>
            <a:pPr lvl="1" eaLnBrk="1" hangingPunct="1">
              <a:lnSpc>
                <a:spcPct val="150000"/>
              </a:lnSpc>
            </a:pPr>
            <a:endParaRPr lang="en-GB" sz="2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lnSpc>
                <a:spcPct val="150000"/>
              </a:lnSpc>
            </a:pP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Relatively few White people have close Black friends or even acquaintances (Jackman &amp; Crane, 1986)</a:t>
            </a:r>
          </a:p>
          <a:p>
            <a:pPr eaLnBrk="1" hangingPunct="1">
              <a:lnSpc>
                <a:spcPct val="150000"/>
              </a:lnSpc>
            </a:pPr>
            <a:endParaRPr lang="en-GB" sz="2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lnSpc>
                <a:spcPct val="150000"/>
              </a:lnSpc>
            </a:pP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Contact may not be enough – friendship is a critical factor (Pettigrew, 1987)</a:t>
            </a:r>
          </a:p>
          <a:p>
            <a:pPr eaLnBrk="1" hangingPunct="1">
              <a:lnSpc>
                <a:spcPct val="150000"/>
              </a:lnSpc>
            </a:pPr>
            <a:endParaRPr lang="en-GB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04044795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ChangeArrowheads="1"/>
          </p:cNvSpPr>
          <p:nvPr>
            <p:ph type="title"/>
          </p:nvPr>
        </p:nvSpPr>
        <p:spPr>
          <a:xfrm>
            <a:off x="628650" y="116632"/>
            <a:ext cx="7886700" cy="615602"/>
          </a:xfrm>
        </p:spPr>
        <p:txBody>
          <a:bodyPr/>
          <a:lstStyle/>
          <a:p>
            <a:pPr algn="ctr" eaLnBrk="1" hangingPunct="1"/>
            <a:r>
              <a:rPr lang="en-GB" sz="2800" b="1" dirty="0" smtClean="0">
                <a:latin typeface="Arial" panose="020B0604020202020204" pitchFamily="34" charset="0"/>
                <a:cs typeface="Arial" panose="020B0604020202020204" pitchFamily="34" charset="0"/>
              </a:rPr>
              <a:t>Theory</a:t>
            </a:r>
          </a:p>
        </p:txBody>
      </p:sp>
      <p:sp>
        <p:nvSpPr>
          <p:cNvPr id="24579" name="Rectangle 3"/>
          <p:cNvSpPr>
            <a:spLocks noGrp="1" noChangeArrowheads="1"/>
          </p:cNvSpPr>
          <p:nvPr>
            <p:ph idx="1"/>
          </p:nvPr>
        </p:nvSpPr>
        <p:spPr>
          <a:xfrm>
            <a:off x="251520" y="1124744"/>
            <a:ext cx="8640960" cy="5052219"/>
          </a:xfrm>
        </p:spPr>
        <p:txBody>
          <a:bodyPr/>
          <a:lstStyle/>
          <a:p>
            <a:pPr eaLnBrk="1" hangingPunct="1">
              <a:lnSpc>
                <a:spcPct val="150000"/>
              </a:lnSpc>
            </a:pP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Social Identity Theory (</a:t>
            </a:r>
            <a:r>
              <a:rPr lang="en-GB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Tajfel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, 1982)</a:t>
            </a:r>
          </a:p>
          <a:p>
            <a:pPr lvl="1" eaLnBrk="1" hangingPunct="1">
              <a:lnSpc>
                <a:spcPct val="150000"/>
              </a:lnSpc>
            </a:pP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People categorise their social world into in-groups and out-groups</a:t>
            </a:r>
          </a:p>
          <a:p>
            <a:pPr lvl="1" eaLnBrk="1" hangingPunct="1">
              <a:lnSpc>
                <a:spcPct val="150000"/>
              </a:lnSpc>
            </a:pP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People derive a sense of self-esteem from their social identity as members of an in-group</a:t>
            </a:r>
          </a:p>
          <a:p>
            <a:pPr lvl="1" eaLnBrk="1" hangingPunct="1">
              <a:lnSpc>
                <a:spcPct val="150000"/>
              </a:lnSpc>
            </a:pP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People’s self-concepts partly depend on how they evaluate the in-group relative to other groups</a:t>
            </a:r>
          </a:p>
          <a:p>
            <a:pPr lvl="1" eaLnBrk="1" hangingPunct="1">
              <a:lnSpc>
                <a:spcPct val="150000"/>
              </a:lnSpc>
            </a:pPr>
            <a:endParaRPr lang="en-GB" sz="2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lnSpc>
                <a:spcPct val="150000"/>
              </a:lnSpc>
            </a:pP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A mixture of cognition and motivation</a:t>
            </a:r>
          </a:p>
        </p:txBody>
      </p:sp>
    </p:spTree>
    <p:extLst>
      <p:ext uri="{BB962C8B-B14F-4D97-AF65-F5344CB8AC3E}">
        <p14:creationId xmlns:p14="http://schemas.microsoft.com/office/powerpoint/2010/main" val="3989128879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ChangeArrowheads="1"/>
          </p:cNvSpPr>
          <p:nvPr>
            <p:ph type="title"/>
          </p:nvPr>
        </p:nvSpPr>
        <p:spPr>
          <a:xfrm>
            <a:off x="636662" y="188640"/>
            <a:ext cx="7886700" cy="615602"/>
          </a:xfrm>
        </p:spPr>
        <p:txBody>
          <a:bodyPr/>
          <a:lstStyle/>
          <a:p>
            <a:pPr algn="ctr" eaLnBrk="1" hangingPunct="1"/>
            <a:r>
              <a:rPr lang="en-GB" sz="2800" b="1" dirty="0" smtClean="0">
                <a:latin typeface="Arial" panose="020B0604020202020204" pitchFamily="34" charset="0"/>
                <a:cs typeface="Arial" panose="020B0604020202020204" pitchFamily="34" charset="0"/>
              </a:rPr>
              <a:t>Theory</a:t>
            </a:r>
          </a:p>
        </p:txBody>
      </p:sp>
      <p:sp>
        <p:nvSpPr>
          <p:cNvPr id="25603" name="Rectangle 3"/>
          <p:cNvSpPr>
            <a:spLocks noGrp="1" noChangeArrowheads="1"/>
          </p:cNvSpPr>
          <p:nvPr>
            <p:ph idx="1"/>
          </p:nvPr>
        </p:nvSpPr>
        <p:spPr>
          <a:xfrm>
            <a:off x="251520" y="1268760"/>
            <a:ext cx="8640960" cy="4908203"/>
          </a:xfrm>
        </p:spPr>
        <p:txBody>
          <a:bodyPr/>
          <a:lstStyle/>
          <a:p>
            <a:pPr eaLnBrk="1" hangingPunct="1">
              <a:lnSpc>
                <a:spcPct val="150000"/>
              </a:lnSpc>
            </a:pP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Realistic Conflict Theory</a:t>
            </a:r>
          </a:p>
          <a:p>
            <a:pPr lvl="1" eaLnBrk="1" hangingPunct="1">
              <a:lnSpc>
                <a:spcPct val="150000"/>
              </a:lnSpc>
            </a:pP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Prejudice as an inevitable consequence of competition among groups for resources or power (Le Vine &amp; Campbell, 1972)</a:t>
            </a:r>
          </a:p>
          <a:p>
            <a:pPr lvl="1" eaLnBrk="1" hangingPunct="1">
              <a:lnSpc>
                <a:spcPct val="150000"/>
              </a:lnSpc>
            </a:pPr>
            <a:endParaRPr lang="en-GB" sz="2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 eaLnBrk="1" hangingPunct="1">
              <a:lnSpc>
                <a:spcPct val="150000"/>
              </a:lnSpc>
            </a:pP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Cohen and </a:t>
            </a:r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Nisbett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(1994); </a:t>
            </a:r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Nisbett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(1993)</a:t>
            </a:r>
          </a:p>
          <a:p>
            <a:pPr lvl="2" eaLnBrk="1" hangingPunct="1">
              <a:lnSpc>
                <a:spcPct val="150000"/>
              </a:lnSpc>
            </a:pPr>
            <a:r>
              <a:rPr lang="en-GB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Southern United States has a ‘herding economy’ – based on physical resources. As times get hard, violence towards outgroups increases</a:t>
            </a:r>
          </a:p>
          <a:p>
            <a:pPr lvl="2" eaLnBrk="1" hangingPunct="1">
              <a:lnSpc>
                <a:spcPct val="150000"/>
              </a:lnSpc>
            </a:pPr>
            <a:r>
              <a:rPr lang="en-GB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Increase in </a:t>
            </a:r>
            <a:r>
              <a:rPr lang="en-GB" sz="1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lynchings</a:t>
            </a:r>
            <a:r>
              <a:rPr lang="en-GB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 in the early part of the 20</a:t>
            </a:r>
            <a:r>
              <a:rPr lang="en-GB" sz="1800" baseline="30000" dirty="0" smtClean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 Century correlated with poor harvests</a:t>
            </a:r>
          </a:p>
        </p:txBody>
      </p:sp>
    </p:spTree>
    <p:extLst>
      <p:ext uri="{BB962C8B-B14F-4D97-AF65-F5344CB8AC3E}">
        <p14:creationId xmlns:p14="http://schemas.microsoft.com/office/powerpoint/2010/main" val="1618382229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251520" y="1196752"/>
            <a:ext cx="8640960" cy="4980211"/>
          </a:xfrm>
        </p:spPr>
        <p:txBody>
          <a:bodyPr/>
          <a:lstStyle/>
          <a:p>
            <a:pPr>
              <a:lnSpc>
                <a:spcPct val="150000"/>
              </a:lnSpc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Stereotype knowledge</a:t>
            </a:r>
          </a:p>
          <a:p>
            <a:pPr lvl="1">
              <a:lnSpc>
                <a:spcPct val="150000"/>
              </a:lnSpc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Familiarity with content of a stereotype (see Devine etc.)</a:t>
            </a:r>
          </a:p>
          <a:p>
            <a:pPr lvl="1">
              <a:lnSpc>
                <a:spcPct val="150000"/>
              </a:lnSpc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Not correlated with prejudice</a:t>
            </a:r>
          </a:p>
          <a:p>
            <a:pPr>
              <a:lnSpc>
                <a:spcPct val="150000"/>
              </a:lnSpc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Stereotype endorsement</a:t>
            </a:r>
          </a:p>
          <a:p>
            <a:pPr lvl="1">
              <a:lnSpc>
                <a:spcPct val="150000"/>
              </a:lnSpc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Correlated with prejudice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628650" y="188640"/>
            <a:ext cx="7886700" cy="471586"/>
          </a:xfrm>
        </p:spPr>
        <p:txBody>
          <a:bodyPr>
            <a:noAutofit/>
          </a:bodyPr>
          <a:lstStyle/>
          <a:p>
            <a:pPr algn="ctr"/>
            <a:r>
              <a:rPr lang="en-US" sz="2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Stereotype-Specific Theories</a:t>
            </a:r>
            <a:endParaRPr lang="en-GB" sz="28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4910373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251520" y="1052736"/>
            <a:ext cx="8640960" cy="5124227"/>
          </a:xfrm>
        </p:spPr>
        <p:txBody>
          <a:bodyPr>
            <a:normAutofit fontScale="92500" lnSpcReduction="20000"/>
          </a:bodyPr>
          <a:lstStyle/>
          <a:p>
            <a:pPr>
              <a:lnSpc>
                <a:spcPct val="150000"/>
              </a:lnSpc>
            </a:pP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Stereotype activation</a:t>
            </a:r>
          </a:p>
          <a:p>
            <a:pPr lvl="1">
              <a:lnSpc>
                <a:spcPct val="150000"/>
              </a:lnSpc>
            </a:pP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Extent to which a stereotype is accessible in mind</a:t>
            </a:r>
          </a:p>
          <a:p>
            <a:pPr lvl="2">
              <a:lnSpc>
                <a:spcPct val="150000"/>
              </a:lnSpc>
            </a:pP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Ease of activation</a:t>
            </a:r>
          </a:p>
          <a:p>
            <a:pPr lvl="2">
              <a:lnSpc>
                <a:spcPct val="150000"/>
              </a:lnSpc>
            </a:pP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Dormant until activated</a:t>
            </a:r>
          </a:p>
          <a:p>
            <a:pPr lvl="1">
              <a:lnSpc>
                <a:spcPct val="150000"/>
              </a:lnSpc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Stereotype application</a:t>
            </a:r>
          </a:p>
          <a:p>
            <a:pPr lvl="1">
              <a:lnSpc>
                <a:spcPct val="150000"/>
              </a:lnSpc>
            </a:pP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Extent to which a stereotype is used</a:t>
            </a:r>
          </a:p>
          <a:p>
            <a:pPr lvl="1">
              <a:lnSpc>
                <a:spcPct val="150000"/>
              </a:lnSpc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>
              <a:lnSpc>
                <a:spcPct val="150000"/>
              </a:lnSpc>
            </a:pPr>
            <a:endParaRPr lang="en-GB" sz="2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More likely to use stereotypes with less well known targets than well known targets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3626374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2914" name="Rectangle 2"/>
          <p:cNvSpPr>
            <a:spLocks noGrp="1" noChangeArrowheads="1"/>
          </p:cNvSpPr>
          <p:nvPr>
            <p:ph type="title"/>
          </p:nvPr>
        </p:nvSpPr>
        <p:spPr>
          <a:xfrm>
            <a:off x="736662" y="183834"/>
            <a:ext cx="7886700" cy="607600"/>
          </a:xfrm>
        </p:spPr>
        <p:txBody>
          <a:bodyPr rtlCol="0">
            <a:normAutofit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en-US" sz="2400" b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Stereotype-Specific Theories</a:t>
            </a:r>
            <a:endParaRPr lang="en-US" sz="24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6627" name="Rectangle 3"/>
          <p:cNvSpPr>
            <a:spLocks noGrp="1" noChangeArrowheads="1"/>
          </p:cNvSpPr>
          <p:nvPr>
            <p:ph idx="1"/>
          </p:nvPr>
        </p:nvSpPr>
        <p:spPr>
          <a:xfrm>
            <a:off x="251520" y="1268760"/>
            <a:ext cx="8640960" cy="4908203"/>
          </a:xfrm>
        </p:spPr>
        <p:txBody>
          <a:bodyPr/>
          <a:lstStyle/>
          <a:p>
            <a:pPr eaLnBrk="1" hangingPunct="1"/>
            <a:r>
              <a:rPr lang="en-GB" sz="2000" dirty="0" smtClean="0"/>
              <a:t>The stereotype-activation model (</a:t>
            </a:r>
            <a:r>
              <a:rPr lang="en-GB" sz="2000" dirty="0" err="1" smtClean="0"/>
              <a:t>Kunda</a:t>
            </a:r>
            <a:r>
              <a:rPr lang="en-GB" sz="2000" dirty="0" smtClean="0"/>
              <a:t> &amp; Spencer, 2003)</a:t>
            </a:r>
          </a:p>
        </p:txBody>
      </p:sp>
      <p:sp>
        <p:nvSpPr>
          <p:cNvPr id="2" name="TextBox 1"/>
          <p:cNvSpPr txBox="1"/>
          <p:nvPr/>
        </p:nvSpPr>
        <p:spPr>
          <a:xfrm>
            <a:off x="3923928" y="2132856"/>
            <a:ext cx="1512168" cy="369332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Influences</a:t>
            </a:r>
            <a:endParaRPr lang="en-GB" dirty="0"/>
          </a:p>
        </p:txBody>
      </p:sp>
      <p:sp>
        <p:nvSpPr>
          <p:cNvPr id="3" name="TextBox 2"/>
          <p:cNvSpPr txBox="1"/>
          <p:nvPr/>
        </p:nvSpPr>
        <p:spPr>
          <a:xfrm>
            <a:off x="3311860" y="2869159"/>
            <a:ext cx="2736304" cy="369332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Categorisation</a:t>
            </a:r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755576" y="3597375"/>
            <a:ext cx="2736304" cy="369332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Automatic Processes</a:t>
            </a:r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5508104" y="3597375"/>
            <a:ext cx="2736304" cy="369332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Motivated Processes</a:t>
            </a:r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4572000" y="4692562"/>
            <a:ext cx="1584176" cy="369332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Relevance</a:t>
            </a:r>
            <a:endParaRPr lang="en-GB" dirty="0"/>
          </a:p>
        </p:txBody>
      </p:sp>
      <p:sp>
        <p:nvSpPr>
          <p:cNvPr id="9" name="TextBox 8"/>
          <p:cNvSpPr txBox="1"/>
          <p:nvPr/>
        </p:nvSpPr>
        <p:spPr>
          <a:xfrm>
            <a:off x="3923928" y="5586911"/>
            <a:ext cx="1584176" cy="369332"/>
          </a:xfrm>
          <a:prstGeom prst="rect">
            <a:avLst/>
          </a:prstGeom>
          <a:noFill/>
          <a:ln>
            <a:solidFill>
              <a:schemeClr val="accent1"/>
            </a:solidFill>
            <a:prstDash val="dash"/>
          </a:ln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Activation</a:t>
            </a:r>
            <a:endParaRPr lang="en-GB" dirty="0"/>
          </a:p>
        </p:txBody>
      </p:sp>
      <p:sp>
        <p:nvSpPr>
          <p:cNvPr id="10" name="TextBox 9"/>
          <p:cNvSpPr txBox="1"/>
          <p:nvPr/>
        </p:nvSpPr>
        <p:spPr>
          <a:xfrm>
            <a:off x="6804248" y="5000898"/>
            <a:ext cx="1584176" cy="646331"/>
          </a:xfrm>
          <a:prstGeom prst="rect">
            <a:avLst/>
          </a:prstGeom>
          <a:noFill/>
          <a:ln>
            <a:solidFill>
              <a:schemeClr val="accent1"/>
            </a:solidFill>
            <a:prstDash val="dash"/>
          </a:ln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No activation</a:t>
            </a:r>
            <a:endParaRPr lang="en-GB" dirty="0"/>
          </a:p>
        </p:txBody>
      </p:sp>
      <p:cxnSp>
        <p:nvCxnSpPr>
          <p:cNvPr id="8" name="Straight Arrow Connector 7"/>
          <p:cNvCxnSpPr>
            <a:stCxn id="2" idx="2"/>
          </p:cNvCxnSpPr>
          <p:nvPr/>
        </p:nvCxnSpPr>
        <p:spPr>
          <a:xfrm>
            <a:off x="4680012" y="2502188"/>
            <a:ext cx="0" cy="362927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Arrow Connector 11"/>
          <p:cNvCxnSpPr/>
          <p:nvPr/>
        </p:nvCxnSpPr>
        <p:spPr>
          <a:xfrm flipH="1">
            <a:off x="3131840" y="3234447"/>
            <a:ext cx="1008112" cy="36292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Arrow Connector 13"/>
          <p:cNvCxnSpPr/>
          <p:nvPr/>
        </p:nvCxnSpPr>
        <p:spPr>
          <a:xfrm>
            <a:off x="5364088" y="3234447"/>
            <a:ext cx="576064" cy="36292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Arrow Connector 15"/>
          <p:cNvCxnSpPr/>
          <p:nvPr/>
        </p:nvCxnSpPr>
        <p:spPr>
          <a:xfrm flipH="1">
            <a:off x="5580112" y="3962663"/>
            <a:ext cx="468052" cy="72989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Arrow Connector 17"/>
          <p:cNvCxnSpPr>
            <a:stCxn id="4" idx="3"/>
            <a:endCxn id="10" idx="1"/>
          </p:cNvCxnSpPr>
          <p:nvPr/>
        </p:nvCxnSpPr>
        <p:spPr>
          <a:xfrm>
            <a:off x="6156176" y="4877228"/>
            <a:ext cx="648072" cy="44683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Arrow Connector 21"/>
          <p:cNvCxnSpPr/>
          <p:nvPr/>
        </p:nvCxnSpPr>
        <p:spPr>
          <a:xfrm>
            <a:off x="4139952" y="4539786"/>
            <a:ext cx="360040" cy="1012327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Connector 23"/>
          <p:cNvCxnSpPr>
            <a:endCxn id="4" idx="1"/>
          </p:cNvCxnSpPr>
          <p:nvPr/>
        </p:nvCxnSpPr>
        <p:spPr>
          <a:xfrm>
            <a:off x="3311860" y="3962663"/>
            <a:ext cx="1260140" cy="91456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TextBox 29"/>
          <p:cNvSpPr txBox="1"/>
          <p:nvPr/>
        </p:nvSpPr>
        <p:spPr>
          <a:xfrm>
            <a:off x="6317352" y="4576638"/>
            <a:ext cx="617915" cy="261610"/>
          </a:xfrm>
          <a:prstGeom prst="rect">
            <a:avLst/>
          </a:prstGeom>
          <a:noFill/>
          <a:ln>
            <a:solidFill>
              <a:schemeClr val="accent1"/>
            </a:solidFill>
            <a:prstDash val="dash"/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1100" dirty="0" smtClean="0"/>
              <a:t>No</a:t>
            </a:r>
            <a:endParaRPr lang="en-GB" sz="1100" dirty="0"/>
          </a:p>
        </p:txBody>
      </p:sp>
      <p:sp>
        <p:nvSpPr>
          <p:cNvPr id="31" name="TextBox 30"/>
          <p:cNvSpPr txBox="1"/>
          <p:nvPr/>
        </p:nvSpPr>
        <p:spPr>
          <a:xfrm>
            <a:off x="3262110" y="5073884"/>
            <a:ext cx="936105" cy="261610"/>
          </a:xfrm>
          <a:prstGeom prst="rect">
            <a:avLst/>
          </a:prstGeom>
          <a:noFill/>
          <a:ln>
            <a:solidFill>
              <a:schemeClr val="accent1"/>
            </a:solidFill>
            <a:prstDash val="dash"/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1050" dirty="0" smtClean="0"/>
              <a:t>Yes</a:t>
            </a:r>
            <a:endParaRPr lang="en-GB" sz="1050" dirty="0"/>
          </a:p>
        </p:txBody>
      </p:sp>
    </p:spTree>
    <p:extLst>
      <p:ext uri="{BB962C8B-B14F-4D97-AF65-F5344CB8AC3E}">
        <p14:creationId xmlns:p14="http://schemas.microsoft.com/office/powerpoint/2010/main" val="1506321530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251520" y="1052736"/>
            <a:ext cx="8640960" cy="5124227"/>
          </a:xfrm>
        </p:spPr>
        <p:txBody>
          <a:bodyPr/>
          <a:lstStyle/>
          <a:p>
            <a:pPr>
              <a:lnSpc>
                <a:spcPct val="150000"/>
              </a:lnSpc>
            </a:pP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Stereotype activation model (and others)</a:t>
            </a:r>
          </a:p>
          <a:p>
            <a:pPr lvl="1">
              <a:lnSpc>
                <a:spcPct val="150000"/>
              </a:lnSpc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Automatic and controlled reactions act in tandem</a:t>
            </a:r>
          </a:p>
          <a:p>
            <a:pPr lvl="1">
              <a:lnSpc>
                <a:spcPct val="150000"/>
              </a:lnSpc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>
              <a:lnSpc>
                <a:spcPct val="150000"/>
              </a:lnSpc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E.g., Cunningham et al. (2004)</a:t>
            </a:r>
          </a:p>
          <a:p>
            <a:pPr lvl="1">
              <a:lnSpc>
                <a:spcPct val="150000"/>
              </a:lnSpc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Automaticity shown by greater activation of amygdala for Black than White faces at 30m/s</a:t>
            </a:r>
          </a:p>
          <a:p>
            <a:pPr lvl="1">
              <a:lnSpc>
                <a:spcPct val="150000"/>
              </a:lnSpc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Virtually equal at 500m/s+</a:t>
            </a:r>
          </a:p>
          <a:p>
            <a:pPr lvl="2">
              <a:lnSpc>
                <a:spcPct val="150000"/>
              </a:lnSpc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Why?</a:t>
            </a:r>
          </a:p>
          <a:p>
            <a:pPr lvl="1">
              <a:lnSpc>
                <a:spcPct val="150000"/>
              </a:lnSpc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84259151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251520" y="1052736"/>
            <a:ext cx="8640960" cy="5124227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GB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Sassenberg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&amp; Moskowitz</a:t>
            </a:r>
          </a:p>
          <a:p>
            <a:pPr lvl="1">
              <a:lnSpc>
                <a:spcPct val="150000"/>
              </a:lnSpc>
            </a:pP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Less use of stereotypes if people are primed to be creative/use creative thinking</a:t>
            </a:r>
          </a:p>
          <a:p>
            <a:pPr lvl="2">
              <a:lnSpc>
                <a:spcPct val="150000"/>
              </a:lnSpc>
            </a:pP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Tasks unrelated to prejudice task</a:t>
            </a:r>
          </a:p>
          <a:p>
            <a:pPr lvl="1">
              <a:lnSpc>
                <a:spcPct val="150000"/>
              </a:lnSpc>
            </a:pP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Suggests creativity can be used as a proactive strategy</a:t>
            </a:r>
          </a:p>
          <a:p>
            <a:pPr lvl="1">
              <a:lnSpc>
                <a:spcPct val="150000"/>
              </a:lnSpc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>
              <a:lnSpc>
                <a:spcPct val="150000"/>
              </a:lnSpc>
            </a:pP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If that is the case suggests prejudice does come under our own volition to a certain extent</a:t>
            </a:r>
          </a:p>
          <a:p>
            <a:pPr lvl="2">
              <a:lnSpc>
                <a:spcPct val="150000"/>
              </a:lnSpc>
            </a:pP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The question is, how much in comparison to automaticity?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74926164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Image result for kunda spencer 2003 stereotype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3" y="1268760"/>
            <a:ext cx="8208830" cy="51960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1805558" y="260648"/>
            <a:ext cx="55328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Moskowitz (2009): Implicit volition</a:t>
            </a:r>
            <a:endParaRPr lang="en-GB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9056811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482</TotalTime>
  <Words>965</Words>
  <Application>Microsoft Office PowerPoint</Application>
  <PresentationFormat>On-screen Show (4:3)</PresentationFormat>
  <Paragraphs>196</Paragraphs>
  <Slides>27</Slides>
  <Notes>21</Notes>
  <HiddenSlides>0</HiddenSlides>
  <MMClips>0</MMClips>
  <ScaleCrop>false</ScaleCrop>
  <HeadingPairs>
    <vt:vector size="8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size="34" baseType="lpstr">
      <vt:lpstr>Arial</vt:lpstr>
      <vt:lpstr>Calibri</vt:lpstr>
      <vt:lpstr>Calibri Light</vt:lpstr>
      <vt:lpstr>Times</vt:lpstr>
      <vt:lpstr>Wingdings</vt:lpstr>
      <vt:lpstr>Office Theme</vt:lpstr>
      <vt:lpstr>Chart</vt:lpstr>
      <vt:lpstr>     Prejudice and Discrimination   Lecture Two</vt:lpstr>
      <vt:lpstr>Formation And Maintenance Of Stereotypes</vt:lpstr>
      <vt:lpstr>Timeline</vt:lpstr>
      <vt:lpstr>PowerPoint Presentation</vt:lpstr>
      <vt:lpstr>PowerPoint Presentation</vt:lpstr>
      <vt:lpstr>PowerPoint Presentation</vt:lpstr>
      <vt:lpstr>One Of The Big Debates In Psychology:</vt:lpstr>
      <vt:lpstr>Ingroups/Outgroups</vt:lpstr>
      <vt:lpstr>PowerPoint Presentation</vt:lpstr>
      <vt:lpstr>Tajfel et al. (1971) – Minimal Group Paradigm</vt:lpstr>
      <vt:lpstr>PowerPoint Presentation</vt:lpstr>
      <vt:lpstr>Why Favour The Ingroup?</vt:lpstr>
      <vt:lpstr>Perdue et al. (1990)</vt:lpstr>
      <vt:lpstr>PowerPoint Presentation</vt:lpstr>
      <vt:lpstr>Why Have Groups At All?</vt:lpstr>
      <vt:lpstr>Some Possible Causes…</vt:lpstr>
      <vt:lpstr>PowerPoint Presentation</vt:lpstr>
      <vt:lpstr>PowerPoint Presentation</vt:lpstr>
      <vt:lpstr>PowerPoint Presentation</vt:lpstr>
      <vt:lpstr>Theory</vt:lpstr>
      <vt:lpstr>Theory</vt:lpstr>
      <vt:lpstr>Stereotype-Specific Theories</vt:lpstr>
      <vt:lpstr>PowerPoint Presentation</vt:lpstr>
      <vt:lpstr>Stereotype-Specific Theories</vt:lpstr>
      <vt:lpstr>PowerPoint Presentation</vt:lpstr>
      <vt:lpstr>PowerPoint Presentation</vt:lpstr>
      <vt:lpstr>PowerPoint Presentation</vt:lpstr>
    </vt:vector>
  </TitlesOfParts>
  <Company>SMU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Prejudice and Discrimination 1</dc:title>
  <dc:creator>edu-ph1</dc:creator>
  <cp:lastModifiedBy>Paul Hutchings</cp:lastModifiedBy>
  <cp:revision>61</cp:revision>
  <dcterms:created xsi:type="dcterms:W3CDTF">2015-01-23T19:04:55Z</dcterms:created>
  <dcterms:modified xsi:type="dcterms:W3CDTF">2019-09-26T09:47:54Z</dcterms:modified>
</cp:coreProperties>
</file>