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4" r:id="rId4"/>
    <p:sldId id="266" r:id="rId5"/>
    <p:sldId id="267" r:id="rId6"/>
    <p:sldId id="259" r:id="rId7"/>
    <p:sldId id="260" r:id="rId8"/>
    <p:sldId id="263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rina James" initials="KJ" lastIdx="1" clrIdx="0">
    <p:extLst>
      <p:ext uri="{19B8F6BF-5375-455C-9EA6-DF929625EA0E}">
        <p15:presenceInfo xmlns:p15="http://schemas.microsoft.com/office/powerpoint/2012/main" userId="Katrina Jame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5244" autoAdjust="0"/>
  </p:normalViewPr>
  <p:slideViewPr>
    <p:cSldViewPr snapToGrid="0">
      <p:cViewPr>
        <p:scale>
          <a:sx n="67" d="100"/>
          <a:sy n="67" d="100"/>
        </p:scale>
        <p:origin x="8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8E8A25-DB04-428D-BB7E-8499F0ABE4BA}" type="doc">
      <dgm:prSet loTypeId="urn:microsoft.com/office/officeart/2005/8/layout/default" loCatId="list" qsTypeId="urn:microsoft.com/office/officeart/2005/8/quickstyle/3d2" qsCatId="3D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301F984C-8AE2-44B7-B806-598B2F5ABD69}">
      <dgm:prSet/>
      <dgm:spPr/>
      <dgm:t>
        <a:bodyPr/>
        <a:lstStyle/>
        <a:p>
          <a:r>
            <a:rPr lang="en-GB" b="0" i="0" dirty="0"/>
            <a:t>Physical and Mental Health </a:t>
          </a:r>
          <a:endParaRPr lang="en-US" dirty="0"/>
        </a:p>
      </dgm:t>
    </dgm:pt>
    <dgm:pt modelId="{8D3C3CEF-3858-40E2-A222-81FE6633E965}" type="parTrans" cxnId="{123756D7-F189-4D34-BCD5-CC8DEFAF6FA8}">
      <dgm:prSet/>
      <dgm:spPr/>
      <dgm:t>
        <a:bodyPr/>
        <a:lstStyle/>
        <a:p>
          <a:endParaRPr lang="en-US"/>
        </a:p>
      </dgm:t>
    </dgm:pt>
    <dgm:pt modelId="{0489113B-BC5C-472B-9542-341397DED5C2}" type="sibTrans" cxnId="{123756D7-F189-4D34-BCD5-CC8DEFAF6FA8}">
      <dgm:prSet/>
      <dgm:spPr/>
      <dgm:t>
        <a:bodyPr/>
        <a:lstStyle/>
        <a:p>
          <a:endParaRPr lang="en-US"/>
        </a:p>
      </dgm:t>
    </dgm:pt>
    <dgm:pt modelId="{34A2D48B-74B7-4CFF-8AB3-304864DDA31C}">
      <dgm:prSet/>
      <dgm:spPr/>
      <dgm:t>
        <a:bodyPr/>
        <a:lstStyle/>
        <a:p>
          <a:r>
            <a:rPr lang="en-GB" b="0" i="0" dirty="0"/>
            <a:t>Financial Difficulties</a:t>
          </a:r>
          <a:endParaRPr lang="en-US" dirty="0"/>
        </a:p>
      </dgm:t>
    </dgm:pt>
    <dgm:pt modelId="{E0442CA9-74F6-47CF-A3E0-A35D28090598}" type="parTrans" cxnId="{43D466A2-777E-4793-9CBF-6D72B0969943}">
      <dgm:prSet/>
      <dgm:spPr/>
      <dgm:t>
        <a:bodyPr/>
        <a:lstStyle/>
        <a:p>
          <a:endParaRPr lang="en-US"/>
        </a:p>
      </dgm:t>
    </dgm:pt>
    <dgm:pt modelId="{6D05D70F-99DA-404A-A3DE-A3953266E1F7}" type="sibTrans" cxnId="{43D466A2-777E-4793-9CBF-6D72B0969943}">
      <dgm:prSet/>
      <dgm:spPr/>
      <dgm:t>
        <a:bodyPr/>
        <a:lstStyle/>
        <a:p>
          <a:endParaRPr lang="en-US"/>
        </a:p>
      </dgm:t>
    </dgm:pt>
    <dgm:pt modelId="{D7A139F2-A37E-4D87-9E5C-17C5FC790F8D}">
      <dgm:prSet/>
      <dgm:spPr/>
      <dgm:t>
        <a:bodyPr/>
        <a:lstStyle/>
        <a:p>
          <a:r>
            <a:rPr lang="en-GB" b="0" i="0" dirty="0"/>
            <a:t>Housing Issues </a:t>
          </a:r>
          <a:endParaRPr lang="en-US" dirty="0"/>
        </a:p>
      </dgm:t>
    </dgm:pt>
    <dgm:pt modelId="{6D8A088B-93BF-49CE-A8B5-3F0E3ECAE391}" type="parTrans" cxnId="{070274D5-E2F0-4EF8-8905-864A4D995E2F}">
      <dgm:prSet/>
      <dgm:spPr/>
      <dgm:t>
        <a:bodyPr/>
        <a:lstStyle/>
        <a:p>
          <a:endParaRPr lang="en-US"/>
        </a:p>
      </dgm:t>
    </dgm:pt>
    <dgm:pt modelId="{EC6F40B0-04EC-446D-8B56-D6B516485D7A}" type="sibTrans" cxnId="{070274D5-E2F0-4EF8-8905-864A4D995E2F}">
      <dgm:prSet/>
      <dgm:spPr/>
      <dgm:t>
        <a:bodyPr/>
        <a:lstStyle/>
        <a:p>
          <a:endParaRPr lang="en-US"/>
        </a:p>
      </dgm:t>
    </dgm:pt>
    <dgm:pt modelId="{019FB1D8-88CA-49F3-98B7-B06F2266F558}">
      <dgm:prSet/>
      <dgm:spPr/>
      <dgm:t>
        <a:bodyPr/>
        <a:lstStyle/>
        <a:p>
          <a:r>
            <a:rPr lang="en-GB" b="0" i="0"/>
            <a:t>Employment </a:t>
          </a:r>
          <a:endParaRPr lang="en-US"/>
        </a:p>
      </dgm:t>
    </dgm:pt>
    <dgm:pt modelId="{BCCD29BA-35F9-4747-ACD2-F73AA8DC9A92}" type="parTrans" cxnId="{ADC4E48D-61E7-4525-87DE-641C30B4A616}">
      <dgm:prSet/>
      <dgm:spPr/>
      <dgm:t>
        <a:bodyPr/>
        <a:lstStyle/>
        <a:p>
          <a:endParaRPr lang="en-US"/>
        </a:p>
      </dgm:t>
    </dgm:pt>
    <dgm:pt modelId="{CB00714C-494A-4E01-95C2-4A1E3988B3F0}" type="sibTrans" cxnId="{ADC4E48D-61E7-4525-87DE-641C30B4A616}">
      <dgm:prSet/>
      <dgm:spPr/>
      <dgm:t>
        <a:bodyPr/>
        <a:lstStyle/>
        <a:p>
          <a:endParaRPr lang="en-US"/>
        </a:p>
      </dgm:t>
    </dgm:pt>
    <dgm:pt modelId="{CF453087-13D6-4364-B072-BED0FE7CE33E}" type="pres">
      <dgm:prSet presAssocID="{548E8A25-DB04-428D-BB7E-8499F0ABE4BA}" presName="diagram" presStyleCnt="0">
        <dgm:presLayoutVars>
          <dgm:dir/>
          <dgm:resizeHandles val="exact"/>
        </dgm:presLayoutVars>
      </dgm:prSet>
      <dgm:spPr/>
    </dgm:pt>
    <dgm:pt modelId="{790B021C-15DF-4AC4-84B7-0F51BB4013FE}" type="pres">
      <dgm:prSet presAssocID="{301F984C-8AE2-44B7-B806-598B2F5ABD69}" presName="node" presStyleLbl="node1" presStyleIdx="0" presStyleCnt="4" custLinFactNeighborX="-116" custLinFactNeighborY="-39905">
        <dgm:presLayoutVars>
          <dgm:bulletEnabled val="1"/>
        </dgm:presLayoutVars>
      </dgm:prSet>
      <dgm:spPr/>
    </dgm:pt>
    <dgm:pt modelId="{53E59E6B-F06B-4E7F-B497-ACA2B06A52DA}" type="pres">
      <dgm:prSet presAssocID="{0489113B-BC5C-472B-9542-341397DED5C2}" presName="sibTrans" presStyleCnt="0"/>
      <dgm:spPr/>
    </dgm:pt>
    <dgm:pt modelId="{95332045-47DB-4FB9-81EC-E7242597BB4C}" type="pres">
      <dgm:prSet presAssocID="{34A2D48B-74B7-4CFF-8AB3-304864DDA31C}" presName="node" presStyleLbl="node1" presStyleIdx="1" presStyleCnt="4" custLinFactNeighborX="-9790" custLinFactNeighborY="-35918">
        <dgm:presLayoutVars>
          <dgm:bulletEnabled val="1"/>
        </dgm:presLayoutVars>
      </dgm:prSet>
      <dgm:spPr/>
    </dgm:pt>
    <dgm:pt modelId="{657C14E2-0487-4687-90A2-A8521E60ADF0}" type="pres">
      <dgm:prSet presAssocID="{6D05D70F-99DA-404A-A3DE-A3953266E1F7}" presName="sibTrans" presStyleCnt="0"/>
      <dgm:spPr/>
    </dgm:pt>
    <dgm:pt modelId="{B7826CA4-E605-449B-BD66-6C9DCBD43F1B}" type="pres">
      <dgm:prSet presAssocID="{D7A139F2-A37E-4D87-9E5C-17C5FC790F8D}" presName="node" presStyleLbl="node1" presStyleIdx="2" presStyleCnt="4" custLinFactNeighborX="-270" custLinFactNeighborY="-50203">
        <dgm:presLayoutVars>
          <dgm:bulletEnabled val="1"/>
        </dgm:presLayoutVars>
      </dgm:prSet>
      <dgm:spPr/>
    </dgm:pt>
    <dgm:pt modelId="{0A34A339-2C94-40D6-8890-F8D08CD5404C}" type="pres">
      <dgm:prSet presAssocID="{EC6F40B0-04EC-446D-8B56-D6B516485D7A}" presName="sibTrans" presStyleCnt="0"/>
      <dgm:spPr/>
    </dgm:pt>
    <dgm:pt modelId="{29043044-FB65-425E-8F19-1089DEB6E425}" type="pres">
      <dgm:prSet presAssocID="{019FB1D8-88CA-49F3-98B7-B06F2266F558}" presName="node" presStyleLbl="node1" presStyleIdx="3" presStyleCnt="4" custLinFactNeighborX="-9790" custLinFactNeighborY="-50203">
        <dgm:presLayoutVars>
          <dgm:bulletEnabled val="1"/>
        </dgm:presLayoutVars>
      </dgm:prSet>
      <dgm:spPr/>
    </dgm:pt>
  </dgm:ptLst>
  <dgm:cxnLst>
    <dgm:cxn modelId="{C0D6832E-B3FE-4E22-91C9-F4F85A228001}" type="presOf" srcId="{548E8A25-DB04-428D-BB7E-8499F0ABE4BA}" destId="{CF453087-13D6-4364-B072-BED0FE7CE33E}" srcOrd="0" destOrd="0" presId="urn:microsoft.com/office/officeart/2005/8/layout/default"/>
    <dgm:cxn modelId="{7D1E535B-EAB9-4EE2-A337-B1B5718BBD04}" type="presOf" srcId="{019FB1D8-88CA-49F3-98B7-B06F2266F558}" destId="{29043044-FB65-425E-8F19-1089DEB6E425}" srcOrd="0" destOrd="0" presId="urn:microsoft.com/office/officeart/2005/8/layout/default"/>
    <dgm:cxn modelId="{68FBA74C-0FD0-4F22-A018-8368655350E8}" type="presOf" srcId="{301F984C-8AE2-44B7-B806-598B2F5ABD69}" destId="{790B021C-15DF-4AC4-84B7-0F51BB4013FE}" srcOrd="0" destOrd="0" presId="urn:microsoft.com/office/officeart/2005/8/layout/default"/>
    <dgm:cxn modelId="{ADC4E48D-61E7-4525-87DE-641C30B4A616}" srcId="{548E8A25-DB04-428D-BB7E-8499F0ABE4BA}" destId="{019FB1D8-88CA-49F3-98B7-B06F2266F558}" srcOrd="3" destOrd="0" parTransId="{BCCD29BA-35F9-4747-ACD2-F73AA8DC9A92}" sibTransId="{CB00714C-494A-4E01-95C2-4A1E3988B3F0}"/>
    <dgm:cxn modelId="{36F12299-F1FA-4DD5-A646-3ED75C701F0F}" type="presOf" srcId="{34A2D48B-74B7-4CFF-8AB3-304864DDA31C}" destId="{95332045-47DB-4FB9-81EC-E7242597BB4C}" srcOrd="0" destOrd="0" presId="urn:microsoft.com/office/officeart/2005/8/layout/default"/>
    <dgm:cxn modelId="{43D466A2-777E-4793-9CBF-6D72B0969943}" srcId="{548E8A25-DB04-428D-BB7E-8499F0ABE4BA}" destId="{34A2D48B-74B7-4CFF-8AB3-304864DDA31C}" srcOrd="1" destOrd="0" parTransId="{E0442CA9-74F6-47CF-A3E0-A35D28090598}" sibTransId="{6D05D70F-99DA-404A-A3DE-A3953266E1F7}"/>
    <dgm:cxn modelId="{DCE58EC3-7C82-47FE-9300-84B34AB77EE7}" type="presOf" srcId="{D7A139F2-A37E-4D87-9E5C-17C5FC790F8D}" destId="{B7826CA4-E605-449B-BD66-6C9DCBD43F1B}" srcOrd="0" destOrd="0" presId="urn:microsoft.com/office/officeart/2005/8/layout/default"/>
    <dgm:cxn modelId="{070274D5-E2F0-4EF8-8905-864A4D995E2F}" srcId="{548E8A25-DB04-428D-BB7E-8499F0ABE4BA}" destId="{D7A139F2-A37E-4D87-9E5C-17C5FC790F8D}" srcOrd="2" destOrd="0" parTransId="{6D8A088B-93BF-49CE-A8B5-3F0E3ECAE391}" sibTransId="{EC6F40B0-04EC-446D-8B56-D6B516485D7A}"/>
    <dgm:cxn modelId="{123756D7-F189-4D34-BCD5-CC8DEFAF6FA8}" srcId="{548E8A25-DB04-428D-BB7E-8499F0ABE4BA}" destId="{301F984C-8AE2-44B7-B806-598B2F5ABD69}" srcOrd="0" destOrd="0" parTransId="{8D3C3CEF-3858-40E2-A222-81FE6633E965}" sibTransId="{0489113B-BC5C-472B-9542-341397DED5C2}"/>
    <dgm:cxn modelId="{3E7A3BDE-8E0B-4624-9A4A-C2F101B35E0D}" type="presParOf" srcId="{CF453087-13D6-4364-B072-BED0FE7CE33E}" destId="{790B021C-15DF-4AC4-84B7-0F51BB4013FE}" srcOrd="0" destOrd="0" presId="urn:microsoft.com/office/officeart/2005/8/layout/default"/>
    <dgm:cxn modelId="{2BFAACEA-B0FB-4FB3-A68B-08979D2DB423}" type="presParOf" srcId="{CF453087-13D6-4364-B072-BED0FE7CE33E}" destId="{53E59E6B-F06B-4E7F-B497-ACA2B06A52DA}" srcOrd="1" destOrd="0" presId="urn:microsoft.com/office/officeart/2005/8/layout/default"/>
    <dgm:cxn modelId="{D3BE9D81-FCB7-4771-92B1-632B639354D5}" type="presParOf" srcId="{CF453087-13D6-4364-B072-BED0FE7CE33E}" destId="{95332045-47DB-4FB9-81EC-E7242597BB4C}" srcOrd="2" destOrd="0" presId="urn:microsoft.com/office/officeart/2005/8/layout/default"/>
    <dgm:cxn modelId="{CD2DB783-FCE4-4D65-A27A-052404E0F320}" type="presParOf" srcId="{CF453087-13D6-4364-B072-BED0FE7CE33E}" destId="{657C14E2-0487-4687-90A2-A8521E60ADF0}" srcOrd="3" destOrd="0" presId="urn:microsoft.com/office/officeart/2005/8/layout/default"/>
    <dgm:cxn modelId="{8A56FC6D-9150-48A6-BB7C-37CEED56CF84}" type="presParOf" srcId="{CF453087-13D6-4364-B072-BED0FE7CE33E}" destId="{B7826CA4-E605-449B-BD66-6C9DCBD43F1B}" srcOrd="4" destOrd="0" presId="urn:microsoft.com/office/officeart/2005/8/layout/default"/>
    <dgm:cxn modelId="{F12BE9BD-4A7E-4F91-92A9-1A2B0DF71C6F}" type="presParOf" srcId="{CF453087-13D6-4364-B072-BED0FE7CE33E}" destId="{0A34A339-2C94-40D6-8890-F8D08CD5404C}" srcOrd="5" destOrd="0" presId="urn:microsoft.com/office/officeart/2005/8/layout/default"/>
    <dgm:cxn modelId="{8D253C91-A6E0-4A97-8D2B-2107FBA45054}" type="presParOf" srcId="{CF453087-13D6-4364-B072-BED0FE7CE33E}" destId="{29043044-FB65-425E-8F19-1089DEB6E425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0B021C-15DF-4AC4-84B7-0F51BB4013FE}">
      <dsp:nvSpPr>
        <dsp:cNvPr id="0" name=""/>
        <dsp:cNvSpPr/>
      </dsp:nvSpPr>
      <dsp:spPr>
        <a:xfrm>
          <a:off x="0" y="0"/>
          <a:ext cx="3042721" cy="1825632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b="0" i="0" kern="1200" dirty="0"/>
            <a:t>Physical and Mental Health </a:t>
          </a:r>
          <a:endParaRPr lang="en-US" sz="3500" kern="1200" dirty="0"/>
        </a:p>
      </dsp:txBody>
      <dsp:txXfrm>
        <a:off x="0" y="0"/>
        <a:ext cx="3042721" cy="1825632"/>
      </dsp:txXfrm>
    </dsp:sp>
    <dsp:sp modelId="{95332045-47DB-4FB9-81EC-E7242597BB4C}">
      <dsp:nvSpPr>
        <dsp:cNvPr id="0" name=""/>
        <dsp:cNvSpPr/>
      </dsp:nvSpPr>
      <dsp:spPr>
        <a:xfrm>
          <a:off x="3049891" y="0"/>
          <a:ext cx="3042721" cy="1825632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232767"/>
                <a:satOff val="-15854"/>
                <a:lumOff val="11725"/>
                <a:alphaOff val="0"/>
                <a:tint val="98000"/>
                <a:lumMod val="114000"/>
              </a:schemeClr>
            </a:gs>
            <a:gs pos="100000">
              <a:schemeClr val="accent1">
                <a:shade val="80000"/>
                <a:hueOff val="232767"/>
                <a:satOff val="-15854"/>
                <a:lumOff val="11725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b="0" i="0" kern="1200" dirty="0"/>
            <a:t>Financial Difficulties</a:t>
          </a:r>
          <a:endParaRPr lang="en-US" sz="3500" kern="1200" dirty="0"/>
        </a:p>
      </dsp:txBody>
      <dsp:txXfrm>
        <a:off x="3049891" y="0"/>
        <a:ext cx="3042721" cy="1825632"/>
      </dsp:txXfrm>
    </dsp:sp>
    <dsp:sp modelId="{B7826CA4-E605-449B-BD66-6C9DCBD43F1B}">
      <dsp:nvSpPr>
        <dsp:cNvPr id="0" name=""/>
        <dsp:cNvSpPr/>
      </dsp:nvSpPr>
      <dsp:spPr>
        <a:xfrm>
          <a:off x="0" y="1858957"/>
          <a:ext cx="3042721" cy="1825632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465535"/>
                <a:satOff val="-31708"/>
                <a:lumOff val="23450"/>
                <a:alphaOff val="0"/>
                <a:tint val="98000"/>
                <a:lumMod val="114000"/>
              </a:schemeClr>
            </a:gs>
            <a:gs pos="100000">
              <a:schemeClr val="accent1">
                <a:shade val="80000"/>
                <a:hueOff val="465535"/>
                <a:satOff val="-31708"/>
                <a:lumOff val="2345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b="0" i="0" kern="1200" dirty="0"/>
            <a:t>Housing Issues </a:t>
          </a:r>
          <a:endParaRPr lang="en-US" sz="3500" kern="1200" dirty="0"/>
        </a:p>
      </dsp:txBody>
      <dsp:txXfrm>
        <a:off x="0" y="1858957"/>
        <a:ext cx="3042721" cy="1825632"/>
      </dsp:txXfrm>
    </dsp:sp>
    <dsp:sp modelId="{29043044-FB65-425E-8F19-1089DEB6E425}">
      <dsp:nvSpPr>
        <dsp:cNvPr id="0" name=""/>
        <dsp:cNvSpPr/>
      </dsp:nvSpPr>
      <dsp:spPr>
        <a:xfrm>
          <a:off x="3049891" y="1858957"/>
          <a:ext cx="3042721" cy="1825632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698302"/>
                <a:satOff val="-47562"/>
                <a:lumOff val="35175"/>
                <a:alphaOff val="0"/>
                <a:tint val="98000"/>
                <a:lumMod val="114000"/>
              </a:schemeClr>
            </a:gs>
            <a:gs pos="100000">
              <a:schemeClr val="accent1">
                <a:shade val="80000"/>
                <a:hueOff val="698302"/>
                <a:satOff val="-47562"/>
                <a:lumOff val="35175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b="0" i="0" kern="1200"/>
            <a:t>Employment </a:t>
          </a:r>
          <a:endParaRPr lang="en-US" sz="3500" kern="1200"/>
        </a:p>
      </dsp:txBody>
      <dsp:txXfrm>
        <a:off x="3049891" y="1858957"/>
        <a:ext cx="3042721" cy="18256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2EE54F-EA52-4238-AF84-9A8036EBC260}" type="datetimeFigureOut">
              <a:rPr lang="en-GB" smtClean="0"/>
              <a:t>18/01/2018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8946C9-81AD-44E3-93F0-C1EE3A4C9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193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1/18/2018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1/18/2018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1/18/2018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1/18/2018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1/18/2018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oenix-society.org/get-get-support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redforwomen.org/about-he-heart-disease/living-with-caring-for-someone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goalcast.com/2017/04/10/top-20-inspiring-mother-tersea-qoute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oodlesbaker.wordpress.com/2014/03/31/maslows-hierarchy-of-needs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redforwomen.org/about-he-heart-disease/living-with-caring-for-someone" TargetMode="External"/><Relationship Id="rId2" Type="http://schemas.openxmlformats.org/officeDocument/2006/relationships/hyperlink" Target="http://www.phoenix-society.org/get-get-suppor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odlesbaker.wordpress.com/2014/03/31/maslows-hierarchy-of-needs/" TargetMode="External"/><Relationship Id="rId5" Type="http://schemas.openxmlformats.org/officeDocument/2006/relationships/hyperlink" Target="http://www.vandelaydesign.com/customer-service/" TargetMode="External"/><Relationship Id="rId4" Type="http://schemas.openxmlformats.org/officeDocument/2006/relationships/hyperlink" Target="http://goalcast.com/2017/04/10/top-20-inspiring-mother-tersea-qoutes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arersuk.org/about-us/who-we-are/our-histor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>
            <a:extLst>
              <a:ext uri="{FF2B5EF4-FFF2-40B4-BE49-F238E27FC236}">
                <a16:creationId xmlns:a16="http://schemas.microsoft.com/office/drawing/2014/main" id="{11CAC6F2-0806-417B-BF5D-5AEF6195FA4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4723B02-0AAB-4F6E-BA41-8ED99D559D9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Picture 4" descr="A person posing for the camera&#10;&#10;Description generated with very high confidence">
            <a:extLst>
              <a:ext uri="{FF2B5EF4-FFF2-40B4-BE49-F238E27FC236}">
                <a16:creationId xmlns:a16="http://schemas.microsoft.com/office/drawing/2014/main" id="{F18D0343-6D93-46DB-8137-BE74A8543E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763" y="1275865"/>
            <a:ext cx="6470907" cy="430315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86186A8-C329-46EB-86B1-545D682514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0773" y="1113062"/>
            <a:ext cx="3382297" cy="328195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600">
                <a:solidFill>
                  <a:srgbClr val="EBEBEB"/>
                </a:solidFill>
              </a:rPr>
              <a:t>The Caring Society PowerPoint </a:t>
            </a:r>
            <a:br>
              <a:rPr lang="en-GB" sz="4600">
                <a:solidFill>
                  <a:srgbClr val="EBEBEB"/>
                </a:solidFill>
              </a:rPr>
            </a:br>
            <a:endParaRPr lang="en-GB" sz="4600">
              <a:solidFill>
                <a:srgbClr val="EBEBEB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E2F117-1252-4ADD-82E6-10E85D1B16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60773" y="4591665"/>
            <a:ext cx="3382298" cy="115015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/>
              <a:t>Heike Griffiths </a:t>
            </a:r>
          </a:p>
          <a:p>
            <a:pPr>
              <a:lnSpc>
                <a:spcPct val="90000"/>
              </a:lnSpc>
            </a:pPr>
            <a:r>
              <a:rPr lang="en-GB"/>
              <a:t>Module: SJSS4002</a:t>
            </a:r>
          </a:p>
          <a:p>
            <a:pPr>
              <a:lnSpc>
                <a:spcPct val="90000"/>
              </a:lnSpc>
            </a:pPr>
            <a:r>
              <a:rPr lang="en-GB"/>
              <a:t>By Katrina James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93118F-7F18-4BBC-B577-3E7DB84A66D9}"/>
              </a:ext>
            </a:extLst>
          </p:cNvPr>
          <p:cNvSpPr txBox="1"/>
          <p:nvPr/>
        </p:nvSpPr>
        <p:spPr>
          <a:xfrm>
            <a:off x="1275043" y="905740"/>
            <a:ext cx="5610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http://www.phoenix-society.org/get-get-support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666889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8CA94-22B7-45C8-A0A1-F48FFCCCEA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682" y="419205"/>
            <a:ext cx="8604574" cy="977738"/>
          </a:xfrm>
        </p:spPr>
        <p:txBody>
          <a:bodyPr/>
          <a:lstStyle/>
          <a:p>
            <a:r>
              <a:rPr lang="en-GB" b="1" u="sng" dirty="0"/>
              <a:t>Introduction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817655-B9E0-4290-9A49-3B5AB65365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0164" y="2250781"/>
            <a:ext cx="5016275" cy="3140245"/>
          </a:xfrm>
        </p:spPr>
        <p:txBody>
          <a:bodyPr>
            <a:normAutofit/>
          </a:bodyPr>
          <a:lstStyle/>
          <a:p>
            <a:r>
              <a:rPr lang="en-GB" sz="2400" dirty="0"/>
              <a:t>In this PowerPoint presentation I will be exploring the barriers to the well-being and inclusion for informal careers, referring to theory, policy and practice.</a:t>
            </a:r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endParaRPr lang="en-GB" dirty="0"/>
          </a:p>
          <a:p>
            <a:pPr algn="ctr"/>
            <a:endParaRPr lang="en-GB" dirty="0"/>
          </a:p>
        </p:txBody>
      </p:sp>
      <p:pic>
        <p:nvPicPr>
          <p:cNvPr id="6" name="Picture 5" descr="A picture containing table, person, indoor, cake&#10;&#10;Description generated with very high confidence">
            <a:extLst>
              <a:ext uri="{FF2B5EF4-FFF2-40B4-BE49-F238E27FC236}">
                <a16:creationId xmlns:a16="http://schemas.microsoft.com/office/drawing/2014/main" id="{E3119AB6-2368-4693-85F2-6FC5EE4889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7548" y="2446380"/>
            <a:ext cx="4960228" cy="332054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AFFADD8-F186-4920-ACCE-5F25BE347E36}"/>
              </a:ext>
            </a:extLst>
          </p:cNvPr>
          <p:cNvSpPr/>
          <p:nvPr/>
        </p:nvSpPr>
        <p:spPr>
          <a:xfrm rot="5400000">
            <a:off x="9644667" y="3783489"/>
            <a:ext cx="3447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hlinkClick r:id="rId3"/>
              </a:rPr>
              <a:t>http://www.goredforwomen.org/about-he-heart-disease/living-with-caring-for-someone</a:t>
            </a:r>
            <a:r>
              <a:rPr lang="en-GB" sz="1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3159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6061F655-345C-4AD8-85BC-913D875232C0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43780CE-2BE5-46F6-97B2-60DF30217ED3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233DC0E-DE6C-4FB6-A529-51B162641AB8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3870477F-E451-4BC3-863F-0E2FC572884B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88FBA05C-D740-40CE-9A7D-9E5A715AEA36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B4A81DE1-E2BC-4A31-99EE-71350421B0EA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FDE8183D-5757-4D73-A338-62BDD88E49B2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F6ACD5FC-CAFE-48EB-B765-60EED2E052F0}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366BD282-BFE7-41AE-8BE9-89AE9BE84A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3491" y="1325088"/>
            <a:ext cx="5250498" cy="5250498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9F33B405-D785-4738-B1C0-6A0AA5E9828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D64A36-8051-43A2-8BE0-D026D4470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2942210" cy="102023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800" dirty="0">
                <a:solidFill>
                  <a:srgbClr val="EBEBEB"/>
                </a:solidFill>
              </a:rPr>
              <a:t>What is care ?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1154955" y="2120900"/>
            <a:ext cx="3133726" cy="38989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Care can mean many different things. You take care of yourself, you care for your children, family and friends. But if you care for someone who is ill, disabled or a frail elderly person you should think of yourself as a </a:t>
            </a:r>
            <a:r>
              <a:rPr lang="en-US" dirty="0" err="1">
                <a:solidFill>
                  <a:srgbClr val="FFFFFF"/>
                </a:solidFill>
              </a:rPr>
              <a:t>carer</a:t>
            </a:r>
            <a:r>
              <a:rPr lang="en-US" dirty="0">
                <a:solidFill>
                  <a:srgbClr val="FFFFFF"/>
                </a:solidFill>
              </a:rPr>
              <a:t>. (Johnson, J., and </a:t>
            </a:r>
            <a:r>
              <a:rPr lang="en-US" dirty="0" err="1">
                <a:solidFill>
                  <a:srgbClr val="FFFFFF"/>
                </a:solidFill>
              </a:rPr>
              <a:t>Souze</a:t>
            </a:r>
            <a:r>
              <a:rPr lang="en-US" dirty="0">
                <a:solidFill>
                  <a:srgbClr val="FFFFFF"/>
                </a:solidFill>
              </a:rPr>
              <a:t>, C, D. 2008, P.47)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55B15D9-90C6-4700-9F90-FE2F01AACC51}"/>
              </a:ext>
            </a:extLst>
          </p:cNvPr>
          <p:cNvSpPr/>
          <p:nvPr/>
        </p:nvSpPr>
        <p:spPr>
          <a:xfrm rot="5400000">
            <a:off x="9018190" y="3688727"/>
            <a:ext cx="47663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hlinkClick r:id="rId4"/>
              </a:rPr>
              <a:t>http://goalcast.com/2017/04/10/top-20-inspiring-mother-tersea-qoutes</a:t>
            </a:r>
            <a:r>
              <a:rPr lang="en-GB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8735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73C75B33-8B9C-4C30-B69D-6F21F9FFF708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10C9632-BB6F-48EE-AB65-501878BA5DB6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F63B1F66-4ACE-4A01-8ADF-F175A9C358B2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CF8448ED-9332-4A9B-8CAB-B1985E596E20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7733D14-EF47-47BB-93CA-C498A30E0D00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ED3A2261-1C75-40FF-8CD6-18C5900C1C8D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7C8D7967-7E76-49C0-8910-644CD2B545A7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C89ED458-2326-40DC-9C7B-1A717B6551AD}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CF9FA242-5224-4C3B-99F1-84A24C24D2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273" r="6472" b="1"/>
          <a:stretch/>
        </p:blipFill>
        <p:spPr>
          <a:xfrm>
            <a:off x="5194607" y="803751"/>
            <a:ext cx="6391533" cy="5250498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6F9D1DE6-E368-4F07-85F9-D5B767477DD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E75426-26E7-430C-84DE-D5BD71823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2942210" cy="102023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300"/>
              <a:t>Values and Principles of Care: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6C8105-D7CF-4BB2-958B-E90A795BDB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120900"/>
            <a:ext cx="3133726" cy="3898900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en-GB">
                <a:solidFill>
                  <a:schemeClr val="bg1"/>
                </a:solidFill>
              </a:rPr>
              <a:t>Privacy </a:t>
            </a:r>
          </a:p>
          <a:p>
            <a:pPr>
              <a:buFont typeface="+mj-lt"/>
              <a:buAutoNum type="arabicPeriod"/>
            </a:pPr>
            <a:r>
              <a:rPr lang="en-GB">
                <a:solidFill>
                  <a:schemeClr val="bg1"/>
                </a:solidFill>
              </a:rPr>
              <a:t>Confidentiality </a:t>
            </a:r>
          </a:p>
          <a:p>
            <a:pPr>
              <a:buFont typeface="+mj-lt"/>
              <a:buAutoNum type="arabicPeriod"/>
            </a:pPr>
            <a:r>
              <a:rPr lang="en-GB">
                <a:solidFill>
                  <a:schemeClr val="bg1"/>
                </a:solidFill>
              </a:rPr>
              <a:t>Dignity </a:t>
            </a:r>
          </a:p>
          <a:p>
            <a:pPr>
              <a:buFont typeface="+mj-lt"/>
              <a:buAutoNum type="arabicPeriod"/>
            </a:pPr>
            <a:r>
              <a:rPr lang="en-GB">
                <a:solidFill>
                  <a:schemeClr val="bg1"/>
                </a:solidFill>
              </a:rPr>
              <a:t>Anti – Discrimination </a:t>
            </a:r>
          </a:p>
          <a:p>
            <a:pPr>
              <a:buFont typeface="+mj-lt"/>
              <a:buAutoNum type="arabicPeriod"/>
            </a:pPr>
            <a:r>
              <a:rPr lang="en-GB">
                <a:solidFill>
                  <a:schemeClr val="bg1"/>
                </a:solidFill>
              </a:rPr>
              <a:t>Communication </a:t>
            </a:r>
          </a:p>
          <a:p>
            <a:pPr>
              <a:buFont typeface="+mj-lt"/>
              <a:buAutoNum type="arabicPeriod"/>
            </a:pPr>
            <a:r>
              <a:rPr lang="en-GB">
                <a:solidFill>
                  <a:schemeClr val="bg1"/>
                </a:solidFill>
              </a:rPr>
              <a:t>Independence </a:t>
            </a:r>
          </a:p>
          <a:p>
            <a:pPr>
              <a:buFont typeface="+mj-lt"/>
              <a:buAutoNum type="arabicPeriod"/>
            </a:pPr>
            <a:r>
              <a:rPr lang="en-GB">
                <a:solidFill>
                  <a:schemeClr val="bg1"/>
                </a:solidFill>
              </a:rPr>
              <a:t>Fulfilment </a:t>
            </a:r>
          </a:p>
          <a:p>
            <a:pPr>
              <a:buFont typeface="+mj-lt"/>
              <a:buAutoNum type="arabicPeriod"/>
            </a:pPr>
            <a:r>
              <a:rPr lang="en-GB">
                <a:solidFill>
                  <a:schemeClr val="bg1"/>
                </a:solidFill>
              </a:rPr>
              <a:t>Choice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BD1B05-4ABF-41EF-B635-2565E16B096E}"/>
              </a:ext>
            </a:extLst>
          </p:cNvPr>
          <p:cNvSpPr/>
          <p:nvPr/>
        </p:nvSpPr>
        <p:spPr>
          <a:xfrm rot="16200000">
            <a:off x="8851291" y="3083981"/>
            <a:ext cx="6040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http://www.vandelaydesign.com/customer-service/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D860C4-9C0C-4181-9DC7-98D5E6A8CB2B}"/>
              </a:ext>
            </a:extLst>
          </p:cNvPr>
          <p:cNvSpPr txBox="1"/>
          <p:nvPr/>
        </p:nvSpPr>
        <p:spPr>
          <a:xfrm>
            <a:off x="731620" y="5486400"/>
            <a:ext cx="3111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Adelaide Care, no date) </a:t>
            </a:r>
          </a:p>
        </p:txBody>
      </p:sp>
    </p:spTree>
    <p:extLst>
      <p:ext uri="{BB962C8B-B14F-4D97-AF65-F5344CB8AC3E}">
        <p14:creationId xmlns:p14="http://schemas.microsoft.com/office/powerpoint/2010/main" val="2181348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8FDB7-9427-482F-946D-BF2109D7A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27691F-B88B-440A-B19A-0073969287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450" y="2360612"/>
            <a:ext cx="11558588" cy="4625976"/>
          </a:xfrm>
        </p:spPr>
        <p:txBody>
          <a:bodyPr>
            <a:normAutofit lnSpcReduction="10000"/>
          </a:bodyPr>
          <a:lstStyle/>
          <a:p>
            <a:r>
              <a:rPr lang="en-GB" sz="2300" dirty="0"/>
              <a:t>Reverend Mary Webster started the timeline of care, we know today. She wrote a letter concerning how hard it is to manage a adult life (work, children) and support her aging parents (1967)</a:t>
            </a:r>
          </a:p>
          <a:p>
            <a:r>
              <a:rPr lang="en-GB" sz="2300" dirty="0"/>
              <a:t>Tax Allowance (1967) </a:t>
            </a:r>
          </a:p>
          <a:p>
            <a:r>
              <a:rPr lang="en-GB" sz="2300" dirty="0"/>
              <a:t>Invalid Tax care allowance (1976)</a:t>
            </a:r>
          </a:p>
          <a:p>
            <a:r>
              <a:rPr lang="en-GB" sz="2300" dirty="0"/>
              <a:t>CNA (carers national association) was renamed to ‘Carers UK’ (2001)</a:t>
            </a:r>
          </a:p>
          <a:p>
            <a:r>
              <a:rPr lang="en-GB" sz="2300" dirty="0"/>
              <a:t>Over 400 Million pounds were provided to assist the health and social sector. (2002)</a:t>
            </a:r>
          </a:p>
          <a:p>
            <a:r>
              <a:rPr lang="en-GB" sz="2300" dirty="0"/>
              <a:t>Carers equal opportunities act 2004 (2004) </a:t>
            </a:r>
          </a:p>
          <a:p>
            <a:r>
              <a:rPr lang="en-GB" sz="2300" dirty="0"/>
              <a:t>The equality act protected carers (2010)</a:t>
            </a:r>
          </a:p>
          <a:p>
            <a:r>
              <a:rPr lang="en-GB" sz="2300" dirty="0"/>
              <a:t>Social Services and Well – being act 2014 (2014)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E0AAF3-18FB-4E26-83F1-886726F38A83}"/>
              </a:ext>
            </a:extLst>
          </p:cNvPr>
          <p:cNvSpPr txBox="1"/>
          <p:nvPr/>
        </p:nvSpPr>
        <p:spPr>
          <a:xfrm>
            <a:off x="10780339" y="6211669"/>
            <a:ext cx="15279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(Carers UK, 2018)</a:t>
            </a:r>
          </a:p>
        </p:txBody>
      </p:sp>
    </p:spTree>
    <p:extLst>
      <p:ext uri="{BB962C8B-B14F-4D97-AF65-F5344CB8AC3E}">
        <p14:creationId xmlns:p14="http://schemas.microsoft.com/office/powerpoint/2010/main" val="1435146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08BCF048-8940-4354-B9EC-5AD74E283CE3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CC28BCC9-4093-4FD5-83EB-7EC297F5139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95024A-5D19-4951-8243-5124068D8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7"/>
            <a:ext cx="2942210" cy="4833745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EBEBEB"/>
                </a:solidFill>
              </a:rPr>
              <a:t>Barriers that informal carers face.</a:t>
            </a:r>
            <a:br>
              <a:rPr lang="en-GB" b="1" u="sng">
                <a:solidFill>
                  <a:srgbClr val="EBEBEB"/>
                </a:solidFill>
              </a:rPr>
            </a:br>
            <a:endParaRPr lang="en-GB" b="1" u="sng">
              <a:solidFill>
                <a:srgbClr val="EBEBEB"/>
              </a:solidFill>
            </a:endParaRP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5854889"/>
              </p:ext>
            </p:extLst>
          </p:nvPr>
        </p:nvGraphicFramePr>
        <p:xfrm>
          <a:off x="5181644" y="1160733"/>
          <a:ext cx="6391275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675F6AFF-A8D6-4970-BDB0-F8DB2DFA9768}"/>
              </a:ext>
            </a:extLst>
          </p:cNvPr>
          <p:cNvSpPr txBox="1"/>
          <p:nvPr/>
        </p:nvSpPr>
        <p:spPr>
          <a:xfrm>
            <a:off x="5172697" y="4500979"/>
            <a:ext cx="3071502" cy="215443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300" dirty="0">
                <a:solidFill>
                  <a:schemeClr val="bg1"/>
                </a:solidFill>
              </a:rPr>
              <a:t>Juggling other  responsibilities</a:t>
            </a:r>
          </a:p>
          <a:p>
            <a:pPr algn="ctr"/>
            <a:r>
              <a:rPr lang="en-GB" sz="35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14A1CB-113D-4548-A16F-9074BCC95B84}"/>
              </a:ext>
            </a:extLst>
          </p:cNvPr>
          <p:cNvSpPr txBox="1"/>
          <p:nvPr/>
        </p:nvSpPr>
        <p:spPr>
          <a:xfrm>
            <a:off x="8244199" y="4500980"/>
            <a:ext cx="3071501" cy="224676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500" dirty="0">
                <a:solidFill>
                  <a:schemeClr val="bg1"/>
                </a:solidFill>
              </a:rPr>
              <a:t>Access for relevant information </a:t>
            </a:r>
          </a:p>
          <a:p>
            <a:endParaRPr lang="en-GB" sz="3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03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6061F655-345C-4AD8-85BC-913D875232C0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43780CE-2BE5-46F6-97B2-60DF30217ED3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4233DC0E-DE6C-4FB6-A529-51B162641AB8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3870477F-E451-4BC3-863F-0E2FC572884B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88FBA05C-D740-40CE-9A7D-9E5A715AEA36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5">
              <a:extLst>
                <a:ext uri="{FF2B5EF4-FFF2-40B4-BE49-F238E27FC236}">
                  <a16:creationId xmlns:a16="http://schemas.microsoft.com/office/drawing/2014/main" id="{B4A81DE1-E2BC-4A31-99EE-71350421B0EA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33" name="Freeform 5">
              <a:extLst>
                <a:ext uri="{FF2B5EF4-FFF2-40B4-BE49-F238E27FC236}">
                  <a16:creationId xmlns:a16="http://schemas.microsoft.com/office/drawing/2014/main" id="{FDE8183D-5757-4D73-A338-62BDD88E49B2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34" name="Freeform 5">
              <a:extLst>
                <a:ext uri="{FF2B5EF4-FFF2-40B4-BE49-F238E27FC236}">
                  <a16:creationId xmlns:a16="http://schemas.microsoft.com/office/drawing/2014/main" id="{F6ACD5FC-CAFE-48EB-B765-60EED2E052F0}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pic>
        <p:nvPicPr>
          <p:cNvPr id="8" name="Content Placeholder 4" descr="A close up of text on a white background&#10;&#10;Description generated with high confidence">
            <a:extLst>
              <a:ext uri="{FF2B5EF4-FFF2-40B4-BE49-F238E27FC236}">
                <a16:creationId xmlns:a16="http://schemas.microsoft.com/office/drawing/2014/main" id="{F05CB472-6F58-4720-8A1B-7A018A0184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5194607" y="960270"/>
            <a:ext cx="6391533" cy="4937459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9F33B405-D785-4738-B1C0-6A0AA5E9828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D2F50D-A557-498F-95CA-FED5A478E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2942210" cy="102023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000" dirty="0">
                <a:solidFill>
                  <a:srgbClr val="EBEBEB"/>
                </a:solidFill>
              </a:rPr>
              <a:t>Social and Psychological theories within care.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1007005" y="2292350"/>
            <a:ext cx="3133726" cy="3898900"/>
          </a:xfrm>
        </p:spPr>
        <p:txBody>
          <a:bodyPr>
            <a:normAutofit lnSpcReduction="10000"/>
          </a:bodyPr>
          <a:lstStyle/>
          <a:p>
            <a:r>
              <a:rPr lang="en-US" sz="2000" dirty="0">
                <a:solidFill>
                  <a:srgbClr val="FFFFFF"/>
                </a:solidFill>
              </a:rPr>
              <a:t>Maslow is one of the most popular theories relating to the needs of human beings. </a:t>
            </a:r>
          </a:p>
          <a:p>
            <a:r>
              <a:rPr lang="en-US" sz="2000" dirty="0">
                <a:solidFill>
                  <a:srgbClr val="FFFFFF"/>
                </a:solidFill>
              </a:rPr>
              <a:t>As I have previously mentioned, carers have often neglected their needs, resulting as a low satisfaction of their life. (Learning Theories, 2018)</a:t>
            </a:r>
          </a:p>
          <a:p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53493EA-98F4-4693-A7C2-3650EC7C5179}"/>
              </a:ext>
            </a:extLst>
          </p:cNvPr>
          <p:cNvSpPr/>
          <p:nvPr/>
        </p:nvSpPr>
        <p:spPr>
          <a:xfrm>
            <a:off x="5672665" y="589772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https://doodlesbaker.wordpress.com/2014/03/31/maslows-hierarchy-of-needs/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598202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7DD07-931B-4BCE-953E-BE9C09581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 for Image: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B4D410-521C-4F48-B2A8-430E9C1C27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Picture  </a:t>
            </a:r>
            <a:r>
              <a:rPr lang="en-GB" dirty="0">
                <a:hlinkClick r:id="rId2"/>
              </a:rPr>
              <a:t>http://www.phoenix-society.org/get-get-support</a:t>
            </a:r>
            <a:r>
              <a:rPr lang="en-GB" dirty="0"/>
              <a:t> </a:t>
            </a:r>
          </a:p>
          <a:p>
            <a:r>
              <a:rPr lang="en-GB" dirty="0"/>
              <a:t>Picture </a:t>
            </a:r>
            <a:r>
              <a:rPr lang="en-GB" dirty="0">
                <a:hlinkClick r:id="rId3"/>
              </a:rPr>
              <a:t>http://www.goredforwomen.org/about-he-heart-disease/living-with-caring-for-someone</a:t>
            </a:r>
            <a:r>
              <a:rPr lang="en-GB" dirty="0"/>
              <a:t> </a:t>
            </a:r>
          </a:p>
          <a:p>
            <a:r>
              <a:rPr lang="en-GB" dirty="0"/>
              <a:t>Picture </a:t>
            </a:r>
            <a:r>
              <a:rPr lang="en-GB" dirty="0">
                <a:hlinkClick r:id="rId4"/>
              </a:rPr>
              <a:t>http://goalcast.com/2017/04/10/top-20-inspiring-mother-tersea-qoutes</a:t>
            </a:r>
            <a:r>
              <a:rPr lang="en-GB" dirty="0"/>
              <a:t> </a:t>
            </a:r>
          </a:p>
          <a:p>
            <a:r>
              <a:rPr lang="en-GB" dirty="0"/>
              <a:t>Picture </a:t>
            </a:r>
            <a:r>
              <a:rPr lang="en-GB" dirty="0">
                <a:hlinkClick r:id="rId5"/>
              </a:rPr>
              <a:t>http://www.vandelaydesign.com/customer-service/</a:t>
            </a:r>
            <a:endParaRPr lang="en-GB" dirty="0"/>
          </a:p>
          <a:p>
            <a:r>
              <a:rPr lang="en-GB" dirty="0"/>
              <a:t>Picture </a:t>
            </a:r>
            <a:r>
              <a:rPr lang="en-GB" dirty="0">
                <a:hlinkClick r:id="rId6"/>
              </a:rPr>
              <a:t>https://doodlesbaker.wordpress.com/2014/03/31/maslows-hierarchy-of-needs/</a:t>
            </a:r>
            <a:r>
              <a:rPr lang="en-GB" dirty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6875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32710-891A-4CBA-ABEF-24AC123972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A0D014-C9BA-43A0-9D2B-120E4E9D03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Carers UK (2018) </a:t>
            </a:r>
            <a:r>
              <a:rPr lang="en-GB" i="1" dirty="0"/>
              <a:t>Our history. </a:t>
            </a:r>
            <a:r>
              <a:rPr lang="en-GB" dirty="0"/>
              <a:t>Available at: </a:t>
            </a:r>
            <a:r>
              <a:rPr lang="en-GB" dirty="0">
                <a:hlinkClick r:id="rId2"/>
              </a:rPr>
              <a:t>http://www.carersuk.org/about-us/who-we-are/our-history</a:t>
            </a:r>
            <a:r>
              <a:rPr lang="en-GB" dirty="0"/>
              <a:t> (Accessed on: 12</a:t>
            </a:r>
            <a:r>
              <a:rPr lang="en-GB" baseline="30000" dirty="0"/>
              <a:t>th</a:t>
            </a:r>
            <a:r>
              <a:rPr lang="en-GB" dirty="0"/>
              <a:t> of January 2018).</a:t>
            </a:r>
          </a:p>
          <a:p>
            <a:r>
              <a:rPr lang="en-GB" dirty="0"/>
              <a:t>Johnson, J., and Corinne D, E. (2008) </a:t>
            </a:r>
            <a:r>
              <a:rPr lang="en-GB" i="1" dirty="0"/>
              <a:t>Understanding health and social care: an introductory reader. </a:t>
            </a:r>
            <a:r>
              <a:rPr lang="en-GB" dirty="0"/>
              <a:t>SAGE Publications LTD</a:t>
            </a:r>
          </a:p>
          <a:p>
            <a:r>
              <a:rPr lang="en-GB" dirty="0"/>
              <a:t>Adelaide Care (no date) </a:t>
            </a:r>
            <a:r>
              <a:rPr lang="en-GB" i="1" dirty="0"/>
              <a:t>Values and Principles of care. </a:t>
            </a:r>
            <a:r>
              <a:rPr lang="en-GB" dirty="0"/>
              <a:t>Available at: adelaidecare.com/</a:t>
            </a:r>
            <a:r>
              <a:rPr lang="en-GB" dirty="0" err="1"/>
              <a:t>values.hmli</a:t>
            </a:r>
            <a:r>
              <a:rPr lang="en-GB" dirty="0"/>
              <a:t> (Accessed on: 12</a:t>
            </a:r>
            <a:r>
              <a:rPr lang="en-GB" baseline="30000" dirty="0"/>
              <a:t>th</a:t>
            </a:r>
            <a:r>
              <a:rPr lang="en-GB" dirty="0"/>
              <a:t> of January 2018)</a:t>
            </a:r>
          </a:p>
          <a:p>
            <a:r>
              <a:rPr lang="en-GB" dirty="0"/>
              <a:t>Learning Theories (2017) </a:t>
            </a:r>
            <a:r>
              <a:rPr lang="en-GB" i="1" dirty="0"/>
              <a:t>Maslow's Hierarchy of needs. </a:t>
            </a:r>
            <a:r>
              <a:rPr lang="en-GB" dirty="0"/>
              <a:t>Available at: http:/learningtheories-maslow-hierarchy-of-needs-pdf (Accessed on: 12</a:t>
            </a:r>
            <a:r>
              <a:rPr lang="en-GB" baseline="30000" dirty="0"/>
              <a:t>th</a:t>
            </a:r>
            <a:r>
              <a:rPr lang="en-GB" dirty="0"/>
              <a:t> of January 2018).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39449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575</TotalTime>
  <Words>554</Words>
  <Application>Microsoft Office PowerPoint</Application>
  <PresentationFormat>Widescreen</PresentationFormat>
  <Paragraphs>63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Century Gothic</vt:lpstr>
      <vt:lpstr>Wingdings 3</vt:lpstr>
      <vt:lpstr>Ion Boardroom</vt:lpstr>
      <vt:lpstr>The Caring Society PowerPoint  </vt:lpstr>
      <vt:lpstr>Introduction </vt:lpstr>
      <vt:lpstr>What is care ?</vt:lpstr>
      <vt:lpstr>Values and Principles of Care: </vt:lpstr>
      <vt:lpstr>History</vt:lpstr>
      <vt:lpstr>Barriers that informal carers face. </vt:lpstr>
      <vt:lpstr>Social and Psychological theories within care.</vt:lpstr>
      <vt:lpstr>Reference list for Image:</vt:lpstr>
      <vt:lpstr>Reference: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Caring Society PowerPoint</dc:title>
  <dc:creator>Katrina James</dc:creator>
  <cp:lastModifiedBy>scarlett.dunne@outlook.com</cp:lastModifiedBy>
  <cp:revision>43</cp:revision>
  <dcterms:created xsi:type="dcterms:W3CDTF">2018-01-18T11:33:26Z</dcterms:created>
  <dcterms:modified xsi:type="dcterms:W3CDTF">2018-01-18T20:13:44Z</dcterms:modified>
</cp:coreProperties>
</file>