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7" r:id="rId2"/>
    <p:sldId id="261" r:id="rId3"/>
    <p:sldId id="262" r:id="rId4"/>
    <p:sldId id="25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93436C-23EE-425A-B4E6-1201478221A4}" v="20" dt="2024-12-05T13:15:56.3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2" d="100"/>
          <a:sy n="82" d="100"/>
        </p:scale>
        <p:origin x="56"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5F277553-F296-4DFB-BD15-770B47FF2CCF}" type="datetimeFigureOut">
              <a:rPr lang="en-GB" smtClean="0"/>
              <a:t>08/03/2026</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184100212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878936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15640320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277553-F296-4DFB-BD15-770B47FF2CCF}"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578189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277553-F296-4DFB-BD15-770B47FF2CCF}"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9990456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277553-F296-4DFB-BD15-770B47FF2CCF}"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491392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277553-F296-4DFB-BD15-770B47FF2CCF}"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8963469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F277553-F296-4DFB-BD15-770B47FF2CCF}" type="datetimeFigureOut">
              <a:rPr lang="en-GB" smtClean="0"/>
              <a:t>08/03/2026</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F1F8E63-D4E6-420C-B763-C5977E96A00A}"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3498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5F277553-F296-4DFB-BD15-770B47FF2CCF}" type="datetimeFigureOut">
              <a:rPr lang="en-GB" smtClean="0"/>
              <a:t>08/03/2026</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F1F8E63-D4E6-420C-B763-C5977E96A00A}"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77113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203026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277553-F296-4DFB-BD15-770B47FF2CCF}"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317999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5F277553-F296-4DFB-BD15-770B47FF2CCF}" type="datetimeFigureOut">
              <a:rPr lang="en-GB" smtClean="0"/>
              <a:t>08/03/2026</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2652875139"/>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Janice </a:t>
            </a:r>
            <a:r>
              <a:rPr lang="en-GB" dirty="0" err="1">
                <a:solidFill>
                  <a:schemeClr val="tx1"/>
                </a:solidFill>
              </a:rPr>
              <a:t>chisholm</a:t>
            </a:r>
            <a:endParaRPr lang="en-GB" dirty="0">
              <a:solidFill>
                <a:schemeClr val="tx1"/>
              </a:solidFill>
            </a:endParaRP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a:t>
            </a:r>
            <a:r>
              <a:rPr lang="en-GB">
                <a:solidFill>
                  <a:schemeClr val="tx1"/>
                </a:solidFill>
              </a:rPr>
              <a:t>:  2235602</a:t>
            </a:r>
            <a:endParaRPr lang="en-GB" dirty="0">
              <a:solidFill>
                <a:schemeClr val="tx1"/>
              </a:solidFill>
            </a:endParaRP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r>
              <a:rPr lang="en-US" dirty="0">
                <a:solidFill>
                  <a:schemeClr val="tx1"/>
                </a:solidFill>
              </a:rPr>
              <a:t>Neale Haddon</a:t>
            </a:r>
            <a:endParaRPr lang="en-GB" dirty="0">
              <a:solidFill>
                <a:schemeClr val="tx1"/>
              </a:solidFill>
            </a:endParaRP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77724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Poster:   schizophrenia</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6">
            <a:extLst>
              <a:ext uri="{FF2B5EF4-FFF2-40B4-BE49-F238E27FC236}">
                <a16:creationId xmlns:a16="http://schemas.microsoft.com/office/drawing/2014/main" id="{C8029ED1-D247-19C3-244C-5F395678AF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0486" y="2402392"/>
            <a:ext cx="1072714" cy="107221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https://www.nursing.upenn.edu/live/image/gid/97/width/650/src_region/0%2C0%2C850%2C488/3903_occupational_therapy_group_philadelphia_hospital_for_mental_diseases.jpg">
            <a:extLst>
              <a:ext uri="{FF2B5EF4-FFF2-40B4-BE49-F238E27FC236}">
                <a16:creationId xmlns:a16="http://schemas.microsoft.com/office/drawing/2014/main" id="{3E225F55-AD95-5102-0960-D6E2C22CCA64}"/>
              </a:ext>
            </a:extLst>
          </p:cNvPr>
          <p:cNvPicPr>
            <a:picLocks noChangeAspect="1"/>
          </p:cNvPicPr>
          <p:nvPr/>
        </p:nvPicPr>
        <p:blipFill>
          <a:blip r:embed="rId3"/>
          <a:stretch>
            <a:fillRect/>
          </a:stretch>
        </p:blipFill>
        <p:spPr>
          <a:xfrm>
            <a:off x="4364187" y="2811788"/>
            <a:ext cx="1362112" cy="781643"/>
          </a:xfrm>
          <a:prstGeom prst="rect">
            <a:avLst/>
          </a:prstGeom>
        </p:spPr>
      </p:pic>
      <p:graphicFrame>
        <p:nvGraphicFramePr>
          <p:cNvPr id="2" name="Table 1">
            <a:extLst>
              <a:ext uri="{FF2B5EF4-FFF2-40B4-BE49-F238E27FC236}">
                <a16:creationId xmlns:a16="http://schemas.microsoft.com/office/drawing/2014/main" id="{F9659124-23AE-0D28-EDD2-017A64850334}"/>
              </a:ext>
            </a:extLst>
          </p:cNvPr>
          <p:cNvGraphicFramePr>
            <a:graphicFrameLocks noGrp="1"/>
          </p:cNvGraphicFramePr>
          <p:nvPr>
            <p:extLst>
              <p:ext uri="{D42A27DB-BD31-4B8C-83A1-F6EECF244321}">
                <p14:modId xmlns:p14="http://schemas.microsoft.com/office/powerpoint/2010/main" val="3278153757"/>
              </p:ext>
            </p:extLst>
          </p:nvPr>
        </p:nvGraphicFramePr>
        <p:xfrm>
          <a:off x="240631" y="162111"/>
          <a:ext cx="11774904" cy="6359058"/>
        </p:xfrm>
        <a:graphic>
          <a:graphicData uri="http://schemas.openxmlformats.org/drawingml/2006/table">
            <a:tbl>
              <a:tblPr firstRow="1" bandRow="1">
                <a:tableStyleId>{5C22544A-7EE6-4342-B048-85BDC9FD1C3A}</a:tableStyleId>
              </a:tblPr>
              <a:tblGrid>
                <a:gridCol w="3924968">
                  <a:extLst>
                    <a:ext uri="{9D8B030D-6E8A-4147-A177-3AD203B41FA5}">
                      <a16:colId xmlns:a16="http://schemas.microsoft.com/office/drawing/2014/main" val="2865446155"/>
                    </a:ext>
                  </a:extLst>
                </a:gridCol>
                <a:gridCol w="3924968">
                  <a:extLst>
                    <a:ext uri="{9D8B030D-6E8A-4147-A177-3AD203B41FA5}">
                      <a16:colId xmlns:a16="http://schemas.microsoft.com/office/drawing/2014/main" val="2081046965"/>
                    </a:ext>
                  </a:extLst>
                </a:gridCol>
                <a:gridCol w="3924968">
                  <a:extLst>
                    <a:ext uri="{9D8B030D-6E8A-4147-A177-3AD203B41FA5}">
                      <a16:colId xmlns:a16="http://schemas.microsoft.com/office/drawing/2014/main" val="101301253"/>
                    </a:ext>
                  </a:extLst>
                </a:gridCol>
              </a:tblGrid>
              <a:tr h="6359058">
                <a:tc>
                  <a:txBody>
                    <a:bodyPr/>
                    <a:lstStyle/>
                    <a:p>
                      <a:r>
                        <a:rPr lang="en-US" sz="1800" b="1" dirty="0"/>
                        <a:t>ICD-11 Classification</a:t>
                      </a:r>
                    </a:p>
                    <a:p>
                      <a:r>
                        <a:rPr lang="en-US" sz="1400" b="0" dirty="0"/>
                        <a:t>Schizophrenia is a chronic psychotic disorder that affects perception, thinking and </a:t>
                      </a:r>
                      <a:r>
                        <a:rPr lang="en-US" sz="1400" b="0" dirty="0" err="1"/>
                        <a:t>behaviour</a:t>
                      </a:r>
                      <a:r>
                        <a:rPr lang="en-US" sz="1400" b="0" dirty="0"/>
                        <a:t> (WHO, 2019). The condition is </a:t>
                      </a:r>
                      <a:r>
                        <a:rPr lang="en-US" sz="1400" b="0" dirty="0" err="1"/>
                        <a:t>characterised</a:t>
                      </a:r>
                      <a:r>
                        <a:rPr lang="en-US" sz="1400" b="0" dirty="0"/>
                        <a:t> by symptoms such as delusions, hallucinations, </a:t>
                      </a:r>
                      <a:r>
                        <a:rPr lang="en-US" sz="1400" b="0" dirty="0" err="1"/>
                        <a:t>disorganised</a:t>
                      </a:r>
                      <a:r>
                        <a:rPr lang="en-US" sz="1400" b="0" dirty="0"/>
                        <a:t> thinking and negative symptoms including reduced motivation and emotional expression (NICE, 2014). These symptoms can lead to significant impairment in social, occupational and daily functioning (American Psychiatric Association, 2022). The disorder most commonly develops during late adolescence or early adulthood (NHS, 2023). Contemporary understanding </a:t>
                      </a:r>
                      <a:r>
                        <a:rPr lang="en-US" sz="1400" b="0" dirty="0" err="1"/>
                        <a:t>recognises</a:t>
                      </a:r>
                      <a:r>
                        <a:rPr lang="en-US" sz="1400" b="0" dirty="0"/>
                        <a:t> schizophrenia through a biopsychosocial model that considers biological, psychological and social influences (Tandon et al., 2020).</a:t>
                      </a:r>
                    </a:p>
                  </a:txBody>
                  <a:tcPr/>
                </a:tc>
                <a:tc>
                  <a:txBody>
                    <a:bodyPr/>
                    <a:lstStyle/>
                    <a:p>
                      <a:r>
                        <a:rPr lang="en-US" sz="1800" b="1" dirty="0"/>
                        <a:t>Historical Treatment</a:t>
                      </a:r>
                    </a:p>
                    <a:p>
                      <a:r>
                        <a:rPr lang="en-US" sz="1200" b="0" dirty="0"/>
                        <a:t>During the 18th and 19th centuries, mental illness was often interpreted as “madness” and understood through moral or spiritual explanations (Porter, 2002). As a result, individuals were frequently placed in large psychiatric asylums where the focus was primarily on containment rather than recovery (Shorter, 1997). In the early twentieth century, somatic treatments such as insulin coma therapy and electroconvulsive therapy (ECT) were introduced as medical approaches to treating severe mental illness (Braslow, 1997). The development of antipsychotic medication in the 1950s significantly changed psychiatric care and contributed to the process of </a:t>
                      </a:r>
                      <a:r>
                        <a:rPr lang="en-US" sz="1200" b="0" dirty="0" err="1"/>
                        <a:t>deinstitutionalisation</a:t>
                      </a:r>
                      <a:r>
                        <a:rPr lang="en-US" sz="1200" b="0" dirty="0"/>
                        <a:t> (Healy, 2002). However, the shift toward community-based care often occurred without sufficient funding or resources, which created long-term gaps in mental health service provision (Thornicroft and </a:t>
                      </a:r>
                      <a:r>
                        <a:rPr lang="en-US" sz="1200" b="0" dirty="0" err="1"/>
                        <a:t>Tansella</a:t>
                      </a:r>
                      <a:r>
                        <a:rPr lang="en-US" sz="1200" b="0" dirty="0"/>
                        <a:t>, 2004).</a:t>
                      </a:r>
                    </a:p>
                  </a:txBody>
                  <a:tcPr/>
                </a:tc>
                <a:tc>
                  <a:txBody>
                    <a:bodyPr/>
                    <a:lstStyle/>
                    <a:p>
                      <a:r>
                        <a:rPr lang="en-US" sz="1800" b="1" dirty="0" err="1"/>
                        <a:t>conemporary</a:t>
                      </a:r>
                      <a:r>
                        <a:rPr lang="en-US" sz="1800" b="1" dirty="0"/>
                        <a:t> Treatment &amp; Provision (UK)</a:t>
                      </a:r>
                    </a:p>
                    <a:p>
                      <a:r>
                        <a:rPr lang="en-US" sz="1400" b="0" dirty="0"/>
                        <a:t>Contemporary treatment for schizophrenia typically combines pharmacological, psychological and community-based approaches. Antipsychotic medication is commonly used to reduce psychotic symptoms, alongside regular monitoring of physical health due to potential side effects (NICE, 2014). Psychological interventions such as cognitive </a:t>
                      </a:r>
                      <a:r>
                        <a:rPr lang="en-US" sz="1400" b="0" dirty="0" err="1"/>
                        <a:t>behavioural</a:t>
                      </a:r>
                      <a:r>
                        <a:rPr lang="en-US" sz="1400" b="0" dirty="0"/>
                        <a:t> therapy for psychosis (</a:t>
                      </a:r>
                      <a:r>
                        <a:rPr lang="en-US" sz="1400" b="0" dirty="0" err="1"/>
                        <a:t>CBTp</a:t>
                      </a:r>
                      <a:r>
                        <a:rPr lang="en-US" sz="1400" b="0" dirty="0"/>
                        <a:t>) and family interventions are also recommended to support recovery and improve coping strategies (NICE, 2014). In the UK, mental health services are delivered through structured care pathways including Early Intervention in Psychosis (EIP) services, Community Mental Health Teams and crisis or inpatient services when necessary (NHS England, 2019). Modern approaches </a:t>
                      </a:r>
                      <a:r>
                        <a:rPr lang="en-US" sz="1400" b="0" dirty="0" err="1"/>
                        <a:t>emphasise</a:t>
                      </a:r>
                      <a:r>
                        <a:rPr lang="en-US" sz="1400" b="0" dirty="0"/>
                        <a:t> recovery-oriented care, person-</a:t>
                      </a:r>
                      <a:r>
                        <a:rPr lang="en-US" sz="1400" b="0" dirty="0" err="1"/>
                        <a:t>centred</a:t>
                      </a:r>
                      <a:r>
                        <a:rPr lang="en-US" sz="1400" b="0" dirty="0"/>
                        <a:t> practice and the use of the least-restrictive interventions where possible (Department of Health and Social Care, 2018).</a:t>
                      </a:r>
                    </a:p>
                  </a:txBody>
                  <a:tcPr/>
                </a:tc>
                <a:extLst>
                  <a:ext uri="{0D108BD9-81ED-4DB2-BD59-A6C34878D82A}">
                    <a16:rowId xmlns:a16="http://schemas.microsoft.com/office/drawing/2014/main" val="409924232"/>
                  </a:ext>
                </a:extLst>
              </a:tr>
            </a:tbl>
          </a:graphicData>
        </a:graphic>
      </p:graphicFrame>
      <p:pic>
        <p:nvPicPr>
          <p:cNvPr id="10" name="Picture 9" descr="https://images.openai.com/static-rsc-3/lsx0cokcY6HNLWJ9jFD7dEXxug32TCn6C2yEupLlb585b1f5-ev-qvAKzZEY5xdbgUpnGCyvz2DpymgkWQ9IBjREBmyy63sRSewVJ4_aawE?purpose=fullsize&amp;v=1">
            <a:extLst>
              <a:ext uri="{FF2B5EF4-FFF2-40B4-BE49-F238E27FC236}">
                <a16:creationId xmlns:a16="http://schemas.microsoft.com/office/drawing/2014/main" id="{3391AE8E-18F1-59AE-F732-D9D57D902B70}"/>
              </a:ext>
            </a:extLst>
          </p:cNvPr>
          <p:cNvPicPr>
            <a:picLocks noChangeAspect="1"/>
          </p:cNvPicPr>
          <p:nvPr/>
        </p:nvPicPr>
        <p:blipFill>
          <a:blip r:embed="rId4"/>
          <a:stretch>
            <a:fillRect/>
          </a:stretch>
        </p:blipFill>
        <p:spPr>
          <a:xfrm>
            <a:off x="1114926" y="4698647"/>
            <a:ext cx="1997242" cy="1997242"/>
          </a:xfrm>
          <a:prstGeom prst="rect">
            <a:avLst/>
          </a:prstGeom>
        </p:spPr>
      </p:pic>
      <p:pic>
        <p:nvPicPr>
          <p:cNvPr id="11" name="Picture 10" descr="https://www.nursing.upenn.edu/live/image/gid/97/width/650/src_region/0%2C0%2C850%2C488/3903_occupational_therapy_group_philadelphia_hospital_for_mental_diseases.jpg">
            <a:extLst>
              <a:ext uri="{FF2B5EF4-FFF2-40B4-BE49-F238E27FC236}">
                <a16:creationId xmlns:a16="http://schemas.microsoft.com/office/drawing/2014/main" id="{77B6C5A0-F4C8-9462-117F-6FC2E1F3B84F}"/>
              </a:ext>
            </a:extLst>
          </p:cNvPr>
          <p:cNvPicPr>
            <a:picLocks noChangeAspect="1"/>
          </p:cNvPicPr>
          <p:nvPr/>
        </p:nvPicPr>
        <p:blipFill>
          <a:blip r:embed="rId3"/>
          <a:stretch>
            <a:fillRect/>
          </a:stretch>
        </p:blipFill>
        <p:spPr>
          <a:xfrm>
            <a:off x="4200572" y="4456270"/>
            <a:ext cx="3598349" cy="2064899"/>
          </a:xfrm>
          <a:prstGeom prst="rect">
            <a:avLst/>
          </a:prstGeom>
        </p:spPr>
      </p:pic>
    </p:spTree>
    <p:extLst>
      <p:ext uri="{BB962C8B-B14F-4D97-AF65-F5344CB8AC3E}">
        <p14:creationId xmlns:p14="http://schemas.microsoft.com/office/powerpoint/2010/main" val="1436516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A24DB2B0-FB47-ABF4-02E6-619267D43559}"/>
              </a:ext>
            </a:extLst>
          </p:cNvPr>
          <p:cNvGraphicFramePr>
            <a:graphicFrameLocks noGrp="1"/>
          </p:cNvGraphicFramePr>
          <p:nvPr>
            <p:extLst>
              <p:ext uri="{D42A27DB-BD31-4B8C-83A1-F6EECF244321}">
                <p14:modId xmlns:p14="http://schemas.microsoft.com/office/powerpoint/2010/main" val="2909573908"/>
              </p:ext>
            </p:extLst>
          </p:nvPr>
        </p:nvGraphicFramePr>
        <p:xfrm>
          <a:off x="0" y="0"/>
          <a:ext cx="12192000" cy="5349558"/>
        </p:xfrm>
        <a:graphic>
          <a:graphicData uri="http://schemas.openxmlformats.org/drawingml/2006/table">
            <a:tbl>
              <a:tblPr firstRow="1" bandRow="1">
                <a:tableStyleId>{5C22544A-7EE6-4342-B048-85BDC9FD1C3A}</a:tableStyleId>
              </a:tblPr>
              <a:tblGrid>
                <a:gridCol w="4026980">
                  <a:extLst>
                    <a:ext uri="{9D8B030D-6E8A-4147-A177-3AD203B41FA5}">
                      <a16:colId xmlns:a16="http://schemas.microsoft.com/office/drawing/2014/main" val="3908599463"/>
                    </a:ext>
                  </a:extLst>
                </a:gridCol>
                <a:gridCol w="4082510">
                  <a:extLst>
                    <a:ext uri="{9D8B030D-6E8A-4147-A177-3AD203B41FA5}">
                      <a16:colId xmlns:a16="http://schemas.microsoft.com/office/drawing/2014/main" val="386232773"/>
                    </a:ext>
                  </a:extLst>
                </a:gridCol>
                <a:gridCol w="4082510">
                  <a:extLst>
                    <a:ext uri="{9D8B030D-6E8A-4147-A177-3AD203B41FA5}">
                      <a16:colId xmlns:a16="http://schemas.microsoft.com/office/drawing/2014/main" val="4219656766"/>
                    </a:ext>
                  </a:extLst>
                </a:gridCol>
              </a:tblGrid>
              <a:tr h="5349558">
                <a:tc>
                  <a:txBody>
                    <a:bodyPr/>
                    <a:lstStyle/>
                    <a:p>
                      <a:r>
                        <a:rPr lang="en-US" sz="1400" b="1" dirty="0"/>
                        <a:t>Social, Cultural &amp; Political Context</a:t>
                      </a:r>
                    </a:p>
                    <a:p>
                      <a:r>
                        <a:rPr lang="en-US" sz="1300" b="0" dirty="0"/>
                        <a:t>Schizophrenia is often associated with persistent stigma, with many people incorrectly linking the condition to violence or dangerous </a:t>
                      </a:r>
                      <a:r>
                        <a:rPr lang="en-US" sz="1300" b="0" dirty="0" err="1"/>
                        <a:t>behaviour</a:t>
                      </a:r>
                      <a:r>
                        <a:rPr lang="en-US" sz="1300" b="0" dirty="0"/>
                        <a:t> (Corrigan and Watson, 2002). Media portrayals can amplify fear-based narratives, which may reinforce negative stereotypes and contribute to discrimination against individuals with the disorder (Stuart, 2006). Social determinants such as poverty, housing instability and exposure to trauma can also influence the development and outcomes of severe mental illness (WHO, 2022). Additionally, the </a:t>
                      </a:r>
                      <a:r>
                        <a:rPr lang="en-US" sz="1300" b="0" dirty="0" err="1"/>
                        <a:t>organisation</a:t>
                      </a:r>
                      <a:r>
                        <a:rPr lang="en-US" sz="1300" b="0" dirty="0"/>
                        <a:t> and availability of mental health services are shaped by political decisions and funding priorities within healthcare systems (Thornicroft, 2011). As a result, psychiatric classification and treatment practices are not entirely neutral, as they are influenced by broader social and institutional power structures (Pilgrim, 2014).</a:t>
                      </a:r>
                    </a:p>
                  </a:txBody>
                  <a:tcPr/>
                </a:tc>
                <a:tc>
                  <a:txBody>
                    <a:bodyPr/>
                    <a:lstStyle/>
                    <a:p>
                      <a:r>
                        <a:rPr lang="en-US" sz="1400" b="1" dirty="0"/>
                        <a:t>Inequality &amp; Discrimination</a:t>
                      </a:r>
                    </a:p>
                    <a:p>
                      <a:r>
                        <a:rPr lang="en-US" sz="1300" b="0" dirty="0"/>
                        <a:t>Evidence indicates that Black individuals in the UK are disproportionately diagnosed with severe mental health conditions such as schizophrenia and are more likely to be detained under mental health legislation (NHS England, 2022). Research has also shown that people from Black ethnic backgrounds experience higher rates of compulsory admission and more coercive pathways into care compared with other groups (Care Quality Commission, 2021). Cultural misunderstandings and differences in communication may sometimes influence clinical assessment and diagnosis within mental health services (</a:t>
                      </a:r>
                      <a:r>
                        <a:rPr lang="en-US" sz="1300" b="0" dirty="0" err="1"/>
                        <a:t>Bhui</a:t>
                      </a:r>
                      <a:r>
                        <a:rPr lang="en-US" sz="1300" b="0" dirty="0"/>
                        <a:t> et al., 2018). These patterns have raised concerns about the presence of institutional bias and broader structural inequalities within mental health systems and service provision (Fernando, 2017).</a:t>
                      </a:r>
                    </a:p>
                  </a:txBody>
                  <a:tcPr/>
                </a:tc>
                <a:tc>
                  <a:txBody>
                    <a:bodyPr/>
                    <a:lstStyle/>
                    <a:p>
                      <a:r>
                        <a:rPr lang="en-US" sz="1400" b="1" dirty="0"/>
                        <a:t>Critical Analysis</a:t>
                      </a:r>
                    </a:p>
                    <a:p>
                      <a:r>
                        <a:rPr lang="en-US" sz="1400" dirty="0"/>
                        <a:t>/ Improved pharmacology and psychological therapies</a:t>
                      </a:r>
                      <a:br>
                        <a:rPr lang="en-US" sz="1400" dirty="0"/>
                      </a:br>
                      <a:r>
                        <a:rPr lang="en-US" sz="1400" dirty="0"/>
                        <a:t>/ Stronger recovery-focused language</a:t>
                      </a:r>
                    </a:p>
                    <a:p>
                      <a:r>
                        <a:rPr lang="en-US" sz="1400" dirty="0"/>
                        <a:t>x Under-resourced community services</a:t>
                      </a:r>
                      <a:br>
                        <a:rPr lang="en-US" sz="1400" dirty="0"/>
                      </a:br>
                      <a:r>
                        <a:rPr lang="en-US" sz="1400" dirty="0"/>
                        <a:t>x Continued racial disparities</a:t>
                      </a:r>
                      <a:br>
                        <a:rPr lang="en-US" sz="1400" dirty="0"/>
                      </a:br>
                      <a:r>
                        <a:rPr lang="en-US" sz="1400" dirty="0"/>
                        <a:t>x Reduced life expectancy in severe mental illness</a:t>
                      </a:r>
                      <a:br>
                        <a:rPr lang="en-US" sz="1400" dirty="0"/>
                      </a:br>
                      <a:r>
                        <a:rPr lang="en-US" sz="1400" dirty="0"/>
                        <a:t>x Ongoing reliance on coercion in crisis care</a:t>
                      </a:r>
                    </a:p>
                    <a:p>
                      <a:r>
                        <a:rPr lang="en-US" sz="1400" dirty="0"/>
                        <a:t>Treatment has progressed — yet inequality persists.</a:t>
                      </a:r>
                    </a:p>
                    <a:p>
                      <a:endParaRPr lang="en-US" sz="1400" dirty="0"/>
                    </a:p>
                  </a:txBody>
                  <a:tcPr/>
                </a:tc>
                <a:extLst>
                  <a:ext uri="{0D108BD9-81ED-4DB2-BD59-A6C34878D82A}">
                    <a16:rowId xmlns:a16="http://schemas.microsoft.com/office/drawing/2014/main" val="3936526514"/>
                  </a:ext>
                </a:extLst>
              </a:tr>
            </a:tbl>
          </a:graphicData>
        </a:graphic>
      </p:graphicFrame>
      <p:sp>
        <p:nvSpPr>
          <p:cNvPr id="4" name="TextBox 3">
            <a:extLst>
              <a:ext uri="{FF2B5EF4-FFF2-40B4-BE49-F238E27FC236}">
                <a16:creationId xmlns:a16="http://schemas.microsoft.com/office/drawing/2014/main" id="{29D04D8D-6395-4BBD-7218-C1B6B5C348F4}"/>
              </a:ext>
            </a:extLst>
          </p:cNvPr>
          <p:cNvSpPr txBox="1"/>
          <p:nvPr/>
        </p:nvSpPr>
        <p:spPr>
          <a:xfrm>
            <a:off x="3495352" y="5245772"/>
            <a:ext cx="7775936" cy="1569660"/>
          </a:xfrm>
          <a:prstGeom prst="rect">
            <a:avLst/>
          </a:prstGeom>
          <a:noFill/>
        </p:spPr>
        <p:txBody>
          <a:bodyPr wrap="square">
            <a:spAutoFit/>
          </a:bodyPr>
          <a:lstStyle/>
          <a:p>
            <a:r>
              <a:rPr lang="en-US" sz="1600" b="1" dirty="0"/>
              <a:t>Recommendations</a:t>
            </a:r>
          </a:p>
          <a:p>
            <a:r>
              <a:rPr lang="en-US" sz="1600" dirty="0"/>
              <a:t>Expand culturally competent Early Intervention services</a:t>
            </a:r>
          </a:p>
          <a:p>
            <a:r>
              <a:rPr lang="en-US" sz="1600" dirty="0"/>
              <a:t>Integrate physical and mental healthcare</a:t>
            </a:r>
          </a:p>
          <a:p>
            <a:r>
              <a:rPr lang="en-US" sz="1600" dirty="0"/>
              <a:t>Increase trauma-informed practice</a:t>
            </a:r>
          </a:p>
          <a:p>
            <a:r>
              <a:rPr lang="en-US" sz="1600" dirty="0"/>
              <a:t>Reduce coercive pathways</a:t>
            </a:r>
          </a:p>
          <a:p>
            <a:r>
              <a:rPr lang="en-US" sz="1600" dirty="0"/>
              <a:t>Address structural inequalities beyond healthcare (housing, employment)</a:t>
            </a:r>
          </a:p>
        </p:txBody>
      </p:sp>
      <p:pic>
        <p:nvPicPr>
          <p:cNvPr id="7" name="Picture 6" descr="https://www.mentalhealthtoday.co.uk/media/29706/ratesdetentiongraph.jpg?height=270.83333333333337&amp;width=500">
            <a:extLst>
              <a:ext uri="{FF2B5EF4-FFF2-40B4-BE49-F238E27FC236}">
                <a16:creationId xmlns:a16="http://schemas.microsoft.com/office/drawing/2014/main" id="{7634F2F8-6788-388A-AB21-95E10FCF8EBE}"/>
              </a:ext>
            </a:extLst>
          </p:cNvPr>
          <p:cNvPicPr>
            <a:picLocks noChangeAspect="1"/>
          </p:cNvPicPr>
          <p:nvPr/>
        </p:nvPicPr>
        <p:blipFill>
          <a:blip r:embed="rId2"/>
          <a:stretch>
            <a:fillRect/>
          </a:stretch>
        </p:blipFill>
        <p:spPr>
          <a:xfrm>
            <a:off x="5009777" y="3779685"/>
            <a:ext cx="2704958" cy="1466087"/>
          </a:xfrm>
          <a:prstGeom prst="rect">
            <a:avLst/>
          </a:prstGeom>
        </p:spPr>
      </p:pic>
      <p:pic>
        <p:nvPicPr>
          <p:cNvPr id="9" name="Picture 8" descr="https://images.openai.com/static-rsc-3/3SM6hTx_YpPfwPmiwwH4sU68gh4BZsR48fmcox2UTOY7D8fQ_qaFjzgqKXs86tE1vhODY1SddXtCRJyU_jfzab1PABvG29WP3Lv9tIM1uF0?purpose=fullsize&amp;v=1">
            <a:extLst>
              <a:ext uri="{FF2B5EF4-FFF2-40B4-BE49-F238E27FC236}">
                <a16:creationId xmlns:a16="http://schemas.microsoft.com/office/drawing/2014/main" id="{3CB84E31-C503-70B9-B3AC-2A90E3283DB1}"/>
              </a:ext>
            </a:extLst>
          </p:cNvPr>
          <p:cNvPicPr>
            <a:picLocks noChangeAspect="1"/>
          </p:cNvPicPr>
          <p:nvPr/>
        </p:nvPicPr>
        <p:blipFill>
          <a:blip r:embed="rId3"/>
          <a:stretch>
            <a:fillRect/>
          </a:stretch>
        </p:blipFill>
        <p:spPr>
          <a:xfrm>
            <a:off x="458606" y="4133506"/>
            <a:ext cx="2578140" cy="2578140"/>
          </a:xfrm>
          <a:prstGeom prst="rect">
            <a:avLst/>
          </a:prstGeom>
        </p:spPr>
      </p:pic>
      <p:pic>
        <p:nvPicPr>
          <p:cNvPr id="10" name="Picture 9" descr="https://cdn.vectorstock.com/i/1000v/37/67/mental-health-support-recovery-vector-42653767.jpg">
            <a:extLst>
              <a:ext uri="{FF2B5EF4-FFF2-40B4-BE49-F238E27FC236}">
                <a16:creationId xmlns:a16="http://schemas.microsoft.com/office/drawing/2014/main" id="{97CE3600-ADA0-A6D8-87E6-BF69AADED167}"/>
              </a:ext>
            </a:extLst>
          </p:cNvPr>
          <p:cNvPicPr>
            <a:picLocks noChangeAspect="1"/>
          </p:cNvPicPr>
          <p:nvPr/>
        </p:nvPicPr>
        <p:blipFill>
          <a:blip r:embed="rId4"/>
          <a:stretch>
            <a:fillRect/>
          </a:stretch>
        </p:blipFill>
        <p:spPr>
          <a:xfrm>
            <a:off x="8791377" y="3032492"/>
            <a:ext cx="2021305" cy="1776727"/>
          </a:xfrm>
          <a:prstGeom prst="rect">
            <a:avLst/>
          </a:prstGeom>
        </p:spPr>
      </p:pic>
    </p:spTree>
    <p:extLst>
      <p:ext uri="{BB962C8B-B14F-4D97-AF65-F5344CB8AC3E}">
        <p14:creationId xmlns:p14="http://schemas.microsoft.com/office/powerpoint/2010/main" val="234870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arn(inVertic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p:txBody>
          <a:bodyPr/>
          <a:lstStyle/>
          <a:p>
            <a:r>
              <a:rPr lang="en-GB" dirty="0"/>
              <a:t>Reference List </a:t>
            </a:r>
          </a:p>
        </p:txBody>
      </p:sp>
      <p:sp>
        <p:nvSpPr>
          <p:cNvPr id="4" name="Rectangle 1">
            <a:extLst>
              <a:ext uri="{FF2B5EF4-FFF2-40B4-BE49-F238E27FC236}">
                <a16:creationId xmlns:a16="http://schemas.microsoft.com/office/drawing/2014/main" id="{F4CD9798-AB84-F7E0-B5DD-541FD9EC469F}"/>
              </a:ext>
            </a:extLst>
          </p:cNvPr>
          <p:cNvSpPr>
            <a:spLocks noGrp="1" noChangeArrowheads="1"/>
          </p:cNvSpPr>
          <p:nvPr>
            <p:ph idx="1"/>
          </p:nvPr>
        </p:nvSpPr>
        <p:spPr bwMode="auto">
          <a:xfrm>
            <a:off x="3674626" y="2297837"/>
            <a:ext cx="5638082"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ICD-11 (WHO)</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NICE guidelines on psychosis &amp; schizophrenia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NHS England policy documents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Peer-reviewed studies on ethnic disparities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Academic literature on stigma and institutionalization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UK mental health legislation</a:t>
            </a:r>
          </a:p>
        </p:txBody>
      </p:sp>
    </p:spTree>
    <p:extLst>
      <p:ext uri="{BB962C8B-B14F-4D97-AF65-F5344CB8AC3E}">
        <p14:creationId xmlns:p14="http://schemas.microsoft.com/office/powerpoint/2010/main" val="22457302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Violet II">
      <a:dk1>
        <a:sysClr val="windowText" lastClr="000000"/>
      </a:dk1>
      <a:lt1>
        <a:sysClr val="window" lastClr="FFFFFF"/>
      </a:lt1>
      <a:dk2>
        <a:srgbClr val="632E62"/>
      </a:dk2>
      <a:lt2>
        <a:srgbClr val="EAE5EB"/>
      </a:lt2>
      <a:accent1>
        <a:srgbClr val="92278F"/>
      </a:accent1>
      <a:accent2>
        <a:srgbClr val="9B57D3"/>
      </a:accent2>
      <a:accent3>
        <a:srgbClr val="755DD9"/>
      </a:accent3>
      <a:accent4>
        <a:srgbClr val="665EB8"/>
      </a:accent4>
      <a:accent5>
        <a:srgbClr val="45A5ED"/>
      </a:accent5>
      <a:accent6>
        <a:srgbClr val="5982DB"/>
      </a:accent6>
      <a:hlink>
        <a:srgbClr val="0066FF"/>
      </a:hlink>
      <a:folHlink>
        <a:srgbClr val="666699"/>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1445</TotalTime>
  <Words>795</Words>
  <Application>Microsoft Office PowerPoint</Application>
  <PresentationFormat>Widescreen</PresentationFormat>
  <Paragraphs>31</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Century Gothic</vt:lpstr>
      <vt:lpstr>Garamond</vt:lpstr>
      <vt:lpstr>Savon</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akinyi miles</cp:lastModifiedBy>
  <cp:revision>7</cp:revision>
  <dcterms:created xsi:type="dcterms:W3CDTF">2024-12-04T18:07:56Z</dcterms:created>
  <dcterms:modified xsi:type="dcterms:W3CDTF">2026-03-08T08:56:40Z</dcterms:modified>
</cp:coreProperties>
</file>