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39"/>
  </p:notesMasterIdLst>
  <p:handoutMasterIdLst>
    <p:handoutMasterId r:id="rId40"/>
  </p:handoutMasterIdLst>
  <p:sldIdLst>
    <p:sldId id="314" r:id="rId2"/>
    <p:sldId id="398" r:id="rId3"/>
    <p:sldId id="399" r:id="rId4"/>
    <p:sldId id="439" r:id="rId5"/>
    <p:sldId id="440" r:id="rId6"/>
    <p:sldId id="441" r:id="rId7"/>
    <p:sldId id="442" r:id="rId8"/>
    <p:sldId id="443" r:id="rId9"/>
    <p:sldId id="501" r:id="rId10"/>
    <p:sldId id="510" r:id="rId11"/>
    <p:sldId id="511" r:id="rId12"/>
    <p:sldId id="502" r:id="rId13"/>
    <p:sldId id="503" r:id="rId14"/>
    <p:sldId id="504" r:id="rId15"/>
    <p:sldId id="505" r:id="rId16"/>
    <p:sldId id="506" r:id="rId17"/>
    <p:sldId id="499" r:id="rId18"/>
    <p:sldId id="507" r:id="rId19"/>
    <p:sldId id="500" r:id="rId20"/>
    <p:sldId id="444" r:id="rId21"/>
    <p:sldId id="446" r:id="rId22"/>
    <p:sldId id="447" r:id="rId23"/>
    <p:sldId id="448" r:id="rId24"/>
    <p:sldId id="450" r:id="rId25"/>
    <p:sldId id="508" r:id="rId26"/>
    <p:sldId id="454" r:id="rId27"/>
    <p:sldId id="455" r:id="rId28"/>
    <p:sldId id="456" r:id="rId29"/>
    <p:sldId id="479" r:id="rId30"/>
    <p:sldId id="457" r:id="rId31"/>
    <p:sldId id="326" r:id="rId32"/>
    <p:sldId id="415" r:id="rId33"/>
    <p:sldId id="417" r:id="rId34"/>
    <p:sldId id="416" r:id="rId35"/>
    <p:sldId id="419" r:id="rId36"/>
    <p:sldId id="418" r:id="rId37"/>
    <p:sldId id="420" r:id="rId38"/>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Lst>
        </p14:section>
        <p14:section name="Untitled Section" id="{F0775640-F074-4B4C-9F63-5684BD74D745}">
          <p14:sldIdLst>
            <p14:sldId id="398"/>
            <p14:sldId id="399"/>
            <p14:sldId id="439"/>
            <p14:sldId id="440"/>
            <p14:sldId id="441"/>
            <p14:sldId id="442"/>
            <p14:sldId id="443"/>
            <p14:sldId id="501"/>
            <p14:sldId id="510"/>
            <p14:sldId id="511"/>
            <p14:sldId id="502"/>
            <p14:sldId id="503"/>
            <p14:sldId id="504"/>
            <p14:sldId id="505"/>
            <p14:sldId id="506"/>
            <p14:sldId id="499"/>
            <p14:sldId id="507"/>
            <p14:sldId id="500"/>
            <p14:sldId id="444"/>
            <p14:sldId id="446"/>
            <p14:sldId id="447"/>
            <p14:sldId id="448"/>
            <p14:sldId id="450"/>
            <p14:sldId id="508"/>
            <p14:sldId id="454"/>
            <p14:sldId id="455"/>
            <p14:sldId id="456"/>
            <p14:sldId id="479"/>
            <p14:sldId id="457"/>
            <p14:sldId id="326"/>
            <p14:sldId id="415"/>
            <p14:sldId id="417"/>
            <p14:sldId id="416"/>
            <p14:sldId id="419"/>
            <p14:sldId id="418"/>
            <p14:sldId id="42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536" autoAdjust="0"/>
  </p:normalViewPr>
  <p:slideViewPr>
    <p:cSldViewPr snapToGrid="0">
      <p:cViewPr varScale="1">
        <p:scale>
          <a:sx n="101" d="100"/>
          <a:sy n="101" d="100"/>
        </p:scale>
        <p:origin x="191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8</a:t>
            </a:fld>
            <a:endParaRPr lang="en-US" altLang="en-US"/>
          </a:p>
        </p:txBody>
      </p:sp>
    </p:spTree>
    <p:extLst>
      <p:ext uri="{BB962C8B-B14F-4D97-AF65-F5344CB8AC3E}">
        <p14:creationId xmlns:p14="http://schemas.microsoft.com/office/powerpoint/2010/main" val="1583195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5"/>
          <p:cNvSpPr>
            <a:spLocks noGrp="1" noChangeArrowheads="1"/>
          </p:cNvSpPr>
          <p:nvPr>
            <p:ph type="sldNum" sz="quarter" idx="5"/>
          </p:nvPr>
        </p:nvSpPr>
        <p:spPr>
          <a:ln/>
        </p:spPr>
        <p:txBody>
          <a:bodyPr/>
          <a:lstStyle/>
          <a:p>
            <a:fld id="{E103D373-3D08-490E-BBB9-50EBDB1A1A7F}" type="slidenum">
              <a:rPr lang="zh-TW" altLang="en-US"/>
              <a:pPr/>
              <a:t>31</a:t>
            </a:fld>
            <a:endParaRPr lang="zh-TW" altLang="en-US"/>
          </a:p>
        </p:txBody>
      </p:sp>
      <p:sp>
        <p:nvSpPr>
          <p:cNvPr id="23554" name="Rectangle 2"/>
          <p:cNvSpPr>
            <a:spLocks noChangeArrowheads="1"/>
          </p:cNvSpPr>
          <p:nvPr/>
        </p:nvSpPr>
        <p:spPr bwMode="auto">
          <a:xfrm>
            <a:off x="3899521" y="7310"/>
            <a:ext cx="2987484" cy="429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55" name="Rectangle 3"/>
          <p:cNvSpPr>
            <a:spLocks noChangeArrowheads="1"/>
          </p:cNvSpPr>
          <p:nvPr/>
        </p:nvSpPr>
        <p:spPr bwMode="auto">
          <a:xfrm>
            <a:off x="-32227" y="8702515"/>
            <a:ext cx="2984261" cy="426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56" name="Rectangle 4"/>
          <p:cNvSpPr>
            <a:spLocks noChangeArrowheads="1"/>
          </p:cNvSpPr>
          <p:nvPr/>
        </p:nvSpPr>
        <p:spPr bwMode="auto">
          <a:xfrm>
            <a:off x="-32227" y="7310"/>
            <a:ext cx="2984261" cy="429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57" name="Rectangle 5"/>
          <p:cNvSpPr>
            <a:spLocks noGrp="1" noChangeArrowheads="1"/>
          </p:cNvSpPr>
          <p:nvPr>
            <p:ph type="body" idx="1"/>
          </p:nvPr>
        </p:nvSpPr>
        <p:spPr>
          <a:noFill/>
          <a:ln/>
        </p:spPr>
        <p:txBody>
          <a:bodyPr/>
          <a:lstStyle/>
          <a:p>
            <a:r>
              <a:rPr lang="en-US" altLang="zh-TW" dirty="0"/>
              <a:t>Exceptions, in order serviced, are:</a:t>
            </a:r>
          </a:p>
          <a:p>
            <a:pPr lvl="1"/>
            <a:r>
              <a:rPr lang="en-US" altLang="zh-TW" b="1" dirty="0"/>
              <a:t>Reset</a:t>
            </a:r>
            <a:r>
              <a:rPr lang="en-US" altLang="zh-TW" dirty="0"/>
              <a:t> - supervisor mode</a:t>
            </a:r>
          </a:p>
          <a:p>
            <a:pPr lvl="1"/>
            <a:r>
              <a:rPr lang="en-US" altLang="zh-TW" b="1" dirty="0"/>
              <a:t>Data abort</a:t>
            </a:r>
            <a:r>
              <a:rPr lang="en-US" altLang="zh-TW" dirty="0"/>
              <a:t> - abort mode</a:t>
            </a:r>
          </a:p>
          <a:p>
            <a:pPr lvl="1"/>
            <a:r>
              <a:rPr lang="en-US" altLang="zh-TW" dirty="0"/>
              <a:t>External Fast Interrupt Request - </a:t>
            </a:r>
            <a:r>
              <a:rPr lang="en-US" altLang="zh-TW" b="1" dirty="0"/>
              <a:t>FIQ</a:t>
            </a:r>
            <a:r>
              <a:rPr lang="en-US" altLang="zh-TW" dirty="0"/>
              <a:t> mode (</a:t>
            </a:r>
            <a:r>
              <a:rPr lang="en-US" altLang="zh-TW" dirty="0" err="1"/>
              <a:t>eg</a:t>
            </a:r>
            <a:r>
              <a:rPr lang="en-US" altLang="zh-TW" dirty="0"/>
              <a:t> DMA)</a:t>
            </a:r>
          </a:p>
          <a:p>
            <a:pPr lvl="1"/>
            <a:r>
              <a:rPr lang="en-US" altLang="zh-TW" dirty="0"/>
              <a:t>External Interrupt Request - </a:t>
            </a:r>
            <a:r>
              <a:rPr lang="en-US" altLang="zh-TW" b="1" dirty="0"/>
              <a:t>IRQ</a:t>
            </a:r>
            <a:r>
              <a:rPr lang="en-US" altLang="zh-TW" dirty="0"/>
              <a:t> mode</a:t>
            </a:r>
          </a:p>
          <a:p>
            <a:pPr lvl="1"/>
            <a:r>
              <a:rPr lang="en-US" altLang="zh-TW" b="1" dirty="0"/>
              <a:t>Instruction </a:t>
            </a:r>
            <a:r>
              <a:rPr lang="en-US" altLang="zh-TW" b="1" dirty="0" err="1"/>
              <a:t>Prefetch</a:t>
            </a:r>
            <a:r>
              <a:rPr lang="en-US" altLang="zh-TW" b="1" dirty="0"/>
              <a:t> abort</a:t>
            </a:r>
            <a:r>
              <a:rPr lang="en-US" altLang="zh-TW" dirty="0"/>
              <a:t> - abort mode</a:t>
            </a:r>
          </a:p>
          <a:p>
            <a:pPr lvl="1"/>
            <a:r>
              <a:rPr lang="en-US" altLang="zh-TW" dirty="0"/>
              <a:t>Software Interrupt (</a:t>
            </a:r>
            <a:r>
              <a:rPr lang="en-US" altLang="zh-TW" b="1" dirty="0"/>
              <a:t>SWI</a:t>
            </a:r>
            <a:r>
              <a:rPr lang="en-US" altLang="zh-TW" dirty="0"/>
              <a:t>)- supervisor mode (typically used to extend operating system)</a:t>
            </a:r>
          </a:p>
          <a:p>
            <a:pPr lvl="1"/>
            <a:r>
              <a:rPr lang="en-US" altLang="zh-TW" b="1" dirty="0"/>
              <a:t>Undefined</a:t>
            </a:r>
            <a:r>
              <a:rPr lang="en-US" altLang="zh-TW" dirty="0"/>
              <a:t> instruction - undefined mode</a:t>
            </a:r>
          </a:p>
          <a:p>
            <a:r>
              <a:rPr lang="en-US" altLang="zh-TW" dirty="0"/>
              <a:t>Only one memory location for each vector</a:t>
            </a:r>
          </a:p>
          <a:p>
            <a:pPr lvl="1"/>
            <a:r>
              <a:rPr lang="en-US" altLang="zh-TW" dirty="0"/>
              <a:t>Each vector contains branch to that particular exception handler</a:t>
            </a:r>
          </a:p>
          <a:p>
            <a:pPr lvl="1"/>
            <a:r>
              <a:rPr lang="en-US" altLang="zh-TW" dirty="0"/>
              <a:t>FIQ vector is last one. This allows its handler to be run sequentially from that address, removing need for branch and its associated delays. Important because speed is essential for FIQ.</a:t>
            </a:r>
          </a:p>
          <a:p>
            <a:r>
              <a:rPr lang="en-US" altLang="zh-TW" dirty="0"/>
              <a:t>Interrupt routine’s responsibility to clear interrupt condition.</a:t>
            </a:r>
          </a:p>
          <a:p>
            <a:r>
              <a:rPr lang="en-US" altLang="zh-TW" dirty="0"/>
              <a:t>Can return using one instruction</a:t>
            </a:r>
          </a:p>
          <a:p>
            <a:pPr lvl="1"/>
            <a:r>
              <a:rPr lang="en-US" altLang="zh-TW" dirty="0"/>
              <a:t>See exception handling module for details.</a:t>
            </a:r>
          </a:p>
        </p:txBody>
      </p:sp>
      <p:sp>
        <p:nvSpPr>
          <p:cNvPr id="23558" name="Rectangle 6"/>
          <p:cNvSpPr>
            <a:spLocks noGrp="1" noRot="1" noChangeAspect="1" noChangeArrowheads="1" noTextEdit="1"/>
          </p:cNvSpPr>
          <p:nvPr>
            <p:ph type="sldImg"/>
          </p:nvPr>
        </p:nvSpPr>
        <p:spPr>
          <a:xfrm>
            <a:off x="1143000" y="685800"/>
            <a:ext cx="4572000" cy="3429000"/>
          </a:xfrm>
          <a:ln/>
        </p:spPr>
      </p:sp>
    </p:spTree>
    <p:extLst>
      <p:ext uri="{BB962C8B-B14F-4D97-AF65-F5344CB8AC3E}">
        <p14:creationId xmlns:p14="http://schemas.microsoft.com/office/powerpoint/2010/main" val="8287340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a:t>WAN</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5123" name="Rectangle 2"/>
          <p:cNvSpPr>
            <a:spLocks noGrp="1" noChangeArrowheads="1"/>
          </p:cNvSpPr>
          <p:nvPr>
            <p:ph type="title"/>
          </p:nvPr>
        </p:nvSpPr>
        <p:spPr>
          <a:xfrm>
            <a:off x="266700" y="688975"/>
            <a:ext cx="8686800" cy="844550"/>
          </a:xfrm>
        </p:spPr>
        <p:txBody>
          <a:bodyPr/>
          <a:lstStyle/>
          <a:p>
            <a:r>
              <a:rPr lang="en-US" altLang="zh-TW" sz="4000" dirty="0">
                <a:ea typeface="PMingLiU" pitchFamily="18" charset="-120"/>
              </a:rPr>
              <a:t>The ARM </a:t>
            </a:r>
            <a:r>
              <a:rPr lang="en-US" altLang="zh-TW" sz="4000" dirty="0" smtClean="0">
                <a:ea typeface="PMingLiU" pitchFamily="18" charset="-120"/>
              </a:rPr>
              <a:t>GCC Linker</a:t>
            </a:r>
            <a:endParaRPr lang="en-US" altLang="en-US" sz="4000" dirty="0" smtClean="0"/>
          </a:p>
        </p:txBody>
      </p:sp>
      <p:sp>
        <p:nvSpPr>
          <p:cNvPr id="5124" name="Rectangle 3"/>
          <p:cNvSpPr>
            <a:spLocks noGrp="1" noChangeArrowheads="1"/>
          </p:cNvSpPr>
          <p:nvPr>
            <p:ph type="body" idx="1"/>
          </p:nvPr>
        </p:nvSpPr>
        <p:spPr>
          <a:xfrm>
            <a:off x="1036638" y="2103438"/>
            <a:ext cx="7029450" cy="4114800"/>
          </a:xfrm>
        </p:spPr>
        <p:txBody>
          <a:bodyPr/>
          <a:lstStyle/>
          <a:p>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an pure assembler project in Atmel Studio</a:t>
            </a:r>
          </a:p>
        </p:txBody>
      </p:sp>
      <p:sp>
        <p:nvSpPr>
          <p:cNvPr id="3" name="Content Placeholder 2"/>
          <p:cNvSpPr>
            <a:spLocks noGrp="1"/>
          </p:cNvSpPr>
          <p:nvPr>
            <p:ph idx="1"/>
          </p:nvPr>
        </p:nvSpPr>
        <p:spPr>
          <a:xfrm>
            <a:off x="1047750" y="844550"/>
            <a:ext cx="7029450" cy="4994275"/>
          </a:xfrm>
        </p:spPr>
        <p:txBody>
          <a:bodyPr/>
          <a:lstStyle/>
          <a:p>
            <a:r>
              <a:rPr lang="en-GB" dirty="0" smtClean="0"/>
              <a:t>How </a:t>
            </a:r>
            <a:r>
              <a:rPr lang="en-GB" dirty="0"/>
              <a:t>to build an pure assembler project in Atmel Studio</a:t>
            </a:r>
            <a:r>
              <a:rPr lang="en-GB" dirty="0" smtClean="0"/>
              <a:t>.</a:t>
            </a:r>
          </a:p>
          <a:p>
            <a:pPr marL="457200" indent="-457200">
              <a:buFont typeface="+mj-lt"/>
              <a:buAutoNum type="arabicPeriod"/>
            </a:pPr>
            <a:r>
              <a:rPr lang="en-GB" dirty="0" smtClean="0"/>
              <a:t>The </a:t>
            </a:r>
            <a:r>
              <a:rPr lang="en-GB" dirty="0"/>
              <a:t>ARM Assembler is the </a:t>
            </a:r>
            <a:r>
              <a:rPr lang="en-GB" dirty="0" err="1"/>
              <a:t>gcc</a:t>
            </a:r>
            <a:r>
              <a:rPr lang="en-GB" dirty="0"/>
              <a:t> assembler, which is part of the C </a:t>
            </a:r>
            <a:r>
              <a:rPr lang="en-GB" dirty="0" err="1" smtClean="0"/>
              <a:t>toolchain</a:t>
            </a:r>
            <a:r>
              <a:rPr lang="en-GB" dirty="0" smtClean="0"/>
              <a:t>. So </a:t>
            </a:r>
            <a:r>
              <a:rPr lang="en-GB" dirty="0"/>
              <a:t>start by creating a "C Executable project" with the correct </a:t>
            </a:r>
            <a:r>
              <a:rPr lang="en-GB" dirty="0" smtClean="0"/>
              <a:t>device.</a:t>
            </a:r>
          </a:p>
          <a:p>
            <a:pPr marL="457200" indent="-457200">
              <a:buFont typeface="+mj-lt"/>
              <a:buAutoNum type="arabicPeriod"/>
            </a:pPr>
            <a:r>
              <a:rPr lang="en-GB" dirty="0" smtClean="0"/>
              <a:t>Modify </a:t>
            </a:r>
            <a:r>
              <a:rPr lang="en-GB" dirty="0"/>
              <a:t>the project Properties in the </a:t>
            </a:r>
            <a:r>
              <a:rPr lang="en-GB" dirty="0" err="1"/>
              <a:t>Toolchain</a:t>
            </a:r>
            <a:r>
              <a:rPr lang="en-GB" dirty="0"/>
              <a:t> </a:t>
            </a:r>
            <a:r>
              <a:rPr lang="en-GB" dirty="0" smtClean="0"/>
              <a:t>panel:</a:t>
            </a:r>
          </a:p>
          <a:p>
            <a:pPr marL="857250" lvl="1" indent="-457200">
              <a:buFont typeface="+mj-lt"/>
              <a:buAutoNum type="arabicPeriod"/>
            </a:pPr>
            <a:r>
              <a:rPr lang="en-GB" dirty="0" smtClean="0"/>
              <a:t>for </a:t>
            </a:r>
            <a:r>
              <a:rPr lang="en-GB" dirty="0"/>
              <a:t>ARM/GNU </a:t>
            </a:r>
            <a:r>
              <a:rPr lang="en-GB" dirty="0" err="1"/>
              <a:t>Preprocessing</a:t>
            </a:r>
            <a:r>
              <a:rPr lang="en-GB" dirty="0"/>
              <a:t> Assembler, define a symbol __ASSEMBLY</a:t>
            </a:r>
            <a:r>
              <a:rPr lang="en-GB" dirty="0" smtClean="0"/>
              <a:t>__</a:t>
            </a:r>
          </a:p>
          <a:p>
            <a:pPr marL="857250" lvl="1" indent="-457200">
              <a:buFont typeface="+mj-lt"/>
              <a:buAutoNum type="arabicPeriod"/>
            </a:pPr>
            <a:r>
              <a:rPr lang="en-GB" dirty="0" smtClean="0"/>
              <a:t>for </a:t>
            </a:r>
            <a:r>
              <a:rPr lang="en-GB" dirty="0"/>
              <a:t>ARM/GNU Linker under "general", check the (3) boxes to NOT use </a:t>
            </a:r>
            <a:r>
              <a:rPr lang="en-GB" dirty="0" smtClean="0"/>
              <a:t>the standard </a:t>
            </a:r>
            <a:r>
              <a:rPr lang="en-GB" dirty="0"/>
              <a:t>libraries, start-files, or default libraries (all of which are in </a:t>
            </a:r>
            <a:r>
              <a:rPr lang="en-GB" dirty="0" smtClean="0"/>
              <a:t>C)</a:t>
            </a:r>
          </a:p>
          <a:p>
            <a:pPr marL="457200" indent="-457200">
              <a:buFont typeface="+mj-lt"/>
              <a:buAutoNum type="arabicPeriod"/>
            </a:pPr>
            <a:r>
              <a:rPr lang="en-GB" dirty="0" smtClean="0"/>
              <a:t>Delete </a:t>
            </a:r>
            <a:r>
              <a:rPr lang="en-GB" dirty="0"/>
              <a:t>the .c files from the </a:t>
            </a:r>
            <a:r>
              <a:rPr lang="en-GB" dirty="0" err="1"/>
              <a:t>Device_Startup</a:t>
            </a:r>
            <a:r>
              <a:rPr lang="en-GB" dirty="0"/>
              <a:t> folder.  You'll need to replace </a:t>
            </a:r>
            <a:r>
              <a:rPr lang="en-GB" dirty="0" smtClean="0"/>
              <a:t>all </a:t>
            </a:r>
            <a:r>
              <a:rPr lang="en-GB" dirty="0"/>
              <a:t>of the functionality that was </a:t>
            </a:r>
            <a:r>
              <a:rPr lang="en-GB" dirty="0" smtClean="0"/>
              <a:t>there</a:t>
            </a:r>
            <a:r>
              <a:rPr lang="en-GB" dirty="0"/>
              <a:t>.  Also, we'll be using the linker scripts, </a:t>
            </a:r>
            <a:r>
              <a:rPr lang="en-GB" dirty="0" smtClean="0"/>
              <a:t>which means </a:t>
            </a:r>
            <a:r>
              <a:rPr lang="en-GB" dirty="0"/>
              <a:t>you'll need to define the sections that they're expecting.  Particularly ".vectors</a:t>
            </a:r>
            <a:r>
              <a:rPr lang="en-GB" dirty="0" smtClean="0"/>
              <a:t>" </a:t>
            </a:r>
            <a:r>
              <a:rPr lang="en-GB" dirty="0"/>
              <a:t>(also, if you use initialized RAM data, you'll need some code to copy it from flash where </a:t>
            </a:r>
            <a:r>
              <a:rPr lang="en-GB" dirty="0" smtClean="0"/>
              <a:t>the  </a:t>
            </a:r>
            <a:r>
              <a:rPr lang="en-GB" dirty="0"/>
              <a:t>linker will put it into actual RAM</a:t>
            </a:r>
            <a:r>
              <a:rPr lang="en-GB" dirty="0" smtClean="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9341426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457200" indent="-457200">
              <a:buFont typeface="+mj-lt"/>
              <a:buAutoNum type="arabicPeriod" startAt="4"/>
            </a:pPr>
            <a:r>
              <a:rPr lang="en-GB" dirty="0"/>
              <a:t>Delete </a:t>
            </a:r>
            <a:r>
              <a:rPr lang="en-GB" dirty="0" err="1"/>
              <a:t>main.c</a:t>
            </a:r>
            <a:endParaRPr lang="en-GB" dirty="0"/>
          </a:p>
          <a:p>
            <a:pPr marL="457200" indent="-457200">
              <a:buFont typeface="+mj-lt"/>
              <a:buAutoNum type="arabicPeriod" startAt="4"/>
            </a:pPr>
            <a:r>
              <a:rPr lang="en-GB" dirty="0"/>
              <a:t>Populate the project with added .S files. These will be pre-processed by the C </a:t>
            </a:r>
            <a:r>
              <a:rPr lang="en-GB" dirty="0" err="1"/>
              <a:t>preprocessor</a:t>
            </a:r>
            <a:r>
              <a:rPr lang="en-GB" dirty="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1939417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GNU Assembler Directives</a:t>
            </a:r>
            <a:endParaRPr lang="en-GB" dirty="0"/>
          </a:p>
        </p:txBody>
      </p:sp>
      <p:sp>
        <p:nvSpPr>
          <p:cNvPr id="3" name="Content Placeholder 2"/>
          <p:cNvSpPr>
            <a:spLocks noGrp="1"/>
          </p:cNvSpPr>
          <p:nvPr>
            <p:ph idx="1"/>
          </p:nvPr>
        </p:nvSpPr>
        <p:spPr>
          <a:xfrm>
            <a:off x="1047750" y="1095375"/>
            <a:ext cx="7029450" cy="4743450"/>
          </a:xfrm>
        </p:spPr>
        <p:txBody>
          <a:bodyPr/>
          <a:lstStyle/>
          <a:p>
            <a:r>
              <a:rPr lang="en-GB" dirty="0" smtClean="0"/>
              <a:t>.global</a:t>
            </a:r>
          </a:p>
          <a:p>
            <a:pPr lvl="1"/>
            <a:r>
              <a:rPr lang="en-GB" dirty="0"/>
              <a:t>makes the symbol visible </a:t>
            </a:r>
            <a:r>
              <a:rPr lang="en-GB" dirty="0" smtClean="0"/>
              <a:t>to the gnu linker(</a:t>
            </a:r>
            <a:r>
              <a:rPr lang="en-GB" dirty="0" err="1" smtClean="0"/>
              <a:t>ld</a:t>
            </a:r>
            <a:r>
              <a:rPr lang="en-GB" dirty="0" smtClean="0"/>
              <a:t>). </a:t>
            </a:r>
          </a:p>
          <a:p>
            <a:pPr lvl="1"/>
            <a:r>
              <a:rPr lang="en-GB" dirty="0" smtClean="0"/>
              <a:t>If </a:t>
            </a:r>
            <a:r>
              <a:rPr lang="en-GB" dirty="0"/>
              <a:t>you define symbol in your partial program, its value is made available to other partial programs that are linked with </a:t>
            </a:r>
            <a:r>
              <a:rPr lang="en-GB" dirty="0" smtClean="0"/>
              <a:t>it i.e. you can link multiple assembler files together and they can all see this symbol</a:t>
            </a:r>
          </a:p>
          <a:p>
            <a:pPr lvl="2"/>
            <a:r>
              <a:rPr lang="en-GB" dirty="0" smtClean="0"/>
              <a:t> </a:t>
            </a:r>
            <a:r>
              <a:rPr lang="en-GB" dirty="0" smtClean="0">
                <a:sym typeface="Wingdings" panose="05000000000000000000" pitchFamily="2" charset="2"/>
              </a:rPr>
              <a:t> think global variables</a:t>
            </a:r>
          </a:p>
          <a:p>
            <a:pPr marL="0" indent="0">
              <a:buNone/>
            </a:pPr>
            <a:endParaRPr lang="en-GB" dirty="0" smtClean="0">
              <a:sym typeface="Wingdings" panose="05000000000000000000" pitchFamily="2" charset="2"/>
            </a:endParaRPr>
          </a:p>
          <a:p>
            <a:pPr marL="0" indent="0">
              <a:buNone/>
            </a:pPr>
            <a:r>
              <a:rPr lang="en-GB" dirty="0" smtClean="0">
                <a:sym typeface="Wingdings" panose="05000000000000000000" pitchFamily="2" charset="2"/>
              </a:rPr>
              <a:t>You can define constant values to be stored in memory</a:t>
            </a:r>
          </a:p>
          <a:p>
            <a:r>
              <a:rPr lang="en-GB" dirty="0" smtClean="0">
                <a:sym typeface="Wingdings" panose="05000000000000000000" pitchFamily="2" charset="2"/>
              </a:rPr>
              <a:t>.word</a:t>
            </a:r>
          </a:p>
          <a:p>
            <a:pPr lvl="1"/>
            <a:r>
              <a:rPr lang="en-GB" dirty="0"/>
              <a:t>expects zero or more </a:t>
            </a:r>
            <a:r>
              <a:rPr lang="en-GB" i="1" dirty="0"/>
              <a:t>expressions</a:t>
            </a:r>
            <a:r>
              <a:rPr lang="en-GB" dirty="0"/>
              <a:t>, of any section, separated by </a:t>
            </a:r>
            <a:r>
              <a:rPr lang="en-GB" dirty="0" smtClean="0"/>
              <a:t>commas</a:t>
            </a:r>
          </a:p>
          <a:p>
            <a:pPr lvl="1"/>
            <a:r>
              <a:rPr lang="en-GB" dirty="0" smtClean="0">
                <a:sym typeface="Wingdings" panose="05000000000000000000" pitchFamily="2" charset="2"/>
              </a:rPr>
              <a:t>16-bit values </a:t>
            </a:r>
            <a:r>
              <a:rPr lang="en-GB" i="1" dirty="0" smtClean="0">
                <a:sym typeface="Wingdings" panose="05000000000000000000" pitchFamily="2" charset="2"/>
              </a:rPr>
              <a:t>(check this, might be 32-bit for ARM??)</a:t>
            </a:r>
          </a:p>
          <a:p>
            <a:pPr lvl="1"/>
            <a:r>
              <a:rPr lang="en-GB" i="1" dirty="0" err="1" smtClean="0">
                <a:sym typeface="Wingdings" panose="05000000000000000000" pitchFamily="2" charset="2"/>
              </a:rPr>
              <a:t>e.g</a:t>
            </a:r>
            <a:r>
              <a:rPr lang="en-GB" i="1" dirty="0" smtClean="0">
                <a:sym typeface="Wingdings" panose="05000000000000000000" pitchFamily="2" charset="2"/>
              </a:rPr>
              <a:t>     </a:t>
            </a:r>
            <a:r>
              <a:rPr lang="en-GB" dirty="0" smtClean="0"/>
              <a:t>.</a:t>
            </a:r>
            <a:r>
              <a:rPr lang="en-GB" dirty="0"/>
              <a:t>word </a:t>
            </a:r>
            <a:r>
              <a:rPr lang="en-GB" dirty="0" smtClean="0"/>
              <a:t>1,2,3,4,34,67</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2981817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.string</a:t>
            </a:r>
          </a:p>
          <a:p>
            <a:pPr lvl="1"/>
            <a:r>
              <a:rPr lang="en-GB" dirty="0"/>
              <a:t>Copy the characters in </a:t>
            </a:r>
            <a:r>
              <a:rPr lang="en-GB" i="1" dirty="0" err="1"/>
              <a:t>str</a:t>
            </a:r>
            <a:r>
              <a:rPr lang="en-GB" dirty="0"/>
              <a:t> to the object file. </a:t>
            </a:r>
            <a:endParaRPr lang="en-GB" dirty="0" smtClean="0"/>
          </a:p>
          <a:p>
            <a:pPr lvl="1"/>
            <a:r>
              <a:rPr lang="en-GB" dirty="0"/>
              <a:t>Y</a:t>
            </a:r>
            <a:r>
              <a:rPr lang="en-GB" dirty="0" smtClean="0"/>
              <a:t>ou </a:t>
            </a:r>
            <a:r>
              <a:rPr lang="en-GB" dirty="0"/>
              <a:t>may specify more than one string to copy, separated by commas. </a:t>
            </a:r>
            <a:endParaRPr lang="en-GB" dirty="0" smtClean="0"/>
          </a:p>
          <a:p>
            <a:pPr lvl="1"/>
            <a:r>
              <a:rPr lang="en-GB" dirty="0" smtClean="0"/>
              <a:t>Unless </a:t>
            </a:r>
            <a:r>
              <a:rPr lang="en-GB" dirty="0"/>
              <a:t>otherwise specified for a particular machine, the assembler marks the end of each string with a 0 byte. </a:t>
            </a:r>
            <a:endParaRPr lang="en-GB" dirty="0" smtClean="0"/>
          </a:p>
          <a:p>
            <a:pPr lvl="2"/>
            <a:r>
              <a:rPr lang="en-GB" dirty="0" smtClean="0"/>
              <a:t>Use .</a:t>
            </a:r>
            <a:r>
              <a:rPr lang="en-GB" dirty="0" err="1" smtClean="0"/>
              <a:t>ascii</a:t>
            </a:r>
            <a:r>
              <a:rPr lang="en-GB" dirty="0" smtClean="0"/>
              <a:t> if you don’t want the NUL terminator</a:t>
            </a:r>
          </a:p>
          <a:p>
            <a:pPr lvl="1"/>
            <a:r>
              <a:rPr lang="en-GB" dirty="0" smtClean="0"/>
              <a:t>You </a:t>
            </a:r>
            <a:r>
              <a:rPr lang="en-GB" dirty="0"/>
              <a:t>can use any of the escape </a:t>
            </a:r>
            <a:r>
              <a:rPr lang="en-GB" dirty="0" smtClean="0"/>
              <a:t>sequences </a:t>
            </a:r>
            <a:r>
              <a:rPr lang="en-GB" dirty="0" err="1" smtClean="0"/>
              <a:t>e.g</a:t>
            </a:r>
            <a:r>
              <a:rPr lang="en-GB" dirty="0" smtClean="0"/>
              <a:t> \n</a:t>
            </a:r>
          </a:p>
          <a:p>
            <a:r>
              <a:rPr lang="en-GB" dirty="0" smtClean="0"/>
              <a:t>.byte</a:t>
            </a:r>
          </a:p>
          <a:p>
            <a:pPr lvl="1"/>
            <a:r>
              <a:rPr lang="en-GB" dirty="0" smtClean="0"/>
              <a:t>Expects zero </a:t>
            </a:r>
            <a:r>
              <a:rPr lang="en-GB" dirty="0"/>
              <a:t>or more expressions, separated by commas. </a:t>
            </a:r>
            <a:endParaRPr lang="en-GB" dirty="0" smtClean="0"/>
          </a:p>
          <a:p>
            <a:pPr lvl="1"/>
            <a:r>
              <a:rPr lang="en-GB" dirty="0" smtClean="0"/>
              <a:t>Each </a:t>
            </a:r>
            <a:r>
              <a:rPr lang="en-GB" dirty="0"/>
              <a:t>expression is assembled into the </a:t>
            </a:r>
            <a:r>
              <a:rPr lang="en-GB" dirty="0" smtClean="0"/>
              <a:t>next 8-bit </a:t>
            </a:r>
            <a:r>
              <a:rPr lang="en-GB" dirty="0"/>
              <a:t>byte</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1394576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Sections (or Segments)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Roughly, a section is a range of addresses, with no gaps; all data "in" those addresses is treated the same for some particular </a:t>
            </a:r>
            <a:r>
              <a:rPr lang="en-GB" dirty="0" smtClean="0"/>
              <a:t>purpose.</a:t>
            </a:r>
          </a:p>
          <a:p>
            <a:pPr lvl="1"/>
            <a:r>
              <a:rPr lang="en-GB" dirty="0" smtClean="0"/>
              <a:t>For </a:t>
            </a:r>
            <a:r>
              <a:rPr lang="en-GB" dirty="0"/>
              <a:t>example there may be a "read only" section.</a:t>
            </a:r>
          </a:p>
          <a:p>
            <a:r>
              <a:rPr lang="en-GB" dirty="0" smtClean="0"/>
              <a:t>The linker (called </a:t>
            </a:r>
            <a:r>
              <a:rPr lang="en-GB" b="1" dirty="0" err="1" smtClean="0"/>
              <a:t>ld</a:t>
            </a:r>
            <a:r>
              <a:rPr lang="en-GB" dirty="0" smtClean="0"/>
              <a:t>) reads </a:t>
            </a:r>
            <a:r>
              <a:rPr lang="en-GB" dirty="0"/>
              <a:t>many object files (partial programs) and combines their contents to form a runnable </a:t>
            </a:r>
            <a:r>
              <a:rPr lang="en-GB" dirty="0" smtClean="0"/>
              <a:t>program.</a:t>
            </a:r>
          </a:p>
          <a:p>
            <a:pPr lvl="1"/>
            <a:r>
              <a:rPr lang="en-GB" dirty="0" smtClean="0"/>
              <a:t>the </a:t>
            </a:r>
            <a:r>
              <a:rPr lang="en-GB" dirty="0"/>
              <a:t>partial program is assumed to start at address </a:t>
            </a:r>
            <a:r>
              <a:rPr lang="en-GB" dirty="0" smtClean="0"/>
              <a:t>0.</a:t>
            </a:r>
          </a:p>
          <a:p>
            <a:pPr lvl="1"/>
            <a:r>
              <a:rPr lang="en-GB" dirty="0" smtClean="0"/>
              <a:t>The linker assigns </a:t>
            </a:r>
            <a:r>
              <a:rPr lang="en-GB" dirty="0"/>
              <a:t>the final addresses for the partial program, so that different partial programs do not </a:t>
            </a:r>
            <a:r>
              <a:rPr lang="en-GB" dirty="0" smtClean="0"/>
              <a:t>overlap</a:t>
            </a:r>
          </a:p>
          <a:p>
            <a:r>
              <a:rPr lang="en-GB" dirty="0" smtClean="0"/>
              <a:t>The linker moves </a:t>
            </a:r>
            <a:r>
              <a:rPr lang="en-GB" dirty="0"/>
              <a:t>blocks of bytes of your program to their run-time addresses. These blocks slide to their run-time addresses as rigid units; their length does not change and neither does the order of bytes within them. </a:t>
            </a:r>
            <a:endParaRPr lang="en-GB" dirty="0" smtClean="0"/>
          </a:p>
          <a:p>
            <a:r>
              <a:rPr lang="en-GB" dirty="0" smtClean="0"/>
              <a:t>Such </a:t>
            </a:r>
            <a:r>
              <a:rPr lang="en-GB" dirty="0"/>
              <a:t>a rigid unit is called a </a:t>
            </a:r>
            <a:r>
              <a:rPr lang="en-GB" b="1" dirty="0"/>
              <a:t>section</a:t>
            </a:r>
            <a:r>
              <a:rPr lang="en-GB" dirty="0"/>
              <a:t>. </a:t>
            </a:r>
            <a:endParaRPr lang="en-GB" dirty="0" smtClean="0"/>
          </a:p>
          <a:p>
            <a:r>
              <a:rPr lang="en-GB" dirty="0" smtClean="0"/>
              <a:t>Assigning </a:t>
            </a:r>
            <a:r>
              <a:rPr lang="en-GB" dirty="0"/>
              <a:t>run-time addresses to sections is called </a:t>
            </a:r>
            <a:r>
              <a:rPr lang="en-GB" b="1" dirty="0"/>
              <a:t>relocation</a:t>
            </a:r>
            <a:r>
              <a:rPr lang="en-GB" dirty="0"/>
              <a:t>.</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170750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 object file </a:t>
            </a:r>
            <a:r>
              <a:rPr lang="en-GB" dirty="0" smtClean="0"/>
              <a:t>has </a:t>
            </a:r>
            <a:r>
              <a:rPr lang="en-GB" dirty="0"/>
              <a:t>at least three sections, any of which may be empty. These are </a:t>
            </a:r>
            <a:r>
              <a:rPr lang="en-GB" dirty="0" smtClean="0"/>
              <a:t>named the </a:t>
            </a:r>
            <a:r>
              <a:rPr lang="en-GB" b="1" dirty="0"/>
              <a:t>text</a:t>
            </a:r>
            <a:r>
              <a:rPr lang="en-GB" dirty="0"/>
              <a:t>, </a:t>
            </a:r>
            <a:r>
              <a:rPr lang="en-GB" b="1" dirty="0"/>
              <a:t>data</a:t>
            </a:r>
            <a:r>
              <a:rPr lang="en-GB" dirty="0"/>
              <a:t> and </a:t>
            </a:r>
            <a:r>
              <a:rPr lang="en-GB" b="1" dirty="0" err="1"/>
              <a:t>bss</a:t>
            </a:r>
            <a:r>
              <a:rPr lang="en-GB" dirty="0"/>
              <a:t> sections. </a:t>
            </a:r>
            <a:endParaRPr lang="en-GB" dirty="0" smtClean="0"/>
          </a:p>
          <a:p>
            <a:r>
              <a:rPr lang="en-GB" strike="sngStrike" dirty="0"/>
              <a:t>Within the object file, the text section starts at address </a:t>
            </a:r>
            <a:r>
              <a:rPr lang="en-GB" strike="sngStrike" dirty="0" smtClean="0"/>
              <a:t>0x00000000, </a:t>
            </a:r>
            <a:r>
              <a:rPr lang="en-GB" strike="sngStrike" dirty="0"/>
              <a:t>the data section follows, and the </a:t>
            </a:r>
            <a:r>
              <a:rPr lang="en-GB" strike="sngStrike" dirty="0" err="1"/>
              <a:t>bss</a:t>
            </a:r>
            <a:r>
              <a:rPr lang="en-GB" strike="sngStrike" dirty="0"/>
              <a:t> section follows the data </a:t>
            </a:r>
            <a:r>
              <a:rPr lang="en-GB" strike="sngStrike" dirty="0" smtClean="0"/>
              <a:t>section</a:t>
            </a:r>
          </a:p>
          <a:p>
            <a:pPr lvl="1"/>
            <a:r>
              <a:rPr lang="en-GB" strike="sngStrike" dirty="0" smtClean="0"/>
              <a:t>Although they don’t have to appear in the assembler you write in this order</a:t>
            </a:r>
          </a:p>
          <a:p>
            <a:r>
              <a:rPr lang="en-GB" dirty="0" smtClean="0"/>
              <a:t>The addresses created by the assembler take the form: 	(</a:t>
            </a:r>
            <a:r>
              <a:rPr lang="en-GB" i="1" dirty="0"/>
              <a:t>section</a:t>
            </a:r>
            <a:r>
              <a:rPr lang="en-GB" dirty="0"/>
              <a:t>) + (</a:t>
            </a:r>
            <a:r>
              <a:rPr lang="en-GB" i="1" dirty="0"/>
              <a:t>offset into section</a:t>
            </a:r>
            <a:r>
              <a:rPr lang="en-GB" dirty="0"/>
              <a:t>)</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9607612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Linker File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sp>
        <p:nvSpPr>
          <p:cNvPr id="5" name="TextBox 4"/>
          <p:cNvSpPr txBox="1"/>
          <p:nvPr/>
        </p:nvSpPr>
        <p:spPr>
          <a:xfrm>
            <a:off x="847725" y="844550"/>
            <a:ext cx="6429965" cy="5355312"/>
          </a:xfrm>
          <a:prstGeom prst="rect">
            <a:avLst/>
          </a:prstGeom>
          <a:noFill/>
        </p:spPr>
        <p:txBody>
          <a:bodyPr wrap="none" rtlCol="0">
            <a:spAutoFit/>
          </a:bodyPr>
          <a:lstStyle/>
          <a:p>
            <a:r>
              <a:rPr lang="en-GB" dirty="0"/>
              <a:t>/* Memory Spaces Definitions */</a:t>
            </a:r>
          </a:p>
          <a:p>
            <a:r>
              <a:rPr lang="en-GB" dirty="0"/>
              <a:t>MEMORY</a:t>
            </a:r>
          </a:p>
          <a:p>
            <a:r>
              <a:rPr lang="en-GB" dirty="0"/>
              <a:t>{</a:t>
            </a:r>
          </a:p>
          <a:p>
            <a:r>
              <a:rPr lang="nn-NO" dirty="0"/>
              <a:t>  rom (rx)  : ORIGIN = 0x00400000, LENGTH = 0x00200000</a:t>
            </a:r>
          </a:p>
          <a:p>
            <a:r>
              <a:rPr lang="en-GB" dirty="0"/>
              <a:t>  ram (</a:t>
            </a:r>
            <a:r>
              <a:rPr lang="en-GB" dirty="0" err="1"/>
              <a:t>rwx</a:t>
            </a:r>
            <a:r>
              <a:rPr lang="en-GB" dirty="0"/>
              <a:t>) : ORIGIN = 0x20000000, LENGTH = 0x00028000</a:t>
            </a:r>
          </a:p>
          <a:p>
            <a:r>
              <a:rPr lang="en-GB" dirty="0"/>
              <a:t>}</a:t>
            </a:r>
          </a:p>
          <a:p>
            <a:endParaRPr lang="en-GB" dirty="0" smtClean="0"/>
          </a:p>
          <a:p>
            <a:r>
              <a:rPr lang="en-GB" dirty="0" smtClean="0"/>
              <a:t>/* </a:t>
            </a:r>
            <a:r>
              <a:rPr lang="en-GB" dirty="0"/>
              <a:t>Section Definitions */</a:t>
            </a:r>
          </a:p>
          <a:p>
            <a:r>
              <a:rPr lang="en-GB" dirty="0"/>
              <a:t>SECTIONS</a:t>
            </a:r>
          </a:p>
          <a:p>
            <a:r>
              <a:rPr lang="en" dirty="0"/>
              <a:t>{</a:t>
            </a:r>
          </a:p>
          <a:p>
            <a:r>
              <a:rPr lang="en-GB" dirty="0"/>
              <a:t>    .text </a:t>
            </a:r>
            <a:r>
              <a:rPr lang="en-GB" dirty="0" smtClean="0"/>
              <a:t>: </a:t>
            </a:r>
            <a:r>
              <a:rPr lang="en" dirty="0" smtClean="0"/>
              <a:t>  {</a:t>
            </a:r>
            <a:r>
              <a:rPr lang="en-GB" dirty="0" smtClean="0"/>
              <a:t>  KEEP(*(</a:t>
            </a:r>
            <a:r>
              <a:rPr lang="en-GB" b="1" dirty="0" smtClean="0"/>
              <a:t>.vectors</a:t>
            </a:r>
            <a:r>
              <a:rPr lang="en-GB" dirty="0" smtClean="0"/>
              <a:t> .vectors.*))   } &gt; rom</a:t>
            </a:r>
          </a:p>
          <a:p>
            <a:endParaRPr lang="en" dirty="0"/>
          </a:p>
          <a:p>
            <a:r>
              <a:rPr lang="en-GB" dirty="0" smtClean="0"/>
              <a:t>    .relocate : AT (_</a:t>
            </a:r>
            <a:r>
              <a:rPr lang="en-GB" dirty="0" err="1" smtClean="0"/>
              <a:t>etext</a:t>
            </a:r>
            <a:r>
              <a:rPr lang="en-GB" dirty="0" smtClean="0"/>
              <a:t>)</a:t>
            </a:r>
            <a:r>
              <a:rPr lang="en" dirty="0" smtClean="0"/>
              <a:t>  {</a:t>
            </a:r>
            <a:r>
              <a:rPr lang="en-GB" dirty="0" smtClean="0"/>
              <a:t>  *(.data .data.*);    } &gt; ram</a:t>
            </a:r>
            <a:endParaRPr lang="en" dirty="0"/>
          </a:p>
          <a:p>
            <a:r>
              <a:rPr lang="en-GB" dirty="0" smtClean="0"/>
              <a:t>    .</a:t>
            </a:r>
            <a:r>
              <a:rPr lang="en-GB" dirty="0" err="1" smtClean="0"/>
              <a:t>bss</a:t>
            </a:r>
            <a:r>
              <a:rPr lang="en-GB" dirty="0" smtClean="0"/>
              <a:t> (NOLOAD) :</a:t>
            </a:r>
            <a:r>
              <a:rPr lang="en" dirty="0" smtClean="0"/>
              <a:t> {</a:t>
            </a:r>
            <a:r>
              <a:rPr lang="en-GB" dirty="0" smtClean="0"/>
              <a:t>  </a:t>
            </a:r>
            <a:r>
              <a:rPr lang="en-GB" dirty="0"/>
              <a:t>*(.</a:t>
            </a:r>
            <a:r>
              <a:rPr lang="en-GB" dirty="0" err="1"/>
              <a:t>bss</a:t>
            </a:r>
            <a:r>
              <a:rPr lang="en-GB" dirty="0"/>
              <a:t> .</a:t>
            </a:r>
            <a:r>
              <a:rPr lang="en-GB" dirty="0" err="1"/>
              <a:t>bss</a:t>
            </a:r>
            <a:r>
              <a:rPr lang="en-GB" dirty="0" smtClean="0"/>
              <a:t>.*)  } &gt; ram</a:t>
            </a:r>
            <a:endParaRPr lang="en" dirty="0"/>
          </a:p>
          <a:p>
            <a:r>
              <a:rPr lang="en-GB" dirty="0" smtClean="0"/>
              <a:t>     .stack (NOLOAD): </a:t>
            </a:r>
            <a:r>
              <a:rPr lang="en" dirty="0" smtClean="0"/>
              <a:t>  {</a:t>
            </a:r>
            <a:r>
              <a:rPr lang="en-GB" dirty="0" smtClean="0"/>
              <a:t>    </a:t>
            </a:r>
            <a:r>
              <a:rPr lang="en-GB" dirty="0"/>
              <a:t>} &gt; </a:t>
            </a:r>
            <a:r>
              <a:rPr lang="en-GB" dirty="0" smtClean="0"/>
              <a:t>ram</a:t>
            </a:r>
            <a:endParaRPr lang="en" dirty="0"/>
          </a:p>
          <a:p>
            <a:r>
              <a:rPr lang="en-GB" dirty="0" smtClean="0"/>
              <a:t>    .heap (NOLOAD):</a:t>
            </a:r>
            <a:r>
              <a:rPr lang="en" dirty="0" smtClean="0"/>
              <a:t>    {</a:t>
            </a:r>
            <a:r>
              <a:rPr lang="en-GB" dirty="0" smtClean="0"/>
              <a:t>    </a:t>
            </a:r>
            <a:r>
              <a:rPr lang="en-GB" dirty="0"/>
              <a:t>} &gt; ram</a:t>
            </a:r>
          </a:p>
          <a:p>
            <a:r>
              <a:rPr lang="en" dirty="0" smtClean="0"/>
              <a:t>}</a:t>
            </a:r>
            <a:endParaRPr lang="en" dirty="0"/>
          </a:p>
          <a:p>
            <a:endParaRPr lang="en" dirty="0"/>
          </a:p>
          <a:p>
            <a:endParaRPr lang="en-GB" dirty="0"/>
          </a:p>
        </p:txBody>
      </p:sp>
      <p:sp>
        <p:nvSpPr>
          <p:cNvPr id="3" name="TextBox 2"/>
          <p:cNvSpPr txBox="1"/>
          <p:nvPr/>
        </p:nvSpPr>
        <p:spPr>
          <a:xfrm>
            <a:off x="6905625" y="2886075"/>
            <a:ext cx="1857375" cy="2308324"/>
          </a:xfrm>
          <a:prstGeom prst="rect">
            <a:avLst/>
          </a:prstGeom>
          <a:noFill/>
        </p:spPr>
        <p:txBody>
          <a:bodyPr wrap="square" rtlCol="0">
            <a:spAutoFit/>
          </a:bodyPr>
          <a:lstStyle/>
          <a:p>
            <a:r>
              <a:rPr lang="en-GB" dirty="0" smtClean="0"/>
              <a:t>Allocate memory in a specific location/size and name it “.vectors” so we can refer to it in the assembler</a:t>
            </a:r>
            <a:endParaRPr lang="en-GB" dirty="0"/>
          </a:p>
        </p:txBody>
      </p:sp>
      <p:cxnSp>
        <p:nvCxnSpPr>
          <p:cNvPr id="7" name="Straight Arrow Connector 6"/>
          <p:cNvCxnSpPr/>
          <p:nvPr/>
        </p:nvCxnSpPr>
        <p:spPr bwMode="auto">
          <a:xfrm flipH="1">
            <a:off x="3867150" y="3162300"/>
            <a:ext cx="2867025" cy="4857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Freeform 8"/>
          <p:cNvSpPr/>
          <p:nvPr/>
        </p:nvSpPr>
        <p:spPr bwMode="auto">
          <a:xfrm>
            <a:off x="1352550" y="2019300"/>
            <a:ext cx="4391025" cy="1638300"/>
          </a:xfrm>
          <a:custGeom>
            <a:avLst/>
            <a:gdLst>
              <a:gd name="connsiteX0" fmla="*/ 4391025 w 4391025"/>
              <a:gd name="connsiteY0" fmla="*/ 1638300 h 1638300"/>
              <a:gd name="connsiteX1" fmla="*/ 1885950 w 4391025"/>
              <a:gd name="connsiteY1" fmla="*/ 590550 h 1638300"/>
              <a:gd name="connsiteX2" fmla="*/ 895350 w 4391025"/>
              <a:gd name="connsiteY2" fmla="*/ 638175 h 1638300"/>
              <a:gd name="connsiteX3" fmla="*/ 0 w 4391025"/>
              <a:gd name="connsiteY3" fmla="*/ 0 h 1638300"/>
            </a:gdLst>
            <a:ahLst/>
            <a:cxnLst>
              <a:cxn ang="0">
                <a:pos x="connsiteX0" y="connsiteY0"/>
              </a:cxn>
              <a:cxn ang="0">
                <a:pos x="connsiteX1" y="connsiteY1"/>
              </a:cxn>
              <a:cxn ang="0">
                <a:pos x="connsiteX2" y="connsiteY2"/>
              </a:cxn>
              <a:cxn ang="0">
                <a:pos x="connsiteX3" y="connsiteY3"/>
              </a:cxn>
            </a:cxnLst>
            <a:rect l="l" t="t" r="r" b="b"/>
            <a:pathLst>
              <a:path w="4391025" h="1638300">
                <a:moveTo>
                  <a:pt x="4391025" y="1638300"/>
                </a:moveTo>
                <a:cubicBezTo>
                  <a:pt x="3429793" y="1197768"/>
                  <a:pt x="2468562" y="757237"/>
                  <a:pt x="1885950" y="590550"/>
                </a:cubicBezTo>
                <a:cubicBezTo>
                  <a:pt x="1303338" y="423863"/>
                  <a:pt x="1209675" y="736600"/>
                  <a:pt x="895350" y="638175"/>
                </a:cubicBezTo>
                <a:cubicBezTo>
                  <a:pt x="581025" y="539750"/>
                  <a:pt x="120650" y="95250"/>
                  <a:pt x="0" y="0"/>
                </a:cubicBezTo>
              </a:path>
            </a:pathLst>
          </a:custGeom>
          <a:noFill/>
          <a:ln w="25400" cap="flat" cmpd="sng" algn="ctr">
            <a:solidFill>
              <a:srgbClr val="FF0000"/>
            </a:solidFill>
            <a:prstDash val="solid"/>
            <a:round/>
            <a:headEnd type="triangl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4375972" y="2305942"/>
            <a:ext cx="1849380" cy="923330"/>
          </a:xfrm>
          <a:prstGeom prst="rect">
            <a:avLst/>
          </a:prstGeom>
          <a:noFill/>
        </p:spPr>
        <p:txBody>
          <a:bodyPr wrap="square" rtlCol="0">
            <a:spAutoFit/>
          </a:bodyPr>
          <a:lstStyle/>
          <a:p>
            <a:r>
              <a:rPr lang="en-GB" dirty="0" smtClean="0">
                <a:solidFill>
                  <a:srgbClr val="FF0000"/>
                </a:solidFill>
              </a:rPr>
              <a:t>.text section is written to “ROM”</a:t>
            </a:r>
            <a:endParaRPr lang="en-GB" dirty="0">
              <a:solidFill>
                <a:srgbClr val="FF0000"/>
              </a:solidFill>
            </a:endParaRPr>
          </a:p>
        </p:txBody>
      </p:sp>
      <p:sp>
        <p:nvSpPr>
          <p:cNvPr id="11" name="TextBox 10"/>
          <p:cNvSpPr txBox="1"/>
          <p:nvPr/>
        </p:nvSpPr>
        <p:spPr>
          <a:xfrm>
            <a:off x="832266" y="5677122"/>
            <a:ext cx="7087411" cy="923330"/>
          </a:xfrm>
          <a:prstGeom prst="rect">
            <a:avLst/>
          </a:prstGeom>
          <a:noFill/>
        </p:spPr>
        <p:txBody>
          <a:bodyPr wrap="square" rtlCol="0">
            <a:spAutoFit/>
          </a:bodyPr>
          <a:lstStyle/>
          <a:p>
            <a:r>
              <a:rPr lang="en-GB" dirty="0" smtClean="0"/>
              <a:t>NOTE: the boot loader code has been written for us and resides at address 0x0000000. Our code gets downloaded to the FLASH (called ROM in this </a:t>
            </a:r>
            <a:r>
              <a:rPr lang="en-GB" dirty="0" err="1" smtClean="0"/>
              <a:t>makefile</a:t>
            </a:r>
            <a:r>
              <a:rPr lang="en-GB" dirty="0" smtClean="0"/>
              <a:t>)</a:t>
            </a:r>
            <a:endParaRPr lang="en-GB" dirty="0"/>
          </a:p>
        </p:txBody>
      </p:sp>
      <p:sp>
        <p:nvSpPr>
          <p:cNvPr id="6" name="TextBox 5"/>
          <p:cNvSpPr txBox="1"/>
          <p:nvPr/>
        </p:nvSpPr>
        <p:spPr>
          <a:xfrm>
            <a:off x="6225352" y="272792"/>
            <a:ext cx="2223686" cy="369332"/>
          </a:xfrm>
          <a:prstGeom prst="rect">
            <a:avLst/>
          </a:prstGeom>
          <a:solidFill>
            <a:schemeClr val="bg1"/>
          </a:solidFill>
          <a:ln w="25400">
            <a:solidFill>
              <a:srgbClr val="FF0000"/>
            </a:solidFill>
          </a:ln>
        </p:spPr>
        <p:txBody>
          <a:bodyPr wrap="none" rtlCol="0">
            <a:spAutoFit/>
          </a:bodyPr>
          <a:lstStyle/>
          <a:p>
            <a:r>
              <a:rPr lang="en-GB" dirty="0"/>
              <a:t>sam4sd32c_flash.ld</a:t>
            </a:r>
          </a:p>
        </p:txBody>
      </p:sp>
    </p:spTree>
    <p:extLst>
      <p:ext uri="{BB962C8B-B14F-4D97-AF65-F5344CB8AC3E}">
        <p14:creationId xmlns:p14="http://schemas.microsoft.com/office/powerpoint/2010/main" val="8677494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Linker Sections</a:t>
            </a:r>
            <a:endParaRPr lang="en-GB" dirty="0"/>
          </a:p>
        </p:txBody>
      </p:sp>
      <p:sp>
        <p:nvSpPr>
          <p:cNvPr id="3" name="Content Placeholder 2"/>
          <p:cNvSpPr>
            <a:spLocks noGrp="1"/>
          </p:cNvSpPr>
          <p:nvPr>
            <p:ph idx="1"/>
          </p:nvPr>
        </p:nvSpPr>
        <p:spPr>
          <a:xfrm>
            <a:off x="1047750" y="1133475"/>
            <a:ext cx="7029450" cy="4705350"/>
          </a:xfrm>
        </p:spPr>
        <p:txBody>
          <a:bodyPr/>
          <a:lstStyle/>
          <a:p>
            <a:r>
              <a:rPr lang="en-GB" dirty="0" smtClean="0"/>
              <a:t>Output Sections:</a:t>
            </a:r>
          </a:p>
          <a:p>
            <a:pPr lvl="1"/>
            <a:r>
              <a:rPr lang="en-GB" dirty="0"/>
              <a:t>Defined in a Linker Script File</a:t>
            </a:r>
          </a:p>
          <a:p>
            <a:pPr lvl="1"/>
            <a:r>
              <a:rPr lang="en-GB" dirty="0" smtClean="0"/>
              <a:t>You </a:t>
            </a:r>
            <a:r>
              <a:rPr lang="en-GB" dirty="0"/>
              <a:t>use output sections to tell the linker how to lay out your program in memory. </a:t>
            </a:r>
            <a:endParaRPr lang="en-GB" dirty="0" smtClean="0"/>
          </a:p>
          <a:p>
            <a:endParaRPr lang="en-GB" dirty="0" smtClean="0"/>
          </a:p>
          <a:p>
            <a:r>
              <a:rPr lang="en-GB" dirty="0" smtClean="0"/>
              <a:t>Input Sections:</a:t>
            </a:r>
          </a:p>
          <a:p>
            <a:pPr lvl="1"/>
            <a:r>
              <a:rPr lang="en-GB" dirty="0" smtClean="0"/>
              <a:t>Defined in the assembler files</a:t>
            </a:r>
          </a:p>
          <a:p>
            <a:pPr lvl="1"/>
            <a:r>
              <a:rPr lang="en-GB" dirty="0" smtClean="0"/>
              <a:t>The output sections they belong to is specified in the Linker Script</a:t>
            </a:r>
          </a:p>
          <a:p>
            <a:pPr lvl="1"/>
            <a:r>
              <a:rPr lang="en-GB" dirty="0" smtClean="0"/>
              <a:t>You </a:t>
            </a:r>
            <a:r>
              <a:rPr lang="en-GB" dirty="0"/>
              <a:t>use input section descriptions to tell the linker how to map the input </a:t>
            </a:r>
            <a:r>
              <a:rPr lang="en-GB" dirty="0" smtClean="0"/>
              <a:t>assembler files </a:t>
            </a:r>
            <a:r>
              <a:rPr lang="en-GB" dirty="0"/>
              <a:t>into your memory </a:t>
            </a:r>
            <a:r>
              <a:rPr lang="en-GB" dirty="0" smtClean="0"/>
              <a:t>layout</a:t>
            </a:r>
          </a:p>
          <a:p>
            <a:pPr lvl="1"/>
            <a:r>
              <a:rPr lang="en-GB" dirty="0" smtClean="0"/>
              <a:t>The GCC assembler defines the following types</a:t>
            </a:r>
          </a:p>
          <a:p>
            <a:pPr lvl="2"/>
            <a:r>
              <a:rPr lang="en-GB" dirty="0"/>
              <a:t>.text</a:t>
            </a:r>
          </a:p>
          <a:p>
            <a:pPr lvl="2"/>
            <a:r>
              <a:rPr lang="en-GB" dirty="0"/>
              <a:t>.data</a:t>
            </a:r>
          </a:p>
          <a:p>
            <a:pPr lvl="2"/>
            <a:r>
              <a:rPr lang="en-GB" dirty="0"/>
              <a:t>Absolute</a:t>
            </a:r>
          </a:p>
          <a:p>
            <a:pPr lvl="2"/>
            <a:r>
              <a:rPr lang="en-GB" dirty="0"/>
              <a:t>.</a:t>
            </a:r>
            <a:r>
              <a:rPr lang="en-GB" dirty="0" err="1"/>
              <a:t>bss</a:t>
            </a:r>
            <a:endParaRPr lang="en-GB" dirty="0"/>
          </a:p>
          <a:p>
            <a:pPr lvl="1"/>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6566659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Relating between Output and Input Sections for the Linker</a:t>
            </a:r>
            <a:endParaRPr lang="en-GB" dirty="0"/>
          </a:p>
        </p:txBody>
      </p:sp>
      <p:sp>
        <p:nvSpPr>
          <p:cNvPr id="3" name="Content Placeholder 2"/>
          <p:cNvSpPr>
            <a:spLocks noGrp="1"/>
          </p:cNvSpPr>
          <p:nvPr>
            <p:ph idx="1"/>
          </p:nvPr>
        </p:nvSpPr>
        <p:spPr>
          <a:xfrm>
            <a:off x="1047750" y="1590675"/>
            <a:ext cx="7029450" cy="4248150"/>
          </a:xfrm>
        </p:spPr>
        <p:txBody>
          <a:bodyPr/>
          <a:lstStyle/>
          <a:p>
            <a:r>
              <a:rPr lang="en-GB" dirty="0" smtClean="0"/>
              <a:t>In the Linker Script, the most important contents of the linker output section is the input sections it contains</a:t>
            </a:r>
          </a:p>
          <a:p>
            <a:r>
              <a:rPr lang="en-GB" dirty="0" smtClean="0"/>
              <a:t>The input sections are defined in the assembler files i.e. code is placed in .text sections</a:t>
            </a:r>
          </a:p>
          <a:p>
            <a:r>
              <a:rPr lang="en-GB" dirty="0" smtClean="0"/>
              <a:t>The </a:t>
            </a:r>
            <a:r>
              <a:rPr lang="en-GB" dirty="0"/>
              <a:t>most common input section description is to include all input </a:t>
            </a:r>
            <a:r>
              <a:rPr lang="en-GB" dirty="0" smtClean="0"/>
              <a:t>sections</a:t>
            </a:r>
            <a:r>
              <a:rPr lang="en-GB" dirty="0"/>
              <a:t> from all </a:t>
            </a:r>
            <a:r>
              <a:rPr lang="en-GB" dirty="0" smtClean="0"/>
              <a:t>the assembler </a:t>
            </a:r>
            <a:r>
              <a:rPr lang="en-GB" dirty="0"/>
              <a:t>files,</a:t>
            </a:r>
            <a:r>
              <a:rPr lang="en-GB" dirty="0" smtClean="0"/>
              <a:t> </a:t>
            </a:r>
            <a:r>
              <a:rPr lang="en-GB" dirty="0"/>
              <a:t>with a particular name in the output section. </a:t>
            </a:r>
            <a:endParaRPr lang="en-GB" dirty="0" smtClean="0"/>
          </a:p>
          <a:p>
            <a:r>
              <a:rPr lang="en-GB" dirty="0" smtClean="0"/>
              <a:t>For </a:t>
            </a:r>
            <a:r>
              <a:rPr lang="en-GB" dirty="0"/>
              <a:t>example, to include all input `.text' </a:t>
            </a:r>
            <a:r>
              <a:rPr lang="en-GB" dirty="0" smtClean="0"/>
              <a:t>sections you </a:t>
            </a:r>
            <a:r>
              <a:rPr lang="en-GB" dirty="0"/>
              <a:t>would write</a:t>
            </a:r>
            <a:r>
              <a:rPr lang="en-GB" dirty="0" smtClean="0"/>
              <a:t>:  </a:t>
            </a:r>
            <a:r>
              <a:rPr lang="en-GB" dirty="0"/>
              <a:t>*(.text</a:t>
            </a:r>
            <a:r>
              <a:rPr lang="en-GB" dirty="0" smtClean="0"/>
              <a:t>)</a:t>
            </a:r>
          </a:p>
          <a:p>
            <a:r>
              <a:rPr lang="en-GB" dirty="0" smtClean="0"/>
              <a:t>Multiple input sections:</a:t>
            </a:r>
          </a:p>
          <a:p>
            <a:pPr lvl="1"/>
            <a:r>
              <a:rPr lang="en-GB" dirty="0"/>
              <a:t>*(.text .</a:t>
            </a:r>
            <a:r>
              <a:rPr lang="en-GB" dirty="0" err="1"/>
              <a:t>rdata</a:t>
            </a:r>
            <a:r>
              <a:rPr lang="en-GB" dirty="0" smtClean="0"/>
              <a:t>)	</a:t>
            </a:r>
            <a:r>
              <a:rPr lang="en-GB" dirty="0" smtClean="0">
                <a:sym typeface="Wingdings" panose="05000000000000000000" pitchFamily="2" charset="2"/>
              </a:rPr>
              <a:t> intermingled</a:t>
            </a:r>
            <a:endParaRPr lang="en-GB" dirty="0" smtClean="0"/>
          </a:p>
          <a:p>
            <a:pPr lvl="1"/>
            <a:r>
              <a:rPr lang="en-GB" dirty="0" smtClean="0"/>
              <a:t>*(.</a:t>
            </a:r>
            <a:r>
              <a:rPr lang="en-GB" dirty="0"/>
              <a:t>text) *(.</a:t>
            </a:r>
            <a:r>
              <a:rPr lang="en-GB" dirty="0" err="1"/>
              <a:t>rdata</a:t>
            </a:r>
            <a:r>
              <a:rPr lang="en-GB" dirty="0" smtClean="0"/>
              <a:t>)	</a:t>
            </a:r>
            <a:r>
              <a:rPr lang="en-GB" dirty="0">
                <a:sym typeface="Wingdings" panose="05000000000000000000" pitchFamily="2" charset="2"/>
              </a:rPr>
              <a:t> all `.text' input sections will appear </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			first</a:t>
            </a:r>
            <a:r>
              <a:rPr lang="en-GB" dirty="0">
                <a:sym typeface="Wingdings" panose="05000000000000000000" pitchFamily="2" charset="2"/>
              </a:rPr>
              <a:t>, followed by all `.</a:t>
            </a:r>
            <a:r>
              <a:rPr lang="en-GB" dirty="0" err="1" smtClean="0">
                <a:sym typeface="Wingdings" panose="05000000000000000000" pitchFamily="2" charset="2"/>
              </a:rPr>
              <a:t>rdata</a:t>
            </a:r>
            <a:r>
              <a:rPr lang="en-GB" dirty="0" smtClean="0">
                <a:sym typeface="Wingdings" panose="05000000000000000000" pitchFamily="2" charset="2"/>
              </a:rPr>
              <a:t>‘ input </a:t>
            </a:r>
            <a:br>
              <a:rPr lang="en-GB" dirty="0" smtClean="0">
                <a:sym typeface="Wingdings" panose="05000000000000000000" pitchFamily="2" charset="2"/>
              </a:rPr>
            </a:br>
            <a:r>
              <a:rPr lang="en-GB" dirty="0" smtClean="0">
                <a:sym typeface="Wingdings" panose="05000000000000000000" pitchFamily="2" charset="2"/>
              </a:rPr>
              <a:t>			sections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2394895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Rectangle 4"/>
          <p:cNvSpPr/>
          <p:nvPr/>
        </p:nvSpPr>
        <p:spPr bwMode="auto">
          <a:xfrm>
            <a:off x="1019175" y="2962274"/>
            <a:ext cx="3952875" cy="3171825"/>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Linker Script</a:t>
            </a:r>
          </a:p>
          <a:p>
            <a:r>
              <a:rPr lang="en-GB" dirty="0"/>
              <a:t>MEMORY { rom : ORIGIN = 0x1000, </a:t>
            </a:r>
            <a:r>
              <a:rPr lang="en-GB" dirty="0" smtClean="0"/>
              <a:t/>
            </a:r>
            <a:br>
              <a:rPr lang="en-GB" dirty="0" smtClean="0"/>
            </a:br>
            <a:r>
              <a:rPr lang="en-GB" dirty="0" smtClean="0"/>
              <a:t>LENGTH </a:t>
            </a:r>
            <a:r>
              <a:rPr lang="en-GB" dirty="0"/>
              <a:t>= 0x1000 }</a:t>
            </a:r>
          </a:p>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SECTIONS</a:t>
            </a:r>
          </a:p>
          <a:p>
            <a:pPr marL="0" marR="0" indent="0" defTabSz="914400" rtl="0" eaLnBrk="0" fontAlgn="base" latinLnBrk="0" hangingPunct="0">
              <a:lnSpc>
                <a:spcPct val="100000"/>
              </a:lnSpc>
              <a:spcBef>
                <a:spcPct val="0"/>
              </a:spcBef>
              <a:spcAft>
                <a:spcPct val="0"/>
              </a:spcAft>
              <a:buClrTx/>
              <a:buSzTx/>
              <a:buFontTx/>
              <a:buNone/>
              <a:tabLst/>
            </a:pPr>
            <a:r>
              <a:rPr lang="en-GB" dirty="0" smtClean="0"/>
              <a:t>{</a:t>
            </a:r>
          </a:p>
          <a:p>
            <a:pPr marL="0" marR="0" indent="0" defTabSz="914400" rtl="0" eaLnBrk="0" fontAlgn="base" latinLnBrk="0" hangingPunct="0">
              <a:lnSpc>
                <a:spcPct val="100000"/>
              </a:lnSpc>
              <a:spcBef>
                <a:spcPct val="0"/>
              </a:spcBef>
              <a:spcAft>
                <a:spcPct val="0"/>
              </a:spcAft>
              <a:buClrTx/>
              <a:buSzTx/>
              <a:buFontTx/>
              <a:buNone/>
              <a:tabLst/>
            </a:pPr>
            <a:r>
              <a:rPr lang="en-GB" dirty="0" smtClean="0"/>
              <a:t>    </a:t>
            </a:r>
            <a:r>
              <a:rPr lang="en-GB" dirty="0" err="1" smtClean="0"/>
              <a:t>rom_code</a:t>
            </a:r>
            <a:r>
              <a:rPr lang="en-GB" dirty="0" smtClean="0"/>
              <a:t>: </a:t>
            </a:r>
            <a:br>
              <a:rPr lang="en-GB" dirty="0" smtClean="0"/>
            </a:br>
            <a:r>
              <a:rPr lang="en-GB" dirty="0" smtClean="0"/>
              <a:t>    {</a:t>
            </a:r>
          </a:p>
          <a:p>
            <a:pPr marL="0" marR="0" indent="0" defTabSz="914400" rtl="0" eaLnBrk="0" fontAlgn="base" latinLnBrk="0" hangingPunct="0">
              <a:lnSpc>
                <a:spcPct val="100000"/>
              </a:lnSpc>
              <a:spcBef>
                <a:spcPct val="0"/>
              </a:spcBef>
              <a:spcAft>
                <a:spcPct val="0"/>
              </a:spcAft>
              <a:buClrTx/>
              <a:buSzTx/>
              <a:buFontTx/>
              <a:buNone/>
              <a:tabLst/>
            </a:pPr>
            <a:r>
              <a:rPr lang="en-GB" dirty="0"/>
              <a:t> </a:t>
            </a:r>
            <a:r>
              <a:rPr lang="en-GB" dirty="0" smtClean="0"/>
              <a:t>        *(.text)</a:t>
            </a:r>
            <a:br>
              <a:rPr lang="en-GB" dirty="0" smtClean="0"/>
            </a:br>
            <a:r>
              <a:rPr lang="en-GB" dirty="0" smtClean="0"/>
              <a:t>    } &gt; rom</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517525" y="552450"/>
            <a:ext cx="2457450" cy="1962150"/>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dirty="0" smtClean="0"/>
              <a:t>file1.S</a:t>
            </a:r>
          </a:p>
          <a:p>
            <a:pPr marL="0" marR="0" indent="0" defTabSz="914400" rtl="0" eaLnBrk="0" fontAlgn="base" latinLnBrk="0" hangingPunct="0">
              <a:lnSpc>
                <a:spcPct val="100000"/>
              </a:lnSpc>
              <a:spcBef>
                <a:spcPct val="0"/>
              </a:spcBef>
              <a:spcAft>
                <a:spcPct val="0"/>
              </a:spcAft>
              <a:buClrTx/>
              <a:buSzTx/>
              <a:buFontTx/>
              <a:buNone/>
              <a:tabLst/>
            </a:pPr>
            <a:endParaRPr lang="en-GB" dirty="0"/>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.section</a:t>
            </a:r>
            <a:r>
              <a:rPr kumimoji="0" lang="en-GB" sz="1800" b="0" i="0" u="none" strike="noStrike" cap="none" normalizeH="0" dirty="0" smtClean="0">
                <a:ln>
                  <a:noFill/>
                </a:ln>
                <a:solidFill>
                  <a:schemeClr val="tx1"/>
                </a:solidFill>
                <a:effectLst/>
                <a:latin typeface="Helvetica" panose="020B0604020202020204" pitchFamily="34" charset="0"/>
              </a:rPr>
              <a:t> .text</a:t>
            </a:r>
          </a:p>
          <a:p>
            <a:pPr marL="0" marR="0" indent="0" defTabSz="914400" rtl="0" eaLnBrk="0" fontAlgn="base" latinLnBrk="0" hangingPunct="0">
              <a:lnSpc>
                <a:spcPct val="100000"/>
              </a:lnSpc>
              <a:spcBef>
                <a:spcPct val="0"/>
              </a:spcBef>
              <a:spcAft>
                <a:spcPct val="0"/>
              </a:spcAft>
              <a:buClrTx/>
              <a:buSzTx/>
              <a:buFontTx/>
              <a:buNone/>
              <a:tabLst/>
            </a:pPr>
            <a:r>
              <a:rPr lang="en-GB" baseline="0" dirty="0"/>
              <a:t> </a:t>
            </a:r>
            <a:r>
              <a:rPr lang="en-GB" baseline="0" dirty="0" smtClean="0"/>
              <a:t>      </a:t>
            </a:r>
            <a:r>
              <a:rPr lang="en-GB" baseline="0" dirty="0" err="1" smtClean="0"/>
              <a:t>ldr</a:t>
            </a:r>
            <a:r>
              <a:rPr lang="en-GB" baseline="0" dirty="0" smtClean="0"/>
              <a:t> r0, =#1</a:t>
            </a:r>
          </a:p>
          <a:p>
            <a:pPr marL="0" marR="0" indent="0" defTabSz="914400" rtl="0" eaLnBrk="0" fontAlgn="base" latinLnBrk="0" hangingPunct="0">
              <a:lnSpc>
                <a:spcPct val="100000"/>
              </a:lnSpc>
              <a:spcBef>
                <a:spcPct val="0"/>
              </a:spcBef>
              <a:spcAft>
                <a:spcPct val="0"/>
              </a:spcAft>
              <a:buClrTx/>
              <a:buSzTx/>
              <a:buFontTx/>
              <a:buNone/>
              <a:tabLst/>
            </a:pPr>
            <a:r>
              <a:rPr lang="en-GB" dirty="0" smtClean="0"/>
              <a:t>       </a:t>
            </a:r>
            <a:r>
              <a:rPr lang="en-GB" dirty="0" err="1" smtClean="0"/>
              <a:t>ldr</a:t>
            </a:r>
            <a:r>
              <a:rPr lang="en-GB" dirty="0" smtClean="0"/>
              <a:t> r1, =#2</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dirty="0">
                <a:ln>
                  <a:noFill/>
                </a:ln>
                <a:solidFill>
                  <a:schemeClr val="tx1"/>
                </a:solidFill>
                <a:effectLst/>
                <a:latin typeface="Helvetica" panose="020B0604020202020204" pitchFamily="34" charset="0"/>
              </a:rPr>
              <a:t> </a:t>
            </a:r>
            <a:r>
              <a:rPr kumimoji="0" lang="en-GB" sz="1800" b="0" i="0" u="none" strike="noStrike" cap="none" normalizeH="0" dirty="0" smtClean="0">
                <a:ln>
                  <a:noFill/>
                </a:ln>
                <a:solidFill>
                  <a:schemeClr val="tx1"/>
                </a:solidFill>
                <a:effectLst/>
                <a:latin typeface="Helvetica" panose="020B0604020202020204" pitchFamily="34" charset="0"/>
              </a:rPr>
              <a:t>      add r3, r1, r2</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ectangle 6"/>
          <p:cNvSpPr/>
          <p:nvPr/>
        </p:nvSpPr>
        <p:spPr bwMode="auto">
          <a:xfrm>
            <a:off x="3143250" y="552450"/>
            <a:ext cx="2457450" cy="1962150"/>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dirty="0" smtClean="0"/>
              <a:t>file2.S</a:t>
            </a:r>
          </a:p>
          <a:p>
            <a:pPr marL="0" marR="0" indent="0" defTabSz="914400" rtl="0" eaLnBrk="0" fontAlgn="base" latinLnBrk="0" hangingPunct="0">
              <a:lnSpc>
                <a:spcPct val="100000"/>
              </a:lnSpc>
              <a:spcBef>
                <a:spcPct val="0"/>
              </a:spcBef>
              <a:spcAft>
                <a:spcPct val="0"/>
              </a:spcAft>
              <a:buClrTx/>
              <a:buSzTx/>
              <a:buFontTx/>
              <a:buNone/>
              <a:tabLst/>
            </a:pPr>
            <a:endParaRPr lang="en-GB" dirty="0"/>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.section</a:t>
            </a:r>
            <a:r>
              <a:rPr kumimoji="0" lang="en-GB" sz="1800" b="0" i="0" u="none" strike="noStrike" cap="none" normalizeH="0" dirty="0" smtClean="0">
                <a:ln>
                  <a:noFill/>
                </a:ln>
                <a:solidFill>
                  <a:schemeClr val="tx1"/>
                </a:solidFill>
                <a:effectLst/>
                <a:latin typeface="Helvetica" panose="020B0604020202020204" pitchFamily="34" charset="0"/>
              </a:rPr>
              <a:t> .text</a:t>
            </a:r>
          </a:p>
          <a:p>
            <a:pPr marL="0" marR="0" indent="0" defTabSz="914400" rtl="0" eaLnBrk="0" fontAlgn="base" latinLnBrk="0" hangingPunct="0">
              <a:lnSpc>
                <a:spcPct val="100000"/>
              </a:lnSpc>
              <a:spcBef>
                <a:spcPct val="0"/>
              </a:spcBef>
              <a:spcAft>
                <a:spcPct val="0"/>
              </a:spcAft>
              <a:buClrTx/>
              <a:buSzTx/>
              <a:buFontTx/>
              <a:buNone/>
              <a:tabLst/>
            </a:pPr>
            <a:r>
              <a:rPr lang="en-GB" baseline="0" dirty="0"/>
              <a:t> </a:t>
            </a:r>
            <a:r>
              <a:rPr lang="en-GB" baseline="0" dirty="0" smtClean="0"/>
              <a:t>      </a:t>
            </a:r>
            <a:r>
              <a:rPr lang="en-GB" baseline="0" dirty="0" err="1" smtClean="0"/>
              <a:t>ldr</a:t>
            </a:r>
            <a:r>
              <a:rPr lang="en-GB" baseline="0" dirty="0" smtClean="0"/>
              <a:t> r0, =#4</a:t>
            </a:r>
          </a:p>
          <a:p>
            <a:pPr marL="0" marR="0" indent="0" defTabSz="914400" rtl="0" eaLnBrk="0" fontAlgn="base" latinLnBrk="0" hangingPunct="0">
              <a:lnSpc>
                <a:spcPct val="100000"/>
              </a:lnSpc>
              <a:spcBef>
                <a:spcPct val="0"/>
              </a:spcBef>
              <a:spcAft>
                <a:spcPct val="0"/>
              </a:spcAft>
              <a:buClrTx/>
              <a:buSzTx/>
              <a:buFontTx/>
              <a:buNone/>
              <a:tabLst/>
            </a:pPr>
            <a:r>
              <a:rPr lang="en-GB" dirty="0" smtClean="0"/>
              <a:t>       </a:t>
            </a:r>
            <a:r>
              <a:rPr lang="en-GB" dirty="0" err="1" smtClean="0"/>
              <a:t>ldr</a:t>
            </a:r>
            <a:r>
              <a:rPr lang="en-GB" dirty="0" smtClean="0"/>
              <a:t> r1, =#5</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dirty="0">
                <a:ln>
                  <a:noFill/>
                </a:ln>
                <a:solidFill>
                  <a:schemeClr val="tx1"/>
                </a:solidFill>
                <a:effectLst/>
                <a:latin typeface="Helvetica" panose="020B0604020202020204" pitchFamily="34" charset="0"/>
              </a:rPr>
              <a:t> </a:t>
            </a:r>
            <a:r>
              <a:rPr kumimoji="0" lang="en-GB" sz="1800" b="0" i="0" u="none" strike="noStrike" cap="none" normalizeH="0" dirty="0" smtClean="0">
                <a:ln>
                  <a:noFill/>
                </a:ln>
                <a:solidFill>
                  <a:schemeClr val="tx1"/>
                </a:solidFill>
                <a:effectLst/>
                <a:latin typeface="Helvetica" panose="020B0604020202020204" pitchFamily="34" charset="0"/>
              </a:rPr>
              <a:t>      add r3, r1, r2</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Rectangle 7"/>
          <p:cNvSpPr/>
          <p:nvPr/>
        </p:nvSpPr>
        <p:spPr bwMode="auto">
          <a:xfrm>
            <a:off x="5972174" y="2809875"/>
            <a:ext cx="2847975" cy="2219325"/>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ROM</a:t>
            </a:r>
          </a:p>
          <a:p>
            <a:r>
              <a:rPr lang="en-GB" dirty="0" smtClean="0"/>
              <a:t>101011011</a:t>
            </a:r>
            <a:r>
              <a:rPr lang="en-GB" dirty="0"/>
              <a:t> </a:t>
            </a:r>
            <a:r>
              <a:rPr lang="en-GB" dirty="0" err="1"/>
              <a:t>ldr</a:t>
            </a:r>
            <a:r>
              <a:rPr lang="en-GB" dirty="0"/>
              <a:t> r0, =#1</a:t>
            </a:r>
          </a:p>
          <a:p>
            <a:r>
              <a:rPr lang="en-GB" dirty="0" smtClean="0"/>
              <a:t>101101101 </a:t>
            </a:r>
            <a:r>
              <a:rPr lang="en-GB" dirty="0" err="1" smtClean="0"/>
              <a:t>ldr</a:t>
            </a:r>
            <a:r>
              <a:rPr lang="en-GB" dirty="0" smtClean="0"/>
              <a:t> </a:t>
            </a:r>
            <a:r>
              <a:rPr lang="en-GB" dirty="0"/>
              <a:t>r1, =#2</a:t>
            </a:r>
          </a:p>
          <a:p>
            <a:r>
              <a:rPr lang="en-GB" dirty="0" smtClean="0"/>
              <a:t>111101001 add </a:t>
            </a:r>
            <a:r>
              <a:rPr lang="en-GB" dirty="0"/>
              <a:t>r3, r1, </a:t>
            </a:r>
            <a:r>
              <a:rPr lang="en-GB" dirty="0" smtClean="0"/>
              <a:t>r2</a:t>
            </a:r>
          </a:p>
          <a:p>
            <a:r>
              <a:rPr lang="en-GB" dirty="0" smtClean="0"/>
              <a:t>101011111 </a:t>
            </a:r>
            <a:r>
              <a:rPr lang="en-GB" dirty="0" err="1"/>
              <a:t>ldr</a:t>
            </a:r>
            <a:r>
              <a:rPr lang="en-GB" dirty="0"/>
              <a:t> r0, </a:t>
            </a:r>
            <a:r>
              <a:rPr lang="en-GB" dirty="0" smtClean="0"/>
              <a:t>=#4</a:t>
            </a:r>
            <a:endParaRPr lang="en-GB" dirty="0"/>
          </a:p>
          <a:p>
            <a:r>
              <a:rPr lang="en-GB" dirty="0" smtClean="0"/>
              <a:t>101100101 </a:t>
            </a:r>
            <a:r>
              <a:rPr lang="en-GB" dirty="0" err="1"/>
              <a:t>ldr</a:t>
            </a:r>
            <a:r>
              <a:rPr lang="en-GB" dirty="0"/>
              <a:t> r1, </a:t>
            </a:r>
            <a:r>
              <a:rPr lang="en-GB" dirty="0" smtClean="0"/>
              <a:t>=#5</a:t>
            </a:r>
            <a:endParaRPr lang="en-GB" dirty="0"/>
          </a:p>
          <a:p>
            <a:r>
              <a:rPr lang="en-GB" dirty="0"/>
              <a:t>111101001 add r3, r1, r2</a:t>
            </a:r>
          </a:p>
          <a:p>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10" name="Straight Arrow Connector 9"/>
          <p:cNvCxnSpPr>
            <a:stCxn id="6" idx="2"/>
          </p:cNvCxnSpPr>
          <p:nvPr/>
        </p:nvCxnSpPr>
        <p:spPr bwMode="auto">
          <a:xfrm>
            <a:off x="1746250" y="2514600"/>
            <a:ext cx="320675" cy="2619375"/>
          </a:xfrm>
          <a:prstGeom prst="straightConnector1">
            <a:avLst/>
          </a:prstGeom>
          <a:solidFill>
            <a:schemeClr val="accent1"/>
          </a:solidFill>
          <a:ln w="254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7" idx="2"/>
          </p:cNvCxnSpPr>
          <p:nvPr/>
        </p:nvCxnSpPr>
        <p:spPr bwMode="auto">
          <a:xfrm flipH="1">
            <a:off x="2235200" y="2514600"/>
            <a:ext cx="2136775" cy="2619375"/>
          </a:xfrm>
          <a:prstGeom prst="straightConnector1">
            <a:avLst/>
          </a:prstGeom>
          <a:solidFill>
            <a:schemeClr val="accent1"/>
          </a:solidFill>
          <a:ln w="254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Freeform 15"/>
          <p:cNvSpPr/>
          <p:nvPr/>
        </p:nvSpPr>
        <p:spPr bwMode="auto">
          <a:xfrm>
            <a:off x="2457450" y="3458092"/>
            <a:ext cx="3438525" cy="2253534"/>
          </a:xfrm>
          <a:custGeom>
            <a:avLst/>
            <a:gdLst>
              <a:gd name="connsiteX0" fmla="*/ 0 w 3438525"/>
              <a:gd name="connsiteY0" fmla="*/ 2199758 h 2253534"/>
              <a:gd name="connsiteX1" fmla="*/ 2105025 w 3438525"/>
              <a:gd name="connsiteY1" fmla="*/ 2104508 h 2253534"/>
              <a:gd name="connsiteX2" fmla="*/ 2686050 w 3438525"/>
              <a:gd name="connsiteY2" fmla="*/ 932933 h 2253534"/>
              <a:gd name="connsiteX3" fmla="*/ 2886075 w 3438525"/>
              <a:gd name="connsiteY3" fmla="*/ 132833 h 2253534"/>
              <a:gd name="connsiteX4" fmla="*/ 3438525 w 3438525"/>
              <a:gd name="connsiteY4" fmla="*/ 9008 h 2253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8525" h="2253534">
                <a:moveTo>
                  <a:pt x="0" y="2199758"/>
                </a:moveTo>
                <a:cubicBezTo>
                  <a:pt x="828675" y="2257701"/>
                  <a:pt x="1657350" y="2315645"/>
                  <a:pt x="2105025" y="2104508"/>
                </a:cubicBezTo>
                <a:cubicBezTo>
                  <a:pt x="2552700" y="1893371"/>
                  <a:pt x="2555875" y="1261546"/>
                  <a:pt x="2686050" y="932933"/>
                </a:cubicBezTo>
                <a:cubicBezTo>
                  <a:pt x="2816225" y="604320"/>
                  <a:pt x="2760662" y="286821"/>
                  <a:pt x="2886075" y="132833"/>
                </a:cubicBezTo>
                <a:cubicBezTo>
                  <a:pt x="3011488" y="-21155"/>
                  <a:pt x="3225006" y="-6074"/>
                  <a:pt x="3438525" y="9008"/>
                </a:cubicBezTo>
              </a:path>
            </a:pathLst>
          </a:custGeom>
          <a:noFill/>
          <a:ln w="98425" cap="flat" cmpd="sng" algn="ctr">
            <a:solidFill>
              <a:schemeClr val="tx1"/>
            </a:solidFill>
            <a:prstDash val="solid"/>
            <a:round/>
            <a:headEnd type="none" w="med" len="me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8" name="Straight Connector 17"/>
          <p:cNvCxnSpPr/>
          <p:nvPr/>
        </p:nvCxnSpPr>
        <p:spPr bwMode="auto">
          <a:xfrm flipH="1">
            <a:off x="5105400" y="3219450"/>
            <a:ext cx="866774"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5030891" y="2893815"/>
            <a:ext cx="954107" cy="369332"/>
          </a:xfrm>
          <a:prstGeom prst="rect">
            <a:avLst/>
          </a:prstGeom>
          <a:noFill/>
        </p:spPr>
        <p:txBody>
          <a:bodyPr wrap="none" rtlCol="0">
            <a:spAutoFit/>
          </a:bodyPr>
          <a:lstStyle/>
          <a:p>
            <a:r>
              <a:rPr lang="en-GB" b="1" dirty="0" smtClean="0"/>
              <a:t>0x1000</a:t>
            </a:r>
            <a:endParaRPr lang="en-GB" b="1" dirty="0"/>
          </a:p>
        </p:txBody>
      </p:sp>
    </p:spTree>
    <p:extLst>
      <p:ext uri="{BB962C8B-B14F-4D97-AF65-F5344CB8AC3E}">
        <p14:creationId xmlns:p14="http://schemas.microsoft.com/office/powerpoint/2010/main" val="29451036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a:t>
            </a:r>
            <a:r>
              <a:rPr lang="en-GB" dirty="0"/>
              <a:t> </a:t>
            </a:r>
            <a:r>
              <a:rPr lang="en-GB" dirty="0" smtClean="0"/>
              <a:t>Input Section</a:t>
            </a:r>
            <a:endParaRPr lang="en-GB" dirty="0"/>
          </a:p>
        </p:txBody>
      </p:sp>
      <p:sp>
        <p:nvSpPr>
          <p:cNvPr id="3" name="Content Placeholder 2"/>
          <p:cNvSpPr>
            <a:spLocks noGrp="1"/>
          </p:cNvSpPr>
          <p:nvPr>
            <p:ph idx="1"/>
          </p:nvPr>
        </p:nvSpPr>
        <p:spPr/>
        <p:txBody>
          <a:bodyPr/>
          <a:lstStyle/>
          <a:p>
            <a:r>
              <a:rPr lang="en-GB" dirty="0" smtClean="0"/>
              <a:t>unalterable </a:t>
            </a:r>
            <a:r>
              <a:rPr lang="en-GB" dirty="0">
                <a:sym typeface="Wingdings" panose="05000000000000000000" pitchFamily="2" charset="2"/>
              </a:rPr>
              <a:t> should never contain data that the program is changing</a:t>
            </a:r>
            <a:r>
              <a:rPr lang="en-GB" dirty="0"/>
              <a:t> i.e. should not define memory space for variables</a:t>
            </a:r>
          </a:p>
          <a:p>
            <a:r>
              <a:rPr lang="en-GB" dirty="0"/>
              <a:t>often shared among processes</a:t>
            </a:r>
          </a:p>
          <a:p>
            <a:r>
              <a:rPr lang="en-GB" dirty="0"/>
              <a:t>contains instructions, constants, </a:t>
            </a:r>
            <a:r>
              <a:rPr lang="en-GB" dirty="0" err="1" smtClean="0"/>
              <a:t>etc</a:t>
            </a:r>
            <a:endParaRPr lang="en-GB" dirty="0" smtClean="0"/>
          </a:p>
          <a:p>
            <a:pPr marL="0" indent="0">
              <a:buNone/>
            </a:pP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904672" y="3910857"/>
            <a:ext cx="7247107" cy="1569660"/>
          </a:xfrm>
          <a:prstGeom prst="rect">
            <a:avLst/>
          </a:prstGeom>
          <a:noFill/>
        </p:spPr>
        <p:txBody>
          <a:bodyPr wrap="square" rtlCol="0">
            <a:spAutoFit/>
          </a:bodyPr>
          <a:lstStyle/>
          <a:p>
            <a:r>
              <a:rPr lang="en-GB" sz="2400" b="1" dirty="0" smtClean="0"/>
              <a:t>Note: </a:t>
            </a:r>
          </a:p>
          <a:p>
            <a:r>
              <a:rPr lang="en-GB" sz="2400" b="1" dirty="0" smtClean="0"/>
              <a:t>If you don’t define a section at the start of your file, the assembler assumes what follows must be code and places it in the .text section</a:t>
            </a:r>
            <a:endParaRPr lang="en-GB" sz="2400" b="1" dirty="0"/>
          </a:p>
        </p:txBody>
      </p:sp>
    </p:spTree>
    <p:extLst>
      <p:ext uri="{BB962C8B-B14F-4D97-AF65-F5344CB8AC3E}">
        <p14:creationId xmlns:p14="http://schemas.microsoft.com/office/powerpoint/2010/main" val="12389657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a:t>
            </a:r>
            <a:r>
              <a:rPr lang="en-GB" dirty="0"/>
              <a:t> </a:t>
            </a:r>
            <a:r>
              <a:rPr lang="en-GB" dirty="0" smtClean="0"/>
              <a:t>Input Section</a:t>
            </a:r>
            <a:endParaRPr lang="en-GB" dirty="0"/>
          </a:p>
        </p:txBody>
      </p:sp>
      <p:sp>
        <p:nvSpPr>
          <p:cNvPr id="3" name="Content Placeholder 2"/>
          <p:cNvSpPr>
            <a:spLocks noGrp="1"/>
          </p:cNvSpPr>
          <p:nvPr>
            <p:ph idx="1"/>
          </p:nvPr>
        </p:nvSpPr>
        <p:spPr>
          <a:xfrm>
            <a:off x="638175" y="1724025"/>
            <a:ext cx="7905750" cy="4114800"/>
          </a:xfrm>
        </p:spPr>
        <p:txBody>
          <a:bodyPr/>
          <a:lstStyle/>
          <a:p>
            <a:r>
              <a:rPr lang="en-GB" dirty="0" smtClean="0"/>
              <a:t>Tells </a:t>
            </a:r>
            <a:r>
              <a:rPr lang="en-GB" dirty="0"/>
              <a:t>the data that the section is considered data that </a:t>
            </a:r>
            <a:r>
              <a:rPr lang="en-GB" dirty="0" smtClean="0"/>
              <a:t>code will modify during runtime</a:t>
            </a:r>
          </a:p>
          <a:p>
            <a:pPr lvl="1"/>
            <a:r>
              <a:rPr lang="en-GB" dirty="0" smtClean="0"/>
              <a:t>Stored in RAM</a:t>
            </a:r>
          </a:p>
          <a:p>
            <a:endParaRPr lang="en-GB" dirty="0"/>
          </a:p>
          <a:p>
            <a:r>
              <a:rPr lang="en-GB" dirty="0" smtClean="0"/>
              <a:t>WARNING: Any values you assign to data in this section are actually stored in ROM because RAM is cleared every time you power off/reset the board</a:t>
            </a:r>
          </a:p>
          <a:p>
            <a:r>
              <a:rPr lang="en-GB" dirty="0" smtClean="0"/>
              <a:t>You have to write some code to copy the values from ROM to the RAM location of the variables and run it when the board powers up (</a:t>
            </a:r>
            <a:r>
              <a:rPr lang="en-GB" b="1" dirty="0" smtClean="0"/>
              <a:t>see later notes on how to do this</a:t>
            </a:r>
            <a:r>
              <a:rPr lang="en-GB" dirty="0" smtClean="0"/>
              <a:t>)</a:t>
            </a:r>
          </a:p>
          <a:p>
            <a:r>
              <a:rPr lang="en-GB" dirty="0" smtClean="0"/>
              <a:t>If you don’t do this the memory for the data will be reserved but the values in RAM will be rubbish</a:t>
            </a:r>
          </a:p>
          <a:p>
            <a:endParaRPr lang="en-GB" dirty="0"/>
          </a:p>
          <a:p>
            <a:pPr marL="0" indent="0">
              <a:buNone/>
            </a:pPr>
            <a:r>
              <a:rPr lang="en-GB" dirty="0"/>
              <a:t/>
            </a:r>
            <a:br>
              <a:rPr lang="en-GB" dirty="0"/>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2936292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dirty="0" err="1"/>
              <a:t>bss</a:t>
            </a:r>
            <a:r>
              <a:rPr lang="en-GB" dirty="0"/>
              <a:t> </a:t>
            </a:r>
            <a:r>
              <a:rPr lang="en-GB" dirty="0" smtClean="0"/>
              <a:t>Input Section</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err="1" smtClean="0"/>
              <a:t>bss</a:t>
            </a:r>
            <a:endParaRPr lang="en-GB" dirty="0" smtClean="0"/>
          </a:p>
          <a:p>
            <a:pPr lvl="1"/>
            <a:r>
              <a:rPr lang="en-GB" dirty="0"/>
              <a:t>Historically, an assembler defined a label (i.e. symbol) and reserved a block of uninitialized space for a given number of words by defining a BSS (Block Started by Symbol) section. </a:t>
            </a:r>
            <a:endParaRPr lang="en-GB" dirty="0" smtClean="0"/>
          </a:p>
          <a:p>
            <a:pPr lvl="1"/>
            <a:r>
              <a:rPr lang="en-GB" dirty="0" smtClean="0"/>
              <a:t>Typically </a:t>
            </a:r>
            <a:r>
              <a:rPr lang="en-GB" dirty="0"/>
              <a:t>only the length of the </a:t>
            </a:r>
            <a:r>
              <a:rPr lang="en-GB" dirty="0" err="1"/>
              <a:t>bss</a:t>
            </a:r>
            <a:r>
              <a:rPr lang="en-GB" dirty="0"/>
              <a:t> section, but no data, is stored in the object file. </a:t>
            </a:r>
            <a:endParaRPr lang="en-GB" dirty="0" smtClean="0"/>
          </a:p>
          <a:p>
            <a:pPr lvl="1"/>
            <a:r>
              <a:rPr lang="en-GB" dirty="0" smtClean="0"/>
              <a:t>The </a:t>
            </a:r>
            <a:r>
              <a:rPr lang="en-GB" dirty="0"/>
              <a:t>program loader allocates and initializes memory for the </a:t>
            </a:r>
            <a:r>
              <a:rPr lang="en-GB" dirty="0" err="1"/>
              <a:t>bss</a:t>
            </a:r>
            <a:r>
              <a:rPr lang="en-GB" dirty="0"/>
              <a:t> section when it loads the program.  </a:t>
            </a:r>
            <a:endParaRPr lang="en-GB" dirty="0" smtClean="0"/>
          </a:p>
          <a:p>
            <a:pPr lvl="1"/>
            <a:r>
              <a:rPr lang="en-GB" dirty="0" smtClean="0"/>
              <a:t>BSS </a:t>
            </a:r>
            <a:r>
              <a:rPr lang="en-GB" dirty="0"/>
              <a:t>might also stand for </a:t>
            </a:r>
            <a:r>
              <a:rPr lang="en-GB" dirty="0" smtClean="0"/>
              <a:t>“</a:t>
            </a:r>
            <a:r>
              <a:rPr lang="en-GB" b="1" dirty="0" smtClean="0"/>
              <a:t>Better </a:t>
            </a:r>
            <a:r>
              <a:rPr lang="en-GB" b="1" dirty="0"/>
              <a:t>Save </a:t>
            </a:r>
            <a:r>
              <a:rPr lang="en-GB" b="1" dirty="0" smtClean="0"/>
              <a:t>Space</a:t>
            </a:r>
            <a:r>
              <a:rPr lang="en-GB" dirty="0" smtClean="0"/>
              <a:t>”, </a:t>
            </a:r>
            <a:r>
              <a:rPr lang="en-GB" dirty="0"/>
              <a:t>because all it does is create space for the variables</a:t>
            </a:r>
            <a:r>
              <a:rPr lang="en-GB" dirty="0" smtClean="0"/>
              <a:t>.</a:t>
            </a:r>
          </a:p>
          <a:p>
            <a:pPr lvl="1"/>
            <a:r>
              <a:rPr lang="en-GB" u="sng" dirty="0" smtClean="0"/>
              <a:t>SUMMARY:</a:t>
            </a:r>
          </a:p>
          <a:p>
            <a:pPr lvl="1"/>
            <a:r>
              <a:rPr lang="en-GB" dirty="0" smtClean="0"/>
              <a:t>The </a:t>
            </a:r>
            <a:r>
              <a:rPr lang="en-GB" dirty="0" err="1" smtClean="0"/>
              <a:t>bss</a:t>
            </a:r>
            <a:r>
              <a:rPr lang="en-GB" dirty="0" smtClean="0"/>
              <a:t> </a:t>
            </a:r>
            <a:r>
              <a:rPr lang="en-GB" dirty="0"/>
              <a:t>section contains zeroed bytes when your program begins running. </a:t>
            </a:r>
            <a:endParaRPr lang="en-GB" dirty="0" smtClean="0"/>
          </a:p>
          <a:p>
            <a:pPr lvl="2"/>
            <a:r>
              <a:rPr lang="en-GB" dirty="0"/>
              <a:t>You may allocate address space in the </a:t>
            </a:r>
            <a:r>
              <a:rPr lang="en-GB" dirty="0" err="1"/>
              <a:t>bss</a:t>
            </a:r>
            <a:r>
              <a:rPr lang="en-GB" dirty="0"/>
              <a:t> section, but you may not dictate data to load into it before your program executes. </a:t>
            </a:r>
            <a:endParaRPr lang="en-GB" dirty="0" smtClean="0"/>
          </a:p>
          <a:p>
            <a:pPr lvl="2"/>
            <a:r>
              <a:rPr lang="en-GB" dirty="0" smtClean="0"/>
              <a:t>When </a:t>
            </a:r>
            <a:r>
              <a:rPr lang="en-GB" dirty="0"/>
              <a:t>your program starts running, all the contents of the </a:t>
            </a:r>
            <a:r>
              <a:rPr lang="en-GB" dirty="0" err="1"/>
              <a:t>bss</a:t>
            </a:r>
            <a:r>
              <a:rPr lang="en-GB" dirty="0"/>
              <a:t> section are zeroed bytes.</a:t>
            </a:r>
            <a:endParaRPr lang="en-GB" dirty="0" smtClean="0"/>
          </a:p>
          <a:p>
            <a:pPr lvl="1"/>
            <a:endParaRPr lang="en-GB" dirty="0" smtClean="0"/>
          </a:p>
          <a:p>
            <a:pPr marL="457200" lvl="1" indent="0">
              <a:buNone/>
            </a:pPr>
            <a:r>
              <a:rPr lang="en-GB" dirty="0"/>
              <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705592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err="1" smtClean="0"/>
              <a:t>bss</a:t>
            </a:r>
            <a:r>
              <a:rPr lang="en-GB" dirty="0"/>
              <a:t> </a:t>
            </a:r>
            <a:r>
              <a:rPr lang="en-GB" dirty="0" smtClean="0"/>
              <a:t>Input Section(</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844550"/>
            <a:ext cx="7029450" cy="4994275"/>
          </a:xfrm>
        </p:spPr>
        <p:txBody>
          <a:bodyPr/>
          <a:lstStyle/>
          <a:p>
            <a:pPr lvl="1"/>
            <a:r>
              <a:rPr lang="en-GB" dirty="0" smtClean="0"/>
              <a:t>The </a:t>
            </a:r>
            <a:r>
              <a:rPr lang="en-GB" dirty="0" err="1" smtClean="0"/>
              <a:t>bss</a:t>
            </a:r>
            <a:r>
              <a:rPr lang="en-GB" dirty="0" smtClean="0"/>
              <a:t> section </a:t>
            </a:r>
            <a:r>
              <a:rPr lang="en-GB" dirty="0"/>
              <a:t>is used to hold uninitialized variables or common storage. </a:t>
            </a:r>
            <a:endParaRPr lang="en-GB" dirty="0" smtClean="0"/>
          </a:p>
          <a:p>
            <a:pPr lvl="1"/>
            <a:r>
              <a:rPr lang="en-GB" dirty="0" smtClean="0"/>
              <a:t>The </a:t>
            </a:r>
            <a:r>
              <a:rPr lang="en-GB" dirty="0"/>
              <a:t>length of each partial program's </a:t>
            </a:r>
            <a:r>
              <a:rPr lang="en-GB" dirty="0" err="1"/>
              <a:t>bss</a:t>
            </a:r>
            <a:r>
              <a:rPr lang="en-GB" dirty="0"/>
              <a:t> section is important, but because it starts out containing zeroed bytes there is no need to store explicit zero bytes in the object file. </a:t>
            </a:r>
            <a:endParaRPr lang="en-GB" dirty="0" smtClean="0"/>
          </a:p>
          <a:p>
            <a:pPr lvl="2"/>
            <a:r>
              <a:rPr lang="en-GB" dirty="0" smtClean="0"/>
              <a:t>The </a:t>
            </a:r>
            <a:r>
              <a:rPr lang="en-GB" dirty="0" err="1"/>
              <a:t>bss</a:t>
            </a:r>
            <a:r>
              <a:rPr lang="en-GB" dirty="0"/>
              <a:t> section was invented to eliminate those explicit </a:t>
            </a:r>
            <a:r>
              <a:rPr lang="en-GB" dirty="0" err="1"/>
              <a:t>zeros</a:t>
            </a:r>
            <a:r>
              <a:rPr lang="en-GB" dirty="0"/>
              <a:t> from object </a:t>
            </a:r>
            <a:r>
              <a:rPr lang="en-GB" dirty="0" smtClean="0"/>
              <a:t>files</a:t>
            </a:r>
          </a:p>
          <a:p>
            <a:endParaRPr lang="en-GB" dirty="0"/>
          </a:p>
          <a:p>
            <a:r>
              <a:rPr lang="en-GB" dirty="0" smtClean="0"/>
              <a:t>WARNING: </a:t>
            </a:r>
            <a:br>
              <a:rPr lang="en-GB" dirty="0" smtClean="0"/>
            </a:br>
            <a:r>
              <a:rPr lang="en-GB" dirty="0" smtClean="0"/>
              <a:t>The .</a:t>
            </a:r>
            <a:r>
              <a:rPr lang="en-GB" dirty="0" err="1" smtClean="0"/>
              <a:t>bss</a:t>
            </a:r>
            <a:r>
              <a:rPr lang="en-GB" dirty="0" smtClean="0"/>
              <a:t> section needs to be zeroed by code that executes when the board powers up. Similar to the .data section and for the same reason</a:t>
            </a:r>
          </a:p>
          <a:p>
            <a:pPr lvl="1"/>
            <a:endParaRPr lang="en-GB" dirty="0" smtClean="0"/>
          </a:p>
          <a:p>
            <a:pPr marL="457200" lvl="1" indent="0">
              <a:buNone/>
            </a:pPr>
            <a:r>
              <a:rPr lang="en-GB" dirty="0"/>
              <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915024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absolute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absolute</a:t>
            </a:r>
          </a:p>
          <a:p>
            <a:pPr lvl="1"/>
            <a:r>
              <a:rPr lang="en-GB" dirty="0"/>
              <a:t>Address 0 of this section is always "relocated" to runtime address </a:t>
            </a:r>
            <a:r>
              <a:rPr lang="en-GB" dirty="0" smtClean="0"/>
              <a:t>0 </a:t>
            </a:r>
          </a:p>
          <a:p>
            <a:pPr lvl="2"/>
            <a:r>
              <a:rPr lang="en-GB" dirty="0" smtClean="0"/>
              <a:t>t</a:t>
            </a:r>
            <a:r>
              <a:rPr lang="en-GB" dirty="0" smtClean="0">
                <a:sym typeface="Wingdings" panose="05000000000000000000" pitchFamily="2" charset="2"/>
              </a:rPr>
              <a:t>he docs say address 0x00000000 but I’m sure it must be possible to place it another absolute address within the linker file</a:t>
            </a:r>
            <a:endParaRPr lang="en-GB" dirty="0" smtClean="0"/>
          </a:p>
          <a:p>
            <a:pPr lvl="1"/>
            <a:r>
              <a:rPr lang="en-GB" dirty="0" smtClean="0"/>
              <a:t>The linker never moves this section in memory to any other address, it will move other sections in memory as appropriate</a:t>
            </a:r>
          </a:p>
          <a:p>
            <a:pPr lvl="1"/>
            <a:r>
              <a:rPr lang="en-GB" dirty="0" smtClean="0"/>
              <a:t>Although </a:t>
            </a:r>
            <a:r>
              <a:rPr lang="en-GB" dirty="0"/>
              <a:t>the linker never arranges two partial programs' data sections with overlapping addresses after linking, by definition their absolute sections must overlap. </a:t>
            </a:r>
            <a:endParaRPr lang="en-GB" dirty="0" smtClean="0"/>
          </a:p>
          <a:p>
            <a:pPr lvl="2"/>
            <a:r>
              <a:rPr lang="en-GB" dirty="0" smtClean="0"/>
              <a:t>Address </a:t>
            </a:r>
            <a:r>
              <a:rPr lang="en-GB" dirty="0"/>
              <a:t>{absolute 239} in one part of a program is always the same address when the program is running as address {absolute 239} in any other part of the program</a:t>
            </a:r>
            <a:r>
              <a:rPr lang="en-GB" dirty="0" smtClean="0"/>
              <a:t>.</a:t>
            </a:r>
          </a:p>
          <a:p>
            <a:pPr lvl="3"/>
            <a:r>
              <a:rPr lang="en-GB" dirty="0" smtClean="0"/>
              <a:t>239 is a section offset</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725904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2457450" cy="2301875"/>
          </a:xfrm>
        </p:spPr>
        <p:txBody>
          <a:bodyPr/>
          <a:lstStyle/>
          <a:p>
            <a:pPr algn="l"/>
            <a:r>
              <a:rPr lang="en-GB" dirty="0" smtClean="0"/>
              <a:t>Simple Linker Script</a:t>
            </a:r>
            <a:endParaRPr lang="en-GB" dirty="0"/>
          </a:p>
        </p:txBody>
      </p:sp>
      <p:sp>
        <p:nvSpPr>
          <p:cNvPr id="3" name="Content Placeholder 2"/>
          <p:cNvSpPr>
            <a:spLocks noGrp="1"/>
          </p:cNvSpPr>
          <p:nvPr>
            <p:ph idx="1"/>
          </p:nvPr>
        </p:nvSpPr>
        <p:spPr>
          <a:xfrm>
            <a:off x="2546350" y="190500"/>
            <a:ext cx="6397625" cy="6553200"/>
          </a:xfrm>
        </p:spPr>
        <p:txBody>
          <a:bodyPr/>
          <a:lstStyle/>
          <a:p>
            <a:r>
              <a:rPr lang="en-GB" dirty="0" smtClean="0"/>
              <a:t>. Is the location counter</a:t>
            </a:r>
          </a:p>
          <a:p>
            <a:pPr lvl="1"/>
            <a:r>
              <a:rPr lang="en-GB" dirty="0" smtClean="0"/>
              <a:t>Set this to memory address 0x10000</a:t>
            </a:r>
          </a:p>
          <a:p>
            <a:r>
              <a:rPr lang="en-GB" dirty="0" smtClean="0"/>
              <a:t>Create .text output section, the location counter is incremented as bytes are allocated in memory for this section</a:t>
            </a:r>
          </a:p>
          <a:p>
            <a:pPr lvl="1"/>
            <a:r>
              <a:rPr lang="en-GB" dirty="0"/>
              <a:t>Within the curly braces after the output section name, you list the names of the input sections which should be placed into this output section. </a:t>
            </a:r>
            <a:endParaRPr lang="en-GB" dirty="0" smtClean="0"/>
          </a:p>
          <a:p>
            <a:pPr lvl="1"/>
            <a:r>
              <a:rPr lang="en-GB" dirty="0" smtClean="0"/>
              <a:t>The </a:t>
            </a:r>
            <a:r>
              <a:rPr lang="en-GB" dirty="0"/>
              <a:t>`*' is a wildcard which matches any file name. </a:t>
            </a:r>
            <a:endParaRPr lang="en-GB" dirty="0" smtClean="0"/>
          </a:p>
          <a:p>
            <a:pPr lvl="1"/>
            <a:r>
              <a:rPr lang="en-GB" dirty="0" smtClean="0"/>
              <a:t>The </a:t>
            </a:r>
            <a:r>
              <a:rPr lang="en-GB" dirty="0"/>
              <a:t>expression `*(.text)' means all `.text' input sections in all input files.</a:t>
            </a:r>
            <a:endParaRPr lang="en-GB" dirty="0" smtClean="0"/>
          </a:p>
          <a:p>
            <a:r>
              <a:rPr lang="en-GB" dirty="0"/>
              <a:t>The remaining lines define the `.data' and `.</a:t>
            </a:r>
            <a:r>
              <a:rPr lang="en-GB" dirty="0" err="1"/>
              <a:t>bss</a:t>
            </a:r>
            <a:r>
              <a:rPr lang="en-GB" dirty="0"/>
              <a:t>' sections in the output file. </a:t>
            </a:r>
            <a:endParaRPr lang="en-GB" dirty="0" smtClean="0"/>
          </a:p>
          <a:p>
            <a:pPr lvl="1"/>
            <a:r>
              <a:rPr lang="en-GB" dirty="0" smtClean="0"/>
              <a:t>The </a:t>
            </a:r>
            <a:r>
              <a:rPr lang="en-GB" dirty="0"/>
              <a:t>linker will place the `.data' output section at address `0x8000000'. </a:t>
            </a:r>
            <a:endParaRPr lang="en-GB" dirty="0" smtClean="0"/>
          </a:p>
          <a:p>
            <a:pPr lvl="1"/>
            <a:r>
              <a:rPr lang="en-GB" dirty="0" smtClean="0"/>
              <a:t>After </a:t>
            </a:r>
            <a:r>
              <a:rPr lang="en-GB" dirty="0"/>
              <a:t>the linker places the `.data' output section, the value of the location counter will be `0x8000000' plus the size of the `.data' output section. </a:t>
            </a:r>
            <a:endParaRPr lang="en-GB" dirty="0" smtClean="0"/>
          </a:p>
          <a:p>
            <a:pPr lvl="1"/>
            <a:r>
              <a:rPr lang="en-GB" dirty="0" smtClean="0"/>
              <a:t>The </a:t>
            </a:r>
            <a:r>
              <a:rPr lang="en-GB" dirty="0"/>
              <a:t>effect is that the linker will place the `.</a:t>
            </a:r>
            <a:r>
              <a:rPr lang="en-GB" dirty="0" err="1"/>
              <a:t>bss</a:t>
            </a:r>
            <a:r>
              <a:rPr lang="en-GB" dirty="0"/>
              <a:t>' output section immediately after the `.data' output section in memory.</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168776" y="2416175"/>
            <a:ext cx="2377574" cy="2739211"/>
          </a:xfrm>
          <a:prstGeom prst="rect">
            <a:avLst/>
          </a:prstGeom>
          <a:noFill/>
        </p:spPr>
        <p:txBody>
          <a:bodyPr wrap="none" rtlCol="0">
            <a:spAutoFit/>
          </a:bodyPr>
          <a:lstStyle/>
          <a:p>
            <a:r>
              <a:rPr lang="en-GB" dirty="0"/>
              <a:t> SECTIONS</a:t>
            </a:r>
          </a:p>
          <a:p>
            <a:r>
              <a:rPr lang="en-GB" dirty="0"/>
              <a:t> </a:t>
            </a:r>
            <a:r>
              <a:rPr lang="en-GB" dirty="0" smtClean="0"/>
              <a:t>{</a:t>
            </a:r>
            <a:endParaRPr lang="en-GB" dirty="0"/>
          </a:p>
          <a:p>
            <a:r>
              <a:rPr lang="en-GB" dirty="0"/>
              <a:t>       </a:t>
            </a:r>
            <a:r>
              <a:rPr lang="en-GB" sz="3200" b="1" dirty="0" smtClean="0"/>
              <a:t>.</a:t>
            </a:r>
            <a:r>
              <a:rPr lang="en-GB" dirty="0" smtClean="0"/>
              <a:t> </a:t>
            </a:r>
            <a:r>
              <a:rPr lang="en-GB" dirty="0"/>
              <a:t>= 0x10000;</a:t>
            </a:r>
          </a:p>
          <a:p>
            <a:r>
              <a:rPr lang="en-GB" dirty="0"/>
              <a:t>       .text : { *(.text) }</a:t>
            </a:r>
          </a:p>
          <a:p>
            <a:r>
              <a:rPr lang="en-GB" dirty="0"/>
              <a:t>       </a:t>
            </a:r>
            <a:r>
              <a:rPr lang="en-GB" sz="3200" b="1" dirty="0"/>
              <a:t>.</a:t>
            </a:r>
            <a:r>
              <a:rPr lang="en-GB" dirty="0"/>
              <a:t> = 0x8000000;</a:t>
            </a:r>
          </a:p>
          <a:p>
            <a:r>
              <a:rPr lang="en-GB" dirty="0"/>
              <a:t>       .data : { *(.data) }</a:t>
            </a:r>
          </a:p>
          <a:p>
            <a:r>
              <a:rPr lang="en-GB" dirty="0"/>
              <a:t>       .</a:t>
            </a:r>
            <a:r>
              <a:rPr lang="en-GB" dirty="0" err="1"/>
              <a:t>bss</a:t>
            </a:r>
            <a:r>
              <a:rPr lang="en-GB" dirty="0"/>
              <a:t> : { *(.</a:t>
            </a:r>
            <a:r>
              <a:rPr lang="en-GB" dirty="0" err="1"/>
              <a:t>bss</a:t>
            </a:r>
            <a:r>
              <a:rPr lang="en-GB" dirty="0"/>
              <a:t>) }</a:t>
            </a:r>
          </a:p>
          <a:p>
            <a:r>
              <a:rPr lang="en-GB" dirty="0"/>
              <a:t> </a:t>
            </a:r>
            <a:r>
              <a:rPr lang="en-GB" dirty="0" smtClean="0"/>
              <a:t>}</a:t>
            </a:r>
            <a:endParaRPr lang="en-GB" dirty="0"/>
          </a:p>
        </p:txBody>
      </p:sp>
      <p:cxnSp>
        <p:nvCxnSpPr>
          <p:cNvPr id="8" name="Straight Arrow Connector 7"/>
          <p:cNvCxnSpPr/>
          <p:nvPr/>
        </p:nvCxnSpPr>
        <p:spPr bwMode="auto">
          <a:xfrm flipH="1">
            <a:off x="742950" y="581025"/>
            <a:ext cx="2232025" cy="25336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60508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Command</a:t>
            </a:r>
            <a:endParaRPr lang="en-GB" dirty="0"/>
          </a:p>
        </p:txBody>
      </p:sp>
      <p:sp>
        <p:nvSpPr>
          <p:cNvPr id="3" name="Content Placeholder 2"/>
          <p:cNvSpPr>
            <a:spLocks noGrp="1"/>
          </p:cNvSpPr>
          <p:nvPr>
            <p:ph idx="1"/>
          </p:nvPr>
        </p:nvSpPr>
        <p:spPr/>
        <p:txBody>
          <a:bodyPr/>
          <a:lstStyle/>
          <a:p>
            <a:r>
              <a:rPr lang="en-GB" dirty="0"/>
              <a:t>The MEMORY command describes the location and size of blocks of memory in the target. </a:t>
            </a:r>
            <a:endParaRPr lang="en-GB" dirty="0" smtClean="0"/>
          </a:p>
          <a:p>
            <a:r>
              <a:rPr lang="en-GB" dirty="0" smtClean="0"/>
              <a:t>You </a:t>
            </a:r>
            <a:r>
              <a:rPr lang="en-GB" dirty="0"/>
              <a:t>can use it to describe which memory regions may be used by the linker, and which memory regions it must avoid. </a:t>
            </a:r>
            <a:endParaRPr lang="en-GB" dirty="0" smtClean="0"/>
          </a:p>
          <a:p>
            <a:r>
              <a:rPr lang="en-GB" dirty="0" smtClean="0"/>
              <a:t>You </a:t>
            </a:r>
            <a:r>
              <a:rPr lang="en-GB" dirty="0"/>
              <a:t>can then assign sections to particular memory regions. </a:t>
            </a:r>
            <a:endParaRPr lang="en-GB" dirty="0" smtClean="0"/>
          </a:p>
          <a:p>
            <a:r>
              <a:rPr lang="en-GB" dirty="0" smtClean="0"/>
              <a:t>The </a:t>
            </a:r>
            <a:r>
              <a:rPr lang="en-GB" dirty="0"/>
              <a:t>linker will set section addresses based on the memory regions, and will warn about regions that become too full. </a:t>
            </a:r>
            <a:endParaRPr lang="en-GB" dirty="0" smtClean="0"/>
          </a:p>
          <a:p>
            <a:r>
              <a:rPr lang="en-GB" dirty="0" smtClean="0"/>
              <a:t>The </a:t>
            </a:r>
            <a:r>
              <a:rPr lang="en-GB" dirty="0"/>
              <a:t>linker will not shuffle sections around to fit into the available regions. </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5899889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Output Section </a:t>
            </a:r>
            <a:r>
              <a:rPr lang="en-GB" dirty="0" smtClean="0"/>
              <a:t>Region</a:t>
            </a:r>
            <a:endParaRPr lang="en-GB" dirty="0"/>
          </a:p>
        </p:txBody>
      </p:sp>
      <p:sp>
        <p:nvSpPr>
          <p:cNvPr id="3" name="Content Placeholder 2"/>
          <p:cNvSpPr>
            <a:spLocks noGrp="1"/>
          </p:cNvSpPr>
          <p:nvPr>
            <p:ph idx="1"/>
          </p:nvPr>
        </p:nvSpPr>
        <p:spPr/>
        <p:txBody>
          <a:bodyPr/>
          <a:lstStyle/>
          <a:p>
            <a:r>
              <a:rPr lang="en-GB" dirty="0"/>
              <a:t>You can assign a section to a previously defined region of memory by using `&gt;</a:t>
            </a:r>
            <a:r>
              <a:rPr lang="en-GB" dirty="0" smtClean="0"/>
              <a:t>region‘</a:t>
            </a:r>
          </a:p>
          <a:p>
            <a:endParaRPr lang="en-GB" dirty="0"/>
          </a:p>
          <a:p>
            <a:pPr marL="0" indent="0">
              <a:buNone/>
            </a:pPr>
            <a:r>
              <a:rPr lang="en-GB" dirty="0"/>
              <a:t>MEMORY { rom : ORIGIN = 0x1000, LENGTH = 0x1000 </a:t>
            </a:r>
            <a:r>
              <a:rPr lang="en-GB" dirty="0" smtClean="0"/>
              <a:t>}</a:t>
            </a:r>
          </a:p>
          <a:p>
            <a:pPr marL="0" indent="0">
              <a:buNone/>
            </a:pPr>
            <a:endParaRPr lang="en-GB" dirty="0"/>
          </a:p>
          <a:p>
            <a:pPr marL="0" indent="0">
              <a:buNone/>
            </a:pPr>
            <a:r>
              <a:rPr lang="en-GB" dirty="0" smtClean="0"/>
              <a:t>SECTIONS </a:t>
            </a:r>
            <a:br>
              <a:rPr lang="en-GB" dirty="0" smtClean="0"/>
            </a:br>
            <a:r>
              <a:rPr lang="en-GB" dirty="0" smtClean="0"/>
              <a:t>{ </a:t>
            </a:r>
            <a:br>
              <a:rPr lang="en-GB" dirty="0" smtClean="0"/>
            </a:br>
            <a:r>
              <a:rPr lang="en-GB" dirty="0" smtClean="0"/>
              <a:t>     _</a:t>
            </a:r>
            <a:r>
              <a:rPr lang="en-GB" dirty="0" err="1" smtClean="0"/>
              <a:t>stext</a:t>
            </a:r>
            <a:r>
              <a:rPr lang="en-GB" dirty="0" smtClean="0"/>
              <a:t> = </a:t>
            </a:r>
            <a:r>
              <a:rPr lang="en-GB" sz="3600" b="1" dirty="0" smtClean="0"/>
              <a:t>.</a:t>
            </a:r>
          </a:p>
          <a:p>
            <a:pPr marL="0" indent="0">
              <a:buNone/>
            </a:pPr>
            <a:r>
              <a:rPr lang="en-GB" dirty="0" smtClean="0"/>
              <a:t>     text: </a:t>
            </a:r>
            <a:r>
              <a:rPr lang="en-GB" dirty="0"/>
              <a:t>{ </a:t>
            </a:r>
            <a:r>
              <a:rPr lang="en-GB" dirty="0" smtClean="0"/>
              <a:t>*(.</a:t>
            </a:r>
            <a:r>
              <a:rPr lang="en-GB" dirty="0"/>
              <a:t>text) } &gt;rom </a:t>
            </a:r>
            <a:r>
              <a:rPr lang="en-GB" dirty="0" smtClean="0"/>
              <a:t/>
            </a:r>
            <a:br>
              <a:rPr lang="en-GB" dirty="0" smtClean="0"/>
            </a:br>
            <a:r>
              <a:rPr lang="en-GB" dirty="0" smtClean="0"/>
              <a:t>     _</a:t>
            </a:r>
            <a:r>
              <a:rPr lang="en-GB" dirty="0" err="1" smtClean="0"/>
              <a:t>etext</a:t>
            </a:r>
            <a:r>
              <a:rPr lang="en-GB" dirty="0" smtClean="0"/>
              <a:t> = </a:t>
            </a:r>
            <a:r>
              <a:rPr lang="en-GB" sz="3600" b="1" dirty="0" smtClean="0"/>
              <a:t>.</a:t>
            </a:r>
            <a:r>
              <a:rPr lang="en-GB" dirty="0" smtClean="0"/>
              <a:t/>
            </a:r>
            <a:br>
              <a:rPr lang="en-GB" dirty="0" smtClean="0"/>
            </a:br>
            <a:r>
              <a:rPr lang="en-GB" dirty="0"/>
              <a:t>  </a:t>
            </a:r>
            <a:r>
              <a:rPr lang="en-GB" dirty="0" smtClean="0"/>
              <a:t>   </a:t>
            </a:r>
            <a:r>
              <a:rPr lang="en-GB" dirty="0" err="1" smtClean="0"/>
              <a:t>yyyy</a:t>
            </a:r>
            <a:r>
              <a:rPr lang="en-GB" dirty="0" smtClean="0"/>
              <a:t>: </a:t>
            </a:r>
            <a:r>
              <a:rPr lang="en-GB" dirty="0"/>
              <a:t>{ </a:t>
            </a:r>
            <a:r>
              <a:rPr lang="en-GB" dirty="0" smtClean="0"/>
              <a:t>*(.</a:t>
            </a:r>
            <a:r>
              <a:rPr lang="en-GB" dirty="0" err="1" smtClean="0"/>
              <a:t>yyy</a:t>
            </a:r>
            <a:r>
              <a:rPr lang="en-GB" dirty="0" smtClean="0"/>
              <a:t>) </a:t>
            </a:r>
            <a:r>
              <a:rPr lang="en-GB" dirty="0"/>
              <a:t>} &gt;rom </a:t>
            </a:r>
            <a:br>
              <a:rPr lang="en-GB" dirty="0"/>
            </a:br>
            <a:r>
              <a:rPr lang="en-GB" dirty="0" smtClean="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7" name="Rectangle 6"/>
          <p:cNvSpPr/>
          <p:nvPr/>
        </p:nvSpPr>
        <p:spPr bwMode="auto">
          <a:xfrm>
            <a:off x="7510566" y="3657600"/>
            <a:ext cx="1190625" cy="1190625"/>
          </a:xfrm>
          <a:prstGeom prst="rect">
            <a:avLst/>
          </a:prstGeom>
          <a:solidFill>
            <a:schemeClr val="bg1"/>
          </a:solidFill>
          <a:ln w="9525" cap="flat" cmpd="sng" algn="ctr">
            <a:solidFill>
              <a:srgbClr val="00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Helvetica" panose="020B0604020202020204" pitchFamily="34" charset="0"/>
              </a:rPr>
              <a:t>.text</a:t>
            </a:r>
          </a:p>
        </p:txBody>
      </p:sp>
      <p:sp>
        <p:nvSpPr>
          <p:cNvPr id="8" name="Rectangle 7"/>
          <p:cNvSpPr/>
          <p:nvPr/>
        </p:nvSpPr>
        <p:spPr bwMode="auto">
          <a:xfrm>
            <a:off x="7510565" y="4848225"/>
            <a:ext cx="1190625" cy="695325"/>
          </a:xfrm>
          <a:prstGeom prst="rect">
            <a:avLst/>
          </a:prstGeom>
          <a:solidFill>
            <a:schemeClr val="bg1"/>
          </a:solidFill>
          <a:ln w="9525" cap="flat" cmpd="sng" algn="ctr">
            <a:solidFill>
              <a:srgbClr val="00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Helvetica" panose="020B0604020202020204" pitchFamily="34" charset="0"/>
              </a:rPr>
              <a:t>.</a:t>
            </a:r>
            <a:r>
              <a:rPr kumimoji="0" lang="en-GB" sz="1800" b="0" i="0" u="none" strike="noStrike" cap="none" normalizeH="0" baseline="0" dirty="0" err="1" smtClean="0">
                <a:ln>
                  <a:noFill/>
                </a:ln>
                <a:solidFill>
                  <a:srgbClr val="000000"/>
                </a:solidFill>
                <a:effectLst/>
                <a:latin typeface="Helvetica" panose="020B0604020202020204" pitchFamily="34" charset="0"/>
              </a:rPr>
              <a:t>yyy</a:t>
            </a:r>
            <a:endParaRPr kumimoji="0" lang="en-GB" sz="1800" b="0" i="0" u="none" strike="noStrike" cap="none" normalizeH="0" baseline="0" dirty="0" smtClean="0">
              <a:ln>
                <a:noFill/>
              </a:ln>
              <a:solidFill>
                <a:srgbClr val="000000"/>
              </a:solidFill>
              <a:effectLst/>
              <a:latin typeface="Helvetica" panose="020B0604020202020204" pitchFamily="34" charset="0"/>
            </a:endParaRPr>
          </a:p>
        </p:txBody>
      </p:sp>
      <p:cxnSp>
        <p:nvCxnSpPr>
          <p:cNvPr id="10" name="Straight Connector 9"/>
          <p:cNvCxnSpPr/>
          <p:nvPr/>
        </p:nvCxnSpPr>
        <p:spPr bwMode="auto">
          <a:xfrm flipH="1">
            <a:off x="6958116" y="3657600"/>
            <a:ext cx="628650"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6569282" y="3327439"/>
            <a:ext cx="1819729" cy="369332"/>
          </a:xfrm>
          <a:prstGeom prst="rect">
            <a:avLst/>
          </a:prstGeom>
          <a:noFill/>
        </p:spPr>
        <p:txBody>
          <a:bodyPr wrap="none" rtlCol="0">
            <a:spAutoFit/>
          </a:bodyPr>
          <a:lstStyle/>
          <a:p>
            <a:r>
              <a:rPr lang="en-GB" dirty="0" smtClean="0"/>
              <a:t>_</a:t>
            </a:r>
            <a:r>
              <a:rPr lang="en-GB" dirty="0" err="1" smtClean="0"/>
              <a:t>stext</a:t>
            </a:r>
            <a:r>
              <a:rPr lang="en-GB" dirty="0" smtClean="0"/>
              <a:t> = 0x1000</a:t>
            </a:r>
            <a:endParaRPr lang="en-GB" dirty="0"/>
          </a:p>
        </p:txBody>
      </p:sp>
      <p:sp>
        <p:nvSpPr>
          <p:cNvPr id="12" name="Rectangle 11"/>
          <p:cNvSpPr/>
          <p:nvPr/>
        </p:nvSpPr>
        <p:spPr bwMode="auto">
          <a:xfrm>
            <a:off x="7510565" y="5543550"/>
            <a:ext cx="1190625" cy="695325"/>
          </a:xfrm>
          <a:prstGeom prst="rect">
            <a:avLst/>
          </a:prstGeom>
          <a:solidFill>
            <a:schemeClr val="bg1"/>
          </a:solidFill>
          <a:ln w="9525" cap="flat" cmpd="sng" algn="ctr">
            <a:solidFill>
              <a:srgbClr val="00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rgbClr val="000000"/>
                </a:solidFill>
              </a:rPr>
              <a:t>unused</a:t>
            </a:r>
            <a:endParaRPr kumimoji="0" lang="en-GB" sz="1800" b="0" i="0" u="none" strike="noStrike" cap="none" normalizeH="0" baseline="0" dirty="0" smtClean="0">
              <a:ln>
                <a:noFill/>
              </a:ln>
              <a:solidFill>
                <a:srgbClr val="000000"/>
              </a:solidFill>
              <a:effectLst/>
            </a:endParaRPr>
          </a:p>
        </p:txBody>
      </p:sp>
      <p:cxnSp>
        <p:nvCxnSpPr>
          <p:cNvPr id="13" name="Straight Connector 12"/>
          <p:cNvCxnSpPr/>
          <p:nvPr/>
        </p:nvCxnSpPr>
        <p:spPr bwMode="auto">
          <a:xfrm flipH="1">
            <a:off x="6876308" y="6228756"/>
            <a:ext cx="628650"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487474" y="5917645"/>
            <a:ext cx="941283" cy="369332"/>
          </a:xfrm>
          <a:prstGeom prst="rect">
            <a:avLst/>
          </a:prstGeom>
          <a:noFill/>
        </p:spPr>
        <p:txBody>
          <a:bodyPr wrap="none" rtlCol="0">
            <a:spAutoFit/>
          </a:bodyPr>
          <a:lstStyle/>
          <a:p>
            <a:r>
              <a:rPr lang="en-GB" dirty="0" smtClean="0"/>
              <a:t>0x2000</a:t>
            </a:r>
            <a:endParaRPr lang="en-GB" dirty="0"/>
          </a:p>
        </p:txBody>
      </p:sp>
      <p:cxnSp>
        <p:nvCxnSpPr>
          <p:cNvPr id="15" name="Straight Connector 14"/>
          <p:cNvCxnSpPr/>
          <p:nvPr/>
        </p:nvCxnSpPr>
        <p:spPr bwMode="auto">
          <a:xfrm flipH="1">
            <a:off x="6996216" y="4848225"/>
            <a:ext cx="628650"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569282" y="4518064"/>
            <a:ext cx="813043" cy="369332"/>
          </a:xfrm>
          <a:prstGeom prst="rect">
            <a:avLst/>
          </a:prstGeom>
          <a:noFill/>
        </p:spPr>
        <p:txBody>
          <a:bodyPr wrap="none" rtlCol="0">
            <a:spAutoFit/>
          </a:bodyPr>
          <a:lstStyle/>
          <a:p>
            <a:r>
              <a:rPr lang="en-GB" dirty="0" smtClean="0"/>
              <a:t>_</a:t>
            </a:r>
            <a:r>
              <a:rPr lang="en-GB" dirty="0" err="1" smtClean="0"/>
              <a:t>etext</a:t>
            </a:r>
            <a:endParaRPr lang="en-GB" dirty="0"/>
          </a:p>
        </p:txBody>
      </p:sp>
      <p:sp>
        <p:nvSpPr>
          <p:cNvPr id="17" name="TextBox 16"/>
          <p:cNvSpPr txBox="1"/>
          <p:nvPr/>
        </p:nvSpPr>
        <p:spPr>
          <a:xfrm>
            <a:off x="4011800" y="5152548"/>
            <a:ext cx="2240517" cy="1477328"/>
          </a:xfrm>
          <a:prstGeom prst="rect">
            <a:avLst/>
          </a:prstGeom>
          <a:noFill/>
        </p:spPr>
        <p:txBody>
          <a:bodyPr wrap="square" rtlCol="0">
            <a:spAutoFit/>
          </a:bodyPr>
          <a:lstStyle/>
          <a:p>
            <a:r>
              <a:rPr lang="en-GB" dirty="0" smtClean="0"/>
              <a:t>Location Counter address now follows the memory </a:t>
            </a:r>
            <a:r>
              <a:rPr lang="en-GB" dirty="0" err="1" smtClean="0"/>
              <a:t>alloated</a:t>
            </a:r>
            <a:r>
              <a:rPr lang="en-GB" dirty="0" smtClean="0"/>
              <a:t> to the text section</a:t>
            </a:r>
            <a:endParaRPr lang="en-GB" dirty="0"/>
          </a:p>
        </p:txBody>
      </p:sp>
      <p:cxnSp>
        <p:nvCxnSpPr>
          <p:cNvPr id="19" name="Straight Arrow Connector 18"/>
          <p:cNvCxnSpPr/>
          <p:nvPr/>
        </p:nvCxnSpPr>
        <p:spPr bwMode="auto">
          <a:xfrm flipH="1">
            <a:off x="2645923" y="5408579"/>
            <a:ext cx="1293779" cy="583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p:cNvCxnSpPr/>
          <p:nvPr/>
        </p:nvCxnSpPr>
        <p:spPr bwMode="auto">
          <a:xfrm flipV="1">
            <a:off x="6326187" y="4887396"/>
            <a:ext cx="1152959" cy="7838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617709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Assembler Directives</a:t>
            </a:r>
            <a:endParaRPr lang="en-GB" dirty="0"/>
          </a:p>
        </p:txBody>
      </p:sp>
      <p:sp>
        <p:nvSpPr>
          <p:cNvPr id="3" name="Content Placeholder 2"/>
          <p:cNvSpPr>
            <a:spLocks noGrp="1"/>
          </p:cNvSpPr>
          <p:nvPr>
            <p:ph idx="1"/>
          </p:nvPr>
        </p:nvSpPr>
        <p:spPr/>
        <p:txBody>
          <a:bodyPr/>
          <a:lstStyle/>
          <a:p>
            <a:r>
              <a:rPr lang="en-GB" b="1" dirty="0" smtClean="0"/>
              <a:t>Assembler directives are used in the assembler file (.S)</a:t>
            </a:r>
          </a:p>
          <a:p>
            <a:r>
              <a:rPr lang="en-GB" dirty="0" smtClean="0"/>
              <a:t>You can decide where code and data live in the linker sections by using the directives:</a:t>
            </a:r>
          </a:p>
          <a:p>
            <a:pPr lvl="1"/>
            <a:r>
              <a:rPr lang="en-GB" dirty="0" smtClean="0"/>
              <a:t>.text (If no section specified, code goes here anyway)</a:t>
            </a:r>
          </a:p>
          <a:p>
            <a:pPr lvl="1"/>
            <a:r>
              <a:rPr lang="en-GB" dirty="0" smtClean="0"/>
              <a:t>.data</a:t>
            </a:r>
          </a:p>
          <a:p>
            <a:pPr lvl="1"/>
            <a:r>
              <a:rPr lang="en-GB" dirty="0" smtClean="0"/>
              <a:t>.</a:t>
            </a:r>
            <a:r>
              <a:rPr lang="en-GB" dirty="0" err="1" smtClean="0"/>
              <a:t>bss</a:t>
            </a:r>
            <a:endParaRPr lang="en-GB" dirty="0" smtClean="0"/>
          </a:p>
          <a:p>
            <a:r>
              <a:rPr lang="en-GB" dirty="0" smtClean="0"/>
              <a:t>You can create subsections within these main sections</a:t>
            </a:r>
          </a:p>
          <a:p>
            <a:r>
              <a:rPr lang="en-GB" dirty="0" smtClean="0"/>
              <a:t>You can associate data and text with specific sections in the linker file e.g. “.vectors” in the previous linker file</a:t>
            </a:r>
          </a:p>
          <a:p>
            <a:pPr lvl="1"/>
            <a:r>
              <a:rPr lang="en-GB" dirty="0" smtClean="0"/>
              <a:t>To refer to previously named section in linker file use the </a:t>
            </a:r>
            <a:r>
              <a:rPr lang="en-GB" b="1" dirty="0" smtClean="0"/>
              <a:t>.section </a:t>
            </a:r>
            <a:r>
              <a:rPr lang="en-GB" dirty="0" smtClean="0"/>
              <a:t>directive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746745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 Implicit</a:t>
            </a:r>
            <a:endParaRPr lang="en-GB" dirty="0"/>
          </a:p>
        </p:txBody>
      </p:sp>
      <p:sp>
        <p:nvSpPr>
          <p:cNvPr id="3" name="Content Placeholder 2"/>
          <p:cNvSpPr>
            <a:spLocks noGrp="1"/>
          </p:cNvSpPr>
          <p:nvPr>
            <p:ph idx="1"/>
          </p:nvPr>
        </p:nvSpPr>
        <p:spPr/>
        <p:txBody>
          <a:bodyPr/>
          <a:lstStyle/>
          <a:p>
            <a:r>
              <a:rPr lang="en-GB" dirty="0" smtClean="0"/>
              <a:t>Example1: Implicit text section (and subsection 0 within it)</a:t>
            </a:r>
          </a:p>
          <a:p>
            <a:endParaRPr lang="en-GB" dirty="0" smtClean="0"/>
          </a:p>
          <a:p>
            <a:pPr marL="0" indent="0">
              <a:buNone/>
            </a:pPr>
            <a:r>
              <a:rPr lang="en-GB" dirty="0"/>
              <a:t>	 </a:t>
            </a:r>
            <a:r>
              <a:rPr lang="en-GB" dirty="0" smtClean="0"/>
              <a:t>&lt;&lt; ASSUME FILE START&gt;&gt;</a:t>
            </a:r>
          </a:p>
          <a:p>
            <a:pPr marL="0" indent="0">
              <a:buNone/>
            </a:pPr>
            <a:r>
              <a:rPr lang="en-GB" dirty="0"/>
              <a:t>	</a:t>
            </a:r>
            <a:r>
              <a:rPr lang="en-GB" dirty="0" smtClean="0"/>
              <a:t>.global </a:t>
            </a:r>
            <a:r>
              <a:rPr lang="en-GB" dirty="0"/>
              <a:t>main </a:t>
            </a:r>
            <a:r>
              <a:rPr lang="en-GB" dirty="0" smtClean="0"/>
              <a:t/>
            </a:r>
            <a:br>
              <a:rPr lang="en-GB" dirty="0" smtClean="0"/>
            </a:br>
            <a:r>
              <a:rPr lang="en-GB" dirty="0" smtClean="0"/>
              <a:t>	main</a:t>
            </a:r>
            <a:r>
              <a:rPr lang="en-GB" dirty="0"/>
              <a:t>:  </a:t>
            </a:r>
            <a:endParaRPr lang="en-GB" dirty="0" smtClean="0"/>
          </a:p>
          <a:p>
            <a:pPr marL="0" indent="0">
              <a:buNone/>
            </a:pPr>
            <a:r>
              <a:rPr lang="en-GB" dirty="0"/>
              <a:t>	</a:t>
            </a:r>
            <a:r>
              <a:rPr lang="en-GB" dirty="0" smtClean="0"/>
              <a:t>	</a:t>
            </a:r>
            <a:r>
              <a:rPr lang="en-GB" dirty="0" err="1" smtClean="0"/>
              <a:t>ldr</a:t>
            </a:r>
            <a:r>
              <a:rPr lang="en-GB" dirty="0" smtClean="0"/>
              <a:t> r0, =#1</a:t>
            </a:r>
          </a:p>
          <a:p>
            <a:pPr marL="0" indent="0">
              <a:buNone/>
            </a:pPr>
            <a:r>
              <a:rPr lang="en-GB" dirty="0"/>
              <a:t>	</a:t>
            </a:r>
            <a:r>
              <a:rPr lang="en-GB" dirty="0" smtClean="0"/>
              <a:t>	</a:t>
            </a:r>
            <a:r>
              <a:rPr lang="en-GB" dirty="0" err="1" smtClean="0"/>
              <a:t>ldr</a:t>
            </a:r>
            <a:r>
              <a:rPr lang="en-GB" dirty="0" smtClean="0"/>
              <a:t> r1, =#2</a:t>
            </a:r>
          </a:p>
          <a:p>
            <a:pPr marL="0" indent="0">
              <a:buNone/>
            </a:pPr>
            <a:r>
              <a:rPr lang="en-GB" dirty="0"/>
              <a:t>	</a:t>
            </a:r>
            <a:r>
              <a:rPr lang="en-GB" dirty="0" smtClean="0"/>
              <a:t>	add r0, r1</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7" name="TextBox 6"/>
          <p:cNvSpPr txBox="1"/>
          <p:nvPr/>
        </p:nvSpPr>
        <p:spPr>
          <a:xfrm>
            <a:off x="6564751" y="3430671"/>
            <a:ext cx="2006188" cy="1200329"/>
          </a:xfrm>
          <a:prstGeom prst="rect">
            <a:avLst/>
          </a:prstGeom>
          <a:noFill/>
        </p:spPr>
        <p:txBody>
          <a:bodyPr wrap="square" rtlCol="0">
            <a:spAutoFit/>
          </a:bodyPr>
          <a:lstStyle/>
          <a:p>
            <a:r>
              <a:rPr lang="en-GB" dirty="0" smtClean="0"/>
              <a:t>Tells </a:t>
            </a:r>
            <a:r>
              <a:rPr lang="en-GB" dirty="0"/>
              <a:t>assembler </a:t>
            </a:r>
            <a:r>
              <a:rPr lang="en-GB" dirty="0" smtClean="0"/>
              <a:t>“main” </a:t>
            </a:r>
            <a:r>
              <a:rPr lang="en-GB" dirty="0"/>
              <a:t>is accessible outside file</a:t>
            </a:r>
          </a:p>
        </p:txBody>
      </p:sp>
      <p:cxnSp>
        <p:nvCxnSpPr>
          <p:cNvPr id="11" name="Straight Arrow Connector 10"/>
          <p:cNvCxnSpPr/>
          <p:nvPr/>
        </p:nvCxnSpPr>
        <p:spPr bwMode="auto">
          <a:xfrm flipH="1" flipV="1">
            <a:off x="3618689" y="3079750"/>
            <a:ext cx="2762656" cy="73909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1047750" y="4767986"/>
            <a:ext cx="7247107" cy="1569660"/>
          </a:xfrm>
          <a:prstGeom prst="rect">
            <a:avLst/>
          </a:prstGeom>
          <a:noFill/>
        </p:spPr>
        <p:txBody>
          <a:bodyPr wrap="square" rtlCol="0">
            <a:spAutoFit/>
          </a:bodyPr>
          <a:lstStyle/>
          <a:p>
            <a:r>
              <a:rPr lang="en-GB" sz="2400" b="1" dirty="0" smtClean="0"/>
              <a:t>Note: </a:t>
            </a:r>
          </a:p>
          <a:p>
            <a:r>
              <a:rPr lang="en-GB" sz="2400" b="1" dirty="0" smtClean="0"/>
              <a:t>If you don’t define a section at the start of your file, the assembler assumes what follows must be code and places it in the .text section</a:t>
            </a:r>
            <a:endParaRPr lang="en-GB" sz="2400" b="1" dirty="0"/>
          </a:p>
        </p:txBody>
      </p:sp>
    </p:spTree>
    <p:extLst>
      <p:ext uri="{BB962C8B-B14F-4D97-AF65-F5344CB8AC3E}">
        <p14:creationId xmlns:p14="http://schemas.microsoft.com/office/powerpoint/2010/main" val="11500055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 Explicit</a:t>
            </a:r>
            <a:endParaRPr lang="en-GB" dirty="0"/>
          </a:p>
        </p:txBody>
      </p:sp>
      <p:sp>
        <p:nvSpPr>
          <p:cNvPr id="3" name="Content Placeholder 2"/>
          <p:cNvSpPr>
            <a:spLocks noGrp="1"/>
          </p:cNvSpPr>
          <p:nvPr>
            <p:ph idx="1"/>
          </p:nvPr>
        </p:nvSpPr>
        <p:spPr/>
        <p:txBody>
          <a:bodyPr/>
          <a:lstStyle/>
          <a:p>
            <a:r>
              <a:rPr lang="en-GB" dirty="0" smtClean="0"/>
              <a:t>Example2: Explicitly placing code in text section</a:t>
            </a:r>
          </a:p>
          <a:p>
            <a:endParaRPr lang="en-GB" dirty="0" smtClean="0"/>
          </a:p>
          <a:p>
            <a:pPr marL="0" indent="0">
              <a:buNone/>
            </a:pPr>
            <a:r>
              <a:rPr lang="en-GB" dirty="0"/>
              <a:t>	</a:t>
            </a:r>
            <a:r>
              <a:rPr lang="en-GB" dirty="0" smtClean="0"/>
              <a:t>.section </a:t>
            </a:r>
            <a:r>
              <a:rPr lang="en-GB" dirty="0"/>
              <a:t>.text  </a:t>
            </a:r>
            <a:r>
              <a:rPr lang="en-GB" dirty="0" smtClean="0"/>
              <a:t/>
            </a:r>
            <a:br>
              <a:rPr lang="en-GB" dirty="0" smtClean="0"/>
            </a:br>
            <a:r>
              <a:rPr lang="en-GB" dirty="0" smtClean="0"/>
              <a:t>	.global </a:t>
            </a:r>
            <a:r>
              <a:rPr lang="en-GB" dirty="0"/>
              <a:t>main </a:t>
            </a:r>
            <a:r>
              <a:rPr lang="en-GB" dirty="0" smtClean="0"/>
              <a:t/>
            </a:r>
            <a:br>
              <a:rPr lang="en-GB" dirty="0" smtClean="0"/>
            </a:br>
            <a:r>
              <a:rPr lang="en-GB" dirty="0" smtClean="0"/>
              <a:t>	main</a:t>
            </a:r>
            <a:r>
              <a:rPr lang="en-GB" dirty="0"/>
              <a:t>:  </a:t>
            </a:r>
            <a:br>
              <a:rPr lang="en-GB" dirty="0"/>
            </a:br>
            <a:r>
              <a:rPr lang="en-GB" dirty="0"/>
              <a:t>		</a:t>
            </a:r>
            <a:r>
              <a:rPr lang="en-GB" dirty="0" err="1"/>
              <a:t>ldr</a:t>
            </a:r>
            <a:r>
              <a:rPr lang="en-GB" dirty="0"/>
              <a:t> r0, =#1</a:t>
            </a:r>
          </a:p>
          <a:p>
            <a:pPr marL="0" indent="0">
              <a:buNone/>
            </a:pPr>
            <a:r>
              <a:rPr lang="en-GB" dirty="0"/>
              <a:t>		</a:t>
            </a:r>
            <a:r>
              <a:rPr lang="en-GB" dirty="0" err="1"/>
              <a:t>ldr</a:t>
            </a:r>
            <a:r>
              <a:rPr lang="en-GB" dirty="0"/>
              <a:t> r1, =#2</a:t>
            </a:r>
          </a:p>
          <a:p>
            <a:pPr marL="0" indent="0">
              <a:buNone/>
            </a:pPr>
            <a:r>
              <a:rPr lang="en-GB" dirty="0"/>
              <a:t>		add r0, r1</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6" name="TextBox 5"/>
          <p:cNvSpPr txBox="1"/>
          <p:nvPr/>
        </p:nvSpPr>
        <p:spPr>
          <a:xfrm>
            <a:off x="5792891" y="2463935"/>
            <a:ext cx="2376519" cy="923330"/>
          </a:xfrm>
          <a:prstGeom prst="rect">
            <a:avLst/>
          </a:prstGeom>
          <a:noFill/>
        </p:spPr>
        <p:txBody>
          <a:bodyPr wrap="square" rtlCol="0">
            <a:spAutoFit/>
          </a:bodyPr>
          <a:lstStyle/>
          <a:p>
            <a:r>
              <a:rPr lang="en-GB" dirty="0" smtClean="0"/>
              <a:t>Explicitly tells </a:t>
            </a:r>
            <a:r>
              <a:rPr lang="en-GB" dirty="0"/>
              <a:t>assembler </a:t>
            </a:r>
            <a:r>
              <a:rPr lang="en-GB" dirty="0" smtClean="0"/>
              <a:t>we are </a:t>
            </a:r>
            <a:r>
              <a:rPr lang="en-GB" dirty="0"/>
              <a:t>in the text segment</a:t>
            </a:r>
          </a:p>
        </p:txBody>
      </p:sp>
      <p:cxnSp>
        <p:nvCxnSpPr>
          <p:cNvPr id="9" name="Straight Arrow Connector 8"/>
          <p:cNvCxnSpPr/>
          <p:nvPr/>
        </p:nvCxnSpPr>
        <p:spPr bwMode="auto">
          <a:xfrm flipH="1" flipV="1">
            <a:off x="3581400" y="2686050"/>
            <a:ext cx="2119282" cy="1010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84251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Switching Between Sections</a:t>
            </a:r>
            <a:endParaRPr lang="en-GB" dirty="0"/>
          </a:p>
        </p:txBody>
      </p:sp>
      <p:sp>
        <p:nvSpPr>
          <p:cNvPr id="3" name="Content Placeholder 2"/>
          <p:cNvSpPr>
            <a:spLocks noGrp="1"/>
          </p:cNvSpPr>
          <p:nvPr>
            <p:ph idx="1"/>
          </p:nvPr>
        </p:nvSpPr>
        <p:spPr/>
        <p:txBody>
          <a:bodyPr/>
          <a:lstStyle/>
          <a:p>
            <a:r>
              <a:rPr lang="en-GB" dirty="0" smtClean="0"/>
              <a:t>Example 3: Switch back to text section</a:t>
            </a:r>
          </a:p>
          <a:p>
            <a:pPr marL="0" indent="0">
              <a:buNone/>
            </a:pPr>
            <a:endParaRPr lang="en-GB" dirty="0"/>
          </a:p>
          <a:p>
            <a:pPr marL="0" indent="0">
              <a:buNone/>
            </a:pPr>
            <a:r>
              <a:rPr lang="en-GB" dirty="0" smtClean="0"/>
              <a:t>	.section “</a:t>
            </a:r>
            <a:r>
              <a:rPr lang="en-GB" dirty="0" err="1" smtClean="0"/>
              <a:t>somesection</a:t>
            </a:r>
            <a:r>
              <a:rPr lang="en-GB" dirty="0" smtClean="0"/>
              <a:t>”</a:t>
            </a:r>
          </a:p>
          <a:p>
            <a:pPr marL="0" indent="0">
              <a:buNone/>
            </a:pPr>
            <a:r>
              <a:rPr lang="en-GB" dirty="0"/>
              <a:t>	</a:t>
            </a:r>
            <a:r>
              <a:rPr lang="en-GB" dirty="0" smtClean="0"/>
              <a:t>number: .word 12</a:t>
            </a:r>
          </a:p>
          <a:p>
            <a:pPr marL="0" indent="0">
              <a:buNone/>
            </a:pPr>
            <a:endParaRPr lang="en-GB" dirty="0"/>
          </a:p>
          <a:p>
            <a:pPr marL="0" indent="0">
              <a:buNone/>
            </a:pPr>
            <a:r>
              <a:rPr lang="en-GB" dirty="0" smtClean="0"/>
              <a:t>	.section .text</a:t>
            </a:r>
          </a:p>
          <a:p>
            <a:pPr marL="0" indent="0">
              <a:buNone/>
            </a:pPr>
            <a:r>
              <a:rPr lang="en-GB" dirty="0"/>
              <a:t>		</a:t>
            </a:r>
            <a:r>
              <a:rPr lang="en-GB" dirty="0" err="1"/>
              <a:t>ldr</a:t>
            </a:r>
            <a:r>
              <a:rPr lang="en-GB" dirty="0"/>
              <a:t> r0, =#1</a:t>
            </a:r>
          </a:p>
          <a:p>
            <a:pPr marL="0" indent="0">
              <a:buNone/>
            </a:pPr>
            <a:r>
              <a:rPr lang="en-GB" dirty="0"/>
              <a:t>		</a:t>
            </a:r>
            <a:r>
              <a:rPr lang="en-GB" dirty="0" err="1"/>
              <a:t>ldr</a:t>
            </a:r>
            <a:r>
              <a:rPr lang="en-GB" dirty="0"/>
              <a:t> r1, =#2</a:t>
            </a:r>
          </a:p>
          <a:p>
            <a:pPr marL="0" indent="0">
              <a:buNone/>
            </a:pPr>
            <a:r>
              <a:rPr lang="en-GB" dirty="0"/>
              <a:t>		add r0, r1</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5783366" y="3606935"/>
            <a:ext cx="2376519" cy="1477328"/>
          </a:xfrm>
          <a:prstGeom prst="rect">
            <a:avLst/>
          </a:prstGeom>
          <a:noFill/>
        </p:spPr>
        <p:txBody>
          <a:bodyPr wrap="square" rtlCol="0">
            <a:spAutoFit/>
          </a:bodyPr>
          <a:lstStyle/>
          <a:p>
            <a:r>
              <a:rPr lang="en-GB" dirty="0" smtClean="0"/>
              <a:t>Tells </a:t>
            </a:r>
            <a:r>
              <a:rPr lang="en-GB" dirty="0"/>
              <a:t>assembler </a:t>
            </a:r>
            <a:r>
              <a:rPr lang="en-GB" dirty="0" smtClean="0"/>
              <a:t>the anything following </a:t>
            </a:r>
            <a:r>
              <a:rPr lang="en-GB" dirty="0"/>
              <a:t> </a:t>
            </a:r>
            <a:r>
              <a:rPr lang="en-GB" dirty="0" smtClean="0"/>
              <a:t>is code to go in the </a:t>
            </a:r>
            <a:r>
              <a:rPr lang="en-GB" dirty="0"/>
              <a:t>text </a:t>
            </a:r>
            <a:r>
              <a:rPr lang="en-GB" dirty="0" smtClean="0"/>
              <a:t>segment i.e. switches sections</a:t>
            </a:r>
            <a:endParaRPr lang="en-GB" dirty="0"/>
          </a:p>
        </p:txBody>
      </p:sp>
      <p:cxnSp>
        <p:nvCxnSpPr>
          <p:cNvPr id="6" name="Straight Arrow Connector 5"/>
          <p:cNvCxnSpPr/>
          <p:nvPr/>
        </p:nvCxnSpPr>
        <p:spPr bwMode="auto">
          <a:xfrm flipH="1" flipV="1">
            <a:off x="2704087" y="3771291"/>
            <a:ext cx="2987069" cy="15880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Arrow Connector 6"/>
          <p:cNvCxnSpPr>
            <a:stCxn id="9" idx="1"/>
          </p:cNvCxnSpPr>
          <p:nvPr/>
        </p:nvCxnSpPr>
        <p:spPr bwMode="auto">
          <a:xfrm flipH="1" flipV="1">
            <a:off x="4829176" y="2668256"/>
            <a:ext cx="1281012" cy="1481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110188" y="2216285"/>
            <a:ext cx="2376519" cy="1200329"/>
          </a:xfrm>
          <a:prstGeom prst="rect">
            <a:avLst/>
          </a:prstGeom>
          <a:noFill/>
        </p:spPr>
        <p:txBody>
          <a:bodyPr wrap="square" rtlCol="0">
            <a:spAutoFit/>
          </a:bodyPr>
          <a:lstStyle/>
          <a:p>
            <a:r>
              <a:rPr lang="en-GB" dirty="0" smtClean="0"/>
              <a:t>Tells </a:t>
            </a:r>
            <a:r>
              <a:rPr lang="en-GB" dirty="0"/>
              <a:t>assembler </a:t>
            </a:r>
            <a:r>
              <a:rPr lang="en-GB" dirty="0" smtClean="0"/>
              <a:t>that the data goes in a section called “</a:t>
            </a:r>
            <a:r>
              <a:rPr lang="en-GB" dirty="0" err="1" smtClean="0"/>
              <a:t>somesection</a:t>
            </a:r>
            <a:r>
              <a:rPr lang="en-GB" dirty="0" smtClean="0"/>
              <a:t>”</a:t>
            </a:r>
            <a:endParaRPr lang="en-GB" dirty="0"/>
          </a:p>
        </p:txBody>
      </p:sp>
    </p:spTree>
    <p:extLst>
      <p:ext uri="{BB962C8B-B14F-4D97-AF65-F5344CB8AC3E}">
        <p14:creationId xmlns:p14="http://schemas.microsoft.com/office/powerpoint/2010/main" val="1571915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a:t>
            </a:r>
            <a:endParaRPr lang="en-GB" dirty="0"/>
          </a:p>
        </p:txBody>
      </p:sp>
      <p:sp>
        <p:nvSpPr>
          <p:cNvPr id="3" name="Content Placeholder 2"/>
          <p:cNvSpPr>
            <a:spLocks noGrp="1"/>
          </p:cNvSpPr>
          <p:nvPr>
            <p:ph idx="1"/>
          </p:nvPr>
        </p:nvSpPr>
        <p:spPr>
          <a:xfrm>
            <a:off x="638175" y="962025"/>
            <a:ext cx="8058149" cy="4867275"/>
          </a:xfrm>
        </p:spPr>
        <p:txBody>
          <a:bodyPr/>
          <a:lstStyle/>
          <a:p>
            <a:r>
              <a:rPr lang="en-GB" dirty="0" smtClean="0"/>
              <a:t>Example:</a:t>
            </a:r>
          </a:p>
          <a:p>
            <a:pPr marL="0" indent="0">
              <a:buNone/>
            </a:pPr>
            <a:r>
              <a:rPr lang="en-GB" dirty="0"/>
              <a:t>	</a:t>
            </a:r>
            <a:r>
              <a:rPr lang="en-GB" dirty="0" err="1" smtClean="0"/>
              <a:t>ldr</a:t>
            </a:r>
            <a:r>
              <a:rPr lang="en-GB" dirty="0" smtClean="0"/>
              <a:t> r0, =num1</a:t>
            </a:r>
          </a:p>
          <a:p>
            <a:pPr marL="0" indent="0">
              <a:buNone/>
            </a:pPr>
            <a:r>
              <a:rPr lang="en-GB" dirty="0"/>
              <a:t>	</a:t>
            </a:r>
            <a:r>
              <a:rPr lang="en-GB" dirty="0" err="1" smtClean="0"/>
              <a:t>ldr</a:t>
            </a:r>
            <a:r>
              <a:rPr lang="en-GB" dirty="0" smtClean="0"/>
              <a:t> r0, [r0]</a:t>
            </a:r>
          </a:p>
          <a:p>
            <a:pPr marL="0" indent="0">
              <a:buNone/>
            </a:pPr>
            <a:r>
              <a:rPr lang="en-GB" dirty="0"/>
              <a:t>	</a:t>
            </a:r>
            <a:r>
              <a:rPr lang="en-GB" dirty="0" err="1" smtClean="0"/>
              <a:t>ldr</a:t>
            </a:r>
            <a:r>
              <a:rPr lang="en-GB" dirty="0" smtClean="0"/>
              <a:t> r1, 2</a:t>
            </a:r>
          </a:p>
          <a:p>
            <a:pPr marL="0" indent="0">
              <a:buNone/>
            </a:pPr>
            <a:r>
              <a:rPr lang="en-GB" dirty="0"/>
              <a:t>	</a:t>
            </a:r>
            <a:r>
              <a:rPr lang="en-GB" dirty="0" smtClean="0"/>
              <a:t>add r3, r0, r1</a:t>
            </a:r>
            <a:br>
              <a:rPr lang="en-GB" dirty="0" smtClean="0"/>
            </a:br>
            <a:endParaRPr lang="en-GB" dirty="0" smtClean="0"/>
          </a:p>
          <a:p>
            <a:pPr marL="400050" lvl="1" indent="0">
              <a:buNone/>
            </a:pPr>
            <a:r>
              <a:rPr lang="en-GB" dirty="0"/>
              <a:t>	</a:t>
            </a:r>
            <a:r>
              <a:rPr lang="en-GB" dirty="0" smtClean="0"/>
              <a:t>.section .data     </a:t>
            </a:r>
            <a:r>
              <a:rPr lang="en-GB" dirty="0" smtClean="0">
                <a:sym typeface="Wingdings" panose="05000000000000000000" pitchFamily="2" charset="2"/>
              </a:rPr>
              <a:t> tells assembler/linker that the following is data</a:t>
            </a:r>
          </a:p>
          <a:p>
            <a:pPr marL="400050" lvl="1" indent="0">
              <a:buNone/>
            </a:pPr>
            <a:r>
              <a:rPr lang="en-GB" dirty="0">
                <a:sym typeface="Wingdings" panose="05000000000000000000" pitchFamily="2" charset="2"/>
              </a:rPr>
              <a:t>	</a:t>
            </a:r>
            <a:r>
              <a:rPr lang="en-GB" dirty="0" smtClean="0">
                <a:sym typeface="Wingdings" panose="05000000000000000000" pitchFamily="2" charset="2"/>
              </a:rPr>
              <a:t>num1: 2</a:t>
            </a:r>
            <a:r>
              <a:rPr lang="en-GB" dirty="0" smtClean="0"/>
              <a:t/>
            </a:r>
            <a:br>
              <a:rPr lang="en-GB" dirty="0" smtClean="0"/>
            </a:br>
            <a:r>
              <a:rPr lang="en-GB" dirty="0" smtClean="0"/>
              <a:t>	</a:t>
            </a:r>
            <a:r>
              <a:rPr lang="en-GB" dirty="0" err="1" smtClean="0"/>
              <a:t>val</a:t>
            </a:r>
            <a:r>
              <a:rPr lang="en-GB" dirty="0"/>
              <a:t>:  .word  10, -14, 30   </a:t>
            </a:r>
            <a:r>
              <a:rPr lang="en-GB" dirty="0" smtClean="0"/>
              <a:t/>
            </a:r>
            <a:br>
              <a:rPr lang="en-GB" dirty="0" smtClean="0"/>
            </a:br>
            <a:r>
              <a:rPr lang="en-GB" dirty="0" smtClean="0"/>
              <a:t>	</a:t>
            </a:r>
            <a:r>
              <a:rPr lang="en-GB" dirty="0" err="1" smtClean="0"/>
              <a:t>str</a:t>
            </a:r>
            <a:r>
              <a:rPr lang="en-GB" dirty="0"/>
              <a:t>:  .</a:t>
            </a:r>
            <a:r>
              <a:rPr lang="en-GB" dirty="0" err="1"/>
              <a:t>ascii</a:t>
            </a:r>
            <a:r>
              <a:rPr lang="en-GB" dirty="0"/>
              <a:t>  "Hello, </a:t>
            </a:r>
            <a:r>
              <a:rPr lang="en-GB" dirty="0" smtClean="0"/>
              <a:t>world“</a:t>
            </a:r>
            <a:br>
              <a:rPr lang="en-GB" dirty="0" smtClean="0"/>
            </a:br>
            <a:r>
              <a:rPr lang="en-GB" dirty="0" smtClean="0"/>
              <a:t>	</a:t>
            </a:r>
            <a:r>
              <a:rPr lang="en-GB" dirty="0" err="1" smtClean="0"/>
              <a:t>num</a:t>
            </a:r>
            <a:r>
              <a:rPr lang="en-GB" dirty="0"/>
              <a:t>:  .byte  0x01, </a:t>
            </a:r>
            <a:r>
              <a:rPr lang="en-GB" dirty="0" smtClean="0"/>
              <a:t>0x03</a:t>
            </a:r>
            <a:br>
              <a:rPr lang="en-GB" dirty="0" smtClean="0"/>
            </a:br>
            <a:r>
              <a:rPr lang="en-GB" dirty="0" smtClean="0"/>
              <a:t>	</a:t>
            </a:r>
            <a:r>
              <a:rPr lang="en-GB" dirty="0" err="1" smtClean="0"/>
              <a:t>arr</a:t>
            </a:r>
            <a:r>
              <a:rPr lang="en-GB" dirty="0"/>
              <a:t>:  .space 100</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5467351" y="5057775"/>
            <a:ext cx="2952750" cy="1477328"/>
          </a:xfrm>
          <a:prstGeom prst="rect">
            <a:avLst/>
          </a:prstGeom>
          <a:noFill/>
        </p:spPr>
        <p:txBody>
          <a:bodyPr wrap="square" rtlCol="0">
            <a:spAutoFit/>
          </a:bodyPr>
          <a:lstStyle/>
          <a:p>
            <a:r>
              <a:rPr lang="en-GB" dirty="0" smtClean="0"/>
              <a:t>Remember, these initial values are stored in ROM and need to be copied to RAM when the board powers up</a:t>
            </a:r>
            <a:endParaRPr lang="en-GB" dirty="0"/>
          </a:p>
        </p:txBody>
      </p:sp>
      <p:cxnSp>
        <p:nvCxnSpPr>
          <p:cNvPr id="7" name="Straight Arrow Connector 6"/>
          <p:cNvCxnSpPr/>
          <p:nvPr/>
        </p:nvCxnSpPr>
        <p:spPr bwMode="auto">
          <a:xfrm flipH="1" flipV="1">
            <a:off x="4581525" y="3990975"/>
            <a:ext cx="1762125" cy="10668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Connector 8"/>
          <p:cNvCxnSpPr/>
          <p:nvPr/>
        </p:nvCxnSpPr>
        <p:spPr bwMode="auto">
          <a:xfrm>
            <a:off x="2105025" y="4829175"/>
            <a:ext cx="1266825"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723900" y="5600105"/>
            <a:ext cx="2562225" cy="1200329"/>
          </a:xfrm>
          <a:prstGeom prst="rect">
            <a:avLst/>
          </a:prstGeom>
          <a:noFill/>
        </p:spPr>
        <p:txBody>
          <a:bodyPr wrap="square" rtlCol="0">
            <a:spAutoFit/>
          </a:bodyPr>
          <a:lstStyle/>
          <a:p>
            <a:r>
              <a:rPr lang="en-GB" dirty="0" smtClean="0"/>
              <a:t>This just reserves memory, no initial values need to be copied here</a:t>
            </a:r>
            <a:endParaRPr lang="en-GB" dirty="0"/>
          </a:p>
        </p:txBody>
      </p:sp>
      <p:cxnSp>
        <p:nvCxnSpPr>
          <p:cNvPr id="12" name="Straight Arrow Connector 11"/>
          <p:cNvCxnSpPr/>
          <p:nvPr/>
        </p:nvCxnSpPr>
        <p:spPr bwMode="auto">
          <a:xfrm flipV="1">
            <a:off x="1609725" y="4867275"/>
            <a:ext cx="923925" cy="7239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Right Brace 5"/>
          <p:cNvSpPr/>
          <p:nvPr/>
        </p:nvSpPr>
        <p:spPr bwMode="auto">
          <a:xfrm>
            <a:off x="4191000" y="3495675"/>
            <a:ext cx="333375" cy="1000125"/>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6483796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err="1" smtClean="0"/>
              <a:t>bss</a:t>
            </a:r>
            <a:endParaRPr lang="en-GB" dirty="0"/>
          </a:p>
        </p:txBody>
      </p:sp>
      <p:sp>
        <p:nvSpPr>
          <p:cNvPr id="3" name="Content Placeholder 2"/>
          <p:cNvSpPr>
            <a:spLocks noGrp="1"/>
          </p:cNvSpPr>
          <p:nvPr>
            <p:ph idx="1"/>
          </p:nvPr>
        </p:nvSpPr>
        <p:spPr/>
        <p:txBody>
          <a:bodyPr/>
          <a:lstStyle/>
          <a:p>
            <a:r>
              <a:rPr lang="en-GB" dirty="0" smtClean="0"/>
              <a:t>Example:</a:t>
            </a:r>
          </a:p>
          <a:p>
            <a:endParaRPr lang="en-GB" dirty="0"/>
          </a:p>
          <a:p>
            <a:pPr marL="0" indent="0">
              <a:buNone/>
            </a:pPr>
            <a:r>
              <a:rPr lang="en-GB" dirty="0"/>
              <a:t>.section .</a:t>
            </a:r>
            <a:r>
              <a:rPr lang="en-GB" dirty="0" err="1"/>
              <a:t>bss</a:t>
            </a:r>
            <a:endParaRPr lang="en-GB" dirty="0"/>
          </a:p>
          <a:p>
            <a:pPr marL="0" indent="0">
              <a:buNone/>
            </a:pPr>
            <a:r>
              <a:rPr lang="en-GB" dirty="0" err="1" smtClean="0"/>
              <a:t>stackstart</a:t>
            </a:r>
            <a:r>
              <a:rPr lang="en-GB" dirty="0"/>
              <a:t>: .space 22*2</a:t>
            </a:r>
          </a:p>
          <a:p>
            <a:pPr marL="0" indent="0">
              <a:buNone/>
            </a:pPr>
            <a:r>
              <a:rPr lang="en-GB" dirty="0" err="1"/>
              <a:t>stackend</a:t>
            </a:r>
            <a:r>
              <a:rPr lang="en-GB" dirty="0"/>
              <a:t>:</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973102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(absolute offset)</a:t>
            </a:r>
            <a:endParaRPr lang="en-GB" dirty="0"/>
          </a:p>
        </p:txBody>
      </p:sp>
      <p:sp>
        <p:nvSpPr>
          <p:cNvPr id="3" name="Content Placeholder 2"/>
          <p:cNvSpPr>
            <a:spLocks noGrp="1"/>
          </p:cNvSpPr>
          <p:nvPr>
            <p:ph idx="1"/>
          </p:nvPr>
        </p:nvSpPr>
        <p:spPr/>
        <p:txBody>
          <a:bodyPr/>
          <a:lstStyle/>
          <a:p>
            <a:r>
              <a:rPr lang="en-GB" dirty="0" smtClean="0"/>
              <a:t>Example 1:</a:t>
            </a:r>
          </a:p>
          <a:p>
            <a:pPr marL="0" indent="0">
              <a:buNone/>
            </a:pPr>
            <a:r>
              <a:rPr lang="en-GB" dirty="0"/>
              <a:t>	 </a:t>
            </a:r>
            <a:r>
              <a:rPr lang="en-GB" dirty="0" smtClean="0"/>
              <a:t>.section .</a:t>
            </a:r>
            <a:r>
              <a:rPr lang="en-GB" dirty="0" err="1" smtClean="0"/>
              <a:t>struct</a:t>
            </a:r>
            <a:r>
              <a:rPr lang="en-GB" dirty="0" smtClean="0"/>
              <a:t> 0</a:t>
            </a:r>
          </a:p>
          <a:p>
            <a:pPr marL="0" indent="0">
              <a:buNone/>
            </a:pPr>
            <a:r>
              <a:rPr lang="en-GB" dirty="0" smtClean="0"/>
              <a:t>	field1:	</a:t>
            </a:r>
          </a:p>
          <a:p>
            <a:pPr marL="0" indent="0">
              <a:buNone/>
            </a:pPr>
            <a:r>
              <a:rPr lang="en-GB" dirty="0"/>
              <a:t>	</a:t>
            </a:r>
            <a:r>
              <a:rPr lang="en-GB" dirty="0" smtClean="0"/>
              <a:t>	.</a:t>
            </a:r>
            <a:r>
              <a:rPr lang="en-GB" dirty="0" err="1"/>
              <a:t>struct</a:t>
            </a:r>
            <a:r>
              <a:rPr lang="en-GB" dirty="0"/>
              <a:t> field1 + </a:t>
            </a:r>
            <a:r>
              <a:rPr lang="en-GB" dirty="0" smtClean="0"/>
              <a:t>4</a:t>
            </a:r>
          </a:p>
          <a:p>
            <a:pPr marL="0" indent="0">
              <a:buNone/>
            </a:pPr>
            <a:r>
              <a:rPr lang="en-GB" dirty="0" smtClean="0"/>
              <a:t>	field2:</a:t>
            </a:r>
          </a:p>
          <a:p>
            <a:pPr marL="0" indent="0">
              <a:buNone/>
            </a:pPr>
            <a:r>
              <a:rPr lang="en-GB" dirty="0"/>
              <a:t>	</a:t>
            </a:r>
            <a:r>
              <a:rPr lang="en-GB" dirty="0" smtClean="0"/>
              <a:t>	.</a:t>
            </a:r>
            <a:r>
              <a:rPr lang="en-GB" dirty="0" err="1"/>
              <a:t>struct</a:t>
            </a:r>
            <a:r>
              <a:rPr lang="en-GB" dirty="0"/>
              <a:t> field2 + </a:t>
            </a:r>
            <a:r>
              <a:rPr lang="en-GB" dirty="0" smtClean="0"/>
              <a:t>4	</a:t>
            </a:r>
          </a:p>
          <a:p>
            <a:pPr marL="0" indent="0">
              <a:buNone/>
            </a:pPr>
            <a:r>
              <a:rPr lang="en-GB" dirty="0"/>
              <a:t>	</a:t>
            </a:r>
            <a:r>
              <a:rPr lang="en-GB" dirty="0" smtClean="0"/>
              <a:t>field3:</a:t>
            </a:r>
            <a:endParaRPr lang="en-GB" dirty="0"/>
          </a:p>
          <a:p>
            <a:endParaRPr lang="en-GB" dirty="0" smtClean="0"/>
          </a:p>
          <a:p>
            <a:r>
              <a:rPr lang="en-GB" dirty="0" smtClean="0"/>
              <a:t>This </a:t>
            </a:r>
            <a:r>
              <a:rPr lang="en-GB" dirty="0"/>
              <a:t>would define the symbol field1 to have the value 0, the symbol field2 to have the value 4, and the symbol field3 to have the value 8</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7" name="TextBox 6"/>
          <p:cNvSpPr txBox="1"/>
          <p:nvPr/>
        </p:nvSpPr>
        <p:spPr>
          <a:xfrm>
            <a:off x="333375" y="3136939"/>
            <a:ext cx="864339" cy="369332"/>
          </a:xfrm>
          <a:prstGeom prst="rect">
            <a:avLst/>
          </a:prstGeom>
          <a:noFill/>
        </p:spPr>
        <p:txBody>
          <a:bodyPr wrap="none" rtlCol="0">
            <a:spAutoFit/>
          </a:bodyPr>
          <a:lstStyle/>
          <a:p>
            <a:r>
              <a:rPr lang="en-GB" dirty="0" smtClean="0"/>
              <a:t>Labels</a:t>
            </a:r>
            <a:endParaRPr lang="en-GB" dirty="0"/>
          </a:p>
        </p:txBody>
      </p:sp>
      <p:cxnSp>
        <p:nvCxnSpPr>
          <p:cNvPr id="9" name="Straight Arrow Connector 8"/>
          <p:cNvCxnSpPr/>
          <p:nvPr/>
        </p:nvCxnSpPr>
        <p:spPr bwMode="auto">
          <a:xfrm flipV="1">
            <a:off x="1333500" y="2705100"/>
            <a:ext cx="590550" cy="4857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a:off x="1362075" y="3321605"/>
            <a:ext cx="550014" cy="12644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a:off x="1197714" y="3506271"/>
            <a:ext cx="714375" cy="56407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581525" y="1433829"/>
            <a:ext cx="2990850" cy="923330"/>
          </a:xfrm>
          <a:prstGeom prst="rect">
            <a:avLst/>
          </a:prstGeom>
          <a:noFill/>
        </p:spPr>
        <p:txBody>
          <a:bodyPr wrap="square" rtlCol="0">
            <a:spAutoFit/>
          </a:bodyPr>
          <a:lstStyle/>
          <a:p>
            <a:r>
              <a:rPr lang="en-GB" dirty="0" smtClean="0"/>
              <a:t>Absolute section </a:t>
            </a:r>
            <a:r>
              <a:rPr lang="en-GB" b="1" dirty="0" smtClean="0"/>
              <a:t>offset</a:t>
            </a:r>
            <a:r>
              <a:rPr lang="en-GB" dirty="0" smtClean="0"/>
              <a:t> relative to start of section in memory</a:t>
            </a:r>
            <a:endParaRPr lang="en-GB" dirty="0"/>
          </a:p>
        </p:txBody>
      </p:sp>
      <p:cxnSp>
        <p:nvCxnSpPr>
          <p:cNvPr id="16" name="Straight Arrow Connector 15"/>
          <p:cNvCxnSpPr/>
          <p:nvPr/>
        </p:nvCxnSpPr>
        <p:spPr bwMode="auto">
          <a:xfrm flipH="1">
            <a:off x="3048000" y="1819275"/>
            <a:ext cx="1419225" cy="4299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340275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Assembler Subsections</a:t>
            </a:r>
            <a:endParaRPr lang="en-GB" dirty="0"/>
          </a:p>
        </p:txBody>
      </p:sp>
      <p:sp>
        <p:nvSpPr>
          <p:cNvPr id="3" name="Content Placeholder 2"/>
          <p:cNvSpPr>
            <a:spLocks noGrp="1"/>
          </p:cNvSpPr>
          <p:nvPr>
            <p:ph idx="1"/>
          </p:nvPr>
        </p:nvSpPr>
        <p:spPr>
          <a:xfrm>
            <a:off x="1047750" y="1390649"/>
            <a:ext cx="7029450" cy="4448175"/>
          </a:xfrm>
        </p:spPr>
        <p:txBody>
          <a:bodyPr/>
          <a:lstStyle/>
          <a:p>
            <a:r>
              <a:rPr lang="en-GB" dirty="0" smtClean="0"/>
              <a:t>Within the main, .text and .data sections, you </a:t>
            </a:r>
            <a:r>
              <a:rPr lang="en-GB" dirty="0"/>
              <a:t>may have separate groups </a:t>
            </a:r>
            <a:r>
              <a:rPr lang="en-GB" dirty="0" smtClean="0"/>
              <a:t>of code and </a:t>
            </a:r>
            <a:r>
              <a:rPr lang="en-GB" dirty="0"/>
              <a:t>data </a:t>
            </a:r>
            <a:r>
              <a:rPr lang="en-GB" dirty="0" smtClean="0"/>
              <a:t>that </a:t>
            </a:r>
            <a:r>
              <a:rPr lang="en-GB" dirty="0"/>
              <a:t>you want to end up near to each other in the object file</a:t>
            </a:r>
            <a:endParaRPr lang="en-GB" dirty="0" smtClean="0"/>
          </a:p>
          <a:p>
            <a:r>
              <a:rPr lang="en-GB" dirty="0" smtClean="0"/>
              <a:t>text and data sections can be given a </a:t>
            </a:r>
            <a:r>
              <a:rPr lang="en-GB" dirty="0"/>
              <a:t>subsection number from 0 to </a:t>
            </a:r>
            <a:r>
              <a:rPr lang="en-GB" dirty="0" smtClean="0"/>
              <a:t>8192</a:t>
            </a:r>
          </a:p>
          <a:p>
            <a:pPr lvl="1"/>
            <a:r>
              <a:rPr lang="en-GB" dirty="0" smtClean="0"/>
              <a:t>Subsections </a:t>
            </a:r>
            <a:r>
              <a:rPr lang="en-GB" dirty="0"/>
              <a:t>appear in your object file in numeric order</a:t>
            </a:r>
            <a:endParaRPr lang="en-GB" dirty="0" smtClean="0"/>
          </a:p>
          <a:p>
            <a:r>
              <a:rPr lang="en-GB" b="1" dirty="0"/>
              <a:t>Subsections are optional</a:t>
            </a:r>
            <a:r>
              <a:rPr lang="en-GB" dirty="0"/>
              <a:t>. If you do not use subsections, everything goes in subsection number zero</a:t>
            </a:r>
            <a:r>
              <a:rPr lang="en-GB" dirty="0" smtClean="0"/>
              <a:t>.</a:t>
            </a:r>
          </a:p>
          <a:p>
            <a:r>
              <a:rPr lang="en-GB" dirty="0" smtClean="0"/>
              <a:t>Multiple assembler files can add code and data to the same subsection by using the same number</a:t>
            </a:r>
          </a:p>
          <a:p>
            <a:r>
              <a:rPr lang="en-GB" dirty="0" smtClean="0"/>
              <a:t>e.g</a:t>
            </a:r>
            <a:r>
              <a:rPr lang="en-GB" dirty="0"/>
              <a:t>. .text 0 before each section of code being output, and a .text 1 before each group of constants being output.</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8793512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a Section Directive</a:t>
            </a:r>
            <a:endParaRPr lang="en-GB" dirty="0"/>
          </a:p>
        </p:txBody>
      </p:sp>
      <p:sp>
        <p:nvSpPr>
          <p:cNvPr id="3" name="Content Placeholder 2"/>
          <p:cNvSpPr>
            <a:spLocks noGrp="1"/>
          </p:cNvSpPr>
          <p:nvPr>
            <p:ph idx="1"/>
          </p:nvPr>
        </p:nvSpPr>
        <p:spPr/>
        <p:txBody>
          <a:bodyPr/>
          <a:lstStyle/>
          <a:p>
            <a:r>
              <a:rPr lang="en-GB" dirty="0" smtClean="0"/>
              <a:t>Example :</a:t>
            </a:r>
          </a:p>
          <a:p>
            <a:pPr marL="457200" lvl="1" indent="0">
              <a:buNone/>
            </a:pPr>
            <a:r>
              <a:rPr lang="en-GB" dirty="0" smtClean="0"/>
              <a:t>In the data section you may want to group a specific set of data together</a:t>
            </a:r>
          </a:p>
          <a:p>
            <a:pPr marL="457200" lvl="1" indent="0">
              <a:buNone/>
            </a:pPr>
            <a:r>
              <a:rPr lang="en-GB" dirty="0" smtClean="0"/>
              <a:t>		.section .data 2</a:t>
            </a:r>
          </a:p>
          <a:p>
            <a:pPr marL="457200" lvl="1" indent="0">
              <a:buNone/>
            </a:pPr>
            <a:r>
              <a:rPr lang="en-GB" dirty="0" smtClean="0"/>
              <a:t>		</a:t>
            </a:r>
            <a:r>
              <a:rPr lang="en-GB" dirty="0" err="1" smtClean="0"/>
              <a:t>numberarray</a:t>
            </a:r>
            <a:r>
              <a:rPr lang="en-GB" dirty="0" smtClean="0"/>
              <a:t>: 	.</a:t>
            </a:r>
            <a:r>
              <a:rPr lang="en-GB" dirty="0"/>
              <a:t>word  10, -14, </a:t>
            </a:r>
            <a:r>
              <a:rPr lang="en-GB" dirty="0" smtClean="0"/>
              <a:t>30</a:t>
            </a:r>
            <a:br>
              <a:rPr lang="en-GB" dirty="0" smtClean="0"/>
            </a:br>
            <a:r>
              <a:rPr lang="en-GB" dirty="0" smtClean="0"/>
              <a:t>		</a:t>
            </a:r>
            <a:r>
              <a:rPr lang="en-GB" dirty="0" err="1" smtClean="0"/>
              <a:t>somestring</a:t>
            </a:r>
            <a:r>
              <a:rPr lang="en-GB" dirty="0" smtClean="0"/>
              <a:t>:	.</a:t>
            </a:r>
            <a:r>
              <a:rPr lang="en-GB" dirty="0" err="1" smtClean="0"/>
              <a:t>ascii</a:t>
            </a:r>
            <a:r>
              <a:rPr lang="en-GB" dirty="0" smtClean="0"/>
              <a:t> “Hello World”</a:t>
            </a:r>
          </a:p>
          <a:p>
            <a:pPr marL="457200" lvl="1" indent="0">
              <a:buNone/>
            </a:pPr>
            <a:r>
              <a:rPr lang="en-GB" dirty="0" smtClean="0"/>
              <a:t>		……..</a:t>
            </a:r>
          </a:p>
          <a:p>
            <a:pPr marL="457200" lvl="1" indent="0">
              <a:buNone/>
            </a:pPr>
            <a:r>
              <a:rPr lang="en-GB" dirty="0"/>
              <a:t>		……..</a:t>
            </a:r>
          </a:p>
          <a:p>
            <a:pPr marL="457200" lvl="1" indent="0">
              <a:buNone/>
            </a:pPr>
            <a:r>
              <a:rPr lang="en-GB" dirty="0"/>
              <a:t>		……..</a:t>
            </a:r>
          </a:p>
          <a:p>
            <a:pPr marL="457200" lvl="1" indent="0">
              <a:buNone/>
            </a:pPr>
            <a:r>
              <a:rPr lang="en-GB" dirty="0" smtClean="0"/>
              <a:t>		.section .data 2</a:t>
            </a:r>
          </a:p>
          <a:p>
            <a:pPr marL="457200" lvl="1" indent="0">
              <a:buNone/>
            </a:pPr>
            <a:r>
              <a:rPr lang="en-GB" dirty="0"/>
              <a:t>	</a:t>
            </a:r>
            <a:r>
              <a:rPr lang="en-GB" dirty="0" smtClean="0"/>
              <a:t>	somestring2:	.</a:t>
            </a:r>
            <a:r>
              <a:rPr lang="en-GB" dirty="0" err="1" smtClean="0"/>
              <a:t>ascii</a:t>
            </a:r>
            <a:r>
              <a:rPr lang="en-GB" dirty="0" smtClean="0"/>
              <a:t> “Goodbye”</a:t>
            </a:r>
          </a:p>
          <a:p>
            <a:endParaRPr lang="en-GB" dirty="0" smtClean="0"/>
          </a:p>
          <a:p>
            <a:r>
              <a:rPr lang="en-GB" dirty="0" err="1" smtClean="0"/>
              <a:t>numbersarray</a:t>
            </a:r>
            <a:r>
              <a:rPr lang="en-GB" dirty="0" smtClean="0"/>
              <a:t>, </a:t>
            </a:r>
            <a:r>
              <a:rPr lang="en-GB" dirty="0" err="1" smtClean="0"/>
              <a:t>somestring</a:t>
            </a:r>
            <a:r>
              <a:rPr lang="en-GB" dirty="0" smtClean="0"/>
              <a:t> and somestring2 are located together in the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257175" y="2907327"/>
            <a:ext cx="1971675" cy="1200329"/>
          </a:xfrm>
          <a:prstGeom prst="rect">
            <a:avLst/>
          </a:prstGeom>
          <a:noFill/>
        </p:spPr>
        <p:txBody>
          <a:bodyPr wrap="square" rtlCol="0">
            <a:spAutoFit/>
          </a:bodyPr>
          <a:lstStyle/>
          <a:p>
            <a:r>
              <a:rPr lang="en-GB" dirty="0" smtClean="0"/>
              <a:t>Labels so we know the address of the data</a:t>
            </a:r>
            <a:endParaRPr lang="en-GB" dirty="0"/>
          </a:p>
        </p:txBody>
      </p:sp>
      <p:cxnSp>
        <p:nvCxnSpPr>
          <p:cNvPr id="7" name="Straight Arrow Connector 6"/>
          <p:cNvCxnSpPr/>
          <p:nvPr/>
        </p:nvCxnSpPr>
        <p:spPr bwMode="auto">
          <a:xfrm flipV="1">
            <a:off x="2019300" y="3249612"/>
            <a:ext cx="781050" cy="16677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a:off x="2019300" y="3416390"/>
            <a:ext cx="857250" cy="857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a:off x="2019300" y="3416390"/>
            <a:ext cx="857250" cy="16699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560967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Subsection: Naming a Section Directive</a:t>
            </a:r>
            <a:endParaRPr lang="en-GB" dirty="0"/>
          </a:p>
        </p:txBody>
      </p:sp>
      <p:sp>
        <p:nvSpPr>
          <p:cNvPr id="3" name="Content Placeholder 2"/>
          <p:cNvSpPr>
            <a:spLocks noGrp="1"/>
          </p:cNvSpPr>
          <p:nvPr>
            <p:ph idx="1"/>
          </p:nvPr>
        </p:nvSpPr>
        <p:spPr/>
        <p:txBody>
          <a:bodyPr/>
          <a:lstStyle/>
          <a:p>
            <a:r>
              <a:rPr lang="en-GB" dirty="0"/>
              <a:t>You may have separate groups of data in named sections </a:t>
            </a:r>
            <a:endParaRPr lang="en-GB" dirty="0" smtClean="0"/>
          </a:p>
          <a:p>
            <a:r>
              <a:rPr lang="en-GB" dirty="0" smtClean="0"/>
              <a:t>Sections can be defined and named in the Linker file (e.g. see “.vectors” in previous linker file slide)</a:t>
            </a:r>
          </a:p>
          <a:p>
            <a:r>
              <a:rPr lang="en-GB" dirty="0" smtClean="0"/>
              <a:t>Multiple assembler files can add code and data to the same sections by using the same name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52610734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Directive</a:t>
            </a:r>
            <a:endParaRPr lang="en-GB" dirty="0"/>
          </a:p>
        </p:txBody>
      </p:sp>
      <p:sp>
        <p:nvSpPr>
          <p:cNvPr id="3" name="Content Placeholder 2"/>
          <p:cNvSpPr>
            <a:spLocks noGrp="1"/>
          </p:cNvSpPr>
          <p:nvPr>
            <p:ph idx="1"/>
          </p:nvPr>
        </p:nvSpPr>
        <p:spPr/>
        <p:txBody>
          <a:bodyPr/>
          <a:lstStyle/>
          <a:p>
            <a:r>
              <a:rPr lang="en-GB" dirty="0" smtClean="0"/>
              <a:t>To refer to sections defined in the Linker File:</a:t>
            </a:r>
          </a:p>
          <a:p>
            <a:pPr marL="0" indent="0">
              <a:buNone/>
            </a:pPr>
            <a:endParaRPr lang="en-GB" dirty="0" smtClean="0"/>
          </a:p>
          <a:p>
            <a:pPr marL="0" indent="0">
              <a:buNone/>
            </a:pPr>
            <a:r>
              <a:rPr lang="en-GB" dirty="0" smtClean="0"/>
              <a:t>	.section “.vectors”</a:t>
            </a:r>
            <a:br>
              <a:rPr lang="en-GB" dirty="0" smtClean="0"/>
            </a:br>
            <a:r>
              <a:rPr lang="en-GB" dirty="0" smtClean="0"/>
              <a:t/>
            </a:r>
            <a:br>
              <a:rPr lang="en-GB" dirty="0" smtClean="0"/>
            </a:br>
            <a:r>
              <a:rPr lang="en-GB" dirty="0" smtClean="0"/>
              <a:t>	.</a:t>
            </a:r>
            <a:r>
              <a:rPr lang="en-GB" dirty="0"/>
              <a:t>global </a:t>
            </a:r>
            <a:r>
              <a:rPr lang="en-GB" dirty="0" err="1" smtClean="0"/>
              <a:t>exceptiontable</a:t>
            </a:r>
            <a:r>
              <a:rPr lang="en-GB" dirty="0" smtClean="0"/>
              <a:t/>
            </a:r>
            <a:br>
              <a:rPr lang="en-GB" dirty="0" smtClean="0"/>
            </a:br>
            <a:r>
              <a:rPr lang="en-GB" dirty="0" smtClean="0"/>
              <a:t>	</a:t>
            </a:r>
            <a:r>
              <a:rPr lang="en-GB" dirty="0" err="1" smtClean="0"/>
              <a:t>exceptiontable</a:t>
            </a:r>
            <a:r>
              <a:rPr lang="en-GB" dirty="0" smtClean="0"/>
              <a:t>:</a:t>
            </a:r>
            <a:br>
              <a:rPr lang="en-GB" dirty="0" smtClean="0"/>
            </a:br>
            <a:r>
              <a:rPr lang="en-GB" dirty="0" smtClean="0"/>
              <a:t>		.</a:t>
            </a:r>
            <a:r>
              <a:rPr lang="en-GB" dirty="0"/>
              <a:t>word </a:t>
            </a:r>
            <a:r>
              <a:rPr lang="en-GB" dirty="0" err="1" smtClean="0"/>
              <a:t>stackend</a:t>
            </a:r>
            <a:r>
              <a:rPr lang="en-GB" dirty="0" smtClean="0"/>
              <a:t/>
            </a:r>
            <a:br>
              <a:rPr lang="en-GB" dirty="0" smtClean="0"/>
            </a:br>
            <a:r>
              <a:rPr lang="en-GB" dirty="0" smtClean="0"/>
              <a:t>		.word main+1</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Right Brace 4"/>
          <p:cNvSpPr/>
          <p:nvPr/>
        </p:nvSpPr>
        <p:spPr bwMode="auto">
          <a:xfrm>
            <a:off x="4867275" y="3152775"/>
            <a:ext cx="962025" cy="1133475"/>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5981699" y="3229272"/>
            <a:ext cx="2238375" cy="923330"/>
          </a:xfrm>
          <a:prstGeom prst="rect">
            <a:avLst/>
          </a:prstGeom>
          <a:noFill/>
        </p:spPr>
        <p:txBody>
          <a:bodyPr wrap="square" rtlCol="0">
            <a:spAutoFit/>
          </a:bodyPr>
          <a:lstStyle/>
          <a:p>
            <a:r>
              <a:rPr lang="en-GB" dirty="0" smtClean="0"/>
              <a:t>This data is place in section named “.vectors”</a:t>
            </a:r>
            <a:endParaRPr lang="en-GB" dirty="0"/>
          </a:p>
        </p:txBody>
      </p:sp>
    </p:spTree>
    <p:extLst>
      <p:ext uri="{BB962C8B-B14F-4D97-AF65-F5344CB8AC3E}">
        <p14:creationId xmlns:p14="http://schemas.microsoft.com/office/powerpoint/2010/main" val="13728502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691190" y="6243188"/>
            <a:ext cx="1902358" cy="456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294" tIns="45647" rIns="91294" bIns="45647" anchor="ctr"/>
          <a:lstStyle/>
          <a:p>
            <a:endParaRPr lang="en-GB"/>
          </a:p>
        </p:txBody>
      </p:sp>
      <p:sp>
        <p:nvSpPr>
          <p:cNvPr id="22531" name="Rectangle 3"/>
          <p:cNvSpPr>
            <a:spLocks noChangeArrowheads="1"/>
          </p:cNvSpPr>
          <p:nvPr/>
        </p:nvSpPr>
        <p:spPr bwMode="auto">
          <a:xfrm>
            <a:off x="3126208" y="6243188"/>
            <a:ext cx="2891584" cy="456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294" tIns="45647" rIns="91294" bIns="45647" anchor="ctr"/>
          <a:lstStyle/>
          <a:p>
            <a:endParaRPr lang="en-GB"/>
          </a:p>
        </p:txBody>
      </p:sp>
      <p:sp>
        <p:nvSpPr>
          <p:cNvPr id="22532" name="Rectangle 4"/>
          <p:cNvSpPr>
            <a:spLocks noChangeArrowheads="1"/>
          </p:cNvSpPr>
          <p:nvPr/>
        </p:nvSpPr>
        <p:spPr bwMode="auto">
          <a:xfrm>
            <a:off x="691190" y="6243188"/>
            <a:ext cx="1902358" cy="456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294" tIns="45647" rIns="91294" bIns="45647" anchor="ctr"/>
          <a:lstStyle/>
          <a:p>
            <a:endParaRPr lang="en-GB"/>
          </a:p>
        </p:txBody>
      </p:sp>
      <p:sp>
        <p:nvSpPr>
          <p:cNvPr id="22533" name="Rectangle 5"/>
          <p:cNvSpPr>
            <a:spLocks noChangeArrowheads="1"/>
          </p:cNvSpPr>
          <p:nvPr/>
        </p:nvSpPr>
        <p:spPr bwMode="auto">
          <a:xfrm>
            <a:off x="3126208" y="6243188"/>
            <a:ext cx="2891584" cy="456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294" tIns="45647" rIns="91294" bIns="45647" anchor="ctr"/>
          <a:lstStyle/>
          <a:p>
            <a:endParaRPr lang="en-GB"/>
          </a:p>
        </p:txBody>
      </p:sp>
      <p:sp>
        <p:nvSpPr>
          <p:cNvPr id="22534" name="Rectangle 6"/>
          <p:cNvSpPr>
            <a:spLocks noGrp="1" noChangeArrowheads="1"/>
          </p:cNvSpPr>
          <p:nvPr>
            <p:ph type="body" idx="1"/>
          </p:nvPr>
        </p:nvSpPr>
        <p:spPr>
          <a:xfrm>
            <a:off x="351937" y="1980708"/>
            <a:ext cx="5648418" cy="3989936"/>
          </a:xfrm>
          <a:noFill/>
          <a:ln/>
        </p:spPr>
        <p:txBody>
          <a:bodyPr>
            <a:normAutofit lnSpcReduction="10000"/>
          </a:bodyPr>
          <a:lstStyle/>
          <a:p>
            <a:r>
              <a:rPr lang="en-GB" dirty="0" smtClean="0"/>
              <a:t>All </a:t>
            </a:r>
            <a:r>
              <a:rPr lang="en-GB" dirty="0"/>
              <a:t>exceptions have an associated priority, </a:t>
            </a:r>
            <a:r>
              <a:rPr lang="en-GB" dirty="0" smtClean="0"/>
              <a:t>with:</a:t>
            </a:r>
          </a:p>
          <a:p>
            <a:pPr lvl="1"/>
            <a:r>
              <a:rPr lang="en-GB" dirty="0" smtClean="0"/>
              <a:t>A </a:t>
            </a:r>
            <a:r>
              <a:rPr lang="en-GB" dirty="0"/>
              <a:t>lower priority value indicating a higher </a:t>
            </a:r>
            <a:r>
              <a:rPr lang="en-GB" dirty="0" smtClean="0"/>
              <a:t>priority</a:t>
            </a:r>
          </a:p>
          <a:p>
            <a:pPr lvl="1"/>
            <a:r>
              <a:rPr lang="en-GB" dirty="0" smtClean="0"/>
              <a:t>Configurable </a:t>
            </a:r>
            <a:r>
              <a:rPr lang="en-GB" dirty="0"/>
              <a:t>priorities for all </a:t>
            </a:r>
            <a:r>
              <a:rPr lang="en-GB" dirty="0" smtClean="0"/>
              <a:t>exceptions </a:t>
            </a:r>
            <a:r>
              <a:rPr lang="en-GB" dirty="0"/>
              <a:t>except Reset, Hard fault and NMI</a:t>
            </a:r>
            <a:r>
              <a:rPr lang="en-GB" dirty="0" smtClean="0"/>
              <a:t>.</a:t>
            </a:r>
          </a:p>
          <a:p>
            <a:pPr lvl="1"/>
            <a:r>
              <a:rPr lang="en-GB" dirty="0"/>
              <a:t>If the software does not configure any priorities, then all exceptions with a configurable priority have a priority of 0</a:t>
            </a:r>
            <a:r>
              <a:rPr lang="en-GB" dirty="0" smtClean="0"/>
              <a:t>.</a:t>
            </a:r>
          </a:p>
          <a:p>
            <a:r>
              <a:rPr lang="en-GB" dirty="0"/>
              <a:t>When the processor is executing an exception handler, </a:t>
            </a:r>
            <a:r>
              <a:rPr lang="en-GB" dirty="0" smtClean="0"/>
              <a:t>the </a:t>
            </a:r>
            <a:r>
              <a:rPr lang="en-GB" dirty="0"/>
              <a:t>exception handler is </a:t>
            </a:r>
            <a:r>
              <a:rPr lang="en-GB" dirty="0" smtClean="0"/>
              <a:t>pre-empted </a:t>
            </a:r>
            <a:r>
              <a:rPr lang="en-GB" dirty="0"/>
              <a:t>if a </a:t>
            </a:r>
            <a:r>
              <a:rPr lang="en-GB" dirty="0" smtClean="0"/>
              <a:t>higher priority exception </a:t>
            </a:r>
            <a:r>
              <a:rPr lang="en-GB" dirty="0"/>
              <a:t>occurs</a:t>
            </a:r>
          </a:p>
          <a:p>
            <a:pPr lvl="1"/>
            <a:endParaRPr lang="en-GB" dirty="0"/>
          </a:p>
        </p:txBody>
      </p:sp>
      <p:sp>
        <p:nvSpPr>
          <p:cNvPr id="22535" name="Rectangle 7"/>
          <p:cNvSpPr>
            <a:spLocks noGrp="1" noChangeArrowheads="1"/>
          </p:cNvSpPr>
          <p:nvPr>
            <p:ph type="title"/>
          </p:nvPr>
        </p:nvSpPr>
        <p:spPr>
          <a:noFill/>
          <a:ln/>
        </p:spPr>
        <p:txBody>
          <a:bodyPr>
            <a:normAutofit fontScale="90000"/>
          </a:bodyPr>
          <a:lstStyle/>
          <a:p>
            <a:r>
              <a:rPr lang="en-US" altLang="zh-TW">
                <a:ea typeface="PMingLiU" pitchFamily="18" charset="-120"/>
              </a:rPr>
              <a:t>Exception Handling</a:t>
            </a:r>
            <a:br>
              <a:rPr lang="en-US" altLang="zh-TW">
                <a:ea typeface="PMingLiU" pitchFamily="18" charset="-120"/>
              </a:rPr>
            </a:br>
            <a:r>
              <a:rPr lang="en-US" altLang="zh-TW">
                <a:ea typeface="PMingLiU" pitchFamily="18" charset="-120"/>
              </a:rPr>
              <a:t>and the Vector Table</a:t>
            </a:r>
          </a:p>
        </p:txBody>
      </p:sp>
      <p:pic>
        <p:nvPicPr>
          <p:cNvPr id="2" name="Picture 1"/>
          <p:cNvPicPr>
            <a:picLocks noChangeAspect="1"/>
          </p:cNvPicPr>
          <p:nvPr/>
        </p:nvPicPr>
        <p:blipFill>
          <a:blip r:embed="rId3"/>
          <a:stretch>
            <a:fillRect/>
          </a:stretch>
        </p:blipFill>
        <p:spPr>
          <a:xfrm>
            <a:off x="6196012" y="937340"/>
            <a:ext cx="2314575" cy="5400675"/>
          </a:xfrm>
          <a:prstGeom prst="rect">
            <a:avLst/>
          </a:prstGeom>
        </p:spPr>
      </p:pic>
      <p:sp>
        <p:nvSpPr>
          <p:cNvPr id="3" name="TextBox 2"/>
          <p:cNvSpPr txBox="1"/>
          <p:nvPr/>
        </p:nvSpPr>
        <p:spPr>
          <a:xfrm>
            <a:off x="6869833" y="6286699"/>
            <a:ext cx="1249060" cy="369332"/>
          </a:xfrm>
          <a:prstGeom prst="rect">
            <a:avLst/>
          </a:prstGeom>
          <a:noFill/>
        </p:spPr>
        <p:txBody>
          <a:bodyPr wrap="none" rtlCol="0">
            <a:spAutoFit/>
          </a:bodyPr>
          <a:lstStyle/>
          <a:p>
            <a:r>
              <a:rPr lang="en-GB" dirty="0" smtClean="0"/>
              <a:t>Cortex M4</a:t>
            </a:r>
            <a:endParaRPr lang="en-GB" dirty="0"/>
          </a:p>
        </p:txBody>
      </p:sp>
    </p:spTree>
    <p:extLst>
      <p:ext uri="{BB962C8B-B14F-4D97-AF65-F5344CB8AC3E}">
        <p14:creationId xmlns:p14="http://schemas.microsoft.com/office/powerpoint/2010/main" val="3724747354"/>
      </p:ext>
    </p:extLst>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Stack Frame</a:t>
            </a:r>
            <a:endParaRPr lang="en-GB" dirty="0"/>
          </a:p>
        </p:txBody>
      </p:sp>
      <p:sp>
        <p:nvSpPr>
          <p:cNvPr id="3" name="Content Placeholder 2"/>
          <p:cNvSpPr>
            <a:spLocks noGrp="1"/>
          </p:cNvSpPr>
          <p:nvPr>
            <p:ph idx="1"/>
          </p:nvPr>
        </p:nvSpPr>
        <p:spPr>
          <a:xfrm>
            <a:off x="361949" y="962025"/>
            <a:ext cx="8315325" cy="4876800"/>
          </a:xfrm>
        </p:spPr>
        <p:txBody>
          <a:bodyPr/>
          <a:lstStyle/>
          <a:p>
            <a:r>
              <a:rPr lang="en-GB" dirty="0"/>
              <a:t>When the processor takes an </a:t>
            </a:r>
            <a:r>
              <a:rPr lang="en-GB" dirty="0" smtClean="0"/>
              <a:t>exception the processor </a:t>
            </a:r>
            <a:r>
              <a:rPr lang="en-GB" dirty="0"/>
              <a:t>pushes information onto the current stack. </a:t>
            </a:r>
            <a:endParaRPr lang="en-GB" dirty="0" smtClean="0"/>
          </a:p>
          <a:p>
            <a:pPr lvl="1"/>
            <a:r>
              <a:rPr lang="en-GB" dirty="0" smtClean="0"/>
              <a:t>The </a:t>
            </a:r>
            <a:r>
              <a:rPr lang="en-GB" dirty="0"/>
              <a:t>processor </a:t>
            </a:r>
            <a:r>
              <a:rPr lang="en-GB" dirty="0" smtClean="0"/>
              <a:t>automatically saves </a:t>
            </a:r>
            <a:r>
              <a:rPr lang="en-GB" dirty="0"/>
              <a:t>R0-R3, R12, LR, PC and PSR on the stack</a:t>
            </a:r>
            <a:endParaRPr lang="en-GB" dirty="0" smtClean="0"/>
          </a:p>
          <a:p>
            <a:r>
              <a:rPr lang="en-GB" dirty="0" smtClean="0"/>
              <a:t>This </a:t>
            </a:r>
            <a:r>
              <a:rPr lang="en-GB" dirty="0"/>
              <a:t>operation is referred as </a:t>
            </a:r>
            <a:r>
              <a:rPr lang="en-GB" dirty="0" smtClean="0"/>
              <a:t>stacking and </a:t>
            </a:r>
            <a:r>
              <a:rPr lang="en-GB" dirty="0"/>
              <a:t>the structure </a:t>
            </a:r>
            <a:r>
              <a:rPr lang="en-GB" dirty="0" smtClean="0"/>
              <a:t>of eight </a:t>
            </a:r>
            <a:r>
              <a:rPr lang="en-GB" dirty="0"/>
              <a:t>data words is referred to as </a:t>
            </a:r>
            <a:r>
              <a:rPr lang="en-GB" b="1" dirty="0" smtClean="0"/>
              <a:t>stack frame</a:t>
            </a:r>
            <a:endParaRPr lang="en-GB" dirty="0" smtClean="0"/>
          </a:p>
          <a:p>
            <a:r>
              <a:rPr lang="en-GB" dirty="0" smtClean="0"/>
              <a:t>Immediately </a:t>
            </a:r>
            <a:r>
              <a:rPr lang="en-GB" dirty="0"/>
              <a:t>after stacking, the stack pointer indicates the lowest address in the stack </a:t>
            </a:r>
            <a:r>
              <a:rPr lang="en-GB" dirty="0" smtClean="0"/>
              <a:t>frame</a:t>
            </a:r>
          </a:p>
          <a:p>
            <a:r>
              <a:rPr lang="en-GB" dirty="0"/>
              <a:t>The stack frame includes the return </a:t>
            </a:r>
            <a:r>
              <a:rPr lang="en-GB" dirty="0" smtClean="0"/>
              <a:t>address</a:t>
            </a:r>
          </a:p>
          <a:p>
            <a:pPr lvl="1"/>
            <a:r>
              <a:rPr lang="en-GB" dirty="0" smtClean="0"/>
              <a:t>This </a:t>
            </a:r>
            <a:r>
              <a:rPr lang="en-GB" dirty="0"/>
              <a:t>is </a:t>
            </a:r>
            <a:r>
              <a:rPr lang="en-GB" dirty="0" smtClean="0"/>
              <a:t>the address </a:t>
            </a:r>
            <a:r>
              <a:rPr lang="en-GB" dirty="0"/>
              <a:t>of the next instruction in the interrupted </a:t>
            </a:r>
            <a:r>
              <a:rPr lang="en-GB" dirty="0" smtClean="0"/>
              <a:t>program.</a:t>
            </a:r>
          </a:p>
          <a:p>
            <a:r>
              <a:rPr lang="en-GB" dirty="0" smtClean="0"/>
              <a:t>This </a:t>
            </a:r>
            <a:r>
              <a:rPr lang="en-GB" dirty="0"/>
              <a:t>value is restored to the PC at exception </a:t>
            </a:r>
            <a:r>
              <a:rPr lang="en-GB" dirty="0" smtClean="0"/>
              <a:t>return </a:t>
            </a:r>
            <a:r>
              <a:rPr lang="en-GB" dirty="0"/>
              <a:t>so that the interrupted program resumes</a:t>
            </a:r>
          </a:p>
          <a:p>
            <a:endParaRPr lang="en-GB" dirty="0"/>
          </a:p>
          <a:p>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pic>
        <p:nvPicPr>
          <p:cNvPr id="5" name="Picture 4"/>
          <p:cNvPicPr>
            <a:picLocks noChangeAspect="1"/>
          </p:cNvPicPr>
          <p:nvPr/>
        </p:nvPicPr>
        <p:blipFill>
          <a:blip r:embed="rId2"/>
          <a:stretch>
            <a:fillRect/>
          </a:stretch>
        </p:blipFill>
        <p:spPr>
          <a:xfrm>
            <a:off x="4743449" y="4775200"/>
            <a:ext cx="3933825" cy="1990725"/>
          </a:xfrm>
          <a:prstGeom prst="rect">
            <a:avLst/>
          </a:prstGeom>
        </p:spPr>
      </p:pic>
    </p:spTree>
    <p:extLst>
      <p:ext uri="{BB962C8B-B14F-4D97-AF65-F5344CB8AC3E}">
        <p14:creationId xmlns:p14="http://schemas.microsoft.com/office/powerpoint/2010/main" val="229400708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Labels</a:t>
            </a:r>
            <a:endParaRPr lang="en-GB" dirty="0"/>
          </a:p>
        </p:txBody>
      </p:sp>
      <p:sp>
        <p:nvSpPr>
          <p:cNvPr id="3" name="Content Placeholder 2"/>
          <p:cNvSpPr>
            <a:spLocks noGrp="1"/>
          </p:cNvSpPr>
          <p:nvPr>
            <p:ph idx="1"/>
          </p:nvPr>
        </p:nvSpPr>
        <p:spPr/>
        <p:txBody>
          <a:bodyPr/>
          <a:lstStyle/>
          <a:p>
            <a:r>
              <a:rPr lang="en-GB" dirty="0" smtClean="0"/>
              <a:t>To avoid using memory addresses, especially when referring to lines of code, we use a text label</a:t>
            </a:r>
          </a:p>
          <a:p>
            <a:endParaRPr lang="en-GB" dirty="0"/>
          </a:p>
          <a:p>
            <a:endParaRPr lang="en-GB" dirty="0" smtClean="0"/>
          </a:p>
          <a:p>
            <a:endParaRPr lang="en-GB" dirty="0"/>
          </a:p>
          <a:p>
            <a:endParaRPr lang="en-GB" dirty="0" smtClean="0"/>
          </a:p>
          <a:p>
            <a:endParaRPr lang="en-GB" dirty="0"/>
          </a:p>
          <a:p>
            <a:r>
              <a:rPr lang="en-GB" dirty="0" smtClean="0"/>
              <a:t>The linker will calculate the correct address for each label during the linking process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2181225" y="2721441"/>
            <a:ext cx="3518912" cy="646331"/>
          </a:xfrm>
          <a:prstGeom prst="rect">
            <a:avLst/>
          </a:prstGeom>
          <a:noFill/>
        </p:spPr>
        <p:txBody>
          <a:bodyPr wrap="none" rtlCol="0">
            <a:spAutoFit/>
          </a:bodyPr>
          <a:lstStyle/>
          <a:p>
            <a:r>
              <a:rPr lang="en-GB" b="1" dirty="0"/>
              <a:t>loop</a:t>
            </a:r>
            <a:r>
              <a:rPr lang="en-GB" dirty="0"/>
              <a:t>:</a:t>
            </a:r>
          </a:p>
          <a:p>
            <a:r>
              <a:rPr lang="en-GB" dirty="0" smtClean="0"/>
              <a:t>	b loop	// </a:t>
            </a:r>
            <a:r>
              <a:rPr lang="en-GB" dirty="0"/>
              <a:t>Loop forever</a:t>
            </a:r>
          </a:p>
        </p:txBody>
      </p:sp>
      <p:sp>
        <p:nvSpPr>
          <p:cNvPr id="6" name="Arc 5"/>
          <p:cNvSpPr/>
          <p:nvPr/>
        </p:nvSpPr>
        <p:spPr bwMode="auto">
          <a:xfrm flipV="1">
            <a:off x="1914525" y="2838449"/>
            <a:ext cx="1647826" cy="743634"/>
          </a:xfrm>
          <a:prstGeom prst="arc">
            <a:avLst>
              <a:gd name="adj1" fmla="val 9203407"/>
              <a:gd name="adj2" fmla="val 21008052"/>
            </a:avLst>
          </a:prstGeom>
          <a:noFill/>
          <a:ln w="25400" cap="flat" cmpd="sng" algn="ctr">
            <a:solidFill>
              <a:schemeClr val="tx1"/>
            </a:solidFill>
            <a:prstDash val="solid"/>
            <a:round/>
            <a:headEnd type="triangle" w="med" len="med"/>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2052565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the Vector Table</a:t>
            </a:r>
            <a:endParaRPr lang="en-GB" dirty="0"/>
          </a:p>
        </p:txBody>
      </p:sp>
      <p:sp>
        <p:nvSpPr>
          <p:cNvPr id="3" name="Content Placeholder 2"/>
          <p:cNvSpPr>
            <a:spLocks noGrp="1"/>
          </p:cNvSpPr>
          <p:nvPr>
            <p:ph idx="1"/>
          </p:nvPr>
        </p:nvSpPr>
        <p:spPr>
          <a:xfrm>
            <a:off x="1047750" y="857250"/>
            <a:ext cx="7029450" cy="4791075"/>
          </a:xfrm>
        </p:spPr>
        <p:txBody>
          <a:bodyPr/>
          <a:lstStyle/>
          <a:p>
            <a:pPr marL="0" indent="0">
              <a:buNone/>
            </a:pPr>
            <a:r>
              <a:rPr lang="en-GB" dirty="0"/>
              <a:t>.section ".vectors"</a:t>
            </a:r>
          </a:p>
          <a:p>
            <a:pPr marL="0" indent="0">
              <a:buNone/>
            </a:pPr>
            <a:r>
              <a:rPr lang="en-GB" dirty="0"/>
              <a:t>.global </a:t>
            </a:r>
            <a:r>
              <a:rPr lang="en-GB" dirty="0" err="1"/>
              <a:t>exceptiontable</a:t>
            </a:r>
            <a:endParaRPr lang="en-GB" dirty="0"/>
          </a:p>
          <a:p>
            <a:pPr marL="0" indent="0">
              <a:buNone/>
            </a:pPr>
            <a:r>
              <a:rPr lang="en-GB" dirty="0" err="1"/>
              <a:t>exceptiontable</a:t>
            </a:r>
            <a:r>
              <a:rPr lang="en-GB" dirty="0"/>
              <a:t>:</a:t>
            </a:r>
          </a:p>
          <a:p>
            <a:pPr marL="0" indent="0">
              <a:buNone/>
            </a:pPr>
            <a:r>
              <a:rPr lang="en-GB" dirty="0"/>
              <a:t>	.word </a:t>
            </a:r>
            <a:r>
              <a:rPr lang="en-GB" dirty="0" err="1"/>
              <a:t>stackend</a:t>
            </a:r>
            <a:r>
              <a:rPr lang="en-GB" dirty="0"/>
              <a:t>  </a:t>
            </a:r>
            <a:r>
              <a:rPr lang="en-GB" dirty="0" smtClean="0"/>
              <a:t>	/* </a:t>
            </a:r>
            <a:r>
              <a:rPr lang="en-GB" dirty="0"/>
              <a:t>Initial Stack Pointer */</a:t>
            </a:r>
          </a:p>
          <a:p>
            <a:pPr marL="0" indent="0">
              <a:buNone/>
            </a:pPr>
            <a:r>
              <a:rPr lang="en-GB" dirty="0"/>
              <a:t>	.word main+1    </a:t>
            </a:r>
            <a:r>
              <a:rPr lang="en-GB" dirty="0" smtClean="0"/>
              <a:t>		/* </a:t>
            </a:r>
            <a:r>
              <a:rPr lang="en-GB" dirty="0"/>
              <a:t>Start address </a:t>
            </a:r>
            <a:br>
              <a:rPr lang="en-GB" dirty="0"/>
            </a:br>
            <a:r>
              <a:rPr lang="en-GB" dirty="0" smtClean="0"/>
              <a:t>				(+</a:t>
            </a:r>
            <a:r>
              <a:rPr lang="en-GB" dirty="0"/>
              <a:t>1 means "thumb mode") */</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552451" y="3067050"/>
            <a:ext cx="7524749" cy="3693319"/>
          </a:xfrm>
          <a:prstGeom prst="rect">
            <a:avLst/>
          </a:prstGeom>
          <a:noFill/>
        </p:spPr>
        <p:txBody>
          <a:bodyPr wrap="square" rtlCol="0">
            <a:spAutoFit/>
          </a:bodyPr>
          <a:lstStyle/>
          <a:p>
            <a:pPr marL="285750" indent="-285750">
              <a:buFont typeface="Wingdings" panose="05000000000000000000" pitchFamily="2" charset="2"/>
              <a:buChar char="q"/>
            </a:pPr>
            <a:r>
              <a:rPr lang="en-GB" dirty="0"/>
              <a:t>The minimal vector table requires at least the first four entries to be </a:t>
            </a:r>
            <a:r>
              <a:rPr lang="en-GB" dirty="0" smtClean="0"/>
              <a:t>valid</a:t>
            </a:r>
          </a:p>
          <a:p>
            <a:pPr marL="742950" lvl="1" indent="-285750">
              <a:buFont typeface="Wingdings" panose="05000000000000000000" pitchFamily="2" charset="2"/>
              <a:buChar char="q"/>
            </a:pPr>
            <a:r>
              <a:rPr lang="en-GB" dirty="0" smtClean="0"/>
              <a:t>the </a:t>
            </a:r>
            <a:r>
              <a:rPr lang="en-GB" dirty="0"/>
              <a:t>initial Main Stack </a:t>
            </a:r>
            <a:r>
              <a:rPr lang="en-GB" dirty="0" smtClean="0"/>
              <a:t>Pointer</a:t>
            </a:r>
          </a:p>
          <a:p>
            <a:pPr marL="742950" lvl="1" indent="-285750">
              <a:buFont typeface="Wingdings" panose="05000000000000000000" pitchFamily="2" charset="2"/>
              <a:buChar char="q"/>
            </a:pPr>
            <a:r>
              <a:rPr lang="en-GB" dirty="0" smtClean="0"/>
              <a:t>Reset vector (with </a:t>
            </a:r>
            <a:r>
              <a:rPr lang="en-GB" dirty="0"/>
              <a:t>bit[0] = 1) </a:t>
            </a:r>
            <a:endParaRPr lang="en-GB" dirty="0" smtClean="0"/>
          </a:p>
          <a:p>
            <a:pPr marL="742950" lvl="1" indent="-285750">
              <a:buFont typeface="Wingdings" panose="05000000000000000000" pitchFamily="2" charset="2"/>
              <a:buChar char="q"/>
            </a:pPr>
            <a:r>
              <a:rPr lang="en-GB" dirty="0" smtClean="0"/>
              <a:t>NMI</a:t>
            </a:r>
            <a:r>
              <a:rPr lang="en-GB" dirty="0"/>
              <a:t> vector </a:t>
            </a:r>
            <a:r>
              <a:rPr lang="en-GB" dirty="0" smtClean="0"/>
              <a:t> </a:t>
            </a:r>
            <a:r>
              <a:rPr lang="en-GB" dirty="0"/>
              <a:t>(with bit[0] = 1) </a:t>
            </a:r>
            <a:endParaRPr lang="en-GB" dirty="0" smtClean="0"/>
          </a:p>
          <a:p>
            <a:pPr marL="742950" lvl="1" indent="-285750">
              <a:buFont typeface="Wingdings" panose="05000000000000000000" pitchFamily="2" charset="2"/>
              <a:buChar char="q"/>
            </a:pPr>
            <a:r>
              <a:rPr lang="en-GB" dirty="0" smtClean="0"/>
              <a:t>Hard Fault</a:t>
            </a:r>
            <a:r>
              <a:rPr lang="en-GB" dirty="0"/>
              <a:t> vector </a:t>
            </a:r>
            <a:r>
              <a:rPr lang="en-GB" dirty="0" smtClean="0"/>
              <a:t> </a:t>
            </a:r>
            <a:r>
              <a:rPr lang="en-GB" dirty="0"/>
              <a:t>(with bit[0] = 1)</a:t>
            </a:r>
            <a:r>
              <a:rPr lang="en-GB" dirty="0" smtClean="0"/>
              <a:t> </a:t>
            </a:r>
          </a:p>
          <a:p>
            <a:pPr marL="285750" indent="-285750">
              <a:buFont typeface="Wingdings" panose="05000000000000000000" pitchFamily="2" charset="2"/>
              <a:buChar char="q"/>
            </a:pPr>
            <a:r>
              <a:rPr lang="en-GB" dirty="0" smtClean="0"/>
              <a:t>The least significant bit (</a:t>
            </a:r>
            <a:r>
              <a:rPr lang="en-GB" dirty="0">
                <a:sym typeface="Wingdings" panose="05000000000000000000" pitchFamily="2" charset="2"/>
              </a:rPr>
              <a:t>bit[0]</a:t>
            </a:r>
            <a:r>
              <a:rPr lang="en-GB" dirty="0" smtClean="0"/>
              <a:t>) of all vectors must be 1</a:t>
            </a:r>
          </a:p>
          <a:p>
            <a:pPr marL="742950" lvl="1" indent="-285750">
              <a:buFont typeface="Wingdings" panose="05000000000000000000" pitchFamily="2" charset="2"/>
              <a:buChar char="q"/>
            </a:pPr>
            <a:r>
              <a:rPr lang="en-GB" dirty="0" smtClean="0"/>
              <a:t>The </a:t>
            </a:r>
            <a:r>
              <a:rPr lang="en-GB" dirty="0"/>
              <a:t>Cortex-M4 processor only supports execution of instructions in Thumb </a:t>
            </a:r>
            <a:r>
              <a:rPr lang="en-GB" dirty="0" smtClean="0"/>
              <a:t>state </a:t>
            </a:r>
            <a:r>
              <a:rPr lang="en-GB" dirty="0" smtClean="0">
                <a:sym typeface="Wingdings" panose="05000000000000000000" pitchFamily="2" charset="2"/>
              </a:rPr>
              <a:t> processor just uses bits[31-1] of vector for address</a:t>
            </a:r>
            <a:endParaRPr lang="en-GB" dirty="0"/>
          </a:p>
          <a:p>
            <a:pPr marL="285750" indent="-285750">
              <a:buFont typeface="Wingdings" panose="05000000000000000000" pitchFamily="2" charset="2"/>
              <a:buChar char="q"/>
            </a:pPr>
            <a:r>
              <a:rPr lang="en-GB" dirty="0" smtClean="0"/>
              <a:t>A </a:t>
            </a:r>
            <a:r>
              <a:rPr lang="en-GB" dirty="0"/>
              <a:t>Reset will always cause the vector table offset to revert to address </a:t>
            </a:r>
            <a:r>
              <a:rPr lang="en-GB" dirty="0" smtClean="0"/>
              <a:t>0x0</a:t>
            </a:r>
          </a:p>
          <a:p>
            <a:pPr marL="285750" indent="-285750">
              <a:buFont typeface="Wingdings" panose="05000000000000000000" pitchFamily="2" charset="2"/>
              <a:buChar char="q"/>
            </a:pPr>
            <a:r>
              <a:rPr lang="en-GB" b="1" dirty="0" smtClean="0"/>
              <a:t>But just for now we will ignore the NMI and </a:t>
            </a:r>
            <a:r>
              <a:rPr lang="en-GB" b="1" dirty="0" err="1" smtClean="0"/>
              <a:t>HardFault</a:t>
            </a:r>
            <a:r>
              <a:rPr lang="en-GB" b="1" dirty="0" smtClean="0"/>
              <a:t> handlers</a:t>
            </a:r>
            <a:endParaRPr lang="en-GB" b="1" dirty="0"/>
          </a:p>
        </p:txBody>
      </p:sp>
      <p:sp>
        <p:nvSpPr>
          <p:cNvPr id="6" name="TextBox 5"/>
          <p:cNvSpPr txBox="1"/>
          <p:nvPr/>
        </p:nvSpPr>
        <p:spPr>
          <a:xfrm>
            <a:off x="6536988" y="3574510"/>
            <a:ext cx="2475081" cy="1200329"/>
          </a:xfrm>
          <a:prstGeom prst="rect">
            <a:avLst/>
          </a:prstGeom>
          <a:noFill/>
          <a:ln>
            <a:solidFill>
              <a:schemeClr val="tx1"/>
            </a:solidFill>
          </a:ln>
        </p:spPr>
        <p:txBody>
          <a:bodyPr wrap="square" rtlCol="0">
            <a:spAutoFit/>
          </a:bodyPr>
          <a:lstStyle/>
          <a:p>
            <a:r>
              <a:rPr lang="en-GB" dirty="0" smtClean="0"/>
              <a:t>Sets a thumb state bit to 0 or 1, but setting it to 0 causes a crash anyway ????</a:t>
            </a:r>
            <a:endParaRPr lang="en-GB" dirty="0"/>
          </a:p>
        </p:txBody>
      </p:sp>
      <p:cxnSp>
        <p:nvCxnSpPr>
          <p:cNvPr id="8" name="Straight Arrow Connector 7"/>
          <p:cNvCxnSpPr/>
          <p:nvPr/>
        </p:nvCxnSpPr>
        <p:spPr bwMode="auto">
          <a:xfrm flipH="1">
            <a:off x="3949430" y="4260715"/>
            <a:ext cx="2587558" cy="52682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H="1" flipV="1">
            <a:off x="3589506" y="2675106"/>
            <a:ext cx="2947482" cy="13716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00180483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a:t>
            </a:r>
            <a:endParaRPr lang="en-GB" dirty="0"/>
          </a:p>
        </p:txBody>
      </p:sp>
      <p:sp>
        <p:nvSpPr>
          <p:cNvPr id="3" name="Content Placeholder 2"/>
          <p:cNvSpPr>
            <a:spLocks noGrp="1"/>
          </p:cNvSpPr>
          <p:nvPr>
            <p:ph idx="1"/>
          </p:nvPr>
        </p:nvSpPr>
        <p:spPr/>
        <p:txBody>
          <a:bodyPr/>
          <a:lstStyle/>
          <a:p>
            <a:r>
              <a:rPr lang="en-GB" dirty="0" smtClean="0"/>
              <a:t>There is no such thing as a “main” function</a:t>
            </a:r>
          </a:p>
          <a:p>
            <a:r>
              <a:rPr lang="en-GB" dirty="0" smtClean="0"/>
              <a:t>We’ve labelled the start address of the assembler code we want to execute “main” but we could have called it “</a:t>
            </a:r>
            <a:r>
              <a:rPr lang="en-GB" dirty="0" err="1" smtClean="0"/>
              <a:t>starthere</a:t>
            </a:r>
            <a:r>
              <a:rPr lang="en-GB" dirty="0" smtClean="0"/>
              <a:t>”</a:t>
            </a:r>
          </a:p>
          <a:p>
            <a:r>
              <a:rPr lang="en-GB" dirty="0" smtClean="0"/>
              <a:t>The “.word main” puts the this memory address at this location during assembly NOT at run time</a:t>
            </a:r>
          </a:p>
          <a:p>
            <a:endParaRPr lang="en-GB" dirty="0"/>
          </a:p>
          <a:p>
            <a:r>
              <a:rPr lang="en-GB" dirty="0" smtClean="0"/>
              <a:t>NOTE:</a:t>
            </a:r>
            <a:br>
              <a:rPr lang="en-GB" dirty="0" smtClean="0"/>
            </a:br>
            <a:r>
              <a:rPr lang="en-GB" dirty="0" smtClean="0"/>
              <a:t>There are some linker directives such as .</a:t>
            </a:r>
            <a:r>
              <a:rPr lang="en-GB" b="1" dirty="0" smtClean="0"/>
              <a:t>section</a:t>
            </a:r>
            <a:r>
              <a:rPr lang="en-GB" dirty="0" smtClean="0"/>
              <a:t> and .</a:t>
            </a:r>
            <a:r>
              <a:rPr lang="en-GB" b="1" dirty="0" smtClean="0"/>
              <a:t>global</a:t>
            </a:r>
            <a:r>
              <a:rPr lang="en-GB" dirty="0" smtClean="0"/>
              <a:t> we’ll get to later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2403073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Stack</a:t>
            </a:r>
            <a:endParaRPr lang="en-GB" dirty="0"/>
          </a:p>
        </p:txBody>
      </p:sp>
      <p:sp>
        <p:nvSpPr>
          <p:cNvPr id="3" name="Content Placeholder 2"/>
          <p:cNvSpPr>
            <a:spLocks noGrp="1"/>
          </p:cNvSpPr>
          <p:nvPr>
            <p:ph idx="1"/>
          </p:nvPr>
        </p:nvSpPr>
        <p:spPr/>
        <p:txBody>
          <a:bodyPr/>
          <a:lstStyle/>
          <a:p>
            <a:r>
              <a:rPr lang="en-GB" dirty="0" smtClean="0"/>
              <a:t>Stack is where values are </a:t>
            </a:r>
            <a:r>
              <a:rPr lang="en-GB" dirty="0" err="1" smtClean="0"/>
              <a:t>PUSHed</a:t>
            </a:r>
            <a:r>
              <a:rPr lang="en-GB" dirty="0" smtClean="0"/>
              <a:t> to and </a:t>
            </a:r>
            <a:r>
              <a:rPr lang="en-GB" dirty="0" err="1" smtClean="0"/>
              <a:t>POPed</a:t>
            </a:r>
            <a:r>
              <a:rPr lang="en-GB" dirty="0" smtClean="0"/>
              <a:t> from</a:t>
            </a:r>
          </a:p>
          <a:p>
            <a:r>
              <a:rPr lang="en-GB" dirty="0" smtClean="0"/>
              <a:t>Stack grows down the memory i.e. towards address 0x0</a:t>
            </a:r>
          </a:p>
          <a:p>
            <a:r>
              <a:rPr lang="en-GB" dirty="0" smtClean="0"/>
              <a:t>Set the initial stack pointer to the end of the memory reserved for the stack</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714375" y="3676650"/>
            <a:ext cx="6096541" cy="1477328"/>
          </a:xfrm>
          <a:prstGeom prst="rect">
            <a:avLst/>
          </a:prstGeom>
          <a:noFill/>
        </p:spPr>
        <p:txBody>
          <a:bodyPr wrap="none" rtlCol="0">
            <a:spAutoFit/>
          </a:bodyPr>
          <a:lstStyle/>
          <a:p>
            <a:r>
              <a:rPr lang="en-GB" dirty="0" smtClean="0"/>
              <a:t>Create a small set of word (32-bit) values all set to zero</a:t>
            </a:r>
          </a:p>
          <a:p>
            <a:endParaRPr lang="en-GB" dirty="0" smtClean="0"/>
          </a:p>
          <a:p>
            <a:r>
              <a:rPr lang="en-GB" dirty="0" smtClean="0"/>
              <a:t>.section </a:t>
            </a:r>
            <a:r>
              <a:rPr lang="en-GB" dirty="0"/>
              <a:t>.</a:t>
            </a:r>
            <a:r>
              <a:rPr lang="en-GB" dirty="0" err="1"/>
              <a:t>bss</a:t>
            </a:r>
            <a:endParaRPr lang="en-GB" dirty="0"/>
          </a:p>
          <a:p>
            <a:r>
              <a:rPr lang="en-GB" dirty="0" err="1"/>
              <a:t>stackstart</a:t>
            </a:r>
            <a:r>
              <a:rPr lang="en-GB" dirty="0"/>
              <a:t>: .word </a:t>
            </a:r>
            <a:r>
              <a:rPr lang="en-GB" dirty="0" smtClean="0"/>
              <a:t>0,0,0,0,0,0,0,0,0,0,0,0,0,0,0,0,0,0,0,0,0,0</a:t>
            </a:r>
          </a:p>
          <a:p>
            <a:r>
              <a:rPr lang="en-GB" dirty="0" err="1" smtClean="0"/>
              <a:t>stackend</a:t>
            </a:r>
            <a:r>
              <a:rPr lang="en-GB" dirty="0" smtClean="0"/>
              <a:t>:</a:t>
            </a:r>
            <a:endParaRPr lang="en-GB" dirty="0"/>
          </a:p>
        </p:txBody>
      </p:sp>
      <p:sp>
        <p:nvSpPr>
          <p:cNvPr id="6" name="TextBox 5"/>
          <p:cNvSpPr txBox="1"/>
          <p:nvPr/>
        </p:nvSpPr>
        <p:spPr>
          <a:xfrm>
            <a:off x="3667125" y="5515659"/>
            <a:ext cx="3637454" cy="646331"/>
          </a:xfrm>
          <a:prstGeom prst="rect">
            <a:avLst/>
          </a:prstGeom>
          <a:noFill/>
        </p:spPr>
        <p:txBody>
          <a:bodyPr wrap="square" rtlCol="0">
            <a:spAutoFit/>
          </a:bodyPr>
          <a:lstStyle/>
          <a:p>
            <a:r>
              <a:rPr lang="en-GB" dirty="0" smtClean="0"/>
              <a:t>Use a label to get the end address of the stack</a:t>
            </a:r>
            <a:endParaRPr lang="en-GB" dirty="0"/>
          </a:p>
        </p:txBody>
      </p:sp>
      <p:cxnSp>
        <p:nvCxnSpPr>
          <p:cNvPr id="8" name="Straight Arrow Connector 7"/>
          <p:cNvCxnSpPr/>
          <p:nvPr/>
        </p:nvCxnSpPr>
        <p:spPr bwMode="auto">
          <a:xfrm flipH="1" flipV="1">
            <a:off x="1838325" y="5153978"/>
            <a:ext cx="1543050" cy="5895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91537609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Simple Setup Code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726536" y="2181255"/>
            <a:ext cx="7731664" cy="4247317"/>
          </a:xfrm>
          <a:prstGeom prst="rect">
            <a:avLst/>
          </a:prstGeom>
          <a:noFill/>
        </p:spPr>
        <p:txBody>
          <a:bodyPr wrap="square" rtlCol="0">
            <a:spAutoFit/>
          </a:bodyPr>
          <a:lstStyle/>
          <a:p>
            <a:r>
              <a:rPr lang="en-GB" dirty="0"/>
              <a:t>#include &lt;</a:t>
            </a:r>
            <a:r>
              <a:rPr lang="en-GB" dirty="0" err="1"/>
              <a:t>pio</a:t>
            </a:r>
            <a:r>
              <a:rPr lang="en-GB" dirty="0"/>
              <a:t>/sam4sd32c.h</a:t>
            </a:r>
            <a:r>
              <a:rPr lang="en-GB" dirty="0" smtClean="0"/>
              <a:t>&gt;</a:t>
            </a:r>
            <a:endParaRPr lang="en-GB" dirty="0"/>
          </a:p>
          <a:p>
            <a:endParaRPr lang="en-GB" dirty="0"/>
          </a:p>
          <a:p>
            <a:r>
              <a:rPr lang="en-GB" dirty="0"/>
              <a:t>.global main</a:t>
            </a:r>
          </a:p>
          <a:p>
            <a:r>
              <a:rPr lang="en-GB" dirty="0" smtClean="0"/>
              <a:t>	YOUR CODE HERE</a:t>
            </a:r>
            <a:endParaRPr lang="en-GB" dirty="0"/>
          </a:p>
          <a:p>
            <a:endParaRPr lang="en-GB" dirty="0"/>
          </a:p>
          <a:p>
            <a:r>
              <a:rPr lang="en-GB" dirty="0"/>
              <a:t>.section .</a:t>
            </a:r>
            <a:r>
              <a:rPr lang="en-GB" dirty="0" err="1"/>
              <a:t>bss</a:t>
            </a:r>
            <a:endParaRPr lang="en-GB" dirty="0"/>
          </a:p>
          <a:p>
            <a:r>
              <a:rPr lang="en-GB" dirty="0" err="1"/>
              <a:t>stackstart</a:t>
            </a:r>
            <a:r>
              <a:rPr lang="en-GB" dirty="0"/>
              <a:t>: .word </a:t>
            </a:r>
            <a:r>
              <a:rPr lang="en-GB" dirty="0" smtClean="0"/>
              <a:t>0,0,0,0,0,0,0,0,0,0,0,0,0,0,0,0,0,0,0,0,0,0</a:t>
            </a:r>
          </a:p>
          <a:p>
            <a:r>
              <a:rPr lang="en-GB" dirty="0" err="1" smtClean="0"/>
              <a:t>stackend</a:t>
            </a:r>
            <a:r>
              <a:rPr lang="en-GB" dirty="0" smtClean="0"/>
              <a:t>:</a:t>
            </a:r>
          </a:p>
          <a:p>
            <a:endParaRPr lang="en-GB" dirty="0"/>
          </a:p>
          <a:p>
            <a:r>
              <a:rPr lang="en-GB" dirty="0"/>
              <a:t>.section ".vectors"</a:t>
            </a:r>
          </a:p>
          <a:p>
            <a:r>
              <a:rPr lang="en-GB" dirty="0"/>
              <a:t>.global </a:t>
            </a:r>
            <a:r>
              <a:rPr lang="en-GB" dirty="0" err="1"/>
              <a:t>exceptiontable</a:t>
            </a:r>
            <a:endParaRPr lang="en-GB" dirty="0"/>
          </a:p>
          <a:p>
            <a:r>
              <a:rPr lang="en-GB" dirty="0" err="1"/>
              <a:t>exceptiontable</a:t>
            </a:r>
            <a:r>
              <a:rPr lang="en-GB" dirty="0"/>
              <a:t>:</a:t>
            </a:r>
          </a:p>
          <a:p>
            <a:r>
              <a:rPr lang="en-GB" dirty="0" smtClean="0"/>
              <a:t>    .</a:t>
            </a:r>
            <a:r>
              <a:rPr lang="en-GB" dirty="0"/>
              <a:t>word </a:t>
            </a:r>
            <a:r>
              <a:rPr lang="en-GB" dirty="0" err="1" smtClean="0"/>
              <a:t>stackend</a:t>
            </a:r>
            <a:endParaRPr lang="en-GB" dirty="0"/>
          </a:p>
          <a:p>
            <a:r>
              <a:rPr lang="en-GB" dirty="0" smtClean="0"/>
              <a:t>    .</a:t>
            </a:r>
            <a:r>
              <a:rPr lang="en-GB" dirty="0"/>
              <a:t>word </a:t>
            </a:r>
            <a:r>
              <a:rPr lang="en-GB" dirty="0" smtClean="0"/>
              <a:t>main+1</a:t>
            </a:r>
            <a:endParaRPr lang="en-GB" dirty="0"/>
          </a:p>
          <a:p>
            <a:r>
              <a:rPr lang="en-GB" dirty="0"/>
              <a:t>.end</a:t>
            </a:r>
          </a:p>
        </p:txBody>
      </p:sp>
      <p:sp>
        <p:nvSpPr>
          <p:cNvPr id="3" name="TextBox 2"/>
          <p:cNvSpPr txBox="1"/>
          <p:nvPr/>
        </p:nvSpPr>
        <p:spPr>
          <a:xfrm>
            <a:off x="7086600" y="3698495"/>
            <a:ext cx="1857375" cy="646331"/>
          </a:xfrm>
          <a:prstGeom prst="rect">
            <a:avLst/>
          </a:prstGeom>
          <a:noFill/>
        </p:spPr>
        <p:txBody>
          <a:bodyPr wrap="square" rtlCol="0">
            <a:spAutoFit/>
          </a:bodyPr>
          <a:lstStyle/>
          <a:p>
            <a:r>
              <a:rPr lang="en-GB" dirty="0" smtClean="0"/>
              <a:t>A small stack for demo</a:t>
            </a:r>
            <a:endParaRPr lang="en-GB" dirty="0"/>
          </a:p>
        </p:txBody>
      </p:sp>
      <p:sp>
        <p:nvSpPr>
          <p:cNvPr id="6" name="TextBox 5"/>
          <p:cNvSpPr txBox="1"/>
          <p:nvPr/>
        </p:nvSpPr>
        <p:spPr>
          <a:xfrm>
            <a:off x="726535" y="1044331"/>
            <a:ext cx="6712489" cy="461665"/>
          </a:xfrm>
          <a:prstGeom prst="rect">
            <a:avLst/>
          </a:prstGeom>
          <a:noFill/>
        </p:spPr>
        <p:txBody>
          <a:bodyPr wrap="square" rtlCol="0">
            <a:spAutoFit/>
          </a:bodyPr>
          <a:lstStyle/>
          <a:p>
            <a:r>
              <a:rPr lang="en-GB" sz="2400" dirty="0" smtClean="0"/>
              <a:t>Analyse the following code, what is it doing?</a:t>
            </a:r>
            <a:endParaRPr lang="en-GB" sz="2400" dirty="0"/>
          </a:p>
        </p:txBody>
      </p:sp>
    </p:spTree>
    <p:extLst>
      <p:ext uri="{BB962C8B-B14F-4D97-AF65-F5344CB8AC3E}">
        <p14:creationId xmlns:p14="http://schemas.microsoft.com/office/powerpoint/2010/main" val="35122689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14082</TotalTime>
  <Words>3022</Words>
  <Application>Microsoft Office PowerPoint</Application>
  <PresentationFormat>On-screen Show (4:3)</PresentationFormat>
  <Paragraphs>421</Paragraphs>
  <Slides>37</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PMingLiU</vt:lpstr>
      <vt:lpstr>PMingLiU</vt:lpstr>
      <vt:lpstr>Arial</vt:lpstr>
      <vt:lpstr>Helvetica</vt:lpstr>
      <vt:lpstr>Helvetica-Narrow</vt:lpstr>
      <vt:lpstr>Impact</vt:lpstr>
      <vt:lpstr>Monotype Sorts</vt:lpstr>
      <vt:lpstr>Times New Roman</vt:lpstr>
      <vt:lpstr>Wingdings</vt:lpstr>
      <vt:lpstr>os-slides</vt:lpstr>
      <vt:lpstr>The ARM GCC Linker</vt:lpstr>
      <vt:lpstr>How to build an pure assembler project in Atmel Studio</vt:lpstr>
      <vt:lpstr>PowerPoint Presentation</vt:lpstr>
      <vt:lpstr>GNU Assembler Directives</vt:lpstr>
      <vt:lpstr>PowerPoint Presentation</vt:lpstr>
      <vt:lpstr>Sections (or Segments)</vt:lpstr>
      <vt:lpstr>PowerPoint Presentation</vt:lpstr>
      <vt:lpstr>A Linker File</vt:lpstr>
      <vt:lpstr>Linker Sections</vt:lpstr>
      <vt:lpstr>Relating between Output and Input Sections for the Linker</vt:lpstr>
      <vt:lpstr>PowerPoint Presentation</vt:lpstr>
      <vt:lpstr>.text Input Section</vt:lpstr>
      <vt:lpstr>.data Input Section</vt:lpstr>
      <vt:lpstr>.bss Input Section</vt:lpstr>
      <vt:lpstr>.bss Input Section(Cont)</vt:lpstr>
      <vt:lpstr>absolute</vt:lpstr>
      <vt:lpstr>Simple Linker Script</vt:lpstr>
      <vt:lpstr>MEMORY Command</vt:lpstr>
      <vt:lpstr>Output Section Region</vt:lpstr>
      <vt:lpstr>Assembler Directives</vt:lpstr>
      <vt:lpstr>.text Implicit</vt:lpstr>
      <vt:lpstr>.text Explicit</vt:lpstr>
      <vt:lpstr>Switching Between Sections</vt:lpstr>
      <vt:lpstr>.data</vt:lpstr>
      <vt:lpstr>.bss</vt:lpstr>
      <vt:lpstr>.section (absolute offset)</vt:lpstr>
      <vt:lpstr>Assembler Subsections</vt:lpstr>
      <vt:lpstr>Naming a Section Directive</vt:lpstr>
      <vt:lpstr>Subsection: Naming a Section Directive</vt:lpstr>
      <vt:lpstr>.section Directive</vt:lpstr>
      <vt:lpstr>Exception Handling and the Vector Table</vt:lpstr>
      <vt:lpstr>Interrupt Stack Frame</vt:lpstr>
      <vt:lpstr>Labels</vt:lpstr>
      <vt:lpstr>Setting Up the Vector Table</vt:lpstr>
      <vt:lpstr>Main</vt:lpstr>
      <vt:lpstr>Stack</vt:lpstr>
      <vt:lpstr>Exercise: Simple Setup Code</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139</cp:revision>
  <cp:lastPrinted>2001-06-14T13:58:17Z</cp:lastPrinted>
  <dcterms:created xsi:type="dcterms:W3CDTF">1999-06-25T18:38:26Z</dcterms:created>
  <dcterms:modified xsi:type="dcterms:W3CDTF">2016-11-02T10:15:48Z</dcterms:modified>
</cp:coreProperties>
</file>