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94" r:id="rId1"/>
  </p:sldMasterIdLst>
  <p:notesMasterIdLst>
    <p:notesMasterId r:id="rId21"/>
  </p:notesMasterIdLst>
  <p:handoutMasterIdLst>
    <p:handoutMasterId r:id="rId22"/>
  </p:handoutMasterIdLst>
  <p:sldIdLst>
    <p:sldId id="256" r:id="rId2"/>
    <p:sldId id="257" r:id="rId3"/>
    <p:sldId id="266" r:id="rId4"/>
    <p:sldId id="265" r:id="rId5"/>
    <p:sldId id="268" r:id="rId6"/>
    <p:sldId id="264" r:id="rId7"/>
    <p:sldId id="269" r:id="rId8"/>
    <p:sldId id="270" r:id="rId9"/>
    <p:sldId id="263" r:id="rId10"/>
    <p:sldId id="262" r:id="rId11"/>
    <p:sldId id="271" r:id="rId12"/>
    <p:sldId id="272" r:id="rId13"/>
    <p:sldId id="273" r:id="rId14"/>
    <p:sldId id="274" r:id="rId15"/>
    <p:sldId id="275" r:id="rId16"/>
    <p:sldId id="276" r:id="rId17"/>
    <p:sldId id="277" r:id="rId18"/>
    <p:sldId id="278" r:id="rId19"/>
    <p:sldId id="27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28"/>
    <p:restoredTop sz="96301"/>
  </p:normalViewPr>
  <p:slideViewPr>
    <p:cSldViewPr snapToGrid="0">
      <p:cViewPr varScale="1">
        <p:scale>
          <a:sx n="138" d="100"/>
          <a:sy n="138" d="100"/>
        </p:scale>
        <p:origin x="176" y="6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38A669-E48E-61C4-64C6-38D03493205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dirty="0"/>
              <a:t>Student number: 2512177</a:t>
            </a:r>
          </a:p>
          <a:p>
            <a:r>
              <a:rPr lang="en-US" dirty="0"/>
              <a:t>
Module code: ECEY4005</a:t>
            </a:r>
          </a:p>
          <a:p>
            <a:r>
              <a:rPr lang="en-US" dirty="0"/>
              <a:t>
Word count:</a:t>
            </a:r>
          </a:p>
          <a:p>
            <a:r>
              <a:rPr lang="en-US" dirty="0"/>
              <a:t>
</a:t>
            </a:r>
          </a:p>
        </p:txBody>
      </p:sp>
      <p:sp>
        <p:nvSpPr>
          <p:cNvPr id="3" name="Date Placeholder 2">
            <a:extLst>
              <a:ext uri="{FF2B5EF4-FFF2-40B4-BE49-F238E27FC236}">
                <a16:creationId xmlns:a16="http://schemas.microsoft.com/office/drawing/2014/main" id="{A337FADE-FFAC-ACA2-CCA0-5789B420BFF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4FEDBB9-0C8E-6545-AC95-0465D136AE88}" type="datetimeFigureOut">
              <a:rPr lang="en-US" smtClean="0"/>
              <a:t>1/18/26</a:t>
            </a:fld>
            <a:endParaRPr lang="en-US" dirty="0"/>
          </a:p>
        </p:txBody>
      </p:sp>
      <p:sp>
        <p:nvSpPr>
          <p:cNvPr id="4" name="Footer Placeholder 3">
            <a:extLst>
              <a:ext uri="{FF2B5EF4-FFF2-40B4-BE49-F238E27FC236}">
                <a16:creationId xmlns:a16="http://schemas.microsoft.com/office/drawing/2014/main" id="{62D9EC95-AB9E-4942-2840-A5701AEEB2D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496FC1-B2DE-034B-745E-A18663901DF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680A9A1-A551-3C46-BC69-E17B89656A1E}" type="slidenum">
              <a:rPr lang="en-US" smtClean="0"/>
              <a:t>‹#›</a:t>
            </a:fld>
            <a:endParaRPr lang="en-US" dirty="0"/>
          </a:p>
        </p:txBody>
      </p:sp>
    </p:spTree>
    <p:extLst>
      <p:ext uri="{BB962C8B-B14F-4D97-AF65-F5344CB8AC3E}">
        <p14:creationId xmlns:p14="http://schemas.microsoft.com/office/powerpoint/2010/main" val="879218528"/>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dirty="0"/>
              <a:t>Student number: 2512177</a:t>
            </a:r>
          </a:p>
          <a:p>
            <a:r>
              <a:rPr lang="en-US" dirty="0"/>
              <a:t>
Module code: ECEY4005</a:t>
            </a:r>
          </a:p>
          <a:p>
            <a:r>
              <a:rPr lang="en-US" dirty="0"/>
              <a:t>
Word count:</a:t>
            </a:r>
          </a:p>
          <a:p>
            <a:r>
              <a:rPr lang="en-US" dirty="0"/>
              <a:t>
</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0B5F02-46E4-B24A-91C4-AFA3D094F7B1}" type="datetimeFigureOut">
              <a:rPr lang="en-US" smtClean="0"/>
              <a:t>1/18/26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B4B9D5-DCCF-EF4A-B97B-D94860B5FDE8}" type="slidenum">
              <a:rPr lang="en-US" smtClean="0"/>
              <a:t>‹#›</a:t>
            </a:fld>
            <a:endParaRPr lang="en-US" dirty="0"/>
          </a:p>
        </p:txBody>
      </p:sp>
    </p:spTree>
    <p:extLst>
      <p:ext uri="{BB962C8B-B14F-4D97-AF65-F5344CB8AC3E}">
        <p14:creationId xmlns:p14="http://schemas.microsoft.com/office/powerpoint/2010/main" val="452012857"/>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5" name="Slide Number Placeholder 4"/>
          <p:cNvSpPr>
            <a:spLocks noGrp="1"/>
          </p:cNvSpPr>
          <p:nvPr>
            <p:ph type="sldNum" sz="quarter" idx="5"/>
          </p:nvPr>
        </p:nvSpPr>
        <p:spPr/>
        <p:txBody>
          <a:bodyPr/>
          <a:lstStyle/>
          <a:p>
            <a:fld id="{7BB4B9D5-DCCF-EF4A-B97B-D94860B5FDE8}" type="slidenum">
              <a:rPr lang="en-US" smtClean="0"/>
              <a:t>5</a:t>
            </a:fld>
            <a:endParaRPr lang="en-US" dirty="0"/>
          </a:p>
        </p:txBody>
      </p:sp>
    </p:spTree>
    <p:extLst>
      <p:ext uri="{BB962C8B-B14F-4D97-AF65-F5344CB8AC3E}">
        <p14:creationId xmlns:p14="http://schemas.microsoft.com/office/powerpoint/2010/main" val="3737178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2A89ACC-6A4D-3B4F-B9CA-16F77AA023AC}" type="datetime1">
              <a:rPr lang="en-GB" smtClean="0"/>
              <a:t>18/01/2026</a:t>
            </a:fld>
            <a:endParaRPr lang="en-US" dirty="0"/>
          </a:p>
        </p:txBody>
      </p:sp>
      <p:sp>
        <p:nvSpPr>
          <p:cNvPr id="5" name="Footer Placeholder 4"/>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4033781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0989EE9-7668-7849-B52E-9C0489E71AFB}" type="datetime1">
              <a:rPr lang="en-GB" smtClean="0"/>
              <a:t>18/01/2026</a:t>
            </a:fld>
            <a:endParaRPr lang="en-US" dirty="0"/>
          </a:p>
        </p:txBody>
      </p:sp>
      <p:sp>
        <p:nvSpPr>
          <p:cNvPr id="5" name="Footer Placeholder 4"/>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840834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079039-9E3D-6B49-A96B-F5EF5D014BA1}" type="datetime1">
              <a:rPr lang="en-GB" smtClean="0"/>
              <a:t>18/01/2026</a:t>
            </a:fld>
            <a:endParaRPr lang="en-US" dirty="0"/>
          </a:p>
        </p:txBody>
      </p:sp>
      <p:sp>
        <p:nvSpPr>
          <p:cNvPr id="5" name="Footer Placeholder 4"/>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629730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CB738FE-E0D8-EB40-A573-EC9F13AF8C31}" type="datetime1">
              <a:rPr lang="en-GB" smtClean="0"/>
              <a:t>18/01/2026</a:t>
            </a:fld>
            <a:endParaRPr lang="en-US" dirty="0"/>
          </a:p>
        </p:txBody>
      </p:sp>
      <p:sp>
        <p:nvSpPr>
          <p:cNvPr id="6" name="Footer Placeholder 5"/>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212202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6BB8FF6-2E69-9346-972C-8F730902F8D5}" type="datetime1">
              <a:rPr lang="en-GB" smtClean="0"/>
              <a:t>18/01/2026</a:t>
            </a:fld>
            <a:endParaRPr lang="en-US" dirty="0"/>
          </a:p>
        </p:txBody>
      </p:sp>
      <p:sp>
        <p:nvSpPr>
          <p:cNvPr id="8" name="Footer Placeholder 7"/>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4193754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1CBF7D0-14F2-1848-BFA4-9220022D6584}" type="datetime1">
              <a:rPr lang="en-GB" smtClean="0"/>
              <a:t>18/01/2026</a:t>
            </a:fld>
            <a:endParaRPr lang="en-US" dirty="0"/>
          </a:p>
        </p:txBody>
      </p:sp>
      <p:sp>
        <p:nvSpPr>
          <p:cNvPr id="4" name="Footer Placeholder 3"/>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159901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D491CB-5EE1-4441-9802-9F8DCD4F1D08}" type="datetime1">
              <a:rPr lang="en-GB" smtClean="0"/>
              <a:t>18/01/2026</a:t>
            </a:fld>
            <a:endParaRPr lang="en-US" dirty="0"/>
          </a:p>
        </p:txBody>
      </p:sp>
      <p:sp>
        <p:nvSpPr>
          <p:cNvPr id="3" name="Footer Placeholder 2"/>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751876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EBF515-EFE4-4646-A7F5-EE0B5E1DACF1}" type="datetime1">
              <a:rPr lang="en-GB" smtClean="0"/>
              <a:t>18/01/2026</a:t>
            </a:fld>
            <a:endParaRPr lang="en-US" dirty="0"/>
          </a:p>
        </p:txBody>
      </p:sp>
      <p:sp>
        <p:nvSpPr>
          <p:cNvPr id="6" name="Footer Placeholder 5"/>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867816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dirty="0"/>
          </a:p>
        </p:txBody>
      </p:sp>
      <p:sp>
        <p:nvSpPr>
          <p:cNvPr id="5" name="Date Placeholder 4"/>
          <p:cNvSpPr>
            <a:spLocks noGrp="1"/>
          </p:cNvSpPr>
          <p:nvPr>
            <p:ph type="dt" sz="half" idx="10"/>
          </p:nvPr>
        </p:nvSpPr>
        <p:spPr/>
        <p:txBody>
          <a:bodyPr/>
          <a:lstStyle/>
          <a:p>
            <a:fld id="{B9519A58-6D03-F140-AAF3-C6F73B4BB747}" type="datetime1">
              <a:rPr lang="en-GB" smtClean="0"/>
              <a:t>18/01/2026</a:t>
            </a:fld>
            <a:endParaRPr lang="en-US" dirty="0"/>
          </a:p>
        </p:txBody>
      </p:sp>
    </p:spTree>
    <p:extLst>
      <p:ext uri="{BB962C8B-B14F-4D97-AF65-F5344CB8AC3E}">
        <p14:creationId xmlns:p14="http://schemas.microsoft.com/office/powerpoint/2010/main" val="2483573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AAE9AA9-62D8-2C44-BB64-365B79FAC6C8}" type="datetime1">
              <a:rPr lang="en-GB" smtClean="0"/>
              <a:t>18/01/2026</a:t>
            </a:fld>
            <a:endParaRPr lang="en-US" dirty="0"/>
          </a:p>
        </p:txBody>
      </p:sp>
      <p:sp>
        <p:nvSpPr>
          <p:cNvPr id="5" name="Footer Placeholder 4"/>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dirty="0"/>
          </a:p>
        </p:txBody>
      </p:sp>
    </p:spTree>
    <p:extLst>
      <p:ext uri="{BB962C8B-B14F-4D97-AF65-F5344CB8AC3E}">
        <p14:creationId xmlns:p14="http://schemas.microsoft.com/office/powerpoint/2010/main" val="3223988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30EF2AD-692E-0F40-92BB-304F80001EC0}" type="datetime1">
              <a:rPr lang="en-GB" smtClean="0"/>
              <a:t>18/01/2026</a:t>
            </a:fld>
            <a:endParaRPr lang="en-US" dirty="0"/>
          </a:p>
        </p:txBody>
      </p:sp>
      <p:sp>
        <p:nvSpPr>
          <p:cNvPr id="5" name="Footer Placeholder 4"/>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3511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2CB7AB-1D85-2543-B34A-AA610BC68D98}" type="datetime1">
              <a:rPr lang="en-GB" smtClean="0"/>
              <a:t>18/01/2026</a:t>
            </a:fld>
            <a:endParaRPr lang="en-US" dirty="0"/>
          </a:p>
        </p:txBody>
      </p:sp>
      <p:sp>
        <p:nvSpPr>
          <p:cNvPr id="5" name="Footer Placeholder 4"/>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dirty="0"/>
          </a:p>
        </p:txBody>
      </p:sp>
    </p:spTree>
    <p:extLst>
      <p:ext uri="{BB962C8B-B14F-4D97-AF65-F5344CB8AC3E}">
        <p14:creationId xmlns:p14="http://schemas.microsoft.com/office/powerpoint/2010/main" val="20185379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5300673-67F3-C148-88FE-50CFD9562DD8}" type="datetime1">
              <a:rPr lang="en-GB" smtClean="0"/>
              <a:t>18/01/2026</a:t>
            </a:fld>
            <a:endParaRPr lang="en-US" dirty="0"/>
          </a:p>
        </p:txBody>
      </p:sp>
      <p:sp>
        <p:nvSpPr>
          <p:cNvPr id="5" name="Footer Placeholder 4"/>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702046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21BA0A1-9901-DC4E-A0C2-617D2939AE52}" type="datetime1">
              <a:rPr lang="en-GB" smtClean="0"/>
              <a:t>18/01/2026</a:t>
            </a:fld>
            <a:endParaRPr lang="en-US" dirty="0"/>
          </a:p>
        </p:txBody>
      </p:sp>
      <p:sp>
        <p:nvSpPr>
          <p:cNvPr id="5" name="Footer Placeholder 4"/>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dirty="0"/>
          </a:p>
        </p:txBody>
      </p:sp>
    </p:spTree>
    <p:extLst>
      <p:ext uri="{BB962C8B-B14F-4D97-AF65-F5344CB8AC3E}">
        <p14:creationId xmlns:p14="http://schemas.microsoft.com/office/powerpoint/2010/main" val="5380855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4287D2C-3ED6-4544-892F-61E386A4AF56}" type="datetime1">
              <a:rPr lang="en-GB" smtClean="0"/>
              <a:t>18/01/2026</a:t>
            </a:fld>
            <a:endParaRPr lang="en-US" dirty="0"/>
          </a:p>
        </p:txBody>
      </p:sp>
      <p:sp>
        <p:nvSpPr>
          <p:cNvPr id="5" name="Footer Placeholder 4"/>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2801151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ADD32D-440C-EC4F-9159-640DA393BD2A}" type="datetime1">
              <a:rPr lang="en-GB" smtClean="0"/>
              <a:t>18/01/2026</a:t>
            </a:fld>
            <a:endParaRPr lang="en-US" dirty="0"/>
          </a:p>
        </p:txBody>
      </p:sp>
      <p:sp>
        <p:nvSpPr>
          <p:cNvPr id="5" name="Footer Placeholder 4"/>
          <p:cNvSpPr>
            <a:spLocks noGrp="1"/>
          </p:cNvSpPr>
          <p:nvPr>
            <p:ph type="ftr" sz="quarter" idx="11"/>
          </p:nvPr>
        </p:nvSpPr>
        <p:spPr/>
        <p:txBody>
          <a:bodyPr/>
          <a:lstStyle/>
          <a:p>
            <a:r>
              <a:rPr lang="en-US" dirty="0"/>
              <a:t>Student number: 2512177</a:t>
            </a:r>
          </a:p>
          <a:p>
            <a:r>
              <a:rPr lang="en-US" dirty="0"/>
              <a:t>
Module code: ECEY4005</a:t>
            </a:r>
          </a:p>
          <a:p>
            <a:r>
              <a:rPr lang="en-US" dirty="0"/>
              <a:t>
Word count:</a:t>
            </a:r>
          </a:p>
          <a:p>
            <a:r>
              <a:rPr lang="en-US" dirty="0"/>
              <a:t>
</a:t>
            </a:r>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992864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D97B4C1-23A0-884D-BEA6-97F76F70F210}" type="datetime1">
              <a:rPr lang="en-GB" smtClean="0"/>
              <a:t>18/01/2026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Student number: 2512177</a:t>
            </a:r>
          </a:p>
          <a:p>
            <a:r>
              <a:rPr lang="en-US" dirty="0"/>
              <a:t>
Module code: ECEY4005</a:t>
            </a:r>
          </a:p>
          <a:p>
            <a:r>
              <a:rPr lang="en-US" dirty="0"/>
              <a:t>
Word count:</a:t>
            </a:r>
          </a:p>
          <a:p>
            <a:r>
              <a:rPr lang="en-US" dirty="0"/>
              <a:t>
</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48CC95F-0247-41B6-91CF-DC97C76A7088}" type="slidenum">
              <a:rPr lang="en-US" smtClean="0"/>
              <a:pPr/>
              <a:t>‹#›</a:t>
            </a:fld>
            <a:endParaRPr lang="en-US" dirty="0"/>
          </a:p>
        </p:txBody>
      </p:sp>
    </p:spTree>
    <p:extLst>
      <p:ext uri="{BB962C8B-B14F-4D97-AF65-F5344CB8AC3E}">
        <p14:creationId xmlns:p14="http://schemas.microsoft.com/office/powerpoint/2010/main" val="1389988037"/>
      </p:ext>
    </p:extLst>
  </p:cSld>
  <p:clrMap bg1="lt1" tx1="dk1" bg2="lt2" tx2="dk2" accent1="accent1" accent2="accent2" accent3="accent3" accent4="accent4" accent5="accent5" accent6="accent6" hlink="hlink" folHlink="folHlink"/>
  <p:sldLayoutIdLst>
    <p:sldLayoutId id="2147484095" r:id="rId1"/>
    <p:sldLayoutId id="2147484096" r:id="rId2"/>
    <p:sldLayoutId id="2147484097" r:id="rId3"/>
    <p:sldLayoutId id="2147484098" r:id="rId4"/>
    <p:sldLayoutId id="2147484099" r:id="rId5"/>
    <p:sldLayoutId id="2147484100" r:id="rId6"/>
    <p:sldLayoutId id="2147484101" r:id="rId7"/>
    <p:sldLayoutId id="2147484102" r:id="rId8"/>
    <p:sldLayoutId id="2147484103" r:id="rId9"/>
    <p:sldLayoutId id="2147484104" r:id="rId10"/>
    <p:sldLayoutId id="2147484105" r:id="rId11"/>
    <p:sldLayoutId id="2147484106" r:id="rId12"/>
    <p:sldLayoutId id="2147484107" r:id="rId13"/>
    <p:sldLayoutId id="2147484108" r:id="rId14"/>
    <p:sldLayoutId id="2147484109" r:id="rId15"/>
    <p:sldLayoutId id="214748411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video" Target="https://www.youtube.com/embed/y3QxIcLoRe4?feature=oembed"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3" Type="http://schemas.openxmlformats.org/officeDocument/2006/relationships/hyperlink" Target="https://beyc.co.th/what-is-loose-parts-play/" TargetMode="External"/><Relationship Id="rId2" Type="http://schemas.openxmlformats.org/officeDocument/2006/relationships/hyperlink" Target="https://www.babycentre.co.uk/a25022414/parents-tips-life-with-two-under-two" TargetMode="Externa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communityplaythings.co.uk/learning-library/articles/froebels-gifts-and-block-play-today" TargetMode="External"/><Relationship Id="rId2" Type="http://schemas.openxmlformats.org/officeDocument/2006/relationships/hyperlink" Target="https://developingchild.harvard.edu/" TargetMode="External"/><Relationship Id="rId1" Type="http://schemas.openxmlformats.org/officeDocument/2006/relationships/slideLayout" Target="../slideLayouts/slideLayout1.xml"/><Relationship Id="rId4" Type="http://schemas.openxmlformats.org/officeDocument/2006/relationships/hyperlink" Target="https://earlyyears.blog.gov.uk/2024/05/13/maintaining-quality-early-years-provision-in-the-face-of-workforce-challenge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babycentre.co.uk/a25022414/parents-tips-life-with-two-under-two" TargetMode="External"/><Relationship Id="rId2" Type="http://schemas.openxmlformats.org/officeDocument/2006/relationships/hyperlink" Target="https://www.theguardian.com/society/2024/oct/31/less-sugar-in-first-1000-days-of-life-protects-against-chronic-disease-study-finds" TargetMode="External"/><Relationship Id="rId1" Type="http://schemas.openxmlformats.org/officeDocument/2006/relationships/slideLayout" Target="../slideLayouts/slideLayout1.xml"/><Relationship Id="rId5" Type="http://schemas.openxmlformats.org/officeDocument/2006/relationships/hyperlink" Target="https://www.communityplaythings.co.uk/learning-library/articles/froebels-gifts-and-block-play-today?srsltid=AfmBOopsnM8OyGHH2ebvWGeITkqhUIuSFAInn06-VrFCx1EY97so-xcz" TargetMode="External"/><Relationship Id="rId4" Type="http://schemas.openxmlformats.org/officeDocument/2006/relationships/hyperlink" Target="https://beyc.co.th/what-is-loose-parts-play/"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littleforestschools.com/our-approach/" TargetMode="External"/><Relationship Id="rId2" Type="http://schemas.openxmlformats.org/officeDocument/2006/relationships/hyperlink" Target="https://earlyyears.blog.gov.uk/2024/05/13/maintaining-quality-early-years-provision-in-the-face-of-workforce-challenges/" TargetMode="External"/><Relationship Id="rId1" Type="http://schemas.openxmlformats.org/officeDocument/2006/relationships/slideLayout" Target="../slideLayouts/slideLayout1.xml"/><Relationship Id="rId5" Type="http://schemas.openxmlformats.org/officeDocument/2006/relationships/hyperlink" Target="https://www.thekavanaughreport.com/2020/09/introducing-loose-parts-play-in-our.html" TargetMode="External"/><Relationship Id="rId4" Type="http://schemas.openxmlformats.org/officeDocument/2006/relationships/hyperlink" Target="https://nannynme.co.za/wp/the-first-1000-days-of-life/"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nannynme.co.za/wp/the-first-1000-days-of-life/" TargetMode="Externa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www.unicef.org.uk/wp-content/uploads/2019/10/UNCRC_summary-1_1.pdf" TargetMode="External"/><Relationship Id="rId2" Type="http://schemas.openxmlformats.org/officeDocument/2006/relationships/hyperlink" Target="https://www.thekavanaughreport.com/2020/09/introducing-loose-parts-play-in-our.html" TargetMode="External"/><Relationship Id="rId1" Type="http://schemas.openxmlformats.org/officeDocument/2006/relationships/slideLayout" Target="../slideLayouts/slideLayout1.xml"/><Relationship Id="rId4" Type="http://schemas.openxmlformats.org/officeDocument/2006/relationships/hyperlink" Target="https://www.youtube.com/watch?v=y3QxIcLoRe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3" name="Straight Connector 22">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7"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796C4D-087E-AFAB-3E25-53A31AB1F154}"/>
              </a:ext>
            </a:extLst>
          </p:cNvPr>
          <p:cNvSpPr>
            <a:spLocks noGrp="1"/>
          </p:cNvSpPr>
          <p:nvPr>
            <p:ph type="ctrTitle"/>
          </p:nvPr>
        </p:nvSpPr>
        <p:spPr>
          <a:xfrm>
            <a:off x="4419137" y="3424766"/>
            <a:ext cx="7564898" cy="1169864"/>
          </a:xfrm>
        </p:spPr>
        <p:txBody>
          <a:bodyPr>
            <a:normAutofit fontScale="90000"/>
          </a:bodyPr>
          <a:lstStyle/>
          <a:p>
            <a:pPr algn="l"/>
            <a:r>
              <a:rPr lang="en-US" sz="6000" dirty="0">
                <a:solidFill>
                  <a:schemeClr val="bg1"/>
                </a:solidFill>
                <a:latin typeface="Arial" panose="020B0604020202020204" pitchFamily="34" charset="0"/>
                <a:cs typeface="Arial" panose="020B0604020202020204" pitchFamily="34" charset="0"/>
              </a:rPr>
              <a:t>The First 1000 Days.</a:t>
            </a:r>
            <a:br>
              <a:rPr lang="en-US" sz="6000" dirty="0">
                <a:solidFill>
                  <a:schemeClr val="bg1"/>
                </a:solidFill>
                <a:latin typeface="Arial" panose="020B0604020202020204" pitchFamily="34" charset="0"/>
                <a:cs typeface="Arial" panose="020B0604020202020204" pitchFamily="34" charset="0"/>
              </a:rPr>
            </a:br>
            <a:r>
              <a:rPr lang="en-US" sz="6000" dirty="0">
                <a:solidFill>
                  <a:schemeClr val="bg1"/>
                </a:solidFill>
                <a:latin typeface="Arial" panose="020B0604020202020204" pitchFamily="34" charset="0"/>
                <a:cs typeface="Arial" panose="020B0604020202020204" pitchFamily="34" charset="0"/>
              </a:rPr>
              <a:t>Scrapbook.</a:t>
            </a:r>
          </a:p>
        </p:txBody>
      </p:sp>
      <p:sp>
        <p:nvSpPr>
          <p:cNvPr id="3" name="Subtitle 2">
            <a:extLst>
              <a:ext uri="{FF2B5EF4-FFF2-40B4-BE49-F238E27FC236}">
                <a16:creationId xmlns:a16="http://schemas.microsoft.com/office/drawing/2014/main" id="{777A4350-9C84-1158-D0CD-0B0097158A68}"/>
              </a:ext>
            </a:extLst>
          </p:cNvPr>
          <p:cNvSpPr>
            <a:spLocks noGrp="1"/>
          </p:cNvSpPr>
          <p:nvPr>
            <p:ph type="subTitle" idx="1"/>
          </p:nvPr>
        </p:nvSpPr>
        <p:spPr>
          <a:xfrm>
            <a:off x="4419137" y="1247653"/>
            <a:ext cx="6203795" cy="1186108"/>
          </a:xfrm>
        </p:spPr>
        <p:txBody>
          <a:bodyPr>
            <a:normAutofit/>
          </a:bodyPr>
          <a:lstStyle/>
          <a:p>
            <a:pPr algn="l"/>
            <a:r>
              <a:rPr lang="en-GB" sz="1200" dirty="0">
                <a:solidFill>
                  <a:schemeClr val="bg1"/>
                </a:solidFill>
                <a:latin typeface="Arial" panose="020B0604020202020204" pitchFamily="34" charset="0"/>
                <a:cs typeface="Arial" panose="020B0604020202020204" pitchFamily="34" charset="0"/>
              </a:rPr>
              <a:t>Student number: 2512177</a:t>
            </a:r>
          </a:p>
          <a:p>
            <a:pPr algn="l"/>
            <a:r>
              <a:rPr lang="en-GB" sz="1200" dirty="0">
                <a:solidFill>
                  <a:schemeClr val="bg1"/>
                </a:solidFill>
                <a:latin typeface="Arial" panose="020B0604020202020204" pitchFamily="34" charset="0"/>
                <a:cs typeface="Arial" panose="020B0604020202020204" pitchFamily="34" charset="0"/>
              </a:rPr>
              <a:t>Module code: ECEY4005</a:t>
            </a:r>
          </a:p>
          <a:p>
            <a:pPr algn="l"/>
            <a:r>
              <a:rPr lang="en-GB" sz="1200" dirty="0">
                <a:solidFill>
                  <a:schemeClr val="bg1"/>
                </a:solidFill>
                <a:latin typeface="Arial" panose="020B0604020202020204" pitchFamily="34" charset="0"/>
                <a:cs typeface="Arial" panose="020B0604020202020204" pitchFamily="34" charset="0"/>
              </a:rPr>
              <a:t>Word count:3053</a:t>
            </a:r>
          </a:p>
          <a:p>
            <a:pPr algn="l"/>
            <a:endParaRPr lang="en-US" dirty="0">
              <a:solidFill>
                <a:srgbClr val="FFFFFF">
                  <a:alpha val="70000"/>
                </a:srgbClr>
              </a:solidFill>
            </a:endParaRPr>
          </a:p>
          <a:p>
            <a:pPr algn="l"/>
            <a:endParaRPr lang="en-US" dirty="0">
              <a:solidFill>
                <a:srgbClr val="FFFFFF">
                  <a:alpha val="70000"/>
                </a:srgbClr>
              </a:solidFill>
            </a:endParaRP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ubtitle 2">
            <a:extLst>
              <a:ext uri="{FF2B5EF4-FFF2-40B4-BE49-F238E27FC236}">
                <a16:creationId xmlns:a16="http://schemas.microsoft.com/office/drawing/2014/main" id="{522CE51F-9A40-B0E8-8E0F-8AB3FAB308C5}"/>
              </a:ext>
            </a:extLst>
          </p:cNvPr>
          <p:cNvSpPr txBox="1">
            <a:spLocks/>
          </p:cNvSpPr>
          <p:nvPr/>
        </p:nvSpPr>
        <p:spPr>
          <a:xfrm>
            <a:off x="4515256" y="5133261"/>
            <a:ext cx="7468779" cy="1186108"/>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l">
              <a:lnSpc>
                <a:spcPct val="150000"/>
              </a:lnSpc>
            </a:pPr>
            <a:r>
              <a:rPr lang="en-GB" sz="1300" dirty="0">
                <a:solidFill>
                  <a:schemeClr val="bg1"/>
                </a:solidFill>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that I have copies of my drafts, notes and other resources I used, which I may be asked to provide in evidence.</a:t>
            </a:r>
          </a:p>
          <a:p>
            <a:pPr algn="l"/>
            <a:endParaRPr lang="en-US" dirty="0">
              <a:solidFill>
                <a:srgbClr val="FFFFFF">
                  <a:alpha val="70000"/>
                </a:srgbClr>
              </a:solidFill>
            </a:endParaRPr>
          </a:p>
          <a:p>
            <a:pPr algn="l"/>
            <a:endParaRPr lang="en-US" dirty="0">
              <a:solidFill>
                <a:srgbClr val="FFFFFF">
                  <a:alpha val="70000"/>
                </a:srgbClr>
              </a:solidFill>
            </a:endParaRPr>
          </a:p>
        </p:txBody>
      </p:sp>
    </p:spTree>
    <p:extLst>
      <p:ext uri="{BB962C8B-B14F-4D97-AF65-F5344CB8AC3E}">
        <p14:creationId xmlns:p14="http://schemas.microsoft.com/office/powerpoint/2010/main" val="237198199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69076A-EEA4-A81E-8086-FA33AEE657D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7894EA-0E4B-F41D-AAE2-5A24859975EF}"/>
              </a:ext>
            </a:extLst>
          </p:cNvPr>
          <p:cNvSpPr>
            <a:spLocks noGrp="1"/>
          </p:cNvSpPr>
          <p:nvPr>
            <p:ph type="ctrTitle"/>
          </p:nvPr>
        </p:nvSpPr>
        <p:spPr>
          <a:xfrm>
            <a:off x="951011" y="134487"/>
            <a:ext cx="8761397" cy="1311254"/>
          </a:xfrm>
        </p:spPr>
        <p:txBody>
          <a:bodyPr anchor="ctr">
            <a:normAutofit/>
          </a:bodyPr>
          <a:lstStyle/>
          <a:p>
            <a:pPr algn="l"/>
            <a:r>
              <a:rPr lang="en-US" sz="4000" dirty="0">
                <a:solidFill>
                  <a:schemeClr val="tx1"/>
                </a:solidFill>
                <a:latin typeface="Arial" panose="020B0604020202020204" pitchFamily="34" charset="0"/>
                <a:cs typeface="Arial" panose="020B0604020202020204" pitchFamily="34" charset="0"/>
              </a:rPr>
              <a:t>What is the first 1000 days?</a:t>
            </a:r>
            <a:br>
              <a:rPr lang="en-US" sz="4000" dirty="0">
                <a:solidFill>
                  <a:schemeClr val="tx1"/>
                </a:solidFill>
                <a:latin typeface="Arial" panose="020B0604020202020204" pitchFamily="34" charset="0"/>
                <a:cs typeface="Arial" panose="020B0604020202020204" pitchFamily="34" charset="0"/>
              </a:rPr>
            </a:br>
            <a:r>
              <a:rPr lang="en-US" sz="4000" dirty="0">
                <a:solidFill>
                  <a:schemeClr val="tx1"/>
                </a:solidFill>
                <a:latin typeface="Arial" panose="020B0604020202020204" pitchFamily="34" charset="0"/>
                <a:cs typeface="Arial" panose="020B0604020202020204" pitchFamily="34" charset="0"/>
              </a:rPr>
              <a:t>Why is it important?</a:t>
            </a:r>
          </a:p>
        </p:txBody>
      </p:sp>
      <p:sp>
        <p:nvSpPr>
          <p:cNvPr id="3" name="Subtitle 2">
            <a:extLst>
              <a:ext uri="{FF2B5EF4-FFF2-40B4-BE49-F238E27FC236}">
                <a16:creationId xmlns:a16="http://schemas.microsoft.com/office/drawing/2014/main" id="{9966BAE8-79B2-8EBC-2A67-E66490583D2A}"/>
              </a:ext>
            </a:extLst>
          </p:cNvPr>
          <p:cNvSpPr>
            <a:spLocks noGrp="1"/>
          </p:cNvSpPr>
          <p:nvPr>
            <p:ph type="subTitle" idx="1"/>
          </p:nvPr>
        </p:nvSpPr>
        <p:spPr>
          <a:xfrm>
            <a:off x="842596" y="1639186"/>
            <a:ext cx="5978323" cy="4675117"/>
          </a:xfrm>
        </p:spPr>
        <p:txBody>
          <a:bodyPr anchor="ctr">
            <a:norm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A child's first 1000 days start when a baby is conceived and starts to grow in the womb and lasts until the child is about two years old. The brain and body grow very quickly during this time, and 80% of the brain growth happens by the age of two, which makes people think it is one of the most important times in the child life (Gradovski et al., 2019). Children develop the foundations for learning, behaviour, emotions, and physical health during these important years.</a:t>
            </a:r>
          </a:p>
          <a:p>
            <a:pPr algn="l">
              <a:lnSpc>
                <a:spcPct val="150000"/>
              </a:lnSpc>
            </a:pPr>
            <a:r>
              <a:rPr lang="en-GB" sz="1200" dirty="0">
                <a:solidFill>
                  <a:schemeClr val="tx1"/>
                </a:solidFill>
                <a:latin typeface="Arial" panose="020B0604020202020204" pitchFamily="34" charset="0"/>
                <a:cs typeface="Arial" panose="020B0604020202020204" pitchFamily="34" charset="0"/>
              </a:rPr>
              <a:t>Brodie (2021) suggests that the growth in the first 1000 days is broad, which means it develops all parts of a human being, including their mind, body, emotions, and social life. Everything a baby does, like what they eat, who they interact with, and how they play, shapes how they learn and grow. MacBlain (2021) suggests that things children do when they are infants, help them make links in their brains that help them figure out and resolve problems as adults. A baby will feel safe and loved when you talk to them, hold them, and by ensuring all their needs are adhered to. As babies get older, their brains are better equipped to deal with stress and emotions when they feel protected and loved. </a:t>
            </a:r>
          </a:p>
          <a:p>
            <a:pPr algn="l"/>
            <a:endParaRPr lang="en-US" dirty="0"/>
          </a:p>
        </p:txBody>
      </p:sp>
      <p:sp>
        <p:nvSpPr>
          <p:cNvPr id="5" name="Isosceles Triangle 9">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cxnSp>
        <p:nvCxnSpPr>
          <p:cNvPr id="12" name="Straight Connector 11">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4" name="Isosceles Triangle 13">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136" name="Online Media 135" descr="The first 1,000 days: How early nutrition shapes health and development">
            <a:hlinkClick r:id="" action="ppaction://media"/>
            <a:extLst>
              <a:ext uri="{FF2B5EF4-FFF2-40B4-BE49-F238E27FC236}">
                <a16:creationId xmlns:a16="http://schemas.microsoft.com/office/drawing/2014/main" id="{9C621E04-E84A-0C38-6396-40B1AA7A65D9}"/>
              </a:ext>
            </a:extLst>
          </p:cNvPr>
          <p:cNvPicPr>
            <a:picLocks noRot="1" noChangeAspect="1"/>
          </p:cNvPicPr>
          <p:nvPr>
            <a:videoFile r:link="rId1"/>
          </p:nvPr>
        </p:nvPicPr>
        <p:blipFill>
          <a:blip r:embed="rId3"/>
          <a:stretch>
            <a:fillRect/>
          </a:stretch>
        </p:blipFill>
        <p:spPr>
          <a:xfrm>
            <a:off x="7696562" y="2722811"/>
            <a:ext cx="4031692" cy="2277906"/>
          </a:xfrm>
          <a:prstGeom prst="rect">
            <a:avLst/>
          </a:prstGeom>
        </p:spPr>
      </p:pic>
      <p:sp>
        <p:nvSpPr>
          <p:cNvPr id="137" name="TextBox 136">
            <a:extLst>
              <a:ext uri="{FF2B5EF4-FFF2-40B4-BE49-F238E27FC236}">
                <a16:creationId xmlns:a16="http://schemas.microsoft.com/office/drawing/2014/main" id="{1045145C-78B5-E302-5C03-357D2A1CAB47}"/>
              </a:ext>
            </a:extLst>
          </p:cNvPr>
          <p:cNvSpPr txBox="1"/>
          <p:nvPr/>
        </p:nvSpPr>
        <p:spPr>
          <a:xfrm>
            <a:off x="7663515" y="1639186"/>
            <a:ext cx="3386902" cy="890180"/>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Video showing the showing importance of the first 1000 days.</a:t>
            </a:r>
          </a:p>
          <a:p>
            <a:pPr>
              <a:lnSpc>
                <a:spcPct val="150000"/>
              </a:lnSpc>
            </a:pPr>
            <a:r>
              <a:rPr lang="en-US" sz="1200" dirty="0">
                <a:latin typeface="Arial" panose="020B0604020202020204" pitchFamily="34" charset="0"/>
                <a:cs typeface="Arial" panose="020B0604020202020204" pitchFamily="34" charset="0"/>
              </a:rPr>
              <a:t>Video from YouTube</a:t>
            </a:r>
          </a:p>
        </p:txBody>
      </p:sp>
    </p:spTree>
    <p:extLst>
      <p:ext uri="{BB962C8B-B14F-4D97-AF65-F5344CB8AC3E}">
        <p14:creationId xmlns:p14="http://schemas.microsoft.com/office/powerpoint/2010/main" val="706348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6"/>
                </p:tgtEl>
              </p:cMediaNode>
            </p:video>
            <p:seq concurrent="1" nextAc="seek">
              <p:cTn id="8" restart="whenNotActive" fill="hold" evtFilter="cancelBubble" nodeType="interactiveSeq">
                <p:stCondLst>
                  <p:cond evt="onClick" delay="0">
                    <p:tgtEl>
                      <p:spTgt spid="13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6"/>
                                        </p:tgtEl>
                                      </p:cBhvr>
                                    </p:cmd>
                                  </p:childTnLst>
                                </p:cTn>
                              </p:par>
                            </p:childTnLst>
                          </p:cTn>
                        </p:par>
                      </p:childTnLst>
                    </p:cTn>
                  </p:par>
                </p:childTnLst>
              </p:cTn>
              <p:nextCondLst>
                <p:cond evt="onClick" delay="0">
                  <p:tgtEl>
                    <p:spTgt spid="13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6F10CC-7863-8F6D-A5D1-375B5E04EDC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E2DD4A9-8C3A-0B5A-1C43-2DC18D0AB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E47D9666-7F75-C2F8-E8EB-32CC5C9CE730}"/>
              </a:ext>
            </a:extLst>
          </p:cNvPr>
          <p:cNvSpPr>
            <a:spLocks noGrp="1"/>
          </p:cNvSpPr>
          <p:nvPr>
            <p:ph type="subTitle" idx="1"/>
          </p:nvPr>
        </p:nvSpPr>
        <p:spPr>
          <a:xfrm>
            <a:off x="842596" y="1459818"/>
            <a:ext cx="5978323" cy="4675117"/>
          </a:xfrm>
        </p:spPr>
        <p:txBody>
          <a:bodyPr anchor="ctr">
            <a:norm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Eating a balanced and healthily diet is also important during this time. According to Gradovski et al. (2019), poor nutrition could impact physical and mental development, which may lead to learning difficulties. Maintaining a child's emotional well-being is equally important as maintaining their physical health. According to Brodie (2021), infants require care givers who can adhere to their needs and who can recognise from the child's cries and cues that there is something is wrong, allowing these needs to be met. Play is also important for development, children feel better about themselves, when adults allow them to play without taking control of the activity (Sagastui et al., 2021).</a:t>
            </a:r>
          </a:p>
          <a:p>
            <a:pPr algn="l">
              <a:lnSpc>
                <a:spcPct val="150000"/>
              </a:lnSpc>
            </a:pPr>
            <a:r>
              <a:rPr lang="en-GB" sz="1200" dirty="0">
                <a:solidFill>
                  <a:schemeClr val="tx1"/>
                </a:solidFill>
                <a:latin typeface="Arial" panose="020B0604020202020204" pitchFamily="34" charset="0"/>
                <a:cs typeface="Arial" panose="020B0604020202020204" pitchFamily="34" charset="0"/>
              </a:rPr>
              <a:t>The first 1000 days of a child's life can have long-lasting effects. According to MacBlain (2021), children who have positive experiences when they are younger are more likely to succeed in school and make friends. Allowing babies/infants to form a secure attachment can help with a child's confidence and resilience as they grow and develop.</a:t>
            </a:r>
          </a:p>
          <a:p>
            <a:pPr algn="l"/>
            <a:endParaRPr lang="en-US" dirty="0"/>
          </a:p>
        </p:txBody>
      </p:sp>
      <p:sp>
        <p:nvSpPr>
          <p:cNvPr id="5" name="Isosceles Triangle 9">
            <a:extLst>
              <a:ext uri="{FF2B5EF4-FFF2-40B4-BE49-F238E27FC236}">
                <a16:creationId xmlns:a16="http://schemas.microsoft.com/office/drawing/2014/main" id="{6292B910-7480-4594-8BBE-668C94732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cxnSp>
        <p:nvCxnSpPr>
          <p:cNvPr id="12" name="Straight Connector 11">
            <a:extLst>
              <a:ext uri="{FF2B5EF4-FFF2-40B4-BE49-F238E27FC236}">
                <a16:creationId xmlns:a16="http://schemas.microsoft.com/office/drawing/2014/main" id="{5C6CD921-2FFD-6978-2805-4254831A44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4" name="Isosceles Triangle 13">
            <a:extLst>
              <a:ext uri="{FF2B5EF4-FFF2-40B4-BE49-F238E27FC236}">
                <a16:creationId xmlns:a16="http://schemas.microsoft.com/office/drawing/2014/main" id="{1048E24A-7C8E-0C46-B517-46EBB7BD5E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6" name="Picture 2" descr="Family with two under two relaxing in bed">
            <a:extLst>
              <a:ext uri="{FF2B5EF4-FFF2-40B4-BE49-F238E27FC236}">
                <a16:creationId xmlns:a16="http://schemas.microsoft.com/office/drawing/2014/main" id="{3C3D0E81-FA84-D913-F010-D0844735F8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3515" y="1639186"/>
            <a:ext cx="3990107" cy="215819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29DCBA3-596C-7252-5D60-BB85F5B0E275}"/>
              </a:ext>
            </a:extLst>
          </p:cNvPr>
          <p:cNvSpPr txBox="1"/>
          <p:nvPr/>
        </p:nvSpPr>
        <p:spPr>
          <a:xfrm>
            <a:off x="7962502" y="4060700"/>
            <a:ext cx="3386902" cy="889090"/>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Image of showing importance of the first 1000 days.</a:t>
            </a:r>
          </a:p>
          <a:p>
            <a:pPr>
              <a:lnSpc>
                <a:spcPct val="150000"/>
              </a:lnSpc>
            </a:pPr>
            <a:r>
              <a:rPr lang="en-US" sz="1200" dirty="0">
                <a:latin typeface="Arial" panose="020B0604020202020204" pitchFamily="34" charset="0"/>
                <a:cs typeface="Arial" panose="020B0604020202020204" pitchFamily="34" charset="0"/>
              </a:rPr>
              <a:t>Image from: www.babycentre.co.uk</a:t>
            </a:r>
          </a:p>
        </p:txBody>
      </p:sp>
    </p:spTree>
    <p:extLst>
      <p:ext uri="{BB962C8B-B14F-4D97-AF65-F5344CB8AC3E}">
        <p14:creationId xmlns:p14="http://schemas.microsoft.com/office/powerpoint/2010/main" val="4087050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40CF76-B67A-9055-96E1-B951ED2649E0}"/>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Isosceles Triangle 2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1" name="Isosceles Triangle 2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cxnSp>
        <p:nvCxnSpPr>
          <p:cNvPr id="32" name="Straight Connector 31">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29897260-265D-CFCB-8CCE-693EB744402B}"/>
              </a:ext>
            </a:extLst>
          </p:cNvPr>
          <p:cNvSpPr>
            <a:spLocks noGrp="1"/>
          </p:cNvSpPr>
          <p:nvPr>
            <p:ph type="subTitle" idx="1"/>
          </p:nvPr>
        </p:nvSpPr>
        <p:spPr>
          <a:xfrm>
            <a:off x="842596" y="1107546"/>
            <a:ext cx="9579870" cy="5399579"/>
          </a:xfrm>
        </p:spPr>
        <p:txBody>
          <a:bodyPr>
            <a:noAutofit/>
          </a:bodyPr>
          <a:lstStyle/>
          <a:p>
            <a:pPr algn="l">
              <a:lnSpc>
                <a:spcPct val="170000"/>
              </a:lnSpc>
            </a:pPr>
            <a:r>
              <a:rPr lang="en-GB" sz="1200" dirty="0">
                <a:solidFill>
                  <a:schemeClr val="tx1"/>
                </a:solidFill>
                <a:latin typeface="Arial" panose="020B0604020202020204" pitchFamily="34" charset="0"/>
                <a:cs typeface="Arial" panose="020B0604020202020204" pitchFamily="34" charset="0"/>
              </a:rPr>
              <a:t>Providing exceptionally good care to a child within the first 1000 days, means meeting a child's emotional, physical, and well-being needs in a caring manner. Care givers are responsible for feeding, comforting, and responding to a baby/infant needs especially if a baby/infant is crying, this may also include the changing of nappies, providing medication when a baby/infant is unwell and ensuring they are appropriately clothed and kept safe from harm. </a:t>
            </a:r>
          </a:p>
          <a:p>
            <a:pPr algn="l">
              <a:lnSpc>
                <a:spcPct val="170000"/>
              </a:lnSpc>
            </a:pPr>
            <a:r>
              <a:rPr lang="en-GB" sz="1200" dirty="0">
                <a:solidFill>
                  <a:schemeClr val="tx1"/>
                </a:solidFill>
                <a:latin typeface="Arial" panose="020B0604020202020204" pitchFamily="34" charset="0"/>
                <a:cs typeface="Arial" panose="020B0604020202020204" pitchFamily="34" charset="0"/>
              </a:rPr>
              <a:t>Continuous care from care givers helps babies/infants form secure attachments, which make them feel safe and confident (Brodie, 2020). Secure attachments also help a babies/infant brain to grow and develop new pathways. (Gerhardt, 2015).</a:t>
            </a:r>
          </a:p>
          <a:p>
            <a:pPr algn="l">
              <a:lnSpc>
                <a:spcPct val="170000"/>
              </a:lnSpc>
            </a:pPr>
            <a:r>
              <a:rPr lang="en-GB" sz="1200" dirty="0">
                <a:solidFill>
                  <a:schemeClr val="tx1"/>
                </a:solidFill>
                <a:latin typeface="Arial" panose="020B0604020202020204" pitchFamily="34" charset="0"/>
                <a:cs typeface="Arial" panose="020B0604020202020204" pitchFamily="34" charset="0"/>
              </a:rPr>
              <a:t>Exceptional care does not mean doing everything for a baby/infant, it means knowing when to intervene and when to let them explore. Studies of Pikler show that adults who encourage infants to be independent while still meeting their social and emotional needs (Sagastui, Herrán, and Anguera, 2021). This balance helps infants learn to trust other people and be more independent from a young age.</a:t>
            </a:r>
          </a:p>
          <a:p>
            <a:pPr algn="l">
              <a:lnSpc>
                <a:spcPct val="170000"/>
              </a:lnSpc>
            </a:pPr>
            <a:r>
              <a:rPr lang="en-GB" sz="1200" dirty="0">
                <a:solidFill>
                  <a:schemeClr val="tx1"/>
                </a:solidFill>
                <a:latin typeface="Arial" panose="020B0604020202020204" pitchFamily="34" charset="0"/>
                <a:cs typeface="Arial" panose="020B0604020202020204" pitchFamily="34" charset="0"/>
              </a:rPr>
              <a:t>Emmi Pikler thought that newborns learn best when they are treated with respect and given time to grow and move at their own pace. Her method is based on seven key principles that make newborns feel comfortable, sure of themselves, and competent to do things. These include creating loving and safe connections, having respectful care routines like changing nappies where adults talk to the child in a calm voice, and letting babies move freely so they may roll, crawl, and walk when they are ready, not when parents rush them. Pikler (1969) also thought that babies should have the same carers all the time, which makes them feel safe, and should have a safe, predictable place to play so they know what to expect. Another recommendation is to let newborns play by themselves, which helps them learn to solve problems on their own. Finally, parents should watch closely instead of interrupting so that children can learn from their own mistakes. Pikler (1969), Tardos and David, (2018).</a:t>
            </a:r>
          </a:p>
          <a:p>
            <a:endParaRPr lang="en-US" sz="1200" dirty="0"/>
          </a:p>
        </p:txBody>
      </p:sp>
      <p:sp>
        <p:nvSpPr>
          <p:cNvPr id="2" name="Title 1">
            <a:extLst>
              <a:ext uri="{FF2B5EF4-FFF2-40B4-BE49-F238E27FC236}">
                <a16:creationId xmlns:a16="http://schemas.microsoft.com/office/drawing/2014/main" id="{4668C47E-F716-72D0-B6CC-6615E7FE5DEA}"/>
              </a:ext>
            </a:extLst>
          </p:cNvPr>
          <p:cNvSpPr>
            <a:spLocks noGrp="1"/>
          </p:cNvSpPr>
          <p:nvPr>
            <p:ph type="ctrTitle"/>
          </p:nvPr>
        </p:nvSpPr>
        <p:spPr>
          <a:xfrm>
            <a:off x="845772" y="126831"/>
            <a:ext cx="7766936" cy="1096899"/>
          </a:xfrm>
        </p:spPr>
        <p:txBody>
          <a:bodyPr>
            <a:noAutofit/>
          </a:bodyPr>
          <a:lstStyle/>
          <a:p>
            <a:pPr algn="l"/>
            <a:r>
              <a:rPr lang="en-US" sz="4000" dirty="0">
                <a:solidFill>
                  <a:schemeClr val="tx1"/>
                </a:solidFill>
                <a:latin typeface="Arial" panose="020B0604020202020204" pitchFamily="34" charset="0"/>
                <a:cs typeface="Arial" panose="020B0604020202020204" pitchFamily="34" charset="0"/>
              </a:rPr>
              <a:t>What is exceptional care?</a:t>
            </a:r>
            <a:br>
              <a:rPr lang="en-US" sz="4000" dirty="0">
                <a:solidFill>
                  <a:schemeClr val="tx1"/>
                </a:solidFill>
                <a:latin typeface="Arial" panose="020B0604020202020204" pitchFamily="34" charset="0"/>
                <a:cs typeface="Arial" panose="020B0604020202020204" pitchFamily="34" charset="0"/>
              </a:rPr>
            </a:br>
            <a:r>
              <a:rPr lang="en-US" sz="4000" dirty="0">
                <a:solidFill>
                  <a:schemeClr val="tx1"/>
                </a:solidFill>
                <a:latin typeface="Arial" panose="020B0604020202020204" pitchFamily="34" charset="0"/>
                <a:cs typeface="Arial" panose="020B0604020202020204" pitchFamily="34" charset="0"/>
              </a:rPr>
              <a:t>Why is this important?</a:t>
            </a:r>
          </a:p>
        </p:txBody>
      </p:sp>
      <p:sp>
        <p:nvSpPr>
          <p:cNvPr id="29"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4077172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8545C7-0F44-2907-4DE9-A591CBC6D563}"/>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00E7051-4DF6-BB5A-8E61-D256A0E9E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Isosceles Triangle 20">
            <a:extLst>
              <a:ext uri="{FF2B5EF4-FFF2-40B4-BE49-F238E27FC236}">
                <a16:creationId xmlns:a16="http://schemas.microsoft.com/office/drawing/2014/main" id="{CA599280-0FCE-1861-7A4C-54E91664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1" name="Isosceles Triangle 22">
            <a:extLst>
              <a:ext uri="{FF2B5EF4-FFF2-40B4-BE49-F238E27FC236}">
                <a16:creationId xmlns:a16="http://schemas.microsoft.com/office/drawing/2014/main" id="{5E3F6395-9478-EF32-AC1A-CEF8550F7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cxnSp>
        <p:nvCxnSpPr>
          <p:cNvPr id="32" name="Straight Connector 31">
            <a:extLst>
              <a:ext uri="{FF2B5EF4-FFF2-40B4-BE49-F238E27FC236}">
                <a16:creationId xmlns:a16="http://schemas.microsoft.com/office/drawing/2014/main" id="{0E2D11C7-47FA-7EC5-1F43-39CE736DD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914EA5B2-4B69-53DD-3483-4910D054E57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E684EE99-26E3-51C1-FF5D-97D9B7231FBC}"/>
              </a:ext>
            </a:extLst>
          </p:cNvPr>
          <p:cNvSpPr>
            <a:spLocks noGrp="1"/>
          </p:cNvSpPr>
          <p:nvPr>
            <p:ph type="subTitle" idx="1"/>
          </p:nvPr>
        </p:nvSpPr>
        <p:spPr>
          <a:xfrm>
            <a:off x="842596" y="609051"/>
            <a:ext cx="9579870" cy="3818468"/>
          </a:xfrm>
        </p:spPr>
        <p:txBody>
          <a:bodyPr>
            <a:no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Inclusive practice is important when making sure that every child, no matter what their background, culture or needs are, feels like they belong and are respected. Inclusive care in the first 1000 days is seeing every child as unique and adapting the care to their individual needs to help them develop in their own unique way (Brodie, 2020). This can mean supporting children who need additional support or respecting the languages and cultures of their families. Exceptional care is vital as early experiences shape future outcomes. A child who receives friendly, welcoming, and caring attention is more likely to have better levels of self-esteem, more secure relationships, and enhanced learning skills as adults (Gerhardt, 2015). According to Gradovski et al. (2019) investment in early childhood reduces inequality and promotes long-term well-being.  Article 3 United Nations Convention on the Rights of the Child (1989) states that adults should always put children first. When making decisions about a child, as in education, healthcare, or social services, it states that their best interests must always come first. This means that adults should think about what will keep the child safe, happy, and able to grow up healthily.  Article 29 United Nations Convention on the Rights of the Child (1989), states that schools should be more than only tests and learning for children. It suggests schools must help children develop their personalities, talents, and abilities so that they can be the best versions of themselves. This is crucial because school should allow children to feel good about themselves and what they can do. Article 29 also suggests that children should learn to care about the environment, other people's rights, and different cultures. By providing exceptional care of a child in the first 1000 days, this ensures that they have a good solid foundation to develop and grow in life.</a:t>
            </a:r>
          </a:p>
          <a:p>
            <a:endParaRPr lang="en-US" sz="1200" dirty="0"/>
          </a:p>
        </p:txBody>
      </p:sp>
      <p:sp>
        <p:nvSpPr>
          <p:cNvPr id="29" name="Rectangle 27">
            <a:extLst>
              <a:ext uri="{FF2B5EF4-FFF2-40B4-BE49-F238E27FC236}">
                <a16:creationId xmlns:a16="http://schemas.microsoft.com/office/drawing/2014/main" id="{F87F93F8-35A7-EC0A-9D46-226567B5A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4098" name="Picture 2">
            <a:extLst>
              <a:ext uri="{FF2B5EF4-FFF2-40B4-BE49-F238E27FC236}">
                <a16:creationId xmlns:a16="http://schemas.microsoft.com/office/drawing/2014/main" id="{26C6BAB4-A98D-4F56-DBCE-5CF988E9C4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3814" y="4783088"/>
            <a:ext cx="4538717" cy="171934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FE7D19D-BA1F-3027-5231-160F99827D32}"/>
              </a:ext>
            </a:extLst>
          </p:cNvPr>
          <p:cNvSpPr txBox="1"/>
          <p:nvPr/>
        </p:nvSpPr>
        <p:spPr>
          <a:xfrm>
            <a:off x="5883748" y="4893688"/>
            <a:ext cx="2541948" cy="889090"/>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Image showing exceptional care looks like in the first 1000 days.</a:t>
            </a:r>
          </a:p>
          <a:p>
            <a:pPr>
              <a:lnSpc>
                <a:spcPct val="150000"/>
              </a:lnSpc>
            </a:pPr>
            <a:r>
              <a:rPr lang="en-US" sz="1200" dirty="0">
                <a:latin typeface="Arial" panose="020B0604020202020204" pitchFamily="34" charset="0"/>
                <a:cs typeface="Arial" panose="020B0604020202020204" pitchFamily="34" charset="0"/>
              </a:rPr>
              <a:t>Image from: www.</a:t>
            </a:r>
            <a:r>
              <a:rPr lang="en-GB" sz="1200" dirty="0">
                <a:latin typeface="Arial" panose="020B0604020202020204" pitchFamily="34" charset="0"/>
                <a:cs typeface="Arial" panose="020B0604020202020204" pitchFamily="34" charset="0"/>
              </a:rPr>
              <a:t>nannynme.co.za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0198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30A3E7E5-CFA9-EBB3-D9F6-83DDA271F001}"/>
            </a:ext>
          </a:extLst>
        </p:cNvPr>
        <p:cNvGrpSpPr/>
        <p:nvPr/>
      </p:nvGrpSpPr>
      <p:grpSpPr>
        <a:xfrm>
          <a:off x="0" y="0"/>
          <a:ext cx="0" cy="0"/>
          <a:chOff x="0" y="0"/>
          <a:chExt cx="0" cy="0"/>
        </a:xfrm>
      </p:grpSpPr>
      <p:sp>
        <p:nvSpPr>
          <p:cNvPr id="57" name="Rectangle 56">
            <a:extLst>
              <a:ext uri="{FF2B5EF4-FFF2-40B4-BE49-F238E27FC236}">
                <a16:creationId xmlns:a16="http://schemas.microsoft.com/office/drawing/2014/main" id="{9B8A5A16-7BE9-4AA1-9B5E-00FAFA5C8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9" name="Group 58">
            <a:extLst>
              <a:ext uri="{FF2B5EF4-FFF2-40B4-BE49-F238E27FC236}">
                <a16:creationId xmlns:a16="http://schemas.microsoft.com/office/drawing/2014/main" id="{A93528F3-EFCB-4F9C-AC6F-A130BC6FAC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0" name="Straight Connector 59">
              <a:extLst>
                <a:ext uri="{FF2B5EF4-FFF2-40B4-BE49-F238E27FC236}">
                  <a16:creationId xmlns:a16="http://schemas.microsoft.com/office/drawing/2014/main" id="{433639C4-7BA8-46BF-B77F-C44F350F8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5B4FA542-2523-4BD8-BCF7-09F23BB6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62" name="Rectangle 23">
              <a:extLst>
                <a:ext uri="{FF2B5EF4-FFF2-40B4-BE49-F238E27FC236}">
                  <a16:creationId xmlns:a16="http://schemas.microsoft.com/office/drawing/2014/main" id="{0DC937BF-4C1E-4507-B43D-0C7644CAE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3" name="Rectangle 25">
              <a:extLst>
                <a:ext uri="{FF2B5EF4-FFF2-40B4-BE49-F238E27FC236}">
                  <a16:creationId xmlns:a16="http://schemas.microsoft.com/office/drawing/2014/main" id="{47E376DE-2C96-4763-AD42-01D60C2B0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4" name="Isosceles Triangle 63">
              <a:extLst>
                <a:ext uri="{FF2B5EF4-FFF2-40B4-BE49-F238E27FC236}">
                  <a16:creationId xmlns:a16="http://schemas.microsoft.com/office/drawing/2014/main" id="{B158AF34-A9BC-4D79-9525-2D3559540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5" name="Rectangle 27">
              <a:extLst>
                <a:ext uri="{FF2B5EF4-FFF2-40B4-BE49-F238E27FC236}">
                  <a16:creationId xmlns:a16="http://schemas.microsoft.com/office/drawing/2014/main" id="{9C7FAAF9-2552-422D-846A-3ADC4AD46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6" name="Rectangle 28">
              <a:extLst>
                <a:ext uri="{FF2B5EF4-FFF2-40B4-BE49-F238E27FC236}">
                  <a16:creationId xmlns:a16="http://schemas.microsoft.com/office/drawing/2014/main" id="{AE9C7168-E636-4C02-96D2-6D58240358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7" name="Rectangle 29">
              <a:extLst>
                <a:ext uri="{FF2B5EF4-FFF2-40B4-BE49-F238E27FC236}">
                  <a16:creationId xmlns:a16="http://schemas.microsoft.com/office/drawing/2014/main" id="{EFA004EC-0377-4ED7-AA13-B901F5D0BE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8" name="Isosceles Triangle 67">
              <a:extLst>
                <a:ext uri="{FF2B5EF4-FFF2-40B4-BE49-F238E27FC236}">
                  <a16:creationId xmlns:a16="http://schemas.microsoft.com/office/drawing/2014/main" id="{7874CAB0-23F6-4DCB-B2FB-6ABE95AA5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9" name="Isosceles Triangle 68">
              <a:extLst>
                <a:ext uri="{FF2B5EF4-FFF2-40B4-BE49-F238E27FC236}">
                  <a16:creationId xmlns:a16="http://schemas.microsoft.com/office/drawing/2014/main" id="{8024AF93-149D-4CDC-9A3F-5B87F347D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pSp>
      <p:sp>
        <p:nvSpPr>
          <p:cNvPr id="3" name="Subtitle 2">
            <a:extLst>
              <a:ext uri="{FF2B5EF4-FFF2-40B4-BE49-F238E27FC236}">
                <a16:creationId xmlns:a16="http://schemas.microsoft.com/office/drawing/2014/main" id="{7681F5C5-84DC-C6C2-C335-654060C60C27}"/>
              </a:ext>
            </a:extLst>
          </p:cNvPr>
          <p:cNvSpPr>
            <a:spLocks noGrp="1"/>
          </p:cNvSpPr>
          <p:nvPr>
            <p:ph type="subTitle" idx="1"/>
          </p:nvPr>
        </p:nvSpPr>
        <p:spPr>
          <a:xfrm>
            <a:off x="411863" y="2004372"/>
            <a:ext cx="10672147" cy="4371714"/>
          </a:xfrm>
        </p:spPr>
        <p:txBody>
          <a:bodyPr>
            <a:norm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Early years practitioners are an important part of child's development. They create a safe, caring, and stimulating environments where children can spend time playing. Babies' brains make millions of connections every second in the first 1000 days. The environment provided by early years practitioners allow children to interact and form connections within the brain allowing them to grow and develop further (Centre on the Developing Child, 2021). Attachment is an important part of development at this stage. </a:t>
            </a:r>
          </a:p>
          <a:p>
            <a:pPr algn="l">
              <a:lnSpc>
                <a:spcPct val="150000"/>
              </a:lnSpc>
            </a:pPr>
            <a:r>
              <a:rPr lang="en-GB" sz="1200" dirty="0">
                <a:solidFill>
                  <a:schemeClr val="tx1"/>
                </a:solidFill>
                <a:latin typeface="Arial" panose="020B0604020202020204" pitchFamily="34" charset="0"/>
                <a:cs typeface="Arial" panose="020B0604020202020204" pitchFamily="34" charset="0"/>
              </a:rPr>
              <a:t>Another way that professionals help children learn is through play. Touching things, listening to sounds, and exploring their surroundings are ways that babies as young as a few months old learn (Bruce, 2011). Practitioners plan activities that are suitable for the child's age and help them grow physically, mentally, socially, and help develop their language skills. They do this by following guidelines like the Early Years Foundation Stage framework (DfE, 2023). </a:t>
            </a:r>
          </a:p>
          <a:p>
            <a:pPr algn="l">
              <a:lnSpc>
                <a:spcPct val="150000"/>
              </a:lnSpc>
            </a:pPr>
            <a:r>
              <a:rPr lang="en-GB" sz="1200" dirty="0">
                <a:solidFill>
                  <a:schemeClr val="tx1"/>
                </a:solidFill>
                <a:latin typeface="Arial" panose="020B0604020202020204" pitchFamily="34" charset="0"/>
                <a:cs typeface="Arial" panose="020B0604020202020204" pitchFamily="34" charset="0"/>
              </a:rPr>
              <a:t>By watching and observing each child, practitioners can learn more about their needs and give the correct amount of support. Parents and carers are the most important educators for a child, in the first 1000 days. This is why working together is so vital. Early years practitioners need to engage in respectful and trusting relationships with families, acknowledging parents and carers as experts on their own children (Whalley, 2017). Parents are more willing to disclose vital information that can help practitioners support their child effectively when they are listened to and respected. Working together requires effective communication. Practitioners talk to parents about their children's routines, progress, and health, and they also listen to any concerns and worries a parent may have (Marmot et al.2020). </a:t>
            </a:r>
          </a:p>
          <a:p>
            <a:endParaRPr lang="en-US" dirty="0">
              <a:solidFill>
                <a:srgbClr val="FFFFFF"/>
              </a:solidFill>
            </a:endParaRPr>
          </a:p>
        </p:txBody>
      </p:sp>
      <p:sp>
        <p:nvSpPr>
          <p:cNvPr id="2" name="Title 1">
            <a:extLst>
              <a:ext uri="{FF2B5EF4-FFF2-40B4-BE49-F238E27FC236}">
                <a16:creationId xmlns:a16="http://schemas.microsoft.com/office/drawing/2014/main" id="{D559B0D1-8211-DFCA-5B80-682ECE8BADAF}"/>
              </a:ext>
            </a:extLst>
          </p:cNvPr>
          <p:cNvSpPr>
            <a:spLocks noGrp="1"/>
          </p:cNvSpPr>
          <p:nvPr>
            <p:ph type="ctrTitle"/>
          </p:nvPr>
        </p:nvSpPr>
        <p:spPr>
          <a:xfrm>
            <a:off x="318114" y="663042"/>
            <a:ext cx="10859644" cy="1242096"/>
          </a:xfrm>
        </p:spPr>
        <p:txBody>
          <a:bodyPr>
            <a:noAutofit/>
          </a:bodyPr>
          <a:lstStyle/>
          <a:p>
            <a:pPr algn="l"/>
            <a:r>
              <a:rPr lang="en-US" sz="4000" dirty="0">
                <a:solidFill>
                  <a:schemeClr val="tx1"/>
                </a:solidFill>
                <a:latin typeface="Arial" panose="020B0604020202020204" pitchFamily="34" charset="0"/>
                <a:cs typeface="Arial" panose="020B0604020202020204" pitchFamily="34" charset="0"/>
              </a:rPr>
              <a:t>What is the role of an early years practitioner in support children and families in the first 1000 days.</a:t>
            </a:r>
          </a:p>
        </p:txBody>
      </p:sp>
    </p:spTree>
    <p:extLst>
      <p:ext uri="{BB962C8B-B14F-4D97-AF65-F5344CB8AC3E}">
        <p14:creationId xmlns:p14="http://schemas.microsoft.com/office/powerpoint/2010/main" val="1216124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8AD94BA3-1505-59A2-9559-917970806AA1}"/>
            </a:ext>
          </a:extLst>
        </p:cNvPr>
        <p:cNvGrpSpPr/>
        <p:nvPr/>
      </p:nvGrpSpPr>
      <p:grpSpPr>
        <a:xfrm>
          <a:off x="0" y="0"/>
          <a:ext cx="0" cy="0"/>
          <a:chOff x="0" y="0"/>
          <a:chExt cx="0" cy="0"/>
        </a:xfrm>
      </p:grpSpPr>
      <p:sp>
        <p:nvSpPr>
          <p:cNvPr id="57" name="Rectangle 56">
            <a:extLst>
              <a:ext uri="{FF2B5EF4-FFF2-40B4-BE49-F238E27FC236}">
                <a16:creationId xmlns:a16="http://schemas.microsoft.com/office/drawing/2014/main" id="{83F4CFDA-1C21-7803-A078-B0AA6D19D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9" name="Group 58">
            <a:extLst>
              <a:ext uri="{FF2B5EF4-FFF2-40B4-BE49-F238E27FC236}">
                <a16:creationId xmlns:a16="http://schemas.microsoft.com/office/drawing/2014/main" id="{683158A2-AC90-61A0-3481-E9A012661A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0" name="Straight Connector 59">
              <a:extLst>
                <a:ext uri="{FF2B5EF4-FFF2-40B4-BE49-F238E27FC236}">
                  <a16:creationId xmlns:a16="http://schemas.microsoft.com/office/drawing/2014/main" id="{2BAAD345-D1D0-57A8-3547-85129D7F8A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EDFCC5EF-88AA-C3A7-BC1B-4D9FDD64B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62" name="Rectangle 23">
              <a:extLst>
                <a:ext uri="{FF2B5EF4-FFF2-40B4-BE49-F238E27FC236}">
                  <a16:creationId xmlns:a16="http://schemas.microsoft.com/office/drawing/2014/main" id="{D056026C-F974-9F69-73A0-94FB48E0F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3" name="Rectangle 25">
              <a:extLst>
                <a:ext uri="{FF2B5EF4-FFF2-40B4-BE49-F238E27FC236}">
                  <a16:creationId xmlns:a16="http://schemas.microsoft.com/office/drawing/2014/main" id="{BCD10503-9550-4C91-9DD7-08CF0EF4D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4" name="Isosceles Triangle 63">
              <a:extLst>
                <a:ext uri="{FF2B5EF4-FFF2-40B4-BE49-F238E27FC236}">
                  <a16:creationId xmlns:a16="http://schemas.microsoft.com/office/drawing/2014/main" id="{A52980A3-111E-8317-134D-F2BFCC76D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5" name="Rectangle 27">
              <a:extLst>
                <a:ext uri="{FF2B5EF4-FFF2-40B4-BE49-F238E27FC236}">
                  <a16:creationId xmlns:a16="http://schemas.microsoft.com/office/drawing/2014/main" id="{76FACB8B-13D7-537F-1EE0-A021B53A47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6" name="Rectangle 28">
              <a:extLst>
                <a:ext uri="{FF2B5EF4-FFF2-40B4-BE49-F238E27FC236}">
                  <a16:creationId xmlns:a16="http://schemas.microsoft.com/office/drawing/2014/main" id="{AFE48866-B0AE-2640-F8CD-550BC29189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7" name="Rectangle 29">
              <a:extLst>
                <a:ext uri="{FF2B5EF4-FFF2-40B4-BE49-F238E27FC236}">
                  <a16:creationId xmlns:a16="http://schemas.microsoft.com/office/drawing/2014/main" id="{2A3A75A2-BC2A-0230-7229-D4D55F19E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8" name="Isosceles Triangle 67">
              <a:extLst>
                <a:ext uri="{FF2B5EF4-FFF2-40B4-BE49-F238E27FC236}">
                  <a16:creationId xmlns:a16="http://schemas.microsoft.com/office/drawing/2014/main" id="{A13E3898-F2CC-256A-6D4D-2287C3ECD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9" name="Isosceles Triangle 68">
              <a:extLst>
                <a:ext uri="{FF2B5EF4-FFF2-40B4-BE49-F238E27FC236}">
                  <a16:creationId xmlns:a16="http://schemas.microsoft.com/office/drawing/2014/main" id="{23B53255-8199-03E7-E9C2-6E962558C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pSp>
      <p:sp>
        <p:nvSpPr>
          <p:cNvPr id="3" name="Subtitle 2">
            <a:extLst>
              <a:ext uri="{FF2B5EF4-FFF2-40B4-BE49-F238E27FC236}">
                <a16:creationId xmlns:a16="http://schemas.microsoft.com/office/drawing/2014/main" id="{BE5ACF3F-5E6B-122B-1B44-813CB6C0DEE5}"/>
              </a:ext>
            </a:extLst>
          </p:cNvPr>
          <p:cNvSpPr>
            <a:spLocks noGrp="1"/>
          </p:cNvSpPr>
          <p:nvPr>
            <p:ph type="subTitle" idx="1"/>
          </p:nvPr>
        </p:nvSpPr>
        <p:spPr>
          <a:xfrm>
            <a:off x="263678" y="581286"/>
            <a:ext cx="10672147" cy="4371714"/>
          </a:xfrm>
        </p:spPr>
        <p:txBody>
          <a:bodyPr>
            <a:normAutofit fontScale="70000" lnSpcReduction="20000"/>
          </a:bodyPr>
          <a:lstStyle/>
          <a:p>
            <a:pPr algn="l">
              <a:lnSpc>
                <a:spcPct val="170000"/>
              </a:lnSpc>
            </a:pPr>
            <a:r>
              <a:rPr lang="en-GB" sz="1700" dirty="0">
                <a:solidFill>
                  <a:schemeClr val="tx1"/>
                </a:solidFill>
                <a:latin typeface="Arial" panose="020B0604020202020204" pitchFamily="34" charset="0"/>
                <a:cs typeface="Arial" panose="020B0604020202020204" pitchFamily="34" charset="0"/>
              </a:rPr>
              <a:t>Practitioners also work with other professions, like health visitors, speech and language therapists, and social workers. This method, which involves multi agencies, ensures sure that families receive the correct support from the required agencies at the same time.  Sharing information and having clear roles can help families feel supported and not overwhelmed. Bronfenbrenner (1979) states children grow up in various environments, like the family, early years setting, and other services. When these multi agency work together, children benefit from more consistent and supportive care. Material aspects are the things that a child and their family are going through in real life, like how much money they have, where they live, what they do for a living, and how easy it is for them to get what they need. Poverty is one of the major factors that effect development during the first 1000 days. Children living in poverty are at an increased risk of illness and delayed development  (Marmot et al., 2020).</a:t>
            </a:r>
            <a:br>
              <a:rPr lang="en-GB" sz="1700" dirty="0">
                <a:solidFill>
                  <a:schemeClr val="tx1"/>
                </a:solidFill>
                <a:latin typeface="Arial" panose="020B0604020202020204" pitchFamily="34" charset="0"/>
                <a:cs typeface="Arial" panose="020B0604020202020204" pitchFamily="34" charset="0"/>
              </a:rPr>
            </a:br>
            <a:r>
              <a:rPr lang="en-GB" sz="1700" dirty="0">
                <a:solidFill>
                  <a:schemeClr val="tx1"/>
                </a:solidFill>
                <a:latin typeface="Arial" panose="020B0604020202020204" pitchFamily="34" charset="0"/>
                <a:cs typeface="Arial" panose="020B0604020202020204" pitchFamily="34" charset="0"/>
              </a:rPr>
              <a:t>when a child is unable to be provided with enough healthy and nutritious food can slow down growth and brain development, especially during pregnancy and the first early year of life (Black et al., 2013).</a:t>
            </a:r>
            <a:br>
              <a:rPr lang="en-GB" sz="1700" dirty="0">
                <a:solidFill>
                  <a:schemeClr val="tx1"/>
                </a:solidFill>
                <a:latin typeface="Arial" panose="020B0604020202020204" pitchFamily="34" charset="0"/>
                <a:cs typeface="Arial" panose="020B0604020202020204" pitchFamily="34" charset="0"/>
              </a:rPr>
            </a:br>
            <a:r>
              <a:rPr lang="en-GB" sz="1700" dirty="0">
                <a:solidFill>
                  <a:schemeClr val="tx1"/>
                </a:solidFill>
                <a:latin typeface="Arial" panose="020B0604020202020204" pitchFamily="34" charset="0"/>
                <a:cs typeface="Arial" panose="020B0604020202020204" pitchFamily="34" charset="0"/>
              </a:rPr>
              <a:t>Parents' mental health might also be affected by stress caused by money issues or worries. Long-term stress may impact a parent's ability to respond effectively to their child.</a:t>
            </a:r>
            <a:br>
              <a:rPr lang="en-GB" sz="1700" dirty="0">
                <a:solidFill>
                  <a:schemeClr val="tx1"/>
                </a:solidFill>
                <a:latin typeface="Arial" panose="020B0604020202020204" pitchFamily="34" charset="0"/>
                <a:cs typeface="Arial" panose="020B0604020202020204" pitchFamily="34" charset="0"/>
              </a:rPr>
            </a:br>
            <a:r>
              <a:rPr lang="en-GB" sz="1700" dirty="0">
                <a:solidFill>
                  <a:schemeClr val="tx1"/>
                </a:solidFill>
                <a:latin typeface="Arial" panose="020B0604020202020204" pitchFamily="34" charset="0"/>
                <a:cs typeface="Arial" panose="020B0604020202020204" pitchFamily="34" charset="0"/>
              </a:rPr>
              <a:t>Differences in language and culture can be a major factor. Families that don't speak English as their first language may have difficulties receiving help and support or feel alone, which can make them less likely to use early years services (Siraj-Blatchford, 2010). Early years practitioners can help support families by directing them to services such as health services, food banks, children's centres, and parenting programs (Allen, 2011). </a:t>
            </a:r>
          </a:p>
          <a:p>
            <a:endParaRPr lang="en-US" dirty="0">
              <a:solidFill>
                <a:srgbClr val="FFFFFF"/>
              </a:solidFill>
            </a:endParaRPr>
          </a:p>
        </p:txBody>
      </p:sp>
    </p:spTree>
    <p:extLst>
      <p:ext uri="{BB962C8B-B14F-4D97-AF65-F5344CB8AC3E}">
        <p14:creationId xmlns:p14="http://schemas.microsoft.com/office/powerpoint/2010/main" val="3293728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DDEB2075-4300-FA86-552E-B84FE1F05451}"/>
            </a:ext>
          </a:extLst>
        </p:cNvPr>
        <p:cNvGrpSpPr/>
        <p:nvPr/>
      </p:nvGrpSpPr>
      <p:grpSpPr>
        <a:xfrm>
          <a:off x="0" y="0"/>
          <a:ext cx="0" cy="0"/>
          <a:chOff x="0" y="0"/>
          <a:chExt cx="0" cy="0"/>
        </a:xfrm>
      </p:grpSpPr>
      <p:sp>
        <p:nvSpPr>
          <p:cNvPr id="57" name="Rectangle 56">
            <a:extLst>
              <a:ext uri="{FF2B5EF4-FFF2-40B4-BE49-F238E27FC236}">
                <a16:creationId xmlns:a16="http://schemas.microsoft.com/office/drawing/2014/main" id="{9BDB08D8-1B2B-C093-BCBB-7BBCA5463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9" name="Group 58">
            <a:extLst>
              <a:ext uri="{FF2B5EF4-FFF2-40B4-BE49-F238E27FC236}">
                <a16:creationId xmlns:a16="http://schemas.microsoft.com/office/drawing/2014/main" id="{75A45568-E4CE-92D2-4DFC-3225B52C08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0" name="Straight Connector 59">
              <a:extLst>
                <a:ext uri="{FF2B5EF4-FFF2-40B4-BE49-F238E27FC236}">
                  <a16:creationId xmlns:a16="http://schemas.microsoft.com/office/drawing/2014/main" id="{D46C56C5-2BAE-9871-6DD2-DA20003FCE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89CD71F5-28AA-9F3E-75B0-5BE22D5E9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62" name="Rectangle 23">
              <a:extLst>
                <a:ext uri="{FF2B5EF4-FFF2-40B4-BE49-F238E27FC236}">
                  <a16:creationId xmlns:a16="http://schemas.microsoft.com/office/drawing/2014/main" id="{B33E0043-5AD7-5E70-44BB-3B4F116C9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3" name="Rectangle 25">
              <a:extLst>
                <a:ext uri="{FF2B5EF4-FFF2-40B4-BE49-F238E27FC236}">
                  <a16:creationId xmlns:a16="http://schemas.microsoft.com/office/drawing/2014/main" id="{C9BE75C6-828A-5DCF-237B-DB8B8BF1B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4" name="Isosceles Triangle 63">
              <a:extLst>
                <a:ext uri="{FF2B5EF4-FFF2-40B4-BE49-F238E27FC236}">
                  <a16:creationId xmlns:a16="http://schemas.microsoft.com/office/drawing/2014/main" id="{83CB86DC-68F7-08DF-530B-3CF3323AF8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5" name="Rectangle 27">
              <a:extLst>
                <a:ext uri="{FF2B5EF4-FFF2-40B4-BE49-F238E27FC236}">
                  <a16:creationId xmlns:a16="http://schemas.microsoft.com/office/drawing/2014/main" id="{2ECA8FB5-1169-3769-54B6-A028CFC64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6" name="Rectangle 28">
              <a:extLst>
                <a:ext uri="{FF2B5EF4-FFF2-40B4-BE49-F238E27FC236}">
                  <a16:creationId xmlns:a16="http://schemas.microsoft.com/office/drawing/2014/main" id="{70B98056-1BDD-D962-E0A2-7B9F508CEB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7" name="Rectangle 29">
              <a:extLst>
                <a:ext uri="{FF2B5EF4-FFF2-40B4-BE49-F238E27FC236}">
                  <a16:creationId xmlns:a16="http://schemas.microsoft.com/office/drawing/2014/main" id="{BC16B202-839E-59F4-AF0E-018CA1E99D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8" name="Isosceles Triangle 67">
              <a:extLst>
                <a:ext uri="{FF2B5EF4-FFF2-40B4-BE49-F238E27FC236}">
                  <a16:creationId xmlns:a16="http://schemas.microsoft.com/office/drawing/2014/main" id="{38A2BF1A-7ED0-9639-C60E-F57843660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9" name="Isosceles Triangle 68">
              <a:extLst>
                <a:ext uri="{FF2B5EF4-FFF2-40B4-BE49-F238E27FC236}">
                  <a16:creationId xmlns:a16="http://schemas.microsoft.com/office/drawing/2014/main" id="{9A80ABCF-A295-CAEA-1181-AD2B25E84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pSp>
      <p:sp>
        <p:nvSpPr>
          <p:cNvPr id="3" name="Subtitle 2">
            <a:extLst>
              <a:ext uri="{FF2B5EF4-FFF2-40B4-BE49-F238E27FC236}">
                <a16:creationId xmlns:a16="http://schemas.microsoft.com/office/drawing/2014/main" id="{B507B621-7D5A-7E16-693B-064B8A4116AA}"/>
              </a:ext>
            </a:extLst>
          </p:cNvPr>
          <p:cNvSpPr>
            <a:spLocks noGrp="1"/>
          </p:cNvSpPr>
          <p:nvPr>
            <p:ph type="subTitle" idx="1"/>
          </p:nvPr>
        </p:nvSpPr>
        <p:spPr>
          <a:xfrm>
            <a:off x="382672" y="744753"/>
            <a:ext cx="5247532" cy="4606493"/>
          </a:xfrm>
        </p:spPr>
        <p:txBody>
          <a:bodyPr>
            <a:norm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This kind of help can potentially reduce stress and makes things better for children. Professionals also help parents by giving them information about their child's growth, daily activities, sleep, food, and play. This makes parents feel sure of themselves and their abilities (Whalley, 2017). It's crucial to give help without judging, especially to families who are experiencing a difficult time. It is very important to be inclusive. allowing families to feel valued and accepted, practitioners can adapt how they communicate, provide translated materials, and celebrate other cultures (Siraj-Blatchford et al., 2011). This makes relationships stronger and helps children feel like they belong. Practitioners can recognise that supporting development involves helping the whole family and their surroundings, not just the child, by using Bronfenbrenner's framework (Bronfenbrenner, 1979).</a:t>
            </a:r>
          </a:p>
          <a:p>
            <a:endParaRPr lang="en-US" sz="1200" dirty="0">
              <a:solidFill>
                <a:srgbClr val="FFFFFF"/>
              </a:solidFill>
            </a:endParaRPr>
          </a:p>
        </p:txBody>
      </p:sp>
      <p:pic>
        <p:nvPicPr>
          <p:cNvPr id="5122" name="Picture 2" descr="Children playing with two adults in a nursery">
            <a:extLst>
              <a:ext uri="{FF2B5EF4-FFF2-40B4-BE49-F238E27FC236}">
                <a16:creationId xmlns:a16="http://schemas.microsoft.com/office/drawing/2014/main" id="{DEA5500F-34B1-BF3E-C5DF-D2A3C8EA2F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9392" y="870113"/>
            <a:ext cx="5495782" cy="36081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903F558-9335-AF31-0EF9-CA8C9BABB5B9}"/>
              </a:ext>
            </a:extLst>
          </p:cNvPr>
          <p:cNvSpPr txBox="1"/>
          <p:nvPr/>
        </p:nvSpPr>
        <p:spPr>
          <a:xfrm>
            <a:off x="5599392" y="4822419"/>
            <a:ext cx="5585024" cy="613181"/>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Image showing exceptional care in early years setting..</a:t>
            </a:r>
          </a:p>
          <a:p>
            <a:pPr>
              <a:lnSpc>
                <a:spcPct val="150000"/>
              </a:lnSpc>
            </a:pPr>
            <a:r>
              <a:rPr lang="en-US" sz="1200" dirty="0">
                <a:latin typeface="Arial" panose="020B0604020202020204" pitchFamily="34" charset="0"/>
                <a:cs typeface="Arial" panose="020B0604020202020204" pitchFamily="34" charset="0"/>
              </a:rPr>
              <a:t>Image from www.earlyyears.blog.gov.uk</a:t>
            </a:r>
            <a:r>
              <a:rPr lang="en-GB"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9635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38F455E-6996-F8AA-7EB3-C28D3B777A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9CE6E5-B4B1-7CD9-1BCD-AE6286FA8A17}"/>
              </a:ext>
            </a:extLst>
          </p:cNvPr>
          <p:cNvSpPr>
            <a:spLocks noGrp="1"/>
          </p:cNvSpPr>
          <p:nvPr>
            <p:ph type="ctrTitle"/>
          </p:nvPr>
        </p:nvSpPr>
        <p:spPr>
          <a:xfrm>
            <a:off x="845771" y="148281"/>
            <a:ext cx="8428232" cy="1235676"/>
          </a:xfrm>
        </p:spPr>
        <p:txBody>
          <a:bodyPr>
            <a:normAutofit/>
          </a:bodyPr>
          <a:lstStyle/>
          <a:p>
            <a:pPr algn="l">
              <a:lnSpc>
                <a:spcPct val="90000"/>
              </a:lnSpc>
            </a:pPr>
            <a:r>
              <a:rPr lang="en-US" sz="4000" dirty="0">
                <a:solidFill>
                  <a:schemeClr val="tx1"/>
                </a:solidFill>
                <a:latin typeface="Arial" panose="020B0604020202020204" pitchFamily="34" charset="0"/>
                <a:cs typeface="Arial" panose="020B0604020202020204" pitchFamily="34" charset="0"/>
              </a:rPr>
              <a:t>What are the challenges in providing high quality care?</a:t>
            </a:r>
          </a:p>
        </p:txBody>
      </p:sp>
      <p:sp>
        <p:nvSpPr>
          <p:cNvPr id="3" name="Subtitle 2">
            <a:extLst>
              <a:ext uri="{FF2B5EF4-FFF2-40B4-BE49-F238E27FC236}">
                <a16:creationId xmlns:a16="http://schemas.microsoft.com/office/drawing/2014/main" id="{80635F42-4672-ADCD-7EC0-92087287EB8E}"/>
              </a:ext>
            </a:extLst>
          </p:cNvPr>
          <p:cNvSpPr>
            <a:spLocks noGrp="1"/>
          </p:cNvSpPr>
          <p:nvPr>
            <p:ph type="subTitle" idx="1"/>
          </p:nvPr>
        </p:nvSpPr>
        <p:spPr>
          <a:xfrm>
            <a:off x="845771" y="1519537"/>
            <a:ext cx="8792500" cy="5190181"/>
          </a:xfrm>
        </p:spPr>
        <p:txBody>
          <a:bodyPr>
            <a:normAutofit fontScale="85000" lnSpcReduction="10000"/>
          </a:bodyPr>
          <a:lstStyle/>
          <a:p>
            <a:pPr algn="l">
              <a:lnSpc>
                <a:spcPct val="150000"/>
              </a:lnSpc>
            </a:pPr>
            <a:r>
              <a:rPr lang="en-GB" sz="1400" dirty="0">
                <a:solidFill>
                  <a:schemeClr val="tx1"/>
                </a:solidFill>
                <a:latin typeface="Arial" panose="020B0604020202020204" pitchFamily="34" charset="0"/>
                <a:cs typeface="Arial" panose="020B0604020202020204" pitchFamily="34" charset="0"/>
              </a:rPr>
              <a:t>During the first 2 years it is important to make sure that mothers and babies have access to healthy and nutritious food. What a pregnant woman eats can affect how her baby grows in the womb, especially their brain and organs. breast feeding or the use of a suitable alternative, followed by healthy balanced diet is essential for a child's growth (American Academy of Paediatrics, 2017). Some parents have difficulties making money and may have to rely on cheap, processed foods that are heavy in sugar and low in nutrients (The Guardian, 2024). </a:t>
            </a:r>
          </a:p>
          <a:p>
            <a:pPr algn="l">
              <a:lnSpc>
                <a:spcPct val="150000"/>
              </a:lnSpc>
            </a:pPr>
            <a:r>
              <a:rPr lang="en-GB" sz="1400" dirty="0">
                <a:solidFill>
                  <a:schemeClr val="tx1"/>
                </a:solidFill>
                <a:latin typeface="Arial" panose="020B0604020202020204" pitchFamily="34" charset="0"/>
                <a:cs typeface="Arial" panose="020B0604020202020204" pitchFamily="34" charset="0"/>
              </a:rPr>
              <a:t>Some parents also don't know what healthy eating looks like, which is a concern. When family or friends give them conflicting advice, parents may feel pressured or guilty. It's crucial for mothers and babies to have access to healthy, nutritional food during the first two years. What a pregnant woman eats can affect how her child grows in the womb, especially their brain and organs. A child needs breast milk or a formula, and then healthy solid foods, to grow (American Academy of Paediatrics, 2017).</a:t>
            </a:r>
          </a:p>
          <a:p>
            <a:pPr algn="l">
              <a:lnSpc>
                <a:spcPct val="150000"/>
              </a:lnSpc>
            </a:pPr>
            <a:r>
              <a:rPr lang="en-GB" sz="1400" dirty="0">
                <a:solidFill>
                  <a:schemeClr val="tx1"/>
                </a:solidFill>
                <a:latin typeface="Arial" panose="020B0604020202020204" pitchFamily="34" charset="0"/>
                <a:cs typeface="Arial" panose="020B0604020202020204" pitchFamily="34" charset="0"/>
              </a:rPr>
              <a:t>But not every household can get food that is good for them. Some parents are on a low income and eat inexpensive, processed foods that are high in sugar and low in nutrition (The Guardian, 2024). It's also a problem because some parents don't know what healthy eating looks like and education is vital in this area.</a:t>
            </a:r>
          </a:p>
          <a:p>
            <a:pPr algn="l">
              <a:lnSpc>
                <a:spcPct val="150000"/>
              </a:lnSpc>
            </a:pPr>
            <a:r>
              <a:rPr lang="en-GB" sz="1400" dirty="0">
                <a:solidFill>
                  <a:schemeClr val="tx1"/>
                </a:solidFill>
                <a:latin typeface="Arial" panose="020B0604020202020204" pitchFamily="34" charset="0"/>
                <a:cs typeface="Arial" panose="020B0604020202020204" pitchFamily="34" charset="0"/>
              </a:rPr>
              <a:t>It can be hard to become a good parent. Parents may feel tired, anxious, or unsure, especially if this is their first child. Some women suffer from postnatal depression, which can make it harder for them to bond with their baby.  A lot of parents don't have a strong support network or may live far away from their extended family. This can make them feel lonely and stressed, which can impair their parenting style. Early years professionals try to help families, but they may not be able to have the time or training to meet all their needs. This is where multi agency working are vital in these types of cases. </a:t>
            </a:r>
          </a:p>
          <a:p>
            <a:pPr algn="l">
              <a:lnSpc>
                <a:spcPct val="90000"/>
              </a:lnSpc>
            </a:pPr>
            <a:endParaRPr lang="en-US" sz="500" dirty="0"/>
          </a:p>
        </p:txBody>
      </p:sp>
      <p:sp>
        <p:nvSpPr>
          <p:cNvPr id="21" name="Isosceles Triangle 20">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823848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AB8192-0136-25DE-0C76-E51A6EC0B431}"/>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Isosceles Triangle 2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1" name="Isosceles Triangle 2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cxnSp>
        <p:nvCxnSpPr>
          <p:cNvPr id="32" name="Straight Connector 31">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62FE30B4-6E1E-E2FC-852B-1425D9A71BC1}"/>
              </a:ext>
            </a:extLst>
          </p:cNvPr>
          <p:cNvSpPr>
            <a:spLocks noGrp="1"/>
          </p:cNvSpPr>
          <p:nvPr>
            <p:ph type="subTitle" idx="1"/>
          </p:nvPr>
        </p:nvSpPr>
        <p:spPr>
          <a:xfrm>
            <a:off x="842597" y="1395419"/>
            <a:ext cx="9118427" cy="5317995"/>
          </a:xfrm>
        </p:spPr>
        <p:txBody>
          <a:bodyPr>
            <a:normAutofit fontScale="62500" lnSpcReduction="20000"/>
          </a:bodyPr>
          <a:lstStyle/>
          <a:p>
            <a:pPr algn="l">
              <a:lnSpc>
                <a:spcPct val="170000"/>
              </a:lnSpc>
            </a:pPr>
            <a:r>
              <a:rPr lang="en-GB" sz="1900" dirty="0">
                <a:solidFill>
                  <a:schemeClr val="tx1"/>
                </a:solidFill>
                <a:latin typeface="Arial" panose="020B0604020202020204" pitchFamily="34" charset="0"/>
                <a:cs typeface="Arial" panose="020B0604020202020204" pitchFamily="34" charset="0"/>
              </a:rPr>
              <a:t>The idea behind loose parts play is that children learn best when they are active and in control of their play. Children are given items that can be used in many ways instead of toys that only work one way. For example, a group of children might use sticks to make a house, pretend they are fishing rods, or turn them into magic wands. There is no right answer, so children can try things out and be creative if it is safe for them to do so. </a:t>
            </a:r>
            <a:br>
              <a:rPr lang="en-GB" sz="1900" dirty="0">
                <a:solidFill>
                  <a:schemeClr val="tx1"/>
                </a:solidFill>
                <a:latin typeface="Arial" panose="020B0604020202020204" pitchFamily="34" charset="0"/>
                <a:cs typeface="Arial" panose="020B0604020202020204" pitchFamily="34" charset="0"/>
              </a:rPr>
            </a:br>
            <a:r>
              <a:rPr lang="en-GB" sz="1900" dirty="0">
                <a:solidFill>
                  <a:schemeClr val="tx1"/>
                </a:solidFill>
                <a:latin typeface="Arial" panose="020B0604020202020204" pitchFamily="34" charset="0"/>
                <a:cs typeface="Arial" panose="020B0604020202020204" pitchFamily="34" charset="0"/>
              </a:rPr>
              <a:t>Playing with loose parts can help children learn to think for themselves, solve problems, and use their imaginations. This kind of play helps children's minds grow because they must think ahead, try out new ideas, and change things when they don't work. It also helps When children work together, share their thoughts, and solve problems on their own, they develop social skills. When children create something on their own, it boosts their self-esteem and makes them feel good about themselves (Bruce, 2011).</a:t>
            </a:r>
          </a:p>
          <a:p>
            <a:pPr algn="l">
              <a:lnSpc>
                <a:spcPct val="170000"/>
              </a:lnSpc>
            </a:pPr>
            <a:r>
              <a:rPr lang="en-GB" sz="1900" dirty="0">
                <a:solidFill>
                  <a:schemeClr val="tx1"/>
                </a:solidFill>
                <a:latin typeface="Arial" panose="020B0604020202020204" pitchFamily="34" charset="0"/>
                <a:cs typeface="Arial" panose="020B0604020202020204" pitchFamily="34" charset="0"/>
              </a:rPr>
              <a:t>Froebel believed that children should engage in play, express creativity, and have the freedom to move. He thought up the ideas which were simple things like blocks, balls, paper, and things from nature. These items were created to assist children learn about the world by letting them touch and feel things (Tovey, 2017).</a:t>
            </a:r>
            <a:r>
              <a:rPr lang="en-GB" sz="1900" b="1" dirty="0">
                <a:solidFill>
                  <a:schemeClr val="tx1"/>
                </a:solidFill>
                <a:latin typeface="Arial" panose="020B0604020202020204" pitchFamily="34" charset="0"/>
                <a:cs typeface="Arial" panose="020B0604020202020204" pitchFamily="34" charset="0"/>
              </a:rPr>
              <a:t> </a:t>
            </a:r>
            <a:endParaRPr lang="en-GB" sz="1900" dirty="0">
              <a:solidFill>
                <a:schemeClr val="tx1"/>
              </a:solidFill>
              <a:latin typeface="Arial" panose="020B0604020202020204" pitchFamily="34" charset="0"/>
              <a:cs typeface="Arial" panose="020B0604020202020204" pitchFamily="34" charset="0"/>
            </a:endParaRPr>
          </a:p>
          <a:p>
            <a:pPr algn="l">
              <a:lnSpc>
                <a:spcPct val="170000"/>
              </a:lnSpc>
            </a:pPr>
            <a:r>
              <a:rPr lang="en-GB" sz="1900" dirty="0">
                <a:solidFill>
                  <a:schemeClr val="tx1"/>
                </a:solidFill>
                <a:latin typeface="Arial" panose="020B0604020202020204" pitchFamily="34" charset="0"/>
                <a:cs typeface="Arial" panose="020B0604020202020204" pitchFamily="34" charset="0"/>
              </a:rPr>
              <a:t>Froebel’s concepts fit well with loose parts play because it allows children to explore without limitations. Froebel believed that children learn most effectively when parents allow their play rather than control it. Froebel believed that people should learn together. Loose parts play encourages children to engage in group play, which lets children talk to each other, work out roles, and share ideas. Learning through Froebelian loose parts play is important since it comes from the child’s natural curiosity.</a:t>
            </a:r>
          </a:p>
          <a:p>
            <a:endParaRPr lang="en-US" dirty="0"/>
          </a:p>
        </p:txBody>
      </p:sp>
      <p:sp>
        <p:nvSpPr>
          <p:cNvPr id="29"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 name="Title 1">
            <a:extLst>
              <a:ext uri="{FF2B5EF4-FFF2-40B4-BE49-F238E27FC236}">
                <a16:creationId xmlns:a16="http://schemas.microsoft.com/office/drawing/2014/main" id="{296AEA10-EA0A-5AD2-3032-6748A0888A1D}"/>
              </a:ext>
            </a:extLst>
          </p:cNvPr>
          <p:cNvSpPr>
            <a:spLocks noGrp="1"/>
          </p:cNvSpPr>
          <p:nvPr>
            <p:ph type="ctrTitle"/>
          </p:nvPr>
        </p:nvSpPr>
        <p:spPr>
          <a:xfrm>
            <a:off x="782461" y="229993"/>
            <a:ext cx="9643180" cy="1096899"/>
          </a:xfrm>
        </p:spPr>
        <p:txBody>
          <a:bodyPr>
            <a:noAutofit/>
          </a:bodyPr>
          <a:lstStyle/>
          <a:p>
            <a:pPr algn="l"/>
            <a:r>
              <a:rPr lang="en-US" sz="4000" dirty="0">
                <a:solidFill>
                  <a:schemeClr val="tx1"/>
                </a:solidFill>
                <a:latin typeface="Arial" panose="020B0604020202020204" pitchFamily="34" charset="0"/>
                <a:cs typeface="Arial" panose="020B0604020202020204" pitchFamily="34" charset="0"/>
              </a:rPr>
              <a:t>What are the benefits in providing high quality care?</a:t>
            </a:r>
          </a:p>
        </p:txBody>
      </p:sp>
    </p:spTree>
    <p:extLst>
      <p:ext uri="{BB962C8B-B14F-4D97-AF65-F5344CB8AC3E}">
        <p14:creationId xmlns:p14="http://schemas.microsoft.com/office/powerpoint/2010/main" val="1939898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EF0F5E-E7B6-DDF3-F52C-507E1F77D39D}"/>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CC2C550-64AC-9A54-B8DD-CB187F50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Isosceles Triangle 20">
            <a:extLst>
              <a:ext uri="{FF2B5EF4-FFF2-40B4-BE49-F238E27FC236}">
                <a16:creationId xmlns:a16="http://schemas.microsoft.com/office/drawing/2014/main" id="{BBA89952-9002-70DE-73B8-2069AEA56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1" name="Isosceles Triangle 22">
            <a:extLst>
              <a:ext uri="{FF2B5EF4-FFF2-40B4-BE49-F238E27FC236}">
                <a16:creationId xmlns:a16="http://schemas.microsoft.com/office/drawing/2014/main" id="{66E96F33-D221-FAF3-E1DB-2211204EF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cxnSp>
        <p:nvCxnSpPr>
          <p:cNvPr id="32" name="Straight Connector 31">
            <a:extLst>
              <a:ext uri="{FF2B5EF4-FFF2-40B4-BE49-F238E27FC236}">
                <a16:creationId xmlns:a16="http://schemas.microsoft.com/office/drawing/2014/main" id="{7C00E19A-7A3E-4074-1088-B874CC2672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DAADE4DD-C1B7-2D55-7149-6EBBBA796D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59AA7C24-FCCC-49E2-AAC7-F3BE5B56FCD0}"/>
              </a:ext>
            </a:extLst>
          </p:cNvPr>
          <p:cNvSpPr>
            <a:spLocks noGrp="1"/>
          </p:cNvSpPr>
          <p:nvPr>
            <p:ph type="subTitle" idx="1"/>
          </p:nvPr>
        </p:nvSpPr>
        <p:spPr>
          <a:xfrm>
            <a:off x="845772" y="673063"/>
            <a:ext cx="9579869" cy="5666154"/>
          </a:xfrm>
        </p:spPr>
        <p:txBody>
          <a:bodyPr>
            <a:noAutofit/>
          </a:bodyPr>
          <a:lstStyle/>
          <a:p>
            <a:pPr algn="l">
              <a:lnSpc>
                <a:spcPct val="160000"/>
              </a:lnSpc>
            </a:pPr>
            <a:r>
              <a:rPr lang="en-GB" sz="1200" dirty="0">
                <a:solidFill>
                  <a:schemeClr val="tx1"/>
                </a:solidFill>
                <a:latin typeface="Arial" panose="020B0604020202020204" pitchFamily="34" charset="0"/>
                <a:cs typeface="Arial" panose="020B0604020202020204" pitchFamily="34" charset="0"/>
              </a:rPr>
              <a:t>Montessori items are made to help children learn certain things, such how to count, pour, or sort. Children are taught how to use the tools properly and are encouraged to do things again to help them focus and become more independent. This may seem very different from loose parts play at first because Montessori materials usually have a clear purpose (Montessori, 2013). Montessori still strongly believed in learning by doing, nevertheless. She thought that children should play with actual things instead of fake toys and learn useful skills that make them feel independent.  Structure is the main difference between Montessori and Froebel. Montessori is more organised and led by adults, while Froebel is freer and more fun. But both think that children should oversee their own learning and be proud of what they have done. Montessori learning is important since children know what they are doing and feel like they can do things on their own (Lillard, 2018).</a:t>
            </a:r>
          </a:p>
          <a:p>
            <a:pPr algn="l">
              <a:lnSpc>
                <a:spcPct val="160000"/>
              </a:lnSpc>
            </a:pPr>
            <a:r>
              <a:rPr lang="en-GB" sz="1200" dirty="0">
                <a:solidFill>
                  <a:schemeClr val="tx1"/>
                </a:solidFill>
                <a:latin typeface="Arial" panose="020B0604020202020204" pitchFamily="34" charset="0"/>
                <a:cs typeface="Arial" panose="020B0604020202020204" pitchFamily="34" charset="0"/>
              </a:rPr>
              <a:t>Forest School is a form of education that was developed in Scandinavia and is based on learning in nature. Children learn about nature at Forest School by exploring outside. Forest School environments have a lot of loose elements, like sticks, mud, stones, leaves, and water. The materials change with the seasons, which makes learning fun and full of surprises (Knight, 2013). Forest school also teach children how to take safe risks, which helps them learn how to cope with difficulties and figure out what harmful things are (Waite, 2020). </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Children learn in a meaningful way at Forest School because they do things. For example, building a shelter teaches children how to be strong, work together, and solve problems. Forest School is less regulated and allows children to do more than Montessori. Forest School also focusses more on nature and learning outside than Froebel does.</a:t>
            </a:r>
          </a:p>
          <a:p>
            <a:endParaRPr lang="en-US" sz="1200" dirty="0"/>
          </a:p>
        </p:txBody>
      </p:sp>
      <p:sp>
        <p:nvSpPr>
          <p:cNvPr id="29" name="Rectangle 27">
            <a:extLst>
              <a:ext uri="{FF2B5EF4-FFF2-40B4-BE49-F238E27FC236}">
                <a16:creationId xmlns:a16="http://schemas.microsoft.com/office/drawing/2014/main" id="{EE5672B5-D130-8192-4442-4B142EB9F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419909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CB21DD-7F2B-5FC4-0CCD-D088275CC00E}"/>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B54A73B-6D17-6517-5444-A88F76854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Isosceles Triangle 20">
            <a:extLst>
              <a:ext uri="{FF2B5EF4-FFF2-40B4-BE49-F238E27FC236}">
                <a16:creationId xmlns:a16="http://schemas.microsoft.com/office/drawing/2014/main" id="{B0833F87-044D-9E8C-DFF2-F13EC70B5C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1" name="Isosceles Triangle 22">
            <a:extLst>
              <a:ext uri="{FF2B5EF4-FFF2-40B4-BE49-F238E27FC236}">
                <a16:creationId xmlns:a16="http://schemas.microsoft.com/office/drawing/2014/main" id="{0964EDA6-72FF-3C22-EE4D-FBF29E03C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cxnSp>
        <p:nvCxnSpPr>
          <p:cNvPr id="32" name="Straight Connector 31">
            <a:extLst>
              <a:ext uri="{FF2B5EF4-FFF2-40B4-BE49-F238E27FC236}">
                <a16:creationId xmlns:a16="http://schemas.microsoft.com/office/drawing/2014/main" id="{64B2CC23-FCE6-46A8-2F68-A4FBEBE428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98AFF3BD-3BAB-759B-2C1C-E4A30C4EA6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B77C03D2-36FD-4142-9247-F209B5044523}"/>
              </a:ext>
            </a:extLst>
          </p:cNvPr>
          <p:cNvSpPr>
            <a:spLocks noGrp="1"/>
          </p:cNvSpPr>
          <p:nvPr>
            <p:ph type="subTitle" idx="1"/>
          </p:nvPr>
        </p:nvSpPr>
        <p:spPr>
          <a:xfrm>
            <a:off x="872049" y="595923"/>
            <a:ext cx="9118427" cy="5666154"/>
          </a:xfrm>
        </p:spPr>
        <p:txBody>
          <a:bodyPr>
            <a:no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The Reggio Emilia method puts a lot of importance on children being creative, talking to each other, and listening to each other. "Open-ended materials" is what people in Reggio Emilia term loose pieces. Objects like clay, wire, cardboard, and natural objects that have been used before can be re used. Reggio Emilia states that children have "a hundred languages," suggesting they communicate through diverse ways beyond verbal expression (Edwards, Gandini, and Forman, 2012). Reggio Emilia thinks of the environment as the third teacher. The way the contents is set up makes children want to learn more and explore. Reggio Emilia is different from Montessori since it allows children to work together and attempt new things. Instead of giving children what to learn, professionals watch them closely and help them with their ideas.</a:t>
            </a:r>
          </a:p>
          <a:p>
            <a:pPr algn="l">
              <a:lnSpc>
                <a:spcPct val="150000"/>
              </a:lnSpc>
            </a:pPr>
            <a:r>
              <a:rPr lang="en-GB" sz="1200" dirty="0">
                <a:solidFill>
                  <a:schemeClr val="tx1"/>
                </a:solidFill>
                <a:latin typeface="Arial" panose="020B0604020202020204" pitchFamily="34" charset="0"/>
                <a:cs typeface="Arial" panose="020B0604020202020204" pitchFamily="34" charset="0"/>
              </a:rPr>
              <a:t> </a:t>
            </a:r>
            <a:r>
              <a:rPr lang="en-GB" sz="1200" b="1" dirty="0">
                <a:solidFill>
                  <a:schemeClr val="tx1"/>
                </a:solidFill>
                <a:latin typeface="Arial" panose="020B0604020202020204" pitchFamily="34" charset="0"/>
                <a:cs typeface="Arial" panose="020B0604020202020204" pitchFamily="34" charset="0"/>
              </a:rPr>
              <a:t>Comparing and Contrasting International Approaches.</a:t>
            </a:r>
            <a:endParaRPr lang="en-GB" sz="1200" dirty="0">
              <a:solidFill>
                <a:schemeClr val="tx1"/>
              </a:solidFill>
              <a:latin typeface="Arial" panose="020B0604020202020204" pitchFamily="34" charset="0"/>
              <a:cs typeface="Arial" panose="020B0604020202020204" pitchFamily="34" charset="0"/>
            </a:endParaRPr>
          </a:p>
          <a:p>
            <a:pPr algn="l">
              <a:lnSpc>
                <a:spcPct val="150000"/>
              </a:lnSpc>
            </a:pPr>
            <a:r>
              <a:rPr lang="en-GB" sz="1200" dirty="0">
                <a:solidFill>
                  <a:schemeClr val="tx1"/>
                </a:solidFill>
                <a:latin typeface="Arial" panose="020B0604020202020204" pitchFamily="34" charset="0"/>
                <a:cs typeface="Arial" panose="020B0604020202020204" pitchFamily="34" charset="0"/>
              </a:rPr>
              <a:t>Froebel, Montessori, Forest School, and Reggio Emilia all come from various times and places, but they all believe in the similar things. All these strategies believe that children learn best when they are doing things and that hands-on learning is important. Different methods to use loose pieces help children learn on their own. The Montessori approach is the most organised and focused on teaching children how to be independent and develop skills. Froebel is all about using their imagination and playing. Being strong and studying outside are what Forest School is all about. Working together and being creative are big parts of Reggio Emilia. These differences show that loose parts can be used across several educational environments (Daly and Beloglovsky, 2015).</a:t>
            </a:r>
          </a:p>
          <a:p>
            <a:endParaRPr lang="en-US" sz="1200" dirty="0"/>
          </a:p>
        </p:txBody>
      </p:sp>
      <p:sp>
        <p:nvSpPr>
          <p:cNvPr id="29" name="Rectangle 27">
            <a:extLst>
              <a:ext uri="{FF2B5EF4-FFF2-40B4-BE49-F238E27FC236}">
                <a16:creationId xmlns:a16="http://schemas.microsoft.com/office/drawing/2014/main" id="{4F02FD27-074A-DE89-11DA-DAED5AC1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54289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4F8EEE-B944-AA8A-327E-9AEBB8E62212}"/>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B822BD2-706F-DF26-8837-0EC3ECF225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Isosceles Triangle 20">
            <a:extLst>
              <a:ext uri="{FF2B5EF4-FFF2-40B4-BE49-F238E27FC236}">
                <a16:creationId xmlns:a16="http://schemas.microsoft.com/office/drawing/2014/main" id="{C697D584-8361-D1A5-58F7-3FB4F4FD7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1" name="Isosceles Triangle 22">
            <a:extLst>
              <a:ext uri="{FF2B5EF4-FFF2-40B4-BE49-F238E27FC236}">
                <a16:creationId xmlns:a16="http://schemas.microsoft.com/office/drawing/2014/main" id="{1C02AB02-E62D-B863-3698-C95D05CC5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cxnSp>
        <p:nvCxnSpPr>
          <p:cNvPr id="32" name="Straight Connector 31">
            <a:extLst>
              <a:ext uri="{FF2B5EF4-FFF2-40B4-BE49-F238E27FC236}">
                <a16:creationId xmlns:a16="http://schemas.microsoft.com/office/drawing/2014/main" id="{14C88011-38AB-0C73-C9BC-6EE4744B6E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EBA1C26A-5AC0-7AA7-55B6-011EC7F7B7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C32D20A0-5BFF-C004-1AD1-AD9CB78DEEA9}"/>
              </a:ext>
            </a:extLst>
          </p:cNvPr>
          <p:cNvSpPr>
            <a:spLocks noGrp="1"/>
          </p:cNvSpPr>
          <p:nvPr>
            <p:ph type="ctrTitle"/>
          </p:nvPr>
        </p:nvSpPr>
        <p:spPr>
          <a:xfrm>
            <a:off x="842597" y="-236874"/>
            <a:ext cx="9643180" cy="1096899"/>
          </a:xfrm>
        </p:spPr>
        <p:txBody>
          <a:bodyPr>
            <a:noAutofit/>
          </a:bodyPr>
          <a:lstStyle/>
          <a:p>
            <a:pPr algn="l"/>
            <a:r>
              <a:rPr lang="en-US" sz="4000" dirty="0">
                <a:solidFill>
                  <a:schemeClr val="tx1"/>
                </a:solidFill>
                <a:latin typeface="Arial" panose="020B0604020202020204" pitchFamily="34" charset="0"/>
                <a:cs typeface="Arial" panose="020B0604020202020204" pitchFamily="34" charset="0"/>
              </a:rPr>
              <a:t>International approaches</a:t>
            </a:r>
          </a:p>
        </p:txBody>
      </p:sp>
      <p:sp>
        <p:nvSpPr>
          <p:cNvPr id="29" name="Rectangle 27">
            <a:extLst>
              <a:ext uri="{FF2B5EF4-FFF2-40B4-BE49-F238E27FC236}">
                <a16:creationId xmlns:a16="http://schemas.microsoft.com/office/drawing/2014/main" id="{C5B3E742-279A-1931-5923-46E72AFAA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7170" name="Picture 2" descr="Our Approach - Little Forest Schools">
            <a:extLst>
              <a:ext uri="{FF2B5EF4-FFF2-40B4-BE49-F238E27FC236}">
                <a16:creationId xmlns:a16="http://schemas.microsoft.com/office/drawing/2014/main" id="{EAB433EC-791E-6A39-4724-ADD3C8831C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2596" y="877314"/>
            <a:ext cx="3025068" cy="20167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D550EE3-6EF8-15D1-FC63-7FCBB297AC18}"/>
              </a:ext>
            </a:extLst>
          </p:cNvPr>
          <p:cNvSpPr txBox="1"/>
          <p:nvPr/>
        </p:nvSpPr>
        <p:spPr>
          <a:xfrm>
            <a:off x="842596" y="2904679"/>
            <a:ext cx="4195752" cy="612347"/>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Image showing forest schools.</a:t>
            </a:r>
          </a:p>
          <a:p>
            <a:pPr>
              <a:lnSpc>
                <a:spcPct val="150000"/>
              </a:lnSpc>
            </a:pPr>
            <a:r>
              <a:rPr lang="en-US" sz="1200" dirty="0">
                <a:latin typeface="Arial" panose="020B0604020202020204" pitchFamily="34" charset="0"/>
                <a:cs typeface="Arial" panose="020B0604020202020204" pitchFamily="34" charset="0"/>
              </a:rPr>
              <a:t>Image from www.littleforestschool.com</a:t>
            </a:r>
            <a:r>
              <a:rPr lang="en-GB" sz="1200" dirty="0"/>
              <a:t> </a:t>
            </a:r>
            <a:r>
              <a:rPr lang="en-GB"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pic>
        <p:nvPicPr>
          <p:cNvPr id="7172" name="Picture 4">
            <a:extLst>
              <a:ext uri="{FF2B5EF4-FFF2-40B4-BE49-F238E27FC236}">
                <a16:creationId xmlns:a16="http://schemas.microsoft.com/office/drawing/2014/main" id="{9DDE4690-C569-69AA-10ED-2753AE14CF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08648" y="860025"/>
            <a:ext cx="3260942" cy="21732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46DAC17-ECDC-05A9-8A85-402ECE419162}"/>
              </a:ext>
            </a:extLst>
          </p:cNvPr>
          <p:cNvSpPr txBox="1"/>
          <p:nvPr/>
        </p:nvSpPr>
        <p:spPr>
          <a:xfrm>
            <a:off x="5554957" y="2941409"/>
            <a:ext cx="4195752" cy="612091"/>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Image showing Montessori loose part play.</a:t>
            </a:r>
          </a:p>
          <a:p>
            <a:pPr>
              <a:lnSpc>
                <a:spcPct val="150000"/>
              </a:lnSpc>
            </a:pPr>
            <a:r>
              <a:rPr lang="en-US" sz="1200" dirty="0">
                <a:latin typeface="Arial" panose="020B0604020202020204" pitchFamily="34" charset="0"/>
                <a:cs typeface="Arial" panose="020B0604020202020204" pitchFamily="34" charset="0"/>
              </a:rPr>
              <a:t>Image from www.thekavanaughreport.com</a:t>
            </a:r>
          </a:p>
        </p:txBody>
      </p:sp>
      <p:pic>
        <p:nvPicPr>
          <p:cNvPr id="7174" name="Picture 6" descr="Children playing in block corner">
            <a:extLst>
              <a:ext uri="{FF2B5EF4-FFF2-40B4-BE49-F238E27FC236}">
                <a16:creationId xmlns:a16="http://schemas.microsoft.com/office/drawing/2014/main" id="{40CFF0EF-AB32-2396-50E7-CFF555F8FC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2596" y="3745631"/>
            <a:ext cx="3039777" cy="215739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1FE77F7-7DB5-DCC5-223D-9A936E78F2FC}"/>
              </a:ext>
            </a:extLst>
          </p:cNvPr>
          <p:cNvSpPr txBox="1"/>
          <p:nvPr/>
        </p:nvSpPr>
        <p:spPr>
          <a:xfrm>
            <a:off x="842596" y="5980686"/>
            <a:ext cx="4195752" cy="612091"/>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Image showing Froebel loose parts play.</a:t>
            </a:r>
          </a:p>
          <a:p>
            <a:pPr>
              <a:lnSpc>
                <a:spcPct val="150000"/>
              </a:lnSpc>
            </a:pPr>
            <a:r>
              <a:rPr lang="en-US" sz="1200" dirty="0">
                <a:latin typeface="Arial" panose="020B0604020202020204" pitchFamily="34" charset="0"/>
                <a:cs typeface="Arial" panose="020B0604020202020204" pitchFamily="34" charset="0"/>
              </a:rPr>
              <a:t>Image from www.communityplaythings.co.uk</a:t>
            </a:r>
          </a:p>
        </p:txBody>
      </p:sp>
      <p:pic>
        <p:nvPicPr>
          <p:cNvPr id="7176" name="Picture 8" descr="Reggio Emilia : What is Loose Parts Play ? - BEYC International School">
            <a:extLst>
              <a:ext uri="{FF2B5EF4-FFF2-40B4-BE49-F238E27FC236}">
                <a16:creationId xmlns:a16="http://schemas.microsoft.com/office/drawing/2014/main" id="{253A3814-EA05-D5D2-C823-FF3F6975EF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33496" y="3681414"/>
            <a:ext cx="3236094" cy="215739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FAF1F6C-3E99-EFBA-89B5-12CF6A429568}"/>
              </a:ext>
            </a:extLst>
          </p:cNvPr>
          <p:cNvSpPr txBox="1"/>
          <p:nvPr/>
        </p:nvSpPr>
        <p:spPr>
          <a:xfrm>
            <a:off x="5554957" y="5980686"/>
            <a:ext cx="4195752" cy="612347"/>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Image showing Reggio Emelia loose parts play.</a:t>
            </a:r>
          </a:p>
          <a:p>
            <a:pPr>
              <a:lnSpc>
                <a:spcPct val="150000"/>
              </a:lnSpc>
            </a:pPr>
            <a:r>
              <a:rPr lang="en-US" sz="1200" dirty="0">
                <a:latin typeface="Arial" panose="020B0604020202020204" pitchFamily="34" charset="0"/>
                <a:cs typeface="Arial" panose="020B0604020202020204" pitchFamily="34" charset="0"/>
              </a:rPr>
              <a:t>Image from www.beyc.co.th</a:t>
            </a:r>
            <a:r>
              <a:rPr lang="en-GB" sz="1200" dirty="0"/>
              <a:t>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2412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05C30C99-9D8F-49BE-402F-AE0305222338}"/>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9B8A5A16-7BE9-4AA1-9B5E-00FAFA5C8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A93528F3-EFCB-4F9C-AC6F-A130BC6FAC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0" name="Straight Connector 39">
              <a:extLst>
                <a:ext uri="{FF2B5EF4-FFF2-40B4-BE49-F238E27FC236}">
                  <a16:creationId xmlns:a16="http://schemas.microsoft.com/office/drawing/2014/main" id="{433639C4-7BA8-46BF-B77F-C44F350F8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5B4FA542-2523-4BD8-BCF7-09F23BB6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0DC937BF-4C1E-4507-B43D-0C7644CAE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3" name="Rectangle 25">
              <a:extLst>
                <a:ext uri="{FF2B5EF4-FFF2-40B4-BE49-F238E27FC236}">
                  <a16:creationId xmlns:a16="http://schemas.microsoft.com/office/drawing/2014/main" id="{47E376DE-2C96-4763-AD42-01D60C2B0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4" name="Isosceles Triangle 43">
              <a:extLst>
                <a:ext uri="{FF2B5EF4-FFF2-40B4-BE49-F238E27FC236}">
                  <a16:creationId xmlns:a16="http://schemas.microsoft.com/office/drawing/2014/main" id="{B158AF34-A9BC-4D79-9525-2D3559540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5" name="Rectangle 27">
              <a:extLst>
                <a:ext uri="{FF2B5EF4-FFF2-40B4-BE49-F238E27FC236}">
                  <a16:creationId xmlns:a16="http://schemas.microsoft.com/office/drawing/2014/main" id="{9C7FAAF9-2552-422D-846A-3ADC4AD46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6" name="Rectangle 28">
              <a:extLst>
                <a:ext uri="{FF2B5EF4-FFF2-40B4-BE49-F238E27FC236}">
                  <a16:creationId xmlns:a16="http://schemas.microsoft.com/office/drawing/2014/main" id="{AE9C7168-E636-4C02-96D2-6D58240358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7" name="Rectangle 29">
              <a:extLst>
                <a:ext uri="{FF2B5EF4-FFF2-40B4-BE49-F238E27FC236}">
                  <a16:creationId xmlns:a16="http://schemas.microsoft.com/office/drawing/2014/main" id="{EFA004EC-0377-4ED7-AA13-B901F5D0BE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8" name="Isosceles Triangle 47">
              <a:extLst>
                <a:ext uri="{FF2B5EF4-FFF2-40B4-BE49-F238E27FC236}">
                  <a16:creationId xmlns:a16="http://schemas.microsoft.com/office/drawing/2014/main" id="{7874CAB0-23F6-4DCB-B2FB-6ABE95AA5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9" name="Isosceles Triangle 48">
              <a:extLst>
                <a:ext uri="{FF2B5EF4-FFF2-40B4-BE49-F238E27FC236}">
                  <a16:creationId xmlns:a16="http://schemas.microsoft.com/office/drawing/2014/main" id="{8024AF93-149D-4CDC-9A3F-5B87F347D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pSp>
      <p:sp>
        <p:nvSpPr>
          <p:cNvPr id="3" name="Subtitle 2">
            <a:extLst>
              <a:ext uri="{FF2B5EF4-FFF2-40B4-BE49-F238E27FC236}">
                <a16:creationId xmlns:a16="http://schemas.microsoft.com/office/drawing/2014/main" id="{AA8C5BF3-F390-2D67-D7A4-BEE717C19CFE}"/>
              </a:ext>
            </a:extLst>
          </p:cNvPr>
          <p:cNvSpPr>
            <a:spLocks noGrp="1"/>
          </p:cNvSpPr>
          <p:nvPr>
            <p:ph type="subTitle" idx="1"/>
          </p:nvPr>
        </p:nvSpPr>
        <p:spPr>
          <a:xfrm>
            <a:off x="766896" y="1021895"/>
            <a:ext cx="7766936" cy="5752978"/>
          </a:xfrm>
        </p:spPr>
        <p:txBody>
          <a:bodyPr>
            <a:normAutofit fontScale="62500" lnSpcReduction="20000"/>
          </a:bodyPr>
          <a:lstStyle/>
          <a:p>
            <a:pPr algn="l">
              <a:lnSpc>
                <a:spcPct val="170000"/>
              </a:lnSpc>
            </a:pPr>
            <a:r>
              <a:rPr lang="en-GB" sz="1500" dirty="0">
                <a:solidFill>
                  <a:schemeClr val="tx1"/>
                </a:solidFill>
                <a:latin typeface="Arial" panose="020B0604020202020204" pitchFamily="34" charset="0"/>
                <a:cs typeface="Arial" panose="020B0604020202020204" pitchFamily="34" charset="0"/>
              </a:rPr>
              <a:t>Allen, G. (2011) </a:t>
            </a:r>
            <a:r>
              <a:rPr lang="en-GB" sz="1500" i="1" dirty="0">
                <a:solidFill>
                  <a:schemeClr val="tx1"/>
                </a:solidFill>
                <a:latin typeface="Arial" panose="020B0604020202020204" pitchFamily="34" charset="0"/>
                <a:cs typeface="Arial" panose="020B0604020202020204" pitchFamily="34" charset="0"/>
              </a:rPr>
              <a:t>Early intervention: The next steps</a:t>
            </a:r>
            <a:r>
              <a:rPr lang="en-GB" sz="1500" dirty="0">
                <a:solidFill>
                  <a:schemeClr val="tx1"/>
                </a:solidFill>
                <a:latin typeface="Arial" panose="020B0604020202020204" pitchFamily="34" charset="0"/>
                <a:cs typeface="Arial" panose="020B0604020202020204" pitchFamily="34" charset="0"/>
              </a:rPr>
              <a:t>. London: HMSO, p. 48.</a:t>
            </a:r>
          </a:p>
          <a:p>
            <a:pPr algn="l">
              <a:lnSpc>
                <a:spcPct val="170000"/>
              </a:lnSpc>
            </a:pPr>
            <a:r>
              <a:rPr lang="en-GB" sz="1500" dirty="0">
                <a:solidFill>
                  <a:schemeClr val="tx1"/>
                </a:solidFill>
                <a:latin typeface="Arial" panose="020B0604020202020204" pitchFamily="34" charset="0"/>
                <a:cs typeface="Arial" panose="020B0604020202020204" pitchFamily="34" charset="0"/>
              </a:rPr>
              <a:t>American Academy of Paediatrics (2017) ‘Advocacy for improving nutrition in the first 1000 days to support childhood development and adult health’, </a:t>
            </a:r>
            <a:r>
              <a:rPr lang="en-GB" sz="1500" i="1" dirty="0">
                <a:solidFill>
                  <a:schemeClr val="tx1"/>
                </a:solidFill>
                <a:latin typeface="Arial" panose="020B0604020202020204" pitchFamily="34" charset="0"/>
                <a:cs typeface="Arial" panose="020B0604020202020204" pitchFamily="34" charset="0"/>
              </a:rPr>
              <a:t>Pediatrics</a:t>
            </a:r>
            <a:r>
              <a:rPr lang="en-GB" sz="1500" dirty="0">
                <a:solidFill>
                  <a:schemeClr val="tx1"/>
                </a:solidFill>
                <a:latin typeface="Arial" panose="020B0604020202020204" pitchFamily="34" charset="0"/>
                <a:cs typeface="Arial" panose="020B0604020202020204" pitchFamily="34" charset="0"/>
              </a:rPr>
              <a:t>, pp. 26–27.</a:t>
            </a:r>
          </a:p>
          <a:p>
            <a:pPr algn="l">
              <a:lnSpc>
                <a:spcPct val="170000"/>
              </a:lnSpc>
            </a:pPr>
            <a:r>
              <a:rPr lang="en-GB" sz="1500" dirty="0">
                <a:solidFill>
                  <a:schemeClr val="tx1"/>
                </a:solidFill>
                <a:latin typeface="Arial" panose="020B0604020202020204" pitchFamily="34" charset="0"/>
                <a:cs typeface="Arial" panose="020B0604020202020204" pitchFamily="34" charset="0"/>
              </a:rPr>
              <a:t>BabyCentre (n.d.) </a:t>
            </a:r>
            <a:r>
              <a:rPr lang="en-GB" sz="1500" i="1" dirty="0">
                <a:solidFill>
                  <a:schemeClr val="tx1"/>
                </a:solidFill>
                <a:latin typeface="Arial" panose="020B0604020202020204" pitchFamily="34" charset="0"/>
                <a:cs typeface="Arial" panose="020B0604020202020204" pitchFamily="34" charset="0"/>
              </a:rPr>
              <a:t>Parents’ tips: Life with two under two</a:t>
            </a:r>
            <a:r>
              <a:rPr lang="en-GB" sz="1500" dirty="0">
                <a:solidFill>
                  <a:schemeClr val="tx1"/>
                </a:solidFill>
                <a:latin typeface="Arial" panose="020B0604020202020204" pitchFamily="34" charset="0"/>
                <a:cs typeface="Arial" panose="020B0604020202020204" pitchFamily="34" charset="0"/>
              </a:rPr>
              <a:t>. Available at: </a:t>
            </a:r>
            <a:r>
              <a:rPr lang="en-GB" sz="15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https://www.babycentre.co.uk/a25022414/parents-tips-life-with-two-under-two</a:t>
            </a:r>
            <a:r>
              <a:rPr lang="en-GB" sz="1500" dirty="0">
                <a:solidFill>
                  <a:schemeClr val="tx1"/>
                </a:solidFill>
                <a:latin typeface="Arial" panose="020B0604020202020204" pitchFamily="34" charset="0"/>
                <a:cs typeface="Arial" panose="020B0604020202020204" pitchFamily="34" charset="0"/>
              </a:rPr>
              <a:t> (Accessed: 13 January 2026).</a:t>
            </a:r>
          </a:p>
          <a:p>
            <a:pPr algn="l">
              <a:lnSpc>
                <a:spcPct val="170000"/>
              </a:lnSpc>
            </a:pPr>
            <a:r>
              <a:rPr lang="en-GB" sz="1500" dirty="0">
                <a:solidFill>
                  <a:schemeClr val="tx1"/>
                </a:solidFill>
                <a:latin typeface="Arial" panose="020B0604020202020204" pitchFamily="34" charset="0"/>
                <a:cs typeface="Arial" panose="020B0604020202020204" pitchFamily="34" charset="0"/>
              </a:rPr>
              <a:t>Beyc (n.d.) </a:t>
            </a:r>
            <a:r>
              <a:rPr lang="en-GB" sz="1500" i="1" dirty="0">
                <a:solidFill>
                  <a:schemeClr val="tx1"/>
                </a:solidFill>
                <a:latin typeface="Arial" panose="020B0604020202020204" pitchFamily="34" charset="0"/>
                <a:cs typeface="Arial" panose="020B0604020202020204" pitchFamily="34" charset="0"/>
              </a:rPr>
              <a:t>What is loose parts play?</a:t>
            </a:r>
            <a:r>
              <a:rPr lang="en-GB" sz="1500" dirty="0">
                <a:solidFill>
                  <a:schemeClr val="tx1"/>
                </a:solidFill>
                <a:latin typeface="Arial" panose="020B0604020202020204" pitchFamily="34" charset="0"/>
                <a:cs typeface="Arial" panose="020B0604020202020204" pitchFamily="34" charset="0"/>
              </a:rPr>
              <a:t> Available at: </a:t>
            </a:r>
            <a:r>
              <a:rPr lang="en-GB" sz="15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https://beyc.co.th/what-is-loose-parts-play/</a:t>
            </a:r>
            <a:r>
              <a:rPr lang="en-GB" sz="1500" dirty="0">
                <a:solidFill>
                  <a:schemeClr val="tx1"/>
                </a:solidFill>
                <a:latin typeface="Arial" panose="020B0604020202020204" pitchFamily="34" charset="0"/>
                <a:cs typeface="Arial" panose="020B0604020202020204" pitchFamily="34" charset="0"/>
              </a:rPr>
              <a:t> (Accessed: 16 January 2026).</a:t>
            </a:r>
          </a:p>
          <a:p>
            <a:pPr algn="l">
              <a:lnSpc>
                <a:spcPct val="170000"/>
              </a:lnSpc>
            </a:pPr>
            <a:r>
              <a:rPr lang="en-GB" sz="1500" dirty="0">
                <a:solidFill>
                  <a:schemeClr val="tx1"/>
                </a:solidFill>
                <a:latin typeface="Arial" panose="020B0604020202020204" pitchFamily="34" charset="0"/>
                <a:cs typeface="Arial" panose="020B0604020202020204" pitchFamily="34" charset="0"/>
              </a:rPr>
              <a:t>Black, M.M., Victora, C.G., Walker, S.P., Bhutta, Z.A., Christian, P., de Onis, M., Ezzati, M., Grantham-McGregor, S. and Katz, J. (2013) ‘Maternal and child undernutrition and overweight in low-income and middle-income countries’, </a:t>
            </a:r>
            <a:r>
              <a:rPr lang="en-GB" sz="1500" i="1" dirty="0">
                <a:solidFill>
                  <a:schemeClr val="tx1"/>
                </a:solidFill>
                <a:latin typeface="Arial" panose="020B0604020202020204" pitchFamily="34" charset="0"/>
                <a:cs typeface="Arial" panose="020B0604020202020204" pitchFamily="34" charset="0"/>
              </a:rPr>
              <a:t>The Lancet</a:t>
            </a:r>
            <a:r>
              <a:rPr lang="en-GB" sz="1500" dirty="0">
                <a:solidFill>
                  <a:schemeClr val="tx1"/>
                </a:solidFill>
                <a:latin typeface="Arial" panose="020B0604020202020204" pitchFamily="34" charset="0"/>
                <a:cs typeface="Arial" panose="020B0604020202020204" pitchFamily="34" charset="0"/>
              </a:rPr>
              <a:t>, 382(9890), p. 92.</a:t>
            </a:r>
          </a:p>
          <a:p>
            <a:pPr algn="l">
              <a:lnSpc>
                <a:spcPct val="170000"/>
              </a:lnSpc>
            </a:pPr>
            <a:r>
              <a:rPr lang="en-GB" sz="1500" dirty="0">
                <a:solidFill>
                  <a:schemeClr val="tx1"/>
                </a:solidFill>
                <a:latin typeface="Arial" panose="020B0604020202020204" pitchFamily="34" charset="0"/>
                <a:cs typeface="Arial" panose="020B0604020202020204" pitchFamily="34" charset="0"/>
              </a:rPr>
              <a:t>Brodie, K. (2020) </a:t>
            </a:r>
            <a:r>
              <a:rPr lang="en-GB" sz="1500" i="1" dirty="0">
                <a:solidFill>
                  <a:schemeClr val="tx1"/>
                </a:solidFill>
                <a:latin typeface="Arial" panose="020B0604020202020204" pitchFamily="34" charset="0"/>
                <a:cs typeface="Arial" panose="020B0604020202020204" pitchFamily="34" charset="0"/>
              </a:rPr>
              <a:t>The holistic care and development of children from birth to three: An essential guide for students and practitioners</a:t>
            </a:r>
            <a:r>
              <a:rPr lang="en-GB" sz="1500" dirty="0">
                <a:solidFill>
                  <a:schemeClr val="tx1"/>
                </a:solidFill>
                <a:latin typeface="Arial" panose="020B0604020202020204" pitchFamily="34" charset="0"/>
                <a:cs typeface="Arial" panose="020B0604020202020204" pitchFamily="34" charset="0"/>
              </a:rPr>
              <a:t>. London: Routledge, pp. 42, 66, 91.</a:t>
            </a:r>
          </a:p>
          <a:p>
            <a:pPr algn="l">
              <a:lnSpc>
                <a:spcPct val="170000"/>
              </a:lnSpc>
            </a:pPr>
            <a:r>
              <a:rPr lang="en-GB" sz="1500" dirty="0">
                <a:solidFill>
                  <a:schemeClr val="tx1"/>
                </a:solidFill>
                <a:latin typeface="Arial" panose="020B0604020202020204" pitchFamily="34" charset="0"/>
                <a:cs typeface="Arial" panose="020B0604020202020204" pitchFamily="34" charset="0"/>
              </a:rPr>
              <a:t>Brodie, K. (2021) </a:t>
            </a:r>
            <a:r>
              <a:rPr lang="en-GB" sz="1500" i="1" dirty="0">
                <a:solidFill>
                  <a:schemeClr val="tx1"/>
                </a:solidFill>
                <a:latin typeface="Arial" panose="020B0604020202020204" pitchFamily="34" charset="0"/>
                <a:cs typeface="Arial" panose="020B0604020202020204" pitchFamily="34" charset="0"/>
              </a:rPr>
              <a:t>The holistic care and development of children from birth to three: An essential guide for students and practitioners</a:t>
            </a:r>
            <a:r>
              <a:rPr lang="en-GB" sz="1500" dirty="0">
                <a:solidFill>
                  <a:schemeClr val="tx1"/>
                </a:solidFill>
                <a:latin typeface="Arial" panose="020B0604020202020204" pitchFamily="34" charset="0"/>
                <a:cs typeface="Arial" panose="020B0604020202020204" pitchFamily="34" charset="0"/>
              </a:rPr>
              <a:t>. London: Routledge, pp. 14, 52, 98.</a:t>
            </a:r>
          </a:p>
          <a:p>
            <a:pPr algn="l">
              <a:lnSpc>
                <a:spcPct val="170000"/>
              </a:lnSpc>
            </a:pPr>
            <a:r>
              <a:rPr lang="en-GB" sz="1500" dirty="0">
                <a:solidFill>
                  <a:schemeClr val="tx1"/>
                </a:solidFill>
                <a:latin typeface="Arial" panose="020B0604020202020204" pitchFamily="34" charset="0"/>
                <a:cs typeface="Arial" panose="020B0604020202020204" pitchFamily="34" charset="0"/>
              </a:rPr>
              <a:t>Bronfenbrenner, U. (1979) </a:t>
            </a:r>
            <a:r>
              <a:rPr lang="en-GB" sz="1500" i="1" dirty="0">
                <a:solidFill>
                  <a:schemeClr val="tx1"/>
                </a:solidFill>
                <a:latin typeface="Arial" panose="020B0604020202020204" pitchFamily="34" charset="0"/>
                <a:cs typeface="Arial" panose="020B0604020202020204" pitchFamily="34" charset="0"/>
              </a:rPr>
              <a:t>The ecology of human development: Experiments by nature and design</a:t>
            </a:r>
            <a:r>
              <a:rPr lang="en-GB" sz="1500" dirty="0">
                <a:solidFill>
                  <a:schemeClr val="tx1"/>
                </a:solidFill>
                <a:latin typeface="Arial" panose="020B0604020202020204" pitchFamily="34" charset="0"/>
                <a:cs typeface="Arial" panose="020B0604020202020204" pitchFamily="34" charset="0"/>
              </a:rPr>
              <a:t>. Cambridge, MA: Harvard University Press, p. 27.</a:t>
            </a:r>
          </a:p>
          <a:p>
            <a:pPr algn="l">
              <a:lnSpc>
                <a:spcPct val="170000"/>
              </a:lnSpc>
            </a:pPr>
            <a:r>
              <a:rPr lang="en-GB" sz="1500" dirty="0">
                <a:solidFill>
                  <a:schemeClr val="tx1"/>
                </a:solidFill>
                <a:latin typeface="Arial" panose="020B0604020202020204" pitchFamily="34" charset="0"/>
                <a:cs typeface="Arial" panose="020B0604020202020204" pitchFamily="34" charset="0"/>
              </a:rPr>
              <a:t>Bruce, T. (2011a) </a:t>
            </a:r>
            <a:r>
              <a:rPr lang="en-GB" sz="1500" i="1" dirty="0">
                <a:solidFill>
                  <a:schemeClr val="tx1"/>
                </a:solidFill>
                <a:latin typeface="Arial" panose="020B0604020202020204" pitchFamily="34" charset="0"/>
                <a:cs typeface="Arial" panose="020B0604020202020204" pitchFamily="34" charset="0"/>
              </a:rPr>
              <a:t>Learning through play: For babies, toddlers and young children</a:t>
            </a:r>
            <a:r>
              <a:rPr lang="en-GB" sz="1500" dirty="0">
                <a:solidFill>
                  <a:schemeClr val="tx1"/>
                </a:solidFill>
                <a:latin typeface="Arial" panose="020B0604020202020204" pitchFamily="34" charset="0"/>
                <a:cs typeface="Arial" panose="020B0604020202020204" pitchFamily="34" charset="0"/>
              </a:rPr>
              <a:t>. 2nd edn. London: Hodder Education, p. 18.</a:t>
            </a:r>
          </a:p>
          <a:p>
            <a:pPr algn="l">
              <a:lnSpc>
                <a:spcPct val="170000"/>
              </a:lnSpc>
            </a:pPr>
            <a:r>
              <a:rPr lang="en-GB" sz="1500" dirty="0">
                <a:solidFill>
                  <a:schemeClr val="tx1"/>
                </a:solidFill>
                <a:latin typeface="Arial" panose="020B0604020202020204" pitchFamily="34" charset="0"/>
                <a:cs typeface="Arial" panose="020B0604020202020204" pitchFamily="34" charset="0"/>
              </a:rPr>
              <a:t>Bruce, T. (2011b) </a:t>
            </a:r>
            <a:r>
              <a:rPr lang="en-GB" sz="1500" i="1" dirty="0">
                <a:solidFill>
                  <a:schemeClr val="tx1"/>
                </a:solidFill>
                <a:latin typeface="Arial" panose="020B0604020202020204" pitchFamily="34" charset="0"/>
                <a:cs typeface="Arial" panose="020B0604020202020204" pitchFamily="34" charset="0"/>
              </a:rPr>
              <a:t>Learning through play</a:t>
            </a:r>
            <a:r>
              <a:rPr lang="en-GB" sz="1500" dirty="0">
                <a:solidFill>
                  <a:schemeClr val="tx1"/>
                </a:solidFill>
                <a:latin typeface="Arial" panose="020B0604020202020204" pitchFamily="34" charset="0"/>
                <a:cs typeface="Arial" panose="020B0604020202020204" pitchFamily="34" charset="0"/>
              </a:rPr>
              <a:t>. 2nd edn. London: Hodder Education, pp. 46–47.</a:t>
            </a:r>
          </a:p>
          <a:p>
            <a:endParaRPr lang="en-US" dirty="0">
              <a:solidFill>
                <a:srgbClr val="FFFFFF"/>
              </a:solidFill>
            </a:endParaRPr>
          </a:p>
        </p:txBody>
      </p:sp>
      <p:sp>
        <p:nvSpPr>
          <p:cNvPr id="2" name="Title 1">
            <a:extLst>
              <a:ext uri="{FF2B5EF4-FFF2-40B4-BE49-F238E27FC236}">
                <a16:creationId xmlns:a16="http://schemas.microsoft.com/office/drawing/2014/main" id="{D8594502-B690-44BC-6E65-7DD36FA27E6A}"/>
              </a:ext>
            </a:extLst>
          </p:cNvPr>
          <p:cNvSpPr>
            <a:spLocks noGrp="1"/>
          </p:cNvSpPr>
          <p:nvPr>
            <p:ph type="ctrTitle"/>
          </p:nvPr>
        </p:nvSpPr>
        <p:spPr>
          <a:xfrm>
            <a:off x="766896" y="197707"/>
            <a:ext cx="7766936" cy="739225"/>
          </a:xfrm>
        </p:spPr>
        <p:txBody>
          <a:bodyPr>
            <a:normAutofit/>
          </a:bodyPr>
          <a:lstStyle/>
          <a:p>
            <a:pPr algn="l"/>
            <a:r>
              <a:rPr lang="en-US" sz="4000" dirty="0">
                <a:solidFill>
                  <a:schemeClr val="tx1"/>
                </a:solidFill>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362879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ADB1F89F-7009-4CF0-B801-61A07F660224}"/>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BB6B53E9-C5D2-A2FB-BDAC-80EFF4C48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5BF17071-D067-D73A-65BF-BCC1B67A8F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0" name="Straight Connector 39">
              <a:extLst>
                <a:ext uri="{FF2B5EF4-FFF2-40B4-BE49-F238E27FC236}">
                  <a16:creationId xmlns:a16="http://schemas.microsoft.com/office/drawing/2014/main" id="{0A1F551C-BDA6-4745-E2AF-3393F2705C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34250EDD-DF99-ABB3-2D8D-465D6992F4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F3FD6E85-42E3-17E5-65E6-C372135B6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3" name="Rectangle 25">
              <a:extLst>
                <a:ext uri="{FF2B5EF4-FFF2-40B4-BE49-F238E27FC236}">
                  <a16:creationId xmlns:a16="http://schemas.microsoft.com/office/drawing/2014/main" id="{0D736666-ECD5-D537-D0F6-F383E615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4" name="Isosceles Triangle 43">
              <a:extLst>
                <a:ext uri="{FF2B5EF4-FFF2-40B4-BE49-F238E27FC236}">
                  <a16:creationId xmlns:a16="http://schemas.microsoft.com/office/drawing/2014/main" id="{3F827425-8836-CAAB-A1A5-FE336D9F3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5" name="Rectangle 27">
              <a:extLst>
                <a:ext uri="{FF2B5EF4-FFF2-40B4-BE49-F238E27FC236}">
                  <a16:creationId xmlns:a16="http://schemas.microsoft.com/office/drawing/2014/main" id="{E2703B23-714F-323F-0AAA-0E2ED3233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6" name="Rectangle 28">
              <a:extLst>
                <a:ext uri="{FF2B5EF4-FFF2-40B4-BE49-F238E27FC236}">
                  <a16:creationId xmlns:a16="http://schemas.microsoft.com/office/drawing/2014/main" id="{B0433FCE-E039-7A28-8B92-8A92B2C210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7" name="Rectangle 29">
              <a:extLst>
                <a:ext uri="{FF2B5EF4-FFF2-40B4-BE49-F238E27FC236}">
                  <a16:creationId xmlns:a16="http://schemas.microsoft.com/office/drawing/2014/main" id="{69DD4CE1-0076-48B0-BC47-6FA3A8B17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8" name="Isosceles Triangle 47">
              <a:extLst>
                <a:ext uri="{FF2B5EF4-FFF2-40B4-BE49-F238E27FC236}">
                  <a16:creationId xmlns:a16="http://schemas.microsoft.com/office/drawing/2014/main" id="{7B0EBAAF-5688-BD08-2C8B-72EA190C5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9" name="Isosceles Triangle 48">
              <a:extLst>
                <a:ext uri="{FF2B5EF4-FFF2-40B4-BE49-F238E27FC236}">
                  <a16:creationId xmlns:a16="http://schemas.microsoft.com/office/drawing/2014/main" id="{8F131937-F34E-8E2F-2A48-9E2608FE1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pSp>
      <p:sp>
        <p:nvSpPr>
          <p:cNvPr id="3" name="Subtitle 2">
            <a:extLst>
              <a:ext uri="{FF2B5EF4-FFF2-40B4-BE49-F238E27FC236}">
                <a16:creationId xmlns:a16="http://schemas.microsoft.com/office/drawing/2014/main" id="{512F306B-B6ED-7135-BA76-BE2FE41AE7CF}"/>
              </a:ext>
            </a:extLst>
          </p:cNvPr>
          <p:cNvSpPr>
            <a:spLocks noGrp="1"/>
          </p:cNvSpPr>
          <p:nvPr>
            <p:ph type="subTitle" idx="1"/>
          </p:nvPr>
        </p:nvSpPr>
        <p:spPr>
          <a:xfrm>
            <a:off x="766896" y="1021895"/>
            <a:ext cx="7766936" cy="4773424"/>
          </a:xfrm>
        </p:spPr>
        <p:txBody>
          <a:bodyPr>
            <a:no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Center on the Developing Child (2021) </a:t>
            </a:r>
            <a:r>
              <a:rPr lang="en-GB" sz="1200" i="1" dirty="0">
                <a:solidFill>
                  <a:schemeClr val="tx1"/>
                </a:solidFill>
                <a:latin typeface="Arial" panose="020B0604020202020204" pitchFamily="34" charset="0"/>
                <a:cs typeface="Arial" panose="020B0604020202020204" pitchFamily="34" charset="0"/>
              </a:rPr>
              <a:t>Brain architecture</a:t>
            </a:r>
            <a:r>
              <a:rPr lang="en-GB" sz="1200" dirty="0">
                <a:solidFill>
                  <a:schemeClr val="tx1"/>
                </a:solidFill>
                <a:latin typeface="Arial" panose="020B0604020202020204" pitchFamily="34" charset="0"/>
                <a:cs typeface="Arial" panose="020B0604020202020204" pitchFamily="34" charset="0"/>
              </a:rPr>
              <a:t>. Cambridge, MA: Harvard University. Available at: </a:t>
            </a:r>
            <a:r>
              <a:rPr lang="en-GB" sz="12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https://developingchild.harvard.edu</a:t>
            </a:r>
            <a:r>
              <a:rPr lang="en-GB" sz="1200" dirty="0">
                <a:solidFill>
                  <a:schemeClr val="tx1"/>
                </a:solidFill>
                <a:latin typeface="Arial" panose="020B0604020202020204" pitchFamily="34" charset="0"/>
                <a:cs typeface="Arial" panose="020B0604020202020204" pitchFamily="34" charset="0"/>
              </a:rPr>
              <a:t> (Accessed: 10 January 2026).</a:t>
            </a:r>
          </a:p>
          <a:p>
            <a:pPr algn="l">
              <a:lnSpc>
                <a:spcPct val="150000"/>
              </a:lnSpc>
            </a:pPr>
            <a:r>
              <a:rPr lang="en-GB" sz="1200" dirty="0">
                <a:solidFill>
                  <a:schemeClr val="tx1"/>
                </a:solidFill>
                <a:latin typeface="Arial" panose="020B0604020202020204" pitchFamily="34" charset="0"/>
                <a:cs typeface="Arial" panose="020B0604020202020204" pitchFamily="34" charset="0"/>
              </a:rPr>
              <a:t>Community Playthings (n.d.) </a:t>
            </a:r>
            <a:r>
              <a:rPr lang="en-GB" sz="1200" i="1" dirty="0">
                <a:solidFill>
                  <a:schemeClr val="tx1"/>
                </a:solidFill>
                <a:latin typeface="Arial" panose="020B0604020202020204" pitchFamily="34" charset="0"/>
                <a:cs typeface="Arial" panose="020B0604020202020204" pitchFamily="34" charset="0"/>
              </a:rPr>
              <a:t>Froebel’s gifts and block play today</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https://www.communityplaythings.co.uk/learning-library/articles/froebels-gifts-and-block-play-today</a:t>
            </a:r>
            <a:r>
              <a:rPr lang="en-GB" sz="1200" dirty="0">
                <a:solidFill>
                  <a:schemeClr val="tx1"/>
                </a:solidFill>
                <a:latin typeface="Arial" panose="020B0604020202020204" pitchFamily="34" charset="0"/>
                <a:cs typeface="Arial" panose="020B0604020202020204" pitchFamily="34" charset="0"/>
              </a:rPr>
              <a:t> (Accessed: 16 January 2026).</a:t>
            </a:r>
          </a:p>
          <a:p>
            <a:pPr algn="l">
              <a:lnSpc>
                <a:spcPct val="150000"/>
              </a:lnSpc>
            </a:pPr>
            <a:r>
              <a:rPr lang="en-GB" sz="1200" dirty="0">
                <a:solidFill>
                  <a:schemeClr val="tx1"/>
                </a:solidFill>
                <a:latin typeface="Arial" panose="020B0604020202020204" pitchFamily="34" charset="0"/>
                <a:cs typeface="Arial" panose="020B0604020202020204" pitchFamily="34" charset="0"/>
              </a:rPr>
              <a:t>Daly, L. and Beloglovsky, M. (2015) </a:t>
            </a:r>
            <a:r>
              <a:rPr lang="en-GB" sz="1200" i="1" dirty="0">
                <a:solidFill>
                  <a:schemeClr val="tx1"/>
                </a:solidFill>
                <a:latin typeface="Arial" panose="020B0604020202020204" pitchFamily="34" charset="0"/>
                <a:cs typeface="Arial" panose="020B0604020202020204" pitchFamily="34" charset="0"/>
              </a:rPr>
              <a:t>Loose parts: Inspiring play</a:t>
            </a:r>
            <a:r>
              <a:rPr lang="en-GB" sz="1200" dirty="0">
                <a:solidFill>
                  <a:schemeClr val="tx1"/>
                </a:solidFill>
                <a:latin typeface="Arial" panose="020B0604020202020204" pitchFamily="34" charset="0"/>
                <a:cs typeface="Arial" panose="020B0604020202020204" pitchFamily="34" charset="0"/>
              </a:rPr>
              <a:t>. St Paul: Redleaf Press, p. 20.</a:t>
            </a:r>
          </a:p>
          <a:p>
            <a:pPr algn="l">
              <a:lnSpc>
                <a:spcPct val="150000"/>
              </a:lnSpc>
            </a:pPr>
            <a:r>
              <a:rPr lang="en-GB" sz="1200" dirty="0">
                <a:solidFill>
                  <a:schemeClr val="tx1"/>
                </a:solidFill>
                <a:latin typeface="Arial" panose="020B0604020202020204" pitchFamily="34" charset="0"/>
                <a:cs typeface="Arial" panose="020B0604020202020204" pitchFamily="34" charset="0"/>
              </a:rPr>
              <a:t>Department for Education (DfE) (2023) </a:t>
            </a:r>
            <a:r>
              <a:rPr lang="en-GB" sz="1200" i="1" dirty="0">
                <a:solidFill>
                  <a:schemeClr val="tx1"/>
                </a:solidFill>
                <a:latin typeface="Arial" panose="020B0604020202020204" pitchFamily="34" charset="0"/>
                <a:cs typeface="Arial" panose="020B0604020202020204" pitchFamily="34" charset="0"/>
              </a:rPr>
              <a:t>Statutory framework for the early years foundation stage</a:t>
            </a:r>
            <a:r>
              <a:rPr lang="en-GB" sz="1200" dirty="0">
                <a:solidFill>
                  <a:schemeClr val="tx1"/>
                </a:solidFill>
                <a:latin typeface="Arial" panose="020B0604020202020204" pitchFamily="34" charset="0"/>
                <a:cs typeface="Arial" panose="020B0604020202020204" pitchFamily="34" charset="0"/>
              </a:rPr>
              <a:t>. London: Department for Education, p. 9.</a:t>
            </a:r>
          </a:p>
          <a:p>
            <a:pPr algn="l">
              <a:lnSpc>
                <a:spcPct val="150000"/>
              </a:lnSpc>
            </a:pPr>
            <a:r>
              <a:rPr lang="en-GB" sz="1200" dirty="0">
                <a:solidFill>
                  <a:schemeClr val="tx1"/>
                </a:solidFill>
                <a:latin typeface="Arial" panose="020B0604020202020204" pitchFamily="34" charset="0"/>
                <a:cs typeface="Arial" panose="020B0604020202020204" pitchFamily="34" charset="0"/>
              </a:rPr>
              <a:t>Edwards, C., Gandini, L. and Forman, G. (2012) </a:t>
            </a:r>
            <a:r>
              <a:rPr lang="en-GB" sz="1200" i="1" dirty="0">
                <a:solidFill>
                  <a:schemeClr val="tx1"/>
                </a:solidFill>
                <a:latin typeface="Arial" panose="020B0604020202020204" pitchFamily="34" charset="0"/>
                <a:cs typeface="Arial" panose="020B0604020202020204" pitchFamily="34" charset="0"/>
              </a:rPr>
              <a:t>The hundred languages of children</a:t>
            </a:r>
            <a:r>
              <a:rPr lang="en-GB" sz="1200" dirty="0">
                <a:solidFill>
                  <a:schemeClr val="tx1"/>
                </a:solidFill>
                <a:latin typeface="Arial" panose="020B0604020202020204" pitchFamily="34" charset="0"/>
                <a:cs typeface="Arial" panose="020B0604020202020204" pitchFamily="34" charset="0"/>
              </a:rPr>
              <a:t>. 3rd edn. Santa Barbara: Praeger, p. 56.</a:t>
            </a:r>
          </a:p>
          <a:p>
            <a:pPr algn="l">
              <a:lnSpc>
                <a:spcPct val="150000"/>
              </a:lnSpc>
            </a:pPr>
            <a:r>
              <a:rPr lang="en-GB" sz="1200" dirty="0">
                <a:solidFill>
                  <a:schemeClr val="tx1"/>
                </a:solidFill>
                <a:latin typeface="Arial" panose="020B0604020202020204" pitchFamily="34" charset="0"/>
                <a:cs typeface="Arial" panose="020B0604020202020204" pitchFamily="34" charset="0"/>
              </a:rPr>
              <a:t>Early Years Blog (2024) </a:t>
            </a:r>
            <a:r>
              <a:rPr lang="en-GB" sz="1200" i="1" dirty="0">
                <a:solidFill>
                  <a:schemeClr val="tx1"/>
                </a:solidFill>
                <a:latin typeface="Arial" panose="020B0604020202020204" pitchFamily="34" charset="0"/>
                <a:cs typeface="Arial" panose="020B0604020202020204" pitchFamily="34" charset="0"/>
              </a:rPr>
              <a:t>Maintaining quality early years provision in the face of workforce challenges</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https://earlyyears.blog.gov.uk/2024/05/13/maintaining-quality-early-years-provision-in-the-face-of-workforce-challenges/</a:t>
            </a:r>
            <a:r>
              <a:rPr lang="en-GB" sz="1200" dirty="0">
                <a:solidFill>
                  <a:schemeClr val="tx1"/>
                </a:solidFill>
                <a:latin typeface="Arial" panose="020B0604020202020204" pitchFamily="34" charset="0"/>
                <a:cs typeface="Arial" panose="020B0604020202020204" pitchFamily="34" charset="0"/>
              </a:rPr>
              <a:t> (Accessed: 16 January 2026).</a:t>
            </a:r>
          </a:p>
          <a:p>
            <a:pPr algn="l">
              <a:lnSpc>
                <a:spcPct val="170000"/>
              </a:lnSpc>
            </a:pPr>
            <a:endParaRPr lang="en-US" sz="1200" dirty="0">
              <a:solidFill>
                <a:schemeClr val="tx1"/>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3965057A-CC7C-F97F-C12E-BCAD677BFD33}"/>
              </a:ext>
            </a:extLst>
          </p:cNvPr>
          <p:cNvSpPr>
            <a:spLocks noGrp="1"/>
          </p:cNvSpPr>
          <p:nvPr>
            <p:ph type="ctrTitle"/>
          </p:nvPr>
        </p:nvSpPr>
        <p:spPr>
          <a:xfrm>
            <a:off x="766896" y="197707"/>
            <a:ext cx="7766936" cy="739225"/>
          </a:xfrm>
        </p:spPr>
        <p:txBody>
          <a:bodyPr>
            <a:normAutofit/>
          </a:bodyPr>
          <a:lstStyle/>
          <a:p>
            <a:pPr algn="l"/>
            <a:r>
              <a:rPr lang="en-US" sz="4000" dirty="0">
                <a:solidFill>
                  <a:schemeClr val="tx1"/>
                </a:solidFill>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4176886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BC8FE532-7B33-1418-5BEC-213D3D136B3A}"/>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F87245BE-F7F1-900E-4FA2-FFDBA0871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59256588-21A1-0EDB-4564-752AAC5B91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0" name="Straight Connector 39">
              <a:extLst>
                <a:ext uri="{FF2B5EF4-FFF2-40B4-BE49-F238E27FC236}">
                  <a16:creationId xmlns:a16="http://schemas.microsoft.com/office/drawing/2014/main" id="{0599C80E-AC84-FB43-D012-1328BE9F9F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9685C217-AB25-CD0D-07F9-7BCA6709A3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8F3C6AC5-FD57-CB86-166A-001F25D93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3" name="Rectangle 25">
              <a:extLst>
                <a:ext uri="{FF2B5EF4-FFF2-40B4-BE49-F238E27FC236}">
                  <a16:creationId xmlns:a16="http://schemas.microsoft.com/office/drawing/2014/main" id="{C33756DA-AD3B-0930-CB7A-E41D99494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4" name="Isosceles Triangle 43">
              <a:extLst>
                <a:ext uri="{FF2B5EF4-FFF2-40B4-BE49-F238E27FC236}">
                  <a16:creationId xmlns:a16="http://schemas.microsoft.com/office/drawing/2014/main" id="{C6E56F95-3EC6-4160-0856-C0D03FF24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5" name="Rectangle 27">
              <a:extLst>
                <a:ext uri="{FF2B5EF4-FFF2-40B4-BE49-F238E27FC236}">
                  <a16:creationId xmlns:a16="http://schemas.microsoft.com/office/drawing/2014/main" id="{D3BD9C37-A5C3-6CD9-45EF-8A63DA41A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6" name="Rectangle 28">
              <a:extLst>
                <a:ext uri="{FF2B5EF4-FFF2-40B4-BE49-F238E27FC236}">
                  <a16:creationId xmlns:a16="http://schemas.microsoft.com/office/drawing/2014/main" id="{E907CE4A-E444-3280-780F-3114C75CC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7" name="Rectangle 29">
              <a:extLst>
                <a:ext uri="{FF2B5EF4-FFF2-40B4-BE49-F238E27FC236}">
                  <a16:creationId xmlns:a16="http://schemas.microsoft.com/office/drawing/2014/main" id="{5D4EFCE2-FC29-3855-535B-3D0DFCDA30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8" name="Isosceles Triangle 47">
              <a:extLst>
                <a:ext uri="{FF2B5EF4-FFF2-40B4-BE49-F238E27FC236}">
                  <a16:creationId xmlns:a16="http://schemas.microsoft.com/office/drawing/2014/main" id="{28780560-E193-39BE-A0D0-148EDD841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9" name="Isosceles Triangle 48">
              <a:extLst>
                <a:ext uri="{FF2B5EF4-FFF2-40B4-BE49-F238E27FC236}">
                  <a16:creationId xmlns:a16="http://schemas.microsoft.com/office/drawing/2014/main" id="{D43911B5-DEB7-419E-016D-A17A05124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pSp>
      <p:sp>
        <p:nvSpPr>
          <p:cNvPr id="3" name="Subtitle 2">
            <a:extLst>
              <a:ext uri="{FF2B5EF4-FFF2-40B4-BE49-F238E27FC236}">
                <a16:creationId xmlns:a16="http://schemas.microsoft.com/office/drawing/2014/main" id="{30EDD358-344C-F5CE-61F5-FA39ED41C68B}"/>
              </a:ext>
            </a:extLst>
          </p:cNvPr>
          <p:cNvSpPr>
            <a:spLocks noGrp="1"/>
          </p:cNvSpPr>
          <p:nvPr>
            <p:ph type="subTitle" idx="1"/>
          </p:nvPr>
        </p:nvSpPr>
        <p:spPr>
          <a:xfrm>
            <a:off x="766896" y="1021895"/>
            <a:ext cx="7766936" cy="4773424"/>
          </a:xfrm>
        </p:spPr>
        <p:txBody>
          <a:bodyPr>
            <a:no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Gerhardt, S. (2015) </a:t>
            </a:r>
            <a:r>
              <a:rPr lang="en-GB" sz="1200" i="1" dirty="0">
                <a:solidFill>
                  <a:schemeClr val="tx1"/>
                </a:solidFill>
                <a:latin typeface="Arial" panose="020B0604020202020204" pitchFamily="34" charset="0"/>
                <a:cs typeface="Arial" panose="020B0604020202020204" pitchFamily="34" charset="0"/>
              </a:rPr>
              <a:t>Why love matters: How affection shapes a baby’s brain</a:t>
            </a:r>
            <a:r>
              <a:rPr lang="en-GB" sz="1200" dirty="0">
                <a:solidFill>
                  <a:schemeClr val="tx1"/>
                </a:solidFill>
                <a:latin typeface="Arial" panose="020B0604020202020204" pitchFamily="34" charset="0"/>
                <a:cs typeface="Arial" panose="020B0604020202020204" pitchFamily="34" charset="0"/>
              </a:rPr>
              <a:t>. 2nd edn. London: Routledge, pp. 28, 210.</a:t>
            </a:r>
          </a:p>
          <a:p>
            <a:pPr algn="l">
              <a:lnSpc>
                <a:spcPct val="150000"/>
              </a:lnSpc>
            </a:pPr>
            <a:r>
              <a:rPr lang="en-GB" sz="1200" dirty="0">
                <a:solidFill>
                  <a:schemeClr val="tx1"/>
                </a:solidFill>
                <a:latin typeface="Arial" panose="020B0604020202020204" pitchFamily="34" charset="0"/>
                <a:cs typeface="Arial" panose="020B0604020202020204" pitchFamily="34" charset="0"/>
              </a:rPr>
              <a:t>Gradovski, M., Ødegaard, E.E., Rutanen, N., Sumsion, J., Mika, C. and White, E.J. (2019) </a:t>
            </a:r>
            <a:r>
              <a:rPr lang="en-GB" sz="1200" i="1" dirty="0">
                <a:solidFill>
                  <a:schemeClr val="tx1"/>
                </a:solidFill>
                <a:latin typeface="Arial" panose="020B0604020202020204" pitchFamily="34" charset="0"/>
                <a:cs typeface="Arial" panose="020B0604020202020204" pitchFamily="34" charset="0"/>
              </a:rPr>
              <a:t>The first 1000 days of early childhood: Becoming</a:t>
            </a:r>
            <a:r>
              <a:rPr lang="en-GB" sz="1200" dirty="0">
                <a:solidFill>
                  <a:schemeClr val="tx1"/>
                </a:solidFill>
                <a:latin typeface="Arial" panose="020B0604020202020204" pitchFamily="34" charset="0"/>
                <a:cs typeface="Arial" panose="020B0604020202020204" pitchFamily="34" charset="0"/>
              </a:rPr>
              <a:t>. Singapore: Springer, pp. 2, 45, 52, 120.</a:t>
            </a:r>
          </a:p>
          <a:p>
            <a:pPr algn="l">
              <a:lnSpc>
                <a:spcPct val="150000"/>
              </a:lnSpc>
            </a:pPr>
            <a:r>
              <a:rPr lang="en-GB" sz="1200" dirty="0">
                <a:solidFill>
                  <a:schemeClr val="tx1"/>
                </a:solidFill>
                <a:latin typeface="Arial" panose="020B0604020202020204" pitchFamily="34" charset="0"/>
                <a:cs typeface="Arial" panose="020B0604020202020204" pitchFamily="34" charset="0"/>
              </a:rPr>
              <a:t>Guardian, The (2024) ‘Less sugar in first 1000 days protects against disease’, </a:t>
            </a:r>
            <a:r>
              <a:rPr lang="en-GB" sz="1200" i="1" dirty="0">
                <a:solidFill>
                  <a:schemeClr val="tx1"/>
                </a:solidFill>
                <a:latin typeface="Arial" panose="020B0604020202020204" pitchFamily="34" charset="0"/>
                <a:cs typeface="Arial" panose="020B0604020202020204" pitchFamily="34" charset="0"/>
              </a:rPr>
              <a:t>The Guardian</a:t>
            </a:r>
            <a:r>
              <a:rPr lang="en-GB" sz="1200" dirty="0">
                <a:solidFill>
                  <a:schemeClr val="tx1"/>
                </a:solidFill>
                <a:latin typeface="Arial" panose="020B0604020202020204" pitchFamily="34" charset="0"/>
                <a:cs typeface="Arial" panose="020B0604020202020204" pitchFamily="34" charset="0"/>
              </a:rPr>
              <a:t>, 31 October. Available at: </a:t>
            </a:r>
            <a:r>
              <a:rPr lang="en-GB" sz="1200" u="sng"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https://www.theguardian.com/society/2024/oct/31/less-sugar-in-first-1000-days-of-life-protects-against-chronic-disease-study-finds</a:t>
            </a:r>
            <a:r>
              <a:rPr lang="en-GB" sz="1200" dirty="0">
                <a:solidFill>
                  <a:schemeClr val="tx1"/>
                </a:solidFill>
                <a:latin typeface="Arial" panose="020B0604020202020204" pitchFamily="34" charset="0"/>
                <a:cs typeface="Arial" panose="020B0604020202020204" pitchFamily="34" charset="0"/>
              </a:rPr>
              <a:t> (Accessed: 12 January 2026).</a:t>
            </a:r>
          </a:p>
          <a:p>
            <a:pPr algn="l">
              <a:lnSpc>
                <a:spcPct val="150000"/>
              </a:lnSpc>
            </a:pPr>
            <a:r>
              <a:rPr lang="en-GB" sz="12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https://www.babycentre.co.uk/a25022414/parents-tips-life-with-two-under-two</a:t>
            </a:r>
            <a:r>
              <a:rPr lang="en-GB" sz="1200" dirty="0">
                <a:solidFill>
                  <a:schemeClr val="tx1"/>
                </a:solidFill>
                <a:latin typeface="Arial" panose="020B0604020202020204" pitchFamily="34" charset="0"/>
                <a:cs typeface="Arial" panose="020B0604020202020204" pitchFamily="34" charset="0"/>
              </a:rPr>
              <a:t>  (Google search accessed on 13/01/2026) Slide 3.</a:t>
            </a:r>
          </a:p>
          <a:p>
            <a:pPr algn="l">
              <a:lnSpc>
                <a:spcPct val="150000"/>
              </a:lnSpc>
            </a:pPr>
            <a:r>
              <a:rPr lang="en-GB" sz="1200" u="sng"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https://beyc.co.th/what-is-loose-parts-play/</a:t>
            </a:r>
            <a:r>
              <a:rPr lang="en-GB" sz="1200" dirty="0">
                <a:solidFill>
                  <a:schemeClr val="tx1"/>
                </a:solidFill>
                <a:latin typeface="Arial" panose="020B0604020202020204" pitchFamily="34" charset="0"/>
                <a:cs typeface="Arial" panose="020B0604020202020204" pitchFamily="34" charset="0"/>
              </a:rPr>
              <a:t> (Google search accessed on the 16/01/2026) Slide 13.</a:t>
            </a:r>
          </a:p>
          <a:p>
            <a:pPr algn="l">
              <a:lnSpc>
                <a:spcPct val="150000"/>
              </a:lnSpc>
            </a:pPr>
            <a:r>
              <a:rPr lang="en-GB" sz="1200" u="sng"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https://www.communityplaythings.co.uk/learning-library/articles/froebels-gifts-and-block-play-today?srsltid=AfmBOopsnM8OyGHH2ebvWGeITkqhUIuSFAInn06-VrFCx1EY97so-xcz</a:t>
            </a:r>
            <a:r>
              <a:rPr lang="en-GB" sz="1200" dirty="0">
                <a:solidFill>
                  <a:schemeClr val="tx1"/>
                </a:solidFill>
                <a:latin typeface="Arial" panose="020B0604020202020204" pitchFamily="34" charset="0"/>
                <a:cs typeface="Arial" panose="020B0604020202020204" pitchFamily="34" charset="0"/>
              </a:rPr>
              <a:t> (Google search accessed on the 16/01/2026) Slide 13.</a:t>
            </a:r>
          </a:p>
          <a:p>
            <a:pPr algn="l">
              <a:lnSpc>
                <a:spcPct val="170000"/>
              </a:lnSpc>
            </a:pPr>
            <a:endParaRPr lang="en-US" sz="1200" dirty="0">
              <a:solidFill>
                <a:schemeClr val="tx1"/>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ABB68728-A79A-5E3F-7714-431D37E58EF2}"/>
              </a:ext>
            </a:extLst>
          </p:cNvPr>
          <p:cNvSpPr>
            <a:spLocks noGrp="1"/>
          </p:cNvSpPr>
          <p:nvPr>
            <p:ph type="ctrTitle"/>
          </p:nvPr>
        </p:nvSpPr>
        <p:spPr>
          <a:xfrm>
            <a:off x="766896" y="197707"/>
            <a:ext cx="7766936" cy="739225"/>
          </a:xfrm>
        </p:spPr>
        <p:txBody>
          <a:bodyPr>
            <a:normAutofit/>
          </a:bodyPr>
          <a:lstStyle/>
          <a:p>
            <a:pPr algn="l"/>
            <a:r>
              <a:rPr lang="en-US" sz="4000" dirty="0">
                <a:solidFill>
                  <a:schemeClr val="tx1"/>
                </a:solidFill>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8528802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07441CAA-A2CA-AC2B-C7D6-8788B01EE055}"/>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EF51E5B7-BA7F-9345-644D-84781A92C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A85DB950-88BD-AA11-5946-F4256BA6BA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0" name="Straight Connector 39">
              <a:extLst>
                <a:ext uri="{FF2B5EF4-FFF2-40B4-BE49-F238E27FC236}">
                  <a16:creationId xmlns:a16="http://schemas.microsoft.com/office/drawing/2014/main" id="{FF207288-899D-5BFE-E18C-16FD89DD6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477DCFAA-3357-9C25-6B9D-535CC1D05C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1AF9F445-5DB1-487D-CCA3-99674C169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3" name="Rectangle 25">
              <a:extLst>
                <a:ext uri="{FF2B5EF4-FFF2-40B4-BE49-F238E27FC236}">
                  <a16:creationId xmlns:a16="http://schemas.microsoft.com/office/drawing/2014/main" id="{1272934D-7029-DAFB-C7CF-CC0FB0DEC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4" name="Isosceles Triangle 43">
              <a:extLst>
                <a:ext uri="{FF2B5EF4-FFF2-40B4-BE49-F238E27FC236}">
                  <a16:creationId xmlns:a16="http://schemas.microsoft.com/office/drawing/2014/main" id="{19C5FD97-252F-3B5C-F856-4B9DF2A50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5" name="Rectangle 27">
              <a:extLst>
                <a:ext uri="{FF2B5EF4-FFF2-40B4-BE49-F238E27FC236}">
                  <a16:creationId xmlns:a16="http://schemas.microsoft.com/office/drawing/2014/main" id="{C242C598-4BC2-ACCE-6C31-09D31DC4DA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6" name="Rectangle 28">
              <a:extLst>
                <a:ext uri="{FF2B5EF4-FFF2-40B4-BE49-F238E27FC236}">
                  <a16:creationId xmlns:a16="http://schemas.microsoft.com/office/drawing/2014/main" id="{A1E319F8-48DF-6DF2-892A-D59DE654A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7" name="Rectangle 29">
              <a:extLst>
                <a:ext uri="{FF2B5EF4-FFF2-40B4-BE49-F238E27FC236}">
                  <a16:creationId xmlns:a16="http://schemas.microsoft.com/office/drawing/2014/main" id="{C62301F6-FC69-C6BA-EF88-30BD0E38AD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8" name="Isosceles Triangle 47">
              <a:extLst>
                <a:ext uri="{FF2B5EF4-FFF2-40B4-BE49-F238E27FC236}">
                  <a16:creationId xmlns:a16="http://schemas.microsoft.com/office/drawing/2014/main" id="{7B1021E1-851D-EC18-5735-FC13EA9B1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9" name="Isosceles Triangle 48">
              <a:extLst>
                <a:ext uri="{FF2B5EF4-FFF2-40B4-BE49-F238E27FC236}">
                  <a16:creationId xmlns:a16="http://schemas.microsoft.com/office/drawing/2014/main" id="{869758F0-4972-BDBC-6A25-962B52C6B4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pSp>
      <p:sp>
        <p:nvSpPr>
          <p:cNvPr id="3" name="Subtitle 2">
            <a:extLst>
              <a:ext uri="{FF2B5EF4-FFF2-40B4-BE49-F238E27FC236}">
                <a16:creationId xmlns:a16="http://schemas.microsoft.com/office/drawing/2014/main" id="{1F77783F-EF70-EDF9-B5E9-6BBC85D23EF8}"/>
              </a:ext>
            </a:extLst>
          </p:cNvPr>
          <p:cNvSpPr>
            <a:spLocks noGrp="1"/>
          </p:cNvSpPr>
          <p:nvPr>
            <p:ph type="subTitle" idx="1"/>
          </p:nvPr>
        </p:nvSpPr>
        <p:spPr>
          <a:xfrm>
            <a:off x="766896" y="1021895"/>
            <a:ext cx="7766936" cy="4773424"/>
          </a:xfrm>
        </p:spPr>
        <p:txBody>
          <a:bodyPr>
            <a:noAutofit/>
          </a:bodyPr>
          <a:lstStyle/>
          <a:p>
            <a:pPr algn="l">
              <a:lnSpc>
                <a:spcPct val="150000"/>
              </a:lnSpc>
            </a:pPr>
            <a:r>
              <a:rPr lang="en-GB" sz="1200" u="sng"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https://earlyyears.blog.gov.uk/2024/05/13/maintaining-quality-early-years-provision-in-the-face-of-workforce-challenges/</a:t>
            </a:r>
            <a:r>
              <a:rPr lang="en-GB" sz="1200" dirty="0">
                <a:solidFill>
                  <a:schemeClr val="tx1"/>
                </a:solidFill>
                <a:latin typeface="Arial" panose="020B0604020202020204" pitchFamily="34" charset="0"/>
                <a:cs typeface="Arial" panose="020B0604020202020204" pitchFamily="34" charset="0"/>
              </a:rPr>
              <a:t> (Google search accessed on the 16/01/2026), Slide 8</a:t>
            </a:r>
          </a:p>
          <a:p>
            <a:pPr algn="l">
              <a:lnSpc>
                <a:spcPct val="150000"/>
              </a:lnSpc>
            </a:pPr>
            <a:r>
              <a:rPr lang="en-GB" sz="12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https://littleforestschools.com/our-approach/</a:t>
            </a:r>
            <a:r>
              <a:rPr lang="en-GB" sz="1200" dirty="0">
                <a:solidFill>
                  <a:schemeClr val="tx1"/>
                </a:solidFill>
                <a:latin typeface="Arial" panose="020B0604020202020204" pitchFamily="34" charset="0"/>
                <a:cs typeface="Arial" panose="020B0604020202020204" pitchFamily="34" charset="0"/>
              </a:rPr>
              <a:t> (Google search accessed on the 16/01/2026) Slide 13.</a:t>
            </a:r>
          </a:p>
          <a:p>
            <a:pPr algn="l">
              <a:lnSpc>
                <a:spcPct val="150000"/>
              </a:lnSpc>
            </a:pPr>
            <a:r>
              <a:rPr lang="en-GB" sz="1200" u="sng"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https://nannynme.co.za/wp/the-first-1000-days-of-life/</a:t>
            </a:r>
            <a:r>
              <a:rPr lang="en-GB" sz="1200" dirty="0">
                <a:solidFill>
                  <a:schemeClr val="tx1"/>
                </a:solidFill>
                <a:latin typeface="Arial" panose="020B0604020202020204" pitchFamily="34" charset="0"/>
                <a:cs typeface="Arial" panose="020B0604020202020204" pitchFamily="34" charset="0"/>
              </a:rPr>
              <a:t> (Google search accessed on the 16/01/2026) Slide 5.</a:t>
            </a:r>
          </a:p>
          <a:p>
            <a:pPr algn="l">
              <a:lnSpc>
                <a:spcPct val="150000"/>
              </a:lnSpc>
            </a:pPr>
            <a:r>
              <a:rPr lang="en-GB" sz="1200" u="sng"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https://www.thekavanaughreport.com/2020/09/introducing-loose-parts-play-in-our.html</a:t>
            </a:r>
            <a:r>
              <a:rPr lang="en-GB" sz="1200" dirty="0">
                <a:solidFill>
                  <a:schemeClr val="tx1"/>
                </a:solidFill>
                <a:latin typeface="Arial" panose="020B0604020202020204" pitchFamily="34" charset="0"/>
                <a:cs typeface="Arial" panose="020B0604020202020204" pitchFamily="34" charset="0"/>
              </a:rPr>
              <a:t> (Google search accessed on 16/01/2026) Slide 13.</a:t>
            </a:r>
          </a:p>
          <a:p>
            <a:pPr algn="l">
              <a:lnSpc>
                <a:spcPct val="150000"/>
              </a:lnSpc>
            </a:pPr>
            <a:r>
              <a:rPr lang="en-GB" sz="1200" dirty="0">
                <a:solidFill>
                  <a:schemeClr val="tx1"/>
                </a:solidFill>
                <a:latin typeface="Arial" panose="020B0604020202020204" pitchFamily="34" charset="0"/>
                <a:cs typeface="Arial" panose="020B0604020202020204" pitchFamily="34" charset="0"/>
              </a:rPr>
              <a:t>Knight, S. (2013) </a:t>
            </a:r>
            <a:r>
              <a:rPr lang="en-GB" sz="1200" i="1" dirty="0">
                <a:solidFill>
                  <a:schemeClr val="tx1"/>
                </a:solidFill>
                <a:latin typeface="Arial" panose="020B0604020202020204" pitchFamily="34" charset="0"/>
                <a:cs typeface="Arial" panose="020B0604020202020204" pitchFamily="34" charset="0"/>
              </a:rPr>
              <a:t>Forest school and outdoor learning in the early years</a:t>
            </a:r>
            <a:r>
              <a:rPr lang="en-GB" sz="1200" dirty="0">
                <a:solidFill>
                  <a:schemeClr val="tx1"/>
                </a:solidFill>
                <a:latin typeface="Arial" panose="020B0604020202020204" pitchFamily="34" charset="0"/>
                <a:cs typeface="Arial" panose="020B0604020202020204" pitchFamily="34" charset="0"/>
              </a:rPr>
              <a:t>. London: SAGE, p. 28.</a:t>
            </a:r>
          </a:p>
          <a:p>
            <a:pPr algn="l">
              <a:lnSpc>
                <a:spcPct val="150000"/>
              </a:lnSpc>
            </a:pPr>
            <a:r>
              <a:rPr lang="en-GB" sz="1200" dirty="0">
                <a:solidFill>
                  <a:schemeClr val="tx1"/>
                </a:solidFill>
                <a:latin typeface="Arial" panose="020B0604020202020204" pitchFamily="34" charset="0"/>
                <a:cs typeface="Arial" panose="020B0604020202020204" pitchFamily="34" charset="0"/>
              </a:rPr>
              <a:t>Lillard, A. (2018) </a:t>
            </a:r>
            <a:r>
              <a:rPr lang="en-GB" sz="1200" i="1" dirty="0">
                <a:solidFill>
                  <a:schemeClr val="tx1"/>
                </a:solidFill>
                <a:latin typeface="Arial" panose="020B0604020202020204" pitchFamily="34" charset="0"/>
                <a:cs typeface="Arial" panose="020B0604020202020204" pitchFamily="34" charset="0"/>
              </a:rPr>
              <a:t>Montessori: The science behind the genius</a:t>
            </a:r>
            <a:r>
              <a:rPr lang="en-GB" sz="1200" dirty="0">
                <a:solidFill>
                  <a:schemeClr val="tx1"/>
                </a:solidFill>
                <a:latin typeface="Arial" panose="020B0604020202020204" pitchFamily="34" charset="0"/>
                <a:cs typeface="Arial" panose="020B0604020202020204" pitchFamily="34" charset="0"/>
              </a:rPr>
              <a:t>. 3rd edn. Oxford: Oxford University Press, p. 103.</a:t>
            </a:r>
          </a:p>
          <a:p>
            <a:pPr algn="l">
              <a:lnSpc>
                <a:spcPct val="150000"/>
              </a:lnSpc>
            </a:pPr>
            <a:r>
              <a:rPr lang="en-GB" sz="1200" dirty="0">
                <a:solidFill>
                  <a:schemeClr val="tx1"/>
                </a:solidFill>
                <a:latin typeface="Arial" panose="020B0604020202020204" pitchFamily="34" charset="0"/>
                <a:cs typeface="Arial" panose="020B0604020202020204" pitchFamily="34" charset="0"/>
              </a:rPr>
              <a:t>Little Forest Schools (n.d.) </a:t>
            </a:r>
            <a:r>
              <a:rPr lang="en-GB" sz="1200" i="1" dirty="0">
                <a:solidFill>
                  <a:schemeClr val="tx1"/>
                </a:solidFill>
                <a:latin typeface="Arial" panose="020B0604020202020204" pitchFamily="34" charset="0"/>
                <a:cs typeface="Arial" panose="020B0604020202020204" pitchFamily="34" charset="0"/>
              </a:rPr>
              <a:t>Our approach</a:t>
            </a:r>
            <a:r>
              <a:rPr lang="en-GB" sz="1200" dirty="0">
                <a:solidFill>
                  <a:schemeClr val="tx1"/>
                </a:solidFill>
                <a:latin typeface="Arial" panose="020B0604020202020204" pitchFamily="34" charset="0"/>
                <a:cs typeface="Arial" panose="020B0604020202020204" pitchFamily="34" charset="0"/>
              </a:rPr>
              <a:t>. Available at: </a:t>
            </a:r>
            <a:r>
              <a:rPr lang="en-GB" sz="12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https://littleforestschools.com/our-approach/</a:t>
            </a:r>
            <a:r>
              <a:rPr lang="en-GB" sz="1200" dirty="0">
                <a:solidFill>
                  <a:schemeClr val="tx1"/>
                </a:solidFill>
                <a:latin typeface="Arial" panose="020B0604020202020204" pitchFamily="34" charset="0"/>
                <a:cs typeface="Arial" panose="020B0604020202020204" pitchFamily="34" charset="0"/>
              </a:rPr>
              <a:t> (Accessed: 16 January 2026).</a:t>
            </a:r>
          </a:p>
          <a:p>
            <a:pPr algn="l">
              <a:lnSpc>
                <a:spcPct val="170000"/>
              </a:lnSpc>
            </a:pPr>
            <a:endParaRPr lang="en-US" sz="1200" dirty="0">
              <a:solidFill>
                <a:schemeClr val="tx1"/>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EB6C9AAD-1C4E-2D6F-01F2-8087BA937687}"/>
              </a:ext>
            </a:extLst>
          </p:cNvPr>
          <p:cNvSpPr>
            <a:spLocks noGrp="1"/>
          </p:cNvSpPr>
          <p:nvPr>
            <p:ph type="ctrTitle"/>
          </p:nvPr>
        </p:nvSpPr>
        <p:spPr>
          <a:xfrm>
            <a:off x="766896" y="197707"/>
            <a:ext cx="7766936" cy="739225"/>
          </a:xfrm>
        </p:spPr>
        <p:txBody>
          <a:bodyPr>
            <a:normAutofit/>
          </a:bodyPr>
          <a:lstStyle/>
          <a:p>
            <a:pPr algn="l"/>
            <a:r>
              <a:rPr lang="en-US" sz="4000" dirty="0">
                <a:solidFill>
                  <a:schemeClr val="tx1"/>
                </a:solidFill>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23229167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B643E1A3-5EE9-8E33-7269-04CC4AA9009C}"/>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4E0BB05F-34CF-9DEC-FAEC-C11EF35C0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08B3E59B-0B68-3412-9E28-F938029CA0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0" name="Straight Connector 39">
              <a:extLst>
                <a:ext uri="{FF2B5EF4-FFF2-40B4-BE49-F238E27FC236}">
                  <a16:creationId xmlns:a16="http://schemas.microsoft.com/office/drawing/2014/main" id="{91971E73-F996-C23A-AEB6-0571F7F7C8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45D5B425-E81C-72A9-3F67-8762843EBC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2D3D9663-341D-0F31-A936-CD03C91E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3" name="Rectangle 25">
              <a:extLst>
                <a:ext uri="{FF2B5EF4-FFF2-40B4-BE49-F238E27FC236}">
                  <a16:creationId xmlns:a16="http://schemas.microsoft.com/office/drawing/2014/main" id="{7B6238B5-7CB5-F953-C7F9-910EA2DAE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4" name="Isosceles Triangle 43">
              <a:extLst>
                <a:ext uri="{FF2B5EF4-FFF2-40B4-BE49-F238E27FC236}">
                  <a16:creationId xmlns:a16="http://schemas.microsoft.com/office/drawing/2014/main" id="{4DED6B1D-3C23-45F5-C2AF-5CFA3A4B4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5" name="Rectangle 27">
              <a:extLst>
                <a:ext uri="{FF2B5EF4-FFF2-40B4-BE49-F238E27FC236}">
                  <a16:creationId xmlns:a16="http://schemas.microsoft.com/office/drawing/2014/main" id="{3A9743D7-5944-DDC6-7D60-422AC36503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6" name="Rectangle 28">
              <a:extLst>
                <a:ext uri="{FF2B5EF4-FFF2-40B4-BE49-F238E27FC236}">
                  <a16:creationId xmlns:a16="http://schemas.microsoft.com/office/drawing/2014/main" id="{13E5A1F9-244F-81F5-31E6-1DF665B3C4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7" name="Rectangle 29">
              <a:extLst>
                <a:ext uri="{FF2B5EF4-FFF2-40B4-BE49-F238E27FC236}">
                  <a16:creationId xmlns:a16="http://schemas.microsoft.com/office/drawing/2014/main" id="{F44B9C6E-C826-D68C-F773-84451D52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8" name="Isosceles Triangle 47">
              <a:extLst>
                <a:ext uri="{FF2B5EF4-FFF2-40B4-BE49-F238E27FC236}">
                  <a16:creationId xmlns:a16="http://schemas.microsoft.com/office/drawing/2014/main" id="{24EDD42C-D9DC-434C-6155-BCBAF8655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9" name="Isosceles Triangle 48">
              <a:extLst>
                <a:ext uri="{FF2B5EF4-FFF2-40B4-BE49-F238E27FC236}">
                  <a16:creationId xmlns:a16="http://schemas.microsoft.com/office/drawing/2014/main" id="{EE688241-0AA7-5804-1FE5-A82E7869A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pSp>
      <p:sp>
        <p:nvSpPr>
          <p:cNvPr id="3" name="Subtitle 2">
            <a:extLst>
              <a:ext uri="{FF2B5EF4-FFF2-40B4-BE49-F238E27FC236}">
                <a16:creationId xmlns:a16="http://schemas.microsoft.com/office/drawing/2014/main" id="{2FBD740D-A184-DDD6-503E-739B9D430FBF}"/>
              </a:ext>
            </a:extLst>
          </p:cNvPr>
          <p:cNvSpPr>
            <a:spLocks noGrp="1"/>
          </p:cNvSpPr>
          <p:nvPr>
            <p:ph type="subTitle" idx="1"/>
          </p:nvPr>
        </p:nvSpPr>
        <p:spPr>
          <a:xfrm>
            <a:off x="766896" y="1021895"/>
            <a:ext cx="7766936" cy="4773424"/>
          </a:xfrm>
        </p:spPr>
        <p:txBody>
          <a:bodyPr>
            <a:no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MacBlain, S. (2021) </a:t>
            </a:r>
            <a:r>
              <a:rPr lang="en-GB" sz="1200" i="1" dirty="0">
                <a:solidFill>
                  <a:schemeClr val="tx1"/>
                </a:solidFill>
                <a:latin typeface="Arial" panose="020B0604020202020204" pitchFamily="34" charset="0"/>
                <a:cs typeface="Arial" panose="020B0604020202020204" pitchFamily="34" charset="0"/>
              </a:rPr>
              <a:t>Children’s learning in early childhood: Learning theories in practice 0–7 years</a:t>
            </a:r>
            <a:r>
              <a:rPr lang="en-GB" sz="1200" dirty="0">
                <a:solidFill>
                  <a:schemeClr val="tx1"/>
                </a:solidFill>
                <a:latin typeface="Arial" panose="020B0604020202020204" pitchFamily="34" charset="0"/>
                <a:cs typeface="Arial" panose="020B0604020202020204" pitchFamily="34" charset="0"/>
              </a:rPr>
              <a:t>. London: SAGE, pp. 9, 112.</a:t>
            </a:r>
          </a:p>
          <a:p>
            <a:pPr algn="l">
              <a:lnSpc>
                <a:spcPct val="150000"/>
              </a:lnSpc>
            </a:pPr>
            <a:r>
              <a:rPr lang="en-GB" sz="1200" dirty="0">
                <a:solidFill>
                  <a:schemeClr val="tx1"/>
                </a:solidFill>
                <a:latin typeface="Arial" panose="020B0604020202020204" pitchFamily="34" charset="0"/>
                <a:cs typeface="Arial" panose="020B0604020202020204" pitchFamily="34" charset="0"/>
              </a:rPr>
              <a:t>Marmot, M., Allen, J., Boyce, T., Goldblatt, P. and Morrison, J. (2020) </a:t>
            </a:r>
            <a:r>
              <a:rPr lang="en-GB" sz="1200" i="1" dirty="0">
                <a:solidFill>
                  <a:schemeClr val="tx1"/>
                </a:solidFill>
                <a:latin typeface="Arial" panose="020B0604020202020204" pitchFamily="34" charset="0"/>
                <a:cs typeface="Arial" panose="020B0604020202020204" pitchFamily="34" charset="0"/>
              </a:rPr>
              <a:t>Health equity in England: The Marmot Review 10 years on</a:t>
            </a:r>
            <a:r>
              <a:rPr lang="en-GB" sz="1200" dirty="0">
                <a:solidFill>
                  <a:schemeClr val="tx1"/>
                </a:solidFill>
                <a:latin typeface="Arial" panose="020B0604020202020204" pitchFamily="34" charset="0"/>
                <a:cs typeface="Arial" panose="020B0604020202020204" pitchFamily="34" charset="0"/>
              </a:rPr>
              <a:t>. London: Institute of Health Equity, p. 55.</a:t>
            </a:r>
          </a:p>
          <a:p>
            <a:pPr algn="l">
              <a:lnSpc>
                <a:spcPct val="150000"/>
              </a:lnSpc>
            </a:pPr>
            <a:r>
              <a:rPr lang="en-GB" sz="1200" dirty="0">
                <a:solidFill>
                  <a:schemeClr val="tx1"/>
                </a:solidFill>
                <a:latin typeface="Arial" panose="020B0604020202020204" pitchFamily="34" charset="0"/>
                <a:cs typeface="Arial" panose="020B0604020202020204" pitchFamily="34" charset="0"/>
              </a:rPr>
              <a:t>Montessori, M. (2013) </a:t>
            </a:r>
            <a:r>
              <a:rPr lang="en-GB" sz="1200" i="1" dirty="0">
                <a:solidFill>
                  <a:schemeClr val="tx1"/>
                </a:solidFill>
                <a:latin typeface="Arial" panose="020B0604020202020204" pitchFamily="34" charset="0"/>
                <a:cs typeface="Arial" panose="020B0604020202020204" pitchFamily="34" charset="0"/>
              </a:rPr>
              <a:t>The absorbent mind</a:t>
            </a:r>
            <a:r>
              <a:rPr lang="en-GB" sz="1200" dirty="0">
                <a:solidFill>
                  <a:schemeClr val="tx1"/>
                </a:solidFill>
                <a:latin typeface="Arial" panose="020B0604020202020204" pitchFamily="34" charset="0"/>
                <a:cs typeface="Arial" panose="020B0604020202020204" pitchFamily="34" charset="0"/>
              </a:rPr>
              <a:t>. Oxford: Oneworld, p. 87.</a:t>
            </a:r>
          </a:p>
          <a:p>
            <a:pPr algn="l">
              <a:lnSpc>
                <a:spcPct val="150000"/>
              </a:lnSpc>
            </a:pPr>
            <a:r>
              <a:rPr lang="en-GB" sz="1200" dirty="0">
                <a:solidFill>
                  <a:schemeClr val="tx1"/>
                </a:solidFill>
                <a:latin typeface="Arial" panose="020B0604020202020204" pitchFamily="34" charset="0"/>
                <a:cs typeface="Arial" panose="020B0604020202020204" pitchFamily="34" charset="0"/>
              </a:rPr>
              <a:t>Nanny ‘n Me (n.d.) </a:t>
            </a:r>
            <a:r>
              <a:rPr lang="en-GB" sz="1200" i="1" dirty="0">
                <a:solidFill>
                  <a:schemeClr val="tx1"/>
                </a:solidFill>
                <a:latin typeface="Arial" panose="020B0604020202020204" pitchFamily="34" charset="0"/>
                <a:cs typeface="Arial" panose="020B0604020202020204" pitchFamily="34" charset="0"/>
              </a:rPr>
              <a:t>The first 1000 days of life</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https://nannynme.co.za/wp/the-first-1000-days-of-life/</a:t>
            </a:r>
            <a:r>
              <a:rPr lang="en-GB" sz="1200" dirty="0">
                <a:solidFill>
                  <a:schemeClr val="tx1"/>
                </a:solidFill>
                <a:latin typeface="Arial" panose="020B0604020202020204" pitchFamily="34" charset="0"/>
                <a:cs typeface="Arial" panose="020B0604020202020204" pitchFamily="34" charset="0"/>
              </a:rPr>
              <a:t> (Accessed: 16 January 2026).</a:t>
            </a:r>
          </a:p>
          <a:p>
            <a:pPr algn="l">
              <a:lnSpc>
                <a:spcPct val="150000"/>
              </a:lnSpc>
            </a:pPr>
            <a:r>
              <a:rPr lang="en-GB" sz="1200" dirty="0">
                <a:solidFill>
                  <a:schemeClr val="tx1"/>
                </a:solidFill>
                <a:latin typeface="Arial" panose="020B0604020202020204" pitchFamily="34" charset="0"/>
                <a:cs typeface="Arial" panose="020B0604020202020204" pitchFamily="34" charset="0"/>
              </a:rPr>
              <a:t>Pikler, E. (1969) </a:t>
            </a:r>
            <a:r>
              <a:rPr lang="en-GB" sz="1200" i="1" dirty="0">
                <a:solidFill>
                  <a:schemeClr val="tx1"/>
                </a:solidFill>
                <a:latin typeface="Arial" panose="020B0604020202020204" pitchFamily="34" charset="0"/>
                <a:cs typeface="Arial" panose="020B0604020202020204" pitchFamily="34" charset="0"/>
              </a:rPr>
              <a:t>Peaceful babies – contented mothers</a:t>
            </a:r>
            <a:r>
              <a:rPr lang="en-GB" sz="1200" dirty="0">
                <a:solidFill>
                  <a:schemeClr val="tx1"/>
                </a:solidFill>
                <a:latin typeface="Arial" panose="020B0604020202020204" pitchFamily="34" charset="0"/>
                <a:cs typeface="Arial" panose="020B0604020202020204" pitchFamily="34" charset="0"/>
              </a:rPr>
              <a:t>. London: Penguin.</a:t>
            </a:r>
          </a:p>
          <a:p>
            <a:pPr algn="l">
              <a:lnSpc>
                <a:spcPct val="150000"/>
              </a:lnSpc>
            </a:pPr>
            <a:r>
              <a:rPr lang="en-GB" sz="1200" dirty="0">
                <a:solidFill>
                  <a:schemeClr val="tx1"/>
                </a:solidFill>
                <a:latin typeface="Arial" panose="020B0604020202020204" pitchFamily="34" charset="0"/>
                <a:cs typeface="Arial" panose="020B0604020202020204" pitchFamily="34" charset="0"/>
              </a:rPr>
              <a:t>Sagastui, J., Herrán, E. and Anguera, M.T. (2021) ‘Adult intervention levels in young children’s free play: An observational study on how Pikler educators combine the instrumental and relational dimensions of their educational activity’, </a:t>
            </a:r>
            <a:r>
              <a:rPr lang="en-GB" sz="1200" i="1" dirty="0">
                <a:solidFill>
                  <a:schemeClr val="tx1"/>
                </a:solidFill>
                <a:latin typeface="Arial" panose="020B0604020202020204" pitchFamily="34" charset="0"/>
                <a:cs typeface="Arial" panose="020B0604020202020204" pitchFamily="34" charset="0"/>
              </a:rPr>
              <a:t>European Journal of Psychology of Education</a:t>
            </a:r>
            <a:r>
              <a:rPr lang="en-GB" sz="1200" dirty="0">
                <a:solidFill>
                  <a:schemeClr val="tx1"/>
                </a:solidFill>
                <a:latin typeface="Arial" panose="020B0604020202020204" pitchFamily="34" charset="0"/>
                <a:cs typeface="Arial" panose="020B0604020202020204" pitchFamily="34" charset="0"/>
              </a:rPr>
              <a:t>, 37(3), p. 720.</a:t>
            </a:r>
          </a:p>
          <a:p>
            <a:pPr algn="l">
              <a:lnSpc>
                <a:spcPct val="150000"/>
              </a:lnSpc>
            </a:pPr>
            <a:r>
              <a:rPr lang="en-GB" sz="1200" dirty="0">
                <a:solidFill>
                  <a:schemeClr val="tx1"/>
                </a:solidFill>
                <a:latin typeface="Arial" panose="020B0604020202020204" pitchFamily="34" charset="0"/>
                <a:cs typeface="Arial" panose="020B0604020202020204" pitchFamily="34" charset="0"/>
              </a:rPr>
              <a:t>Siraj-Blatchford, I. (2010) </a:t>
            </a:r>
            <a:r>
              <a:rPr lang="en-GB" sz="1200" i="1" dirty="0">
                <a:solidFill>
                  <a:schemeClr val="tx1"/>
                </a:solidFill>
                <a:latin typeface="Arial" panose="020B0604020202020204" pitchFamily="34" charset="0"/>
                <a:cs typeface="Arial" panose="020B0604020202020204" pitchFamily="34" charset="0"/>
              </a:rPr>
              <a:t>Learning in the home and at school: How working-class children succeed against the odds</a:t>
            </a:r>
            <a:r>
              <a:rPr lang="en-GB" sz="1200" dirty="0">
                <a:solidFill>
                  <a:schemeClr val="tx1"/>
                </a:solidFill>
                <a:latin typeface="Arial" panose="020B0604020202020204" pitchFamily="34" charset="0"/>
                <a:cs typeface="Arial" panose="020B0604020202020204" pitchFamily="34" charset="0"/>
              </a:rPr>
              <a:t>. London: Continuum, p. 41.</a:t>
            </a:r>
          </a:p>
          <a:p>
            <a:pPr algn="l">
              <a:lnSpc>
                <a:spcPct val="150000"/>
              </a:lnSpc>
            </a:pPr>
            <a:r>
              <a:rPr lang="en-GB" sz="1200" dirty="0">
                <a:solidFill>
                  <a:schemeClr val="tx1"/>
                </a:solidFill>
                <a:latin typeface="Arial" panose="020B0604020202020204" pitchFamily="34" charset="0"/>
                <a:cs typeface="Arial" panose="020B0604020202020204" pitchFamily="34" charset="0"/>
              </a:rPr>
              <a:t>Siraj-Blatchford, I., Clarke, K. and Needham, M. (2011) </a:t>
            </a:r>
            <a:r>
              <a:rPr lang="en-GB" sz="1200" i="1" dirty="0">
                <a:solidFill>
                  <a:schemeClr val="tx1"/>
                </a:solidFill>
                <a:latin typeface="Arial" panose="020B0604020202020204" pitchFamily="34" charset="0"/>
                <a:cs typeface="Arial" panose="020B0604020202020204" pitchFamily="34" charset="0"/>
              </a:rPr>
              <a:t>The team around the child: Multi-agency working in the early years</a:t>
            </a:r>
            <a:r>
              <a:rPr lang="en-GB" sz="1200" dirty="0">
                <a:solidFill>
                  <a:schemeClr val="tx1"/>
                </a:solidFill>
                <a:latin typeface="Arial" panose="020B0604020202020204" pitchFamily="34" charset="0"/>
                <a:cs typeface="Arial" panose="020B0604020202020204" pitchFamily="34" charset="0"/>
              </a:rPr>
              <a:t>. Maidenhead: Open University Press, p. 59.</a:t>
            </a:r>
          </a:p>
          <a:p>
            <a:pPr algn="l">
              <a:lnSpc>
                <a:spcPct val="170000"/>
              </a:lnSpc>
            </a:pPr>
            <a:endParaRPr lang="en-US" sz="1200" dirty="0">
              <a:solidFill>
                <a:schemeClr val="tx1"/>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891D4843-2C80-C365-6BCE-010C0433F3FA}"/>
              </a:ext>
            </a:extLst>
          </p:cNvPr>
          <p:cNvSpPr>
            <a:spLocks noGrp="1"/>
          </p:cNvSpPr>
          <p:nvPr>
            <p:ph type="ctrTitle"/>
          </p:nvPr>
        </p:nvSpPr>
        <p:spPr>
          <a:xfrm>
            <a:off x="766896" y="197707"/>
            <a:ext cx="7766936" cy="739225"/>
          </a:xfrm>
        </p:spPr>
        <p:txBody>
          <a:bodyPr>
            <a:normAutofit/>
          </a:bodyPr>
          <a:lstStyle/>
          <a:p>
            <a:pPr algn="l"/>
            <a:r>
              <a:rPr lang="en-US" sz="4000" dirty="0">
                <a:solidFill>
                  <a:schemeClr val="tx1"/>
                </a:solidFill>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1911479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3F66AF2C-BF97-FD9B-5804-33FCF2D776DC}"/>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5E2E8D22-E040-078E-D391-ACC682620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1ADD4BA2-C8DF-1682-46B2-6DAC1204DE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0" name="Straight Connector 39">
              <a:extLst>
                <a:ext uri="{FF2B5EF4-FFF2-40B4-BE49-F238E27FC236}">
                  <a16:creationId xmlns:a16="http://schemas.microsoft.com/office/drawing/2014/main" id="{8509AC1D-247E-3093-6927-BB2F2E2DF8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0D5E1EB9-9E7D-2FBD-6492-113535D7C5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DEB6DC29-C5CF-6C3E-1605-F90E5EC0EF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3" name="Rectangle 25">
              <a:extLst>
                <a:ext uri="{FF2B5EF4-FFF2-40B4-BE49-F238E27FC236}">
                  <a16:creationId xmlns:a16="http://schemas.microsoft.com/office/drawing/2014/main" id="{7EFB332B-33AD-AFAB-A003-C06573522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4" name="Isosceles Triangle 43">
              <a:extLst>
                <a:ext uri="{FF2B5EF4-FFF2-40B4-BE49-F238E27FC236}">
                  <a16:creationId xmlns:a16="http://schemas.microsoft.com/office/drawing/2014/main" id="{6CB9492F-2BC1-6E8A-6685-EC0C4BD2E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5" name="Rectangle 27">
              <a:extLst>
                <a:ext uri="{FF2B5EF4-FFF2-40B4-BE49-F238E27FC236}">
                  <a16:creationId xmlns:a16="http://schemas.microsoft.com/office/drawing/2014/main" id="{ED9E1178-F21A-4612-536E-437031374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6" name="Rectangle 28">
              <a:extLst>
                <a:ext uri="{FF2B5EF4-FFF2-40B4-BE49-F238E27FC236}">
                  <a16:creationId xmlns:a16="http://schemas.microsoft.com/office/drawing/2014/main" id="{D4A44007-742A-3DE6-7B2F-104657C90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7" name="Rectangle 29">
              <a:extLst>
                <a:ext uri="{FF2B5EF4-FFF2-40B4-BE49-F238E27FC236}">
                  <a16:creationId xmlns:a16="http://schemas.microsoft.com/office/drawing/2014/main" id="{4248A70F-A9E1-49A8-06D8-2E4616352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8" name="Isosceles Triangle 47">
              <a:extLst>
                <a:ext uri="{FF2B5EF4-FFF2-40B4-BE49-F238E27FC236}">
                  <a16:creationId xmlns:a16="http://schemas.microsoft.com/office/drawing/2014/main" id="{C0EBEA68-EB80-DA5B-AC38-76E5BAF734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9" name="Isosceles Triangle 48">
              <a:extLst>
                <a:ext uri="{FF2B5EF4-FFF2-40B4-BE49-F238E27FC236}">
                  <a16:creationId xmlns:a16="http://schemas.microsoft.com/office/drawing/2014/main" id="{C1BF3F8A-575B-260A-DDF6-0F1E14B85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pSp>
      <p:sp>
        <p:nvSpPr>
          <p:cNvPr id="3" name="Subtitle 2">
            <a:extLst>
              <a:ext uri="{FF2B5EF4-FFF2-40B4-BE49-F238E27FC236}">
                <a16:creationId xmlns:a16="http://schemas.microsoft.com/office/drawing/2014/main" id="{EFF6E051-197C-CF98-C32B-1EED6346F3B9}"/>
              </a:ext>
            </a:extLst>
          </p:cNvPr>
          <p:cNvSpPr>
            <a:spLocks noGrp="1"/>
          </p:cNvSpPr>
          <p:nvPr>
            <p:ph type="subTitle" idx="1"/>
          </p:nvPr>
        </p:nvSpPr>
        <p:spPr>
          <a:xfrm>
            <a:off x="766896" y="1021895"/>
            <a:ext cx="7766936" cy="4773424"/>
          </a:xfrm>
        </p:spPr>
        <p:txBody>
          <a:bodyPr>
            <a:no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The Kavanaugh Report (2020) </a:t>
            </a:r>
            <a:r>
              <a:rPr lang="en-GB" sz="1200" i="1" dirty="0">
                <a:solidFill>
                  <a:schemeClr val="tx1"/>
                </a:solidFill>
                <a:latin typeface="Arial" panose="020B0604020202020204" pitchFamily="34" charset="0"/>
                <a:cs typeface="Arial" panose="020B0604020202020204" pitchFamily="34" charset="0"/>
              </a:rPr>
              <a:t>Introducing loose parts play in our setting</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https://www.thekavanaughreport.com/2020/09/introducing-loose-parts-play-in-our.html</a:t>
            </a:r>
            <a:r>
              <a:rPr lang="en-GB" sz="1200" dirty="0">
                <a:solidFill>
                  <a:schemeClr val="tx1"/>
                </a:solidFill>
                <a:latin typeface="Arial" panose="020B0604020202020204" pitchFamily="34" charset="0"/>
                <a:cs typeface="Arial" panose="020B0604020202020204" pitchFamily="34" charset="0"/>
              </a:rPr>
              <a:t> (Accessed: 16 January 2026).</a:t>
            </a:r>
          </a:p>
          <a:p>
            <a:pPr algn="l">
              <a:lnSpc>
                <a:spcPct val="150000"/>
              </a:lnSpc>
            </a:pPr>
            <a:r>
              <a:rPr lang="en-GB" sz="1200" dirty="0">
                <a:solidFill>
                  <a:schemeClr val="tx1"/>
                </a:solidFill>
                <a:latin typeface="Arial" panose="020B0604020202020204" pitchFamily="34" charset="0"/>
                <a:cs typeface="Arial" panose="020B0604020202020204" pitchFamily="34" charset="0"/>
              </a:rPr>
              <a:t>Tovey, H. (2017) </a:t>
            </a:r>
            <a:r>
              <a:rPr lang="en-GB" sz="1200" i="1" dirty="0">
                <a:solidFill>
                  <a:schemeClr val="tx1"/>
                </a:solidFill>
                <a:latin typeface="Arial" panose="020B0604020202020204" pitchFamily="34" charset="0"/>
                <a:cs typeface="Arial" panose="020B0604020202020204" pitchFamily="34" charset="0"/>
              </a:rPr>
              <a:t>Bringing the Froebel approach to your early years practice</a:t>
            </a:r>
            <a:r>
              <a:rPr lang="en-GB" sz="1200" dirty="0">
                <a:solidFill>
                  <a:schemeClr val="tx1"/>
                </a:solidFill>
                <a:latin typeface="Arial" panose="020B0604020202020204" pitchFamily="34" charset="0"/>
                <a:cs typeface="Arial" panose="020B0604020202020204" pitchFamily="34" charset="0"/>
              </a:rPr>
              <a:t>. 2nd edn. London: Routledge, p. 61.</a:t>
            </a:r>
          </a:p>
          <a:p>
            <a:pPr algn="l">
              <a:lnSpc>
                <a:spcPct val="150000"/>
              </a:lnSpc>
            </a:pPr>
            <a:r>
              <a:rPr lang="en-GB" sz="1200" dirty="0">
                <a:solidFill>
                  <a:schemeClr val="tx1"/>
                </a:solidFill>
                <a:latin typeface="Arial" panose="020B0604020202020204" pitchFamily="34" charset="0"/>
                <a:cs typeface="Arial" panose="020B0604020202020204" pitchFamily="34" charset="0"/>
              </a:rPr>
              <a:t>UNICEF (2019) </a:t>
            </a:r>
            <a:r>
              <a:rPr lang="en-GB" sz="1200" i="1" dirty="0">
                <a:solidFill>
                  <a:schemeClr val="tx1"/>
                </a:solidFill>
                <a:latin typeface="Arial" panose="020B0604020202020204" pitchFamily="34" charset="0"/>
                <a:cs typeface="Arial" panose="020B0604020202020204" pitchFamily="34" charset="0"/>
              </a:rPr>
              <a:t>United Nations Convention on the Rights of the Child (UNCRC) summary</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https://www.unicef.org.uk/wp-content/uploads/2019/10/UNCRC_summary-1_1.pdf</a:t>
            </a:r>
            <a:r>
              <a:rPr lang="en-GB" sz="1200" dirty="0">
                <a:solidFill>
                  <a:schemeClr val="tx1"/>
                </a:solidFill>
                <a:latin typeface="Arial" panose="020B0604020202020204" pitchFamily="34" charset="0"/>
                <a:cs typeface="Arial" panose="020B0604020202020204" pitchFamily="34" charset="0"/>
              </a:rPr>
              <a:t> (Accessed: 28 December 2025).</a:t>
            </a:r>
          </a:p>
          <a:p>
            <a:pPr algn="l">
              <a:lnSpc>
                <a:spcPct val="150000"/>
              </a:lnSpc>
            </a:pPr>
            <a:r>
              <a:rPr lang="en-GB" sz="1200" dirty="0">
                <a:solidFill>
                  <a:schemeClr val="tx1"/>
                </a:solidFill>
                <a:latin typeface="Arial" panose="020B0604020202020204" pitchFamily="34" charset="0"/>
                <a:cs typeface="Arial" panose="020B0604020202020204" pitchFamily="34" charset="0"/>
              </a:rPr>
              <a:t>Waite, S. (2020) </a:t>
            </a:r>
            <a:r>
              <a:rPr lang="en-GB" sz="1200" i="1" dirty="0">
                <a:solidFill>
                  <a:schemeClr val="tx1"/>
                </a:solidFill>
                <a:latin typeface="Arial" panose="020B0604020202020204" pitchFamily="34" charset="0"/>
                <a:cs typeface="Arial" panose="020B0604020202020204" pitchFamily="34" charset="0"/>
              </a:rPr>
              <a:t>Children learning outside the classroom</a:t>
            </a:r>
            <a:r>
              <a:rPr lang="en-GB" sz="1200" dirty="0">
                <a:solidFill>
                  <a:schemeClr val="tx1"/>
                </a:solidFill>
                <a:latin typeface="Arial" panose="020B0604020202020204" pitchFamily="34" charset="0"/>
                <a:cs typeface="Arial" panose="020B0604020202020204" pitchFamily="34" charset="0"/>
              </a:rPr>
              <a:t>. London: SAGE, p. 75.</a:t>
            </a:r>
          </a:p>
          <a:p>
            <a:pPr algn="l">
              <a:lnSpc>
                <a:spcPct val="150000"/>
              </a:lnSpc>
            </a:pPr>
            <a:r>
              <a:rPr lang="en-GB" sz="1200" dirty="0">
                <a:solidFill>
                  <a:schemeClr val="tx1"/>
                </a:solidFill>
                <a:latin typeface="Arial" panose="020B0604020202020204" pitchFamily="34" charset="0"/>
                <a:cs typeface="Arial" panose="020B0604020202020204" pitchFamily="34" charset="0"/>
              </a:rPr>
              <a:t>Whalley, M. (2017) </a:t>
            </a:r>
            <a:r>
              <a:rPr lang="en-GB" sz="1200" i="1" dirty="0">
                <a:solidFill>
                  <a:schemeClr val="tx1"/>
                </a:solidFill>
                <a:latin typeface="Arial" panose="020B0604020202020204" pitchFamily="34" charset="0"/>
                <a:cs typeface="Arial" panose="020B0604020202020204" pitchFamily="34" charset="0"/>
              </a:rPr>
              <a:t>Involving parents in their children’s learning</a:t>
            </a:r>
            <a:r>
              <a:rPr lang="en-GB" sz="1200" dirty="0">
                <a:solidFill>
                  <a:schemeClr val="tx1"/>
                </a:solidFill>
                <a:latin typeface="Arial" panose="020B0604020202020204" pitchFamily="34" charset="0"/>
                <a:cs typeface="Arial" panose="020B0604020202020204" pitchFamily="34" charset="0"/>
              </a:rPr>
              <a:t>. London: SAGE, p. 71.</a:t>
            </a:r>
          </a:p>
          <a:p>
            <a:pPr algn="l">
              <a:lnSpc>
                <a:spcPct val="150000"/>
              </a:lnSpc>
            </a:pPr>
            <a:r>
              <a:rPr lang="en-GB" sz="1200" dirty="0">
                <a:solidFill>
                  <a:schemeClr val="tx1"/>
                </a:solidFill>
                <a:latin typeface="Arial" panose="020B0604020202020204" pitchFamily="34" charset="0"/>
                <a:cs typeface="Arial" panose="020B0604020202020204" pitchFamily="34" charset="0"/>
              </a:rPr>
              <a:t>YouTube (n.d.) </a:t>
            </a:r>
            <a:r>
              <a:rPr lang="en-GB" sz="1200" i="1" dirty="0">
                <a:solidFill>
                  <a:schemeClr val="tx1"/>
                </a:solidFill>
                <a:latin typeface="Arial" panose="020B0604020202020204" pitchFamily="34" charset="0"/>
                <a:cs typeface="Arial" panose="020B0604020202020204" pitchFamily="34" charset="0"/>
              </a:rPr>
              <a:t>Early childhood development video</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https://www.youtube.com/watch?v=y3QxIcLoRe4</a:t>
            </a:r>
            <a:r>
              <a:rPr lang="en-GB" sz="1200" dirty="0">
                <a:solidFill>
                  <a:schemeClr val="tx1"/>
                </a:solidFill>
                <a:latin typeface="Arial" panose="020B0604020202020204" pitchFamily="34" charset="0"/>
                <a:cs typeface="Arial" panose="020B0604020202020204" pitchFamily="34" charset="0"/>
              </a:rPr>
              <a:t> (Accessed: 13 January 2026).</a:t>
            </a:r>
          </a:p>
          <a:p>
            <a:r>
              <a:rPr lang="en-GB" dirty="0"/>
              <a:t> </a:t>
            </a:r>
          </a:p>
          <a:p>
            <a:pPr algn="l">
              <a:lnSpc>
                <a:spcPct val="170000"/>
              </a:lnSpc>
            </a:pPr>
            <a:endParaRPr lang="en-US" sz="1200" dirty="0">
              <a:solidFill>
                <a:schemeClr val="tx1"/>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D1601DDE-137D-79BB-37C3-F1EEB08F7C74}"/>
              </a:ext>
            </a:extLst>
          </p:cNvPr>
          <p:cNvSpPr>
            <a:spLocks noGrp="1"/>
          </p:cNvSpPr>
          <p:nvPr>
            <p:ph type="ctrTitle"/>
          </p:nvPr>
        </p:nvSpPr>
        <p:spPr>
          <a:xfrm>
            <a:off x="766896" y="197707"/>
            <a:ext cx="7766936" cy="739225"/>
          </a:xfrm>
        </p:spPr>
        <p:txBody>
          <a:bodyPr>
            <a:normAutofit/>
          </a:bodyPr>
          <a:lstStyle/>
          <a:p>
            <a:pPr algn="l"/>
            <a:r>
              <a:rPr lang="en-US" sz="4000" dirty="0">
                <a:solidFill>
                  <a:schemeClr val="tx1"/>
                </a:solidFill>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225230711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204</TotalTime>
  <Words>5071</Words>
  <Application>Microsoft Macintosh PowerPoint</Application>
  <PresentationFormat>Widescreen</PresentationFormat>
  <Paragraphs>108</Paragraphs>
  <Slides>19</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Arial</vt:lpstr>
      <vt:lpstr>Times New Roman</vt:lpstr>
      <vt:lpstr>Trebuchet MS</vt:lpstr>
      <vt:lpstr>Wingdings 3</vt:lpstr>
      <vt:lpstr>Facet</vt:lpstr>
      <vt:lpstr>The First 1000 Days. Scrapbook.</vt:lpstr>
      <vt:lpstr>What is the first 1000 days? Why is it important?</vt:lpstr>
      <vt:lpstr>PowerPoint Presentation</vt:lpstr>
      <vt:lpstr>What is exceptional care? Why is this important?</vt:lpstr>
      <vt:lpstr>PowerPoint Presentation</vt:lpstr>
      <vt:lpstr>What is the role of an early years practitioner in support children and families in the first 1000 days.</vt:lpstr>
      <vt:lpstr>PowerPoint Presentation</vt:lpstr>
      <vt:lpstr>PowerPoint Presentation</vt:lpstr>
      <vt:lpstr>What are the challenges in providing high quality care?</vt:lpstr>
      <vt:lpstr>What are the benefits in providing high quality care?</vt:lpstr>
      <vt:lpstr>PowerPoint Presentation</vt:lpstr>
      <vt:lpstr>PowerPoint Presentation</vt:lpstr>
      <vt:lpstr>International approaches</vt:lpstr>
      <vt:lpstr>References.</vt:lpstr>
      <vt:lpstr>References.</vt:lpstr>
      <vt:lpstr>References.</vt:lpstr>
      <vt:lpstr>References.</vt:lpstr>
      <vt:lpstr>References.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rhian thorne</dc:creator>
  <cp:keywords/>
  <dc:description/>
  <cp:lastModifiedBy>rhian thorne</cp:lastModifiedBy>
  <cp:revision>17</cp:revision>
  <dcterms:created xsi:type="dcterms:W3CDTF">2026-01-18T16:39:46Z</dcterms:created>
  <dcterms:modified xsi:type="dcterms:W3CDTF">2026-01-18T21:16:24Z</dcterms:modified>
  <cp:category/>
</cp:coreProperties>
</file>