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media/image6.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9" r:id="rId9"/>
    <p:sldId id="264" r:id="rId10"/>
    <p:sldId id="265" r:id="rId11"/>
    <p:sldId id="268" r:id="rId12"/>
    <p:sldId id="266" r:id="rId13"/>
    <p:sldId id="267" r:id="rId14"/>
    <p:sldId id="270" r:id="rId15"/>
    <p:sldId id="271" r:id="rId16"/>
    <p:sldId id="272" r:id="rId17"/>
    <p:sldId id="26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280"/>
    <p:restoredTop sz="94434"/>
  </p:normalViewPr>
  <p:slideViewPr>
    <p:cSldViewPr snapToGrid="0" snapToObjects="1">
      <p:cViewPr>
        <p:scale>
          <a:sx n="165" d="100"/>
          <a:sy n="165" d="100"/>
        </p:scale>
        <p:origin x="216"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5B7705-82AF-8E4F-A11A-07863DCA38C1}" type="datetimeFigureOut">
              <a:rPr lang="en-US" smtClean="0"/>
              <a:t>4/9/20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395D18-6F54-8844-AF9D-383DC2610021}" type="slidenum">
              <a:rPr lang="en-US" smtClean="0"/>
              <a:t>‹#›</a:t>
            </a:fld>
            <a:endParaRPr lang="en-US"/>
          </a:p>
        </p:txBody>
      </p:sp>
    </p:spTree>
    <p:extLst>
      <p:ext uri="{BB962C8B-B14F-4D97-AF65-F5344CB8AC3E}">
        <p14:creationId xmlns:p14="http://schemas.microsoft.com/office/powerpoint/2010/main" val="282743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1395D18-6F54-8844-AF9D-383DC2610021}" type="slidenum">
              <a:rPr lang="en-US" smtClean="0"/>
              <a:t>3</a:t>
            </a:fld>
            <a:endParaRPr lang="en-US"/>
          </a:p>
        </p:txBody>
      </p:sp>
    </p:spTree>
    <p:extLst>
      <p:ext uri="{BB962C8B-B14F-4D97-AF65-F5344CB8AC3E}">
        <p14:creationId xmlns:p14="http://schemas.microsoft.com/office/powerpoint/2010/main" val="1783271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dirty="0"/>
              <a:t>Takeuchi SECI model:</a:t>
            </a:r>
            <a:br>
              <a:rPr lang="en-US" dirty="0"/>
            </a:br>
            <a:r>
              <a:rPr lang="en-GB" sz="1200" b="1" i="0" kern="1200" dirty="0">
                <a:solidFill>
                  <a:schemeClr val="tx1"/>
                </a:solidFill>
                <a:effectLst/>
                <a:latin typeface="+mn-lt"/>
                <a:ea typeface="+mn-ea"/>
                <a:cs typeface="+mn-cs"/>
              </a:rPr>
              <a:t>S</a:t>
            </a:r>
            <a:r>
              <a:rPr lang="en-GB" sz="1200" b="0" i="0" kern="1200" dirty="0">
                <a:solidFill>
                  <a:schemeClr val="tx1"/>
                </a:solidFill>
                <a:effectLst/>
                <a:latin typeface="+mn-lt"/>
                <a:ea typeface="+mn-ea"/>
                <a:cs typeface="+mn-cs"/>
              </a:rPr>
              <a:t>ocialization: Tacit to tacit. Knowledge is passed on through practice, guidance, imitation, and observation.</a:t>
            </a:r>
          </a:p>
          <a:p>
            <a:pPr fontAlgn="base"/>
            <a:r>
              <a:rPr lang="en-GB" sz="1200" b="1" i="0" kern="1200" dirty="0">
                <a:solidFill>
                  <a:schemeClr val="tx1"/>
                </a:solidFill>
                <a:effectLst/>
                <a:latin typeface="+mn-lt"/>
                <a:ea typeface="+mn-ea"/>
                <a:cs typeface="+mn-cs"/>
              </a:rPr>
              <a:t>E</a:t>
            </a:r>
            <a:r>
              <a:rPr lang="en-GB" sz="1200" b="0" i="0" kern="1200" dirty="0">
                <a:solidFill>
                  <a:schemeClr val="tx1"/>
                </a:solidFill>
                <a:effectLst/>
                <a:latin typeface="+mn-lt"/>
                <a:ea typeface="+mn-ea"/>
                <a:cs typeface="+mn-cs"/>
              </a:rPr>
              <a:t>xternalization: Tacit to explicit. This is deemed as a particularly difficult and often particularly important conversion mechanism. Tacit knowledge is codified into documents, manuals, etc. so that it can spread more easily through the organization. Since tacit knowledge can be virtually impossible to codify, the extent of this knowledge conversion mechanism is debatable. The use of metaphor is cited as an important externalization mechanism.</a:t>
            </a:r>
          </a:p>
          <a:p>
            <a:pPr fontAlgn="base"/>
            <a:r>
              <a:rPr lang="en-GB" sz="1200" b="1" i="0" kern="1200" dirty="0">
                <a:solidFill>
                  <a:schemeClr val="tx1"/>
                </a:solidFill>
                <a:effectLst/>
                <a:latin typeface="+mn-lt"/>
                <a:ea typeface="+mn-ea"/>
                <a:cs typeface="+mn-cs"/>
              </a:rPr>
              <a:t>C</a:t>
            </a:r>
            <a:r>
              <a:rPr lang="en-GB" sz="1200" b="0" i="0" kern="1200" dirty="0">
                <a:solidFill>
                  <a:schemeClr val="tx1"/>
                </a:solidFill>
                <a:effectLst/>
                <a:latin typeface="+mn-lt"/>
                <a:ea typeface="+mn-ea"/>
                <a:cs typeface="+mn-cs"/>
              </a:rPr>
              <a:t>ombination: Explicit to explicit. This is the simplest form. Codified knowledge sources (e.g. documents) are combined to create new knowledge.</a:t>
            </a:r>
          </a:p>
          <a:p>
            <a:pPr fontAlgn="base"/>
            <a:r>
              <a:rPr lang="en-GB" sz="1200" b="1" i="0" kern="1200" dirty="0">
                <a:solidFill>
                  <a:schemeClr val="tx1"/>
                </a:solidFill>
                <a:effectLst/>
                <a:latin typeface="+mn-lt"/>
                <a:ea typeface="+mn-ea"/>
                <a:cs typeface="+mn-cs"/>
              </a:rPr>
              <a:t>I</a:t>
            </a:r>
            <a:r>
              <a:rPr lang="en-GB" sz="1200" b="0" i="0" kern="1200" dirty="0">
                <a:solidFill>
                  <a:schemeClr val="tx1"/>
                </a:solidFill>
                <a:effectLst/>
                <a:latin typeface="+mn-lt"/>
                <a:ea typeface="+mn-ea"/>
                <a:cs typeface="+mn-cs"/>
              </a:rPr>
              <a:t>nternalization: Explicit to tacit. As explicit sources are used and learned, the knowledge is internalized, modifying the user's existing tacit knowledge.</a:t>
            </a:r>
          </a:p>
          <a:p>
            <a:endParaRPr lang="en-US" dirty="0"/>
          </a:p>
        </p:txBody>
      </p:sp>
      <p:sp>
        <p:nvSpPr>
          <p:cNvPr id="4" name="Slide Number Placeholder 3"/>
          <p:cNvSpPr>
            <a:spLocks noGrp="1"/>
          </p:cNvSpPr>
          <p:nvPr>
            <p:ph type="sldNum" sz="quarter" idx="5"/>
          </p:nvPr>
        </p:nvSpPr>
        <p:spPr/>
        <p:txBody>
          <a:bodyPr/>
          <a:lstStyle/>
          <a:p>
            <a:fld id="{21395D18-6F54-8844-AF9D-383DC2610021}" type="slidenum">
              <a:rPr lang="en-US" smtClean="0"/>
              <a:t>15</a:t>
            </a:fld>
            <a:endParaRPr lang="en-US"/>
          </a:p>
        </p:txBody>
      </p:sp>
    </p:spTree>
    <p:extLst>
      <p:ext uri="{BB962C8B-B14F-4D97-AF65-F5344CB8AC3E}">
        <p14:creationId xmlns:p14="http://schemas.microsoft.com/office/powerpoint/2010/main" val="2959969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1395D18-6F54-8844-AF9D-383DC2610021}" type="slidenum">
              <a:rPr lang="en-US" smtClean="0"/>
              <a:t>16</a:t>
            </a:fld>
            <a:endParaRPr lang="en-US"/>
          </a:p>
        </p:txBody>
      </p:sp>
    </p:spTree>
    <p:extLst>
      <p:ext uri="{BB962C8B-B14F-4D97-AF65-F5344CB8AC3E}">
        <p14:creationId xmlns:p14="http://schemas.microsoft.com/office/powerpoint/2010/main" val="17275245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09/04/2020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01271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80009"/>
            <a:ext cx="10972800" cy="1143000"/>
          </a:xfrm>
        </p:spPr>
        <p:txBody>
          <a:bodyPr>
            <a:normAutofit/>
          </a:bodyPr>
          <a:lstStyle>
            <a:lvl1pPr>
              <a:defRPr sz="3600"/>
            </a:lvl1p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2pPr>
              <a:defRPr sz="2200"/>
            </a:lvl2pPr>
            <a:lvl3pPr>
              <a:defRPr sz="2000"/>
            </a:lvl3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09/04/2020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91875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09/04/2020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067192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09/04/2020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367548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09/04/2020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635988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09/04/2020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519898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09/04/2020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763792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09/04/2020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703140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09/04/2020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74579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09/04/2020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398983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09/04/2020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19615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09/04/2020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0037985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hyperlink" Target="https://www.youtube.com/watch?v=8pHzROP1D-w" TargetMode="External"/><Relationship Id="rId4" Type="http://schemas.openxmlformats.org/officeDocument/2006/relationships/hyperlink" Target="https://www.youtube.com/watch?v=tkOwlXUaGM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5903D-58D4-2240-A713-EDA7D44E732F}"/>
              </a:ext>
            </a:extLst>
          </p:cNvPr>
          <p:cNvSpPr>
            <a:spLocks noGrp="1"/>
          </p:cNvSpPr>
          <p:nvPr>
            <p:ph type="ctrTitle"/>
          </p:nvPr>
        </p:nvSpPr>
        <p:spPr/>
        <p:txBody>
          <a:bodyPr/>
          <a:lstStyle/>
          <a:p>
            <a:r>
              <a:rPr lang="en-US" dirty="0"/>
              <a:t>BA Management Skills for the Workplace</a:t>
            </a:r>
            <a:br>
              <a:rPr lang="en-US" dirty="0"/>
            </a:br>
            <a:r>
              <a:rPr lang="en-US" dirty="0"/>
              <a:t>BMSK5006</a:t>
            </a:r>
          </a:p>
        </p:txBody>
      </p:sp>
      <p:sp>
        <p:nvSpPr>
          <p:cNvPr id="3" name="Subtitle 2">
            <a:extLst>
              <a:ext uri="{FF2B5EF4-FFF2-40B4-BE49-F238E27FC236}">
                <a16:creationId xmlns:a16="http://schemas.microsoft.com/office/drawing/2014/main" id="{EA8D9633-332B-5B46-872D-4A0C0A76070D}"/>
              </a:ext>
            </a:extLst>
          </p:cNvPr>
          <p:cNvSpPr>
            <a:spLocks noGrp="1"/>
          </p:cNvSpPr>
          <p:nvPr>
            <p:ph type="subTitle" idx="1"/>
          </p:nvPr>
        </p:nvSpPr>
        <p:spPr/>
        <p:txBody>
          <a:bodyPr/>
          <a:lstStyle/>
          <a:p>
            <a:r>
              <a:rPr lang="en-US" dirty="0"/>
              <a:t>Online Session 4</a:t>
            </a:r>
          </a:p>
        </p:txBody>
      </p:sp>
    </p:spTree>
    <p:extLst>
      <p:ext uri="{BB962C8B-B14F-4D97-AF65-F5344CB8AC3E}">
        <p14:creationId xmlns:p14="http://schemas.microsoft.com/office/powerpoint/2010/main" val="285059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FE26-C3DB-9B42-AED8-676B12EE1950}"/>
              </a:ext>
            </a:extLst>
          </p:cNvPr>
          <p:cNvSpPr>
            <a:spLocks noGrp="1"/>
          </p:cNvSpPr>
          <p:nvPr>
            <p:ph type="title"/>
          </p:nvPr>
        </p:nvSpPr>
        <p:spPr/>
        <p:txBody>
          <a:bodyPr>
            <a:normAutofit/>
          </a:bodyPr>
          <a:lstStyle/>
          <a:p>
            <a:r>
              <a:rPr lang="en-US" dirty="0"/>
              <a:t>Knowledge as an Asset</a:t>
            </a:r>
          </a:p>
        </p:txBody>
      </p:sp>
      <p:sp>
        <p:nvSpPr>
          <p:cNvPr id="3" name="Content Placeholder 2">
            <a:extLst>
              <a:ext uri="{FF2B5EF4-FFF2-40B4-BE49-F238E27FC236}">
                <a16:creationId xmlns:a16="http://schemas.microsoft.com/office/drawing/2014/main" id="{FAA44120-C334-BE4E-9131-DF1093C2C182}"/>
              </a:ext>
            </a:extLst>
          </p:cNvPr>
          <p:cNvSpPr>
            <a:spLocks noGrp="1"/>
          </p:cNvSpPr>
          <p:nvPr>
            <p:ph idx="1"/>
          </p:nvPr>
        </p:nvSpPr>
        <p:spPr/>
        <p:txBody>
          <a:bodyPr/>
          <a:lstStyle/>
          <a:p>
            <a:r>
              <a:rPr lang="en-US" dirty="0"/>
              <a:t>Session Overview</a:t>
            </a:r>
          </a:p>
          <a:p>
            <a:endParaRPr lang="en-US" dirty="0"/>
          </a:p>
          <a:p>
            <a:r>
              <a:rPr lang="en-GB" sz="2200" dirty="0"/>
              <a:t>Define Knowledge Asset </a:t>
            </a:r>
          </a:p>
          <a:p>
            <a:r>
              <a:rPr lang="en-GB" sz="2200" dirty="0"/>
              <a:t>Definition of Big Data</a:t>
            </a:r>
          </a:p>
          <a:p>
            <a:r>
              <a:rPr lang="en-GB" sz="2200" dirty="0"/>
              <a:t>Modelling Techniques to identify assets </a:t>
            </a:r>
          </a:p>
          <a:p>
            <a:endParaRPr lang="en-US" dirty="0"/>
          </a:p>
        </p:txBody>
      </p:sp>
      <p:sp>
        <p:nvSpPr>
          <p:cNvPr id="4" name="Slide Number Placeholder 3">
            <a:extLst>
              <a:ext uri="{FF2B5EF4-FFF2-40B4-BE49-F238E27FC236}">
                <a16:creationId xmlns:a16="http://schemas.microsoft.com/office/drawing/2014/main" id="{DA9A1DB9-3741-F540-863D-224FCAFC77EE}"/>
              </a:ext>
            </a:extLst>
          </p:cNvPr>
          <p:cNvSpPr>
            <a:spLocks noGrp="1"/>
          </p:cNvSpPr>
          <p:nvPr>
            <p:ph type="sldNum" sz="quarter" idx="12"/>
          </p:nvPr>
        </p:nvSpPr>
        <p:spPr/>
        <p:txBody>
          <a:bodyPr/>
          <a:lstStyle/>
          <a:p>
            <a:fld id="{3D165440-4880-415F-9146-4793BDD623F8}" type="slidenum">
              <a:rPr lang="en-GB" smtClean="0"/>
              <a:t>2</a:t>
            </a:fld>
            <a:endParaRPr lang="en-GB"/>
          </a:p>
        </p:txBody>
      </p:sp>
    </p:spTree>
    <p:extLst>
      <p:ext uri="{BB962C8B-B14F-4D97-AF65-F5344CB8AC3E}">
        <p14:creationId xmlns:p14="http://schemas.microsoft.com/office/powerpoint/2010/main" val="2392472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FE26-C3DB-9B42-AED8-676B12EE1950}"/>
              </a:ext>
            </a:extLst>
          </p:cNvPr>
          <p:cNvSpPr>
            <a:spLocks noGrp="1"/>
          </p:cNvSpPr>
          <p:nvPr>
            <p:ph type="title"/>
          </p:nvPr>
        </p:nvSpPr>
        <p:spPr/>
        <p:txBody>
          <a:bodyPr>
            <a:normAutofit/>
          </a:bodyPr>
          <a:lstStyle/>
          <a:p>
            <a:r>
              <a:rPr lang="en-US" dirty="0"/>
              <a:t>Knowledge as an Asset</a:t>
            </a:r>
          </a:p>
        </p:txBody>
      </p:sp>
      <p:sp>
        <p:nvSpPr>
          <p:cNvPr id="3" name="Content Placeholder 2">
            <a:extLst>
              <a:ext uri="{FF2B5EF4-FFF2-40B4-BE49-F238E27FC236}">
                <a16:creationId xmlns:a16="http://schemas.microsoft.com/office/drawing/2014/main" id="{FAA44120-C334-BE4E-9131-DF1093C2C182}"/>
              </a:ext>
            </a:extLst>
          </p:cNvPr>
          <p:cNvSpPr>
            <a:spLocks noGrp="1"/>
          </p:cNvSpPr>
          <p:nvPr>
            <p:ph idx="1"/>
          </p:nvPr>
        </p:nvSpPr>
        <p:spPr/>
        <p:txBody>
          <a:bodyPr>
            <a:normAutofit/>
          </a:bodyPr>
          <a:lstStyle/>
          <a:p>
            <a:pPr marL="0" indent="0">
              <a:buNone/>
            </a:pPr>
            <a:endParaRPr lang="en-US" sz="2600" dirty="0"/>
          </a:p>
          <a:p>
            <a:r>
              <a:rPr lang="en-US" sz="2600" dirty="0"/>
              <a:t>Knowledge assets are the knowledge regarding markets, products, technologies and organizations, that a business owns or needs to own and which enable its business processes to generate profits, add value.</a:t>
            </a:r>
          </a:p>
          <a:p>
            <a:endParaRPr lang="en-US" sz="2600" dirty="0"/>
          </a:p>
          <a:p>
            <a:r>
              <a:rPr lang="en-US" sz="2600" dirty="0"/>
              <a:t>Knowledge asset is a guidance and support information, “owned” by the organization, that enhance stakeholders’ ability to accomplish work processes</a:t>
            </a:r>
          </a:p>
          <a:p>
            <a:endParaRPr lang="en-US" dirty="0"/>
          </a:p>
        </p:txBody>
      </p:sp>
      <p:sp>
        <p:nvSpPr>
          <p:cNvPr id="4" name="Slide Number Placeholder 3">
            <a:extLst>
              <a:ext uri="{FF2B5EF4-FFF2-40B4-BE49-F238E27FC236}">
                <a16:creationId xmlns:a16="http://schemas.microsoft.com/office/drawing/2014/main" id="{DA9A1DB9-3741-F540-863D-224FCAFC77EE}"/>
              </a:ext>
            </a:extLst>
          </p:cNvPr>
          <p:cNvSpPr>
            <a:spLocks noGrp="1"/>
          </p:cNvSpPr>
          <p:nvPr>
            <p:ph type="sldNum" sz="quarter" idx="12"/>
          </p:nvPr>
        </p:nvSpPr>
        <p:spPr/>
        <p:txBody>
          <a:bodyPr/>
          <a:lstStyle/>
          <a:p>
            <a:fld id="{3D165440-4880-415F-9146-4793BDD623F8}" type="slidenum">
              <a:rPr lang="en-GB" smtClean="0"/>
              <a:t>3</a:t>
            </a:fld>
            <a:endParaRPr lang="en-GB"/>
          </a:p>
        </p:txBody>
      </p:sp>
    </p:spTree>
    <p:extLst>
      <p:ext uri="{BB962C8B-B14F-4D97-AF65-F5344CB8AC3E}">
        <p14:creationId xmlns:p14="http://schemas.microsoft.com/office/powerpoint/2010/main" val="335207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FE26-C3DB-9B42-AED8-676B12EE1950}"/>
              </a:ext>
            </a:extLst>
          </p:cNvPr>
          <p:cNvSpPr>
            <a:spLocks noGrp="1"/>
          </p:cNvSpPr>
          <p:nvPr>
            <p:ph type="title"/>
          </p:nvPr>
        </p:nvSpPr>
        <p:spPr/>
        <p:txBody>
          <a:bodyPr>
            <a:normAutofit/>
          </a:bodyPr>
          <a:lstStyle/>
          <a:p>
            <a:r>
              <a:rPr lang="en-US" dirty="0"/>
              <a:t>Knowledge as an Asset</a:t>
            </a:r>
          </a:p>
        </p:txBody>
      </p:sp>
      <p:sp>
        <p:nvSpPr>
          <p:cNvPr id="3" name="Content Placeholder 2">
            <a:extLst>
              <a:ext uri="{FF2B5EF4-FFF2-40B4-BE49-F238E27FC236}">
                <a16:creationId xmlns:a16="http://schemas.microsoft.com/office/drawing/2014/main" id="{FAA44120-C334-BE4E-9131-DF1093C2C182}"/>
              </a:ext>
            </a:extLst>
          </p:cNvPr>
          <p:cNvSpPr>
            <a:spLocks noGrp="1"/>
          </p:cNvSpPr>
          <p:nvPr>
            <p:ph idx="1"/>
          </p:nvPr>
        </p:nvSpPr>
        <p:spPr/>
        <p:txBody>
          <a:bodyPr>
            <a:normAutofit/>
          </a:bodyPr>
          <a:lstStyle/>
          <a:p>
            <a:pPr marL="0" indent="0">
              <a:buNone/>
            </a:pPr>
            <a:r>
              <a:rPr lang="en-US" sz="2200" b="1" dirty="0"/>
              <a:t>Knowledge assets include:</a:t>
            </a:r>
            <a:br>
              <a:rPr lang="en-US" sz="2200" dirty="0"/>
            </a:br>
            <a:br>
              <a:rPr lang="en-US" sz="2200" dirty="0"/>
            </a:br>
            <a:r>
              <a:rPr lang="en-US" sz="2200" dirty="0"/>
              <a:t>all the underlying skills, routines, practices, principles, formulas, methods, heuristics and intuitions, whether explicit or tacit; </a:t>
            </a:r>
            <a:br>
              <a:rPr lang="en-US" sz="2200" dirty="0"/>
            </a:br>
            <a:br>
              <a:rPr lang="en-US" sz="2200" dirty="0"/>
            </a:br>
            <a:r>
              <a:rPr lang="en-US" sz="2200" dirty="0"/>
              <a:t>and all the data-bases, manuals, reference works, textbooks, diagrams, displays, computer files, and artifacts in which both facts and procedures are recorded and stored.</a:t>
            </a:r>
          </a:p>
          <a:p>
            <a:pPr marL="0" indent="0">
              <a:buNone/>
            </a:pPr>
            <a:endParaRPr lang="en-US" dirty="0"/>
          </a:p>
        </p:txBody>
      </p:sp>
      <p:sp>
        <p:nvSpPr>
          <p:cNvPr id="4" name="Slide Number Placeholder 3">
            <a:extLst>
              <a:ext uri="{FF2B5EF4-FFF2-40B4-BE49-F238E27FC236}">
                <a16:creationId xmlns:a16="http://schemas.microsoft.com/office/drawing/2014/main" id="{DA9A1DB9-3741-F540-863D-224FCAFC77EE}"/>
              </a:ext>
            </a:extLst>
          </p:cNvPr>
          <p:cNvSpPr>
            <a:spLocks noGrp="1"/>
          </p:cNvSpPr>
          <p:nvPr>
            <p:ph type="sldNum" sz="quarter" idx="12"/>
          </p:nvPr>
        </p:nvSpPr>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3410632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FE26-C3DB-9B42-AED8-676B12EE1950}"/>
              </a:ext>
            </a:extLst>
          </p:cNvPr>
          <p:cNvSpPr>
            <a:spLocks noGrp="1"/>
          </p:cNvSpPr>
          <p:nvPr>
            <p:ph type="title"/>
          </p:nvPr>
        </p:nvSpPr>
        <p:spPr/>
        <p:txBody>
          <a:bodyPr>
            <a:normAutofit/>
          </a:bodyPr>
          <a:lstStyle/>
          <a:p>
            <a:r>
              <a:rPr lang="en-US" dirty="0"/>
              <a:t>Knowledge as an Asset</a:t>
            </a:r>
          </a:p>
        </p:txBody>
      </p:sp>
      <p:sp>
        <p:nvSpPr>
          <p:cNvPr id="3" name="Content Placeholder 2">
            <a:extLst>
              <a:ext uri="{FF2B5EF4-FFF2-40B4-BE49-F238E27FC236}">
                <a16:creationId xmlns:a16="http://schemas.microsoft.com/office/drawing/2014/main" id="{FAA44120-C334-BE4E-9131-DF1093C2C182}"/>
              </a:ext>
            </a:extLst>
          </p:cNvPr>
          <p:cNvSpPr>
            <a:spLocks noGrp="1"/>
          </p:cNvSpPr>
          <p:nvPr>
            <p:ph idx="1"/>
          </p:nvPr>
        </p:nvSpPr>
        <p:spPr/>
        <p:txBody>
          <a:bodyPr>
            <a:normAutofit/>
          </a:bodyPr>
          <a:lstStyle/>
          <a:p>
            <a:pPr marL="0" indent="0">
              <a:buNone/>
            </a:pPr>
            <a:r>
              <a:rPr lang="en-US" sz="2200" b="1" dirty="0"/>
              <a:t>Types of knowledge assets</a:t>
            </a:r>
          </a:p>
          <a:p>
            <a:pPr marL="0" indent="0">
              <a:buNone/>
            </a:pPr>
            <a:endParaRPr lang="en-US" sz="2200" dirty="0"/>
          </a:p>
          <a:p>
            <a:pPr marL="0" indent="0">
              <a:buNone/>
            </a:pPr>
            <a:r>
              <a:rPr lang="en-US" sz="2200" dirty="0"/>
              <a:t>Human knowledge assets  - capabilities of the individuals </a:t>
            </a:r>
          </a:p>
          <a:p>
            <a:pPr marL="0" indent="0">
              <a:buNone/>
            </a:pPr>
            <a:endParaRPr lang="en-US" sz="2200" dirty="0"/>
          </a:p>
          <a:p>
            <a:pPr marL="0" indent="0">
              <a:buNone/>
            </a:pPr>
            <a:r>
              <a:rPr lang="en-US" sz="2200" dirty="0"/>
              <a:t>Structural knowledge assets - organizational capabilities to meet market requirements </a:t>
            </a:r>
          </a:p>
          <a:p>
            <a:pPr marL="0" indent="0">
              <a:buNone/>
            </a:pPr>
            <a:endParaRPr lang="en-US" sz="2200" dirty="0"/>
          </a:p>
          <a:p>
            <a:pPr marL="0" indent="0">
              <a:buNone/>
            </a:pPr>
            <a:r>
              <a:rPr lang="en-US" sz="2200" dirty="0"/>
              <a:t>Market knowledge assets - to knowledge about the market, the company's clients, partners, competitors</a:t>
            </a:r>
          </a:p>
        </p:txBody>
      </p:sp>
      <p:sp>
        <p:nvSpPr>
          <p:cNvPr id="4" name="Slide Number Placeholder 3">
            <a:extLst>
              <a:ext uri="{FF2B5EF4-FFF2-40B4-BE49-F238E27FC236}">
                <a16:creationId xmlns:a16="http://schemas.microsoft.com/office/drawing/2014/main" id="{DA9A1DB9-3741-F540-863D-224FCAFC77EE}"/>
              </a:ext>
            </a:extLst>
          </p:cNvPr>
          <p:cNvSpPr>
            <a:spLocks noGrp="1"/>
          </p:cNvSpPr>
          <p:nvPr>
            <p:ph type="sldNum" sz="quarter" idx="12"/>
          </p:nvPr>
        </p:nvSpPr>
        <p:spPr/>
        <p:txBody>
          <a:bodyPr/>
          <a:lstStyle/>
          <a:p>
            <a:fld id="{3D165440-4880-415F-9146-4793BDD623F8}" type="slidenum">
              <a:rPr lang="en-GB" smtClean="0"/>
              <a:t>5</a:t>
            </a:fld>
            <a:endParaRPr lang="en-GB"/>
          </a:p>
        </p:txBody>
      </p:sp>
    </p:spTree>
    <p:extLst>
      <p:ext uri="{BB962C8B-B14F-4D97-AF65-F5344CB8AC3E}">
        <p14:creationId xmlns:p14="http://schemas.microsoft.com/office/powerpoint/2010/main" val="870307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FE26-C3DB-9B42-AED8-676B12EE1950}"/>
              </a:ext>
            </a:extLst>
          </p:cNvPr>
          <p:cNvSpPr>
            <a:spLocks noGrp="1"/>
          </p:cNvSpPr>
          <p:nvPr>
            <p:ph type="title"/>
          </p:nvPr>
        </p:nvSpPr>
        <p:spPr/>
        <p:txBody>
          <a:bodyPr>
            <a:normAutofit/>
          </a:bodyPr>
          <a:lstStyle/>
          <a:p>
            <a:r>
              <a:rPr lang="en-US" dirty="0"/>
              <a:t>Knowledge as an Asset</a:t>
            </a:r>
          </a:p>
        </p:txBody>
      </p:sp>
      <p:sp>
        <p:nvSpPr>
          <p:cNvPr id="3" name="Content Placeholder 2">
            <a:extLst>
              <a:ext uri="{FF2B5EF4-FFF2-40B4-BE49-F238E27FC236}">
                <a16:creationId xmlns:a16="http://schemas.microsoft.com/office/drawing/2014/main" id="{FAA44120-C334-BE4E-9131-DF1093C2C182}"/>
              </a:ext>
            </a:extLst>
          </p:cNvPr>
          <p:cNvSpPr>
            <a:spLocks noGrp="1"/>
          </p:cNvSpPr>
          <p:nvPr>
            <p:ph idx="1"/>
          </p:nvPr>
        </p:nvSpPr>
        <p:spPr/>
        <p:txBody>
          <a:bodyPr>
            <a:normAutofit/>
          </a:bodyPr>
          <a:lstStyle/>
          <a:p>
            <a:pPr marL="0" indent="0">
              <a:buNone/>
            </a:pPr>
            <a:r>
              <a:rPr lang="en-US" altLang="en-US" sz="2400" b="1" dirty="0">
                <a:latin typeface="Arial" panose="020B0604020202020204" pitchFamily="34" charset="0"/>
                <a:cs typeface="Arial" panose="020B0604020202020204" pitchFamily="34" charset="0"/>
              </a:rPr>
              <a:t>Identifying Important Knowledge Assets</a:t>
            </a:r>
          </a:p>
          <a:p>
            <a:pPr marL="0" indent="0">
              <a:buNone/>
            </a:pPr>
            <a:endParaRPr lang="en-US" altLang="en-US" sz="700" dirty="0">
              <a:latin typeface="Arial" panose="020B0604020202020204" pitchFamily="34" charset="0"/>
              <a:cs typeface="Arial" panose="020B0604020202020204" pitchFamily="34" charset="0"/>
            </a:endParaRPr>
          </a:p>
          <a:p>
            <a:pPr marL="0" indent="0">
              <a:buNone/>
            </a:pPr>
            <a:r>
              <a:rPr lang="en-US" altLang="en-US" sz="2400" dirty="0">
                <a:latin typeface="Arial" panose="020B0604020202020204" pitchFamily="34" charset="0"/>
                <a:cs typeface="Arial" panose="020B0604020202020204" pitchFamily="34" charset="0"/>
              </a:rPr>
              <a:t>Determine where it is most at risk to "brain drain“</a:t>
            </a:r>
          </a:p>
          <a:p>
            <a:pPr marL="0" indent="0">
              <a:buNone/>
            </a:pPr>
            <a:endParaRPr lang="en-US" altLang="en-US" sz="700" dirty="0">
              <a:latin typeface="Arial" panose="020B0604020202020204" pitchFamily="34" charset="0"/>
              <a:cs typeface="Arial" panose="020B0604020202020204" pitchFamily="34" charset="0"/>
            </a:endParaRPr>
          </a:p>
          <a:p>
            <a:pPr marL="0" indent="0">
              <a:buNone/>
            </a:pPr>
            <a:r>
              <a:rPr lang="en-US" altLang="en-US" sz="2400" dirty="0">
                <a:latin typeface="Arial" panose="020B0604020202020204" pitchFamily="34" charset="0"/>
                <a:cs typeface="Arial" panose="020B0604020202020204" pitchFamily="34" charset="0"/>
              </a:rPr>
              <a:t>Identify experts (the people with the knowledge) both internally and outside the company</a:t>
            </a:r>
          </a:p>
          <a:p>
            <a:pPr marL="0" indent="0">
              <a:buNone/>
            </a:pPr>
            <a:endParaRPr lang="en-US" altLang="en-US" sz="700" dirty="0">
              <a:latin typeface="Arial" panose="020B0604020202020204" pitchFamily="34" charset="0"/>
              <a:cs typeface="Arial" panose="020B0604020202020204" pitchFamily="34" charset="0"/>
            </a:endParaRPr>
          </a:p>
          <a:p>
            <a:pPr marL="0" indent="0">
              <a:buNone/>
            </a:pPr>
            <a:r>
              <a:rPr lang="en-US" altLang="en-US" sz="2400" dirty="0">
                <a:latin typeface="Arial" panose="020B0604020202020204" pitchFamily="34" charset="0"/>
                <a:cs typeface="Arial" panose="020B0604020202020204" pitchFamily="34" charset="0"/>
              </a:rPr>
              <a:t>Learn how to capture and package knowledge (create knowledge assets)</a:t>
            </a:r>
          </a:p>
        </p:txBody>
      </p:sp>
      <p:sp>
        <p:nvSpPr>
          <p:cNvPr id="4" name="Slide Number Placeholder 3">
            <a:extLst>
              <a:ext uri="{FF2B5EF4-FFF2-40B4-BE49-F238E27FC236}">
                <a16:creationId xmlns:a16="http://schemas.microsoft.com/office/drawing/2014/main" id="{DA9A1DB9-3741-F540-863D-224FCAFC77EE}"/>
              </a:ext>
            </a:extLst>
          </p:cNvPr>
          <p:cNvSpPr>
            <a:spLocks noGrp="1"/>
          </p:cNvSpPr>
          <p:nvPr>
            <p:ph type="sldNum" sz="quarter" idx="12"/>
          </p:nvPr>
        </p:nvSpPr>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548489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FE26-C3DB-9B42-AED8-676B12EE1950}"/>
              </a:ext>
            </a:extLst>
          </p:cNvPr>
          <p:cNvSpPr>
            <a:spLocks noGrp="1"/>
          </p:cNvSpPr>
          <p:nvPr>
            <p:ph type="title"/>
          </p:nvPr>
        </p:nvSpPr>
        <p:spPr/>
        <p:txBody>
          <a:bodyPr>
            <a:normAutofit/>
          </a:bodyPr>
          <a:lstStyle/>
          <a:p>
            <a:r>
              <a:rPr lang="en-US" dirty="0"/>
              <a:t>Knowledge as an Asset</a:t>
            </a:r>
          </a:p>
        </p:txBody>
      </p:sp>
      <p:sp>
        <p:nvSpPr>
          <p:cNvPr id="3" name="Content Placeholder 2">
            <a:extLst>
              <a:ext uri="{FF2B5EF4-FFF2-40B4-BE49-F238E27FC236}">
                <a16:creationId xmlns:a16="http://schemas.microsoft.com/office/drawing/2014/main" id="{FAA44120-C334-BE4E-9131-DF1093C2C182}"/>
              </a:ext>
            </a:extLst>
          </p:cNvPr>
          <p:cNvSpPr>
            <a:spLocks noGrp="1"/>
          </p:cNvSpPr>
          <p:nvPr>
            <p:ph idx="1"/>
          </p:nvPr>
        </p:nvSpPr>
        <p:spPr/>
        <p:txBody>
          <a:bodyPr>
            <a:normAutofit/>
          </a:bodyPr>
          <a:lstStyle/>
          <a:p>
            <a:pPr marL="0" indent="0">
              <a:buNone/>
            </a:pPr>
            <a:r>
              <a:rPr lang="en-US" altLang="en-US" sz="2400" b="1" dirty="0">
                <a:latin typeface="Arial" panose="020B0604020202020204" pitchFamily="34" charset="0"/>
                <a:cs typeface="Arial" panose="020B0604020202020204" pitchFamily="34" charset="0"/>
              </a:rPr>
              <a:t>Intellectual Capital</a:t>
            </a:r>
            <a:br>
              <a:rPr lang="en-US" altLang="en-US" sz="2400" b="1" dirty="0">
                <a:latin typeface="Arial" panose="020B0604020202020204" pitchFamily="34" charset="0"/>
                <a:cs typeface="Arial" panose="020B0604020202020204" pitchFamily="34" charset="0"/>
              </a:rPr>
            </a:br>
            <a:r>
              <a:rPr lang="en-US" altLang="en-US" sz="2400" dirty="0">
                <a:latin typeface="Arial" panose="020B0604020202020204" pitchFamily="34" charset="0"/>
                <a:cs typeface="Arial" panose="020B0604020202020204" pitchFamily="34" charset="0"/>
              </a:rPr>
              <a:t>That knowledge that can be converted into value </a:t>
            </a:r>
          </a:p>
          <a:p>
            <a:pPr marL="0" indent="0">
              <a:buNone/>
            </a:pPr>
            <a:endParaRPr lang="en-US" altLang="en-US" sz="700" b="1" i="1" u="sng" dirty="0">
              <a:latin typeface="Arial" panose="020B0604020202020204" pitchFamily="34" charset="0"/>
              <a:cs typeface="Arial" panose="020B0604020202020204" pitchFamily="34" charset="0"/>
            </a:endParaRPr>
          </a:p>
          <a:p>
            <a:pPr marL="0" indent="0">
              <a:buNone/>
            </a:pPr>
            <a:br>
              <a:rPr lang="en-US" altLang="en-US" sz="2400" b="1" dirty="0">
                <a:latin typeface="Arial" panose="020B0604020202020204" pitchFamily="34" charset="0"/>
                <a:cs typeface="Arial" panose="020B0604020202020204" pitchFamily="34" charset="0"/>
              </a:rPr>
            </a:br>
            <a:r>
              <a:rPr lang="en-US" altLang="en-US" sz="2400" b="1" dirty="0">
                <a:latin typeface="Arial" panose="020B0604020202020204" pitchFamily="34" charset="0"/>
                <a:cs typeface="Arial" panose="020B0604020202020204" pitchFamily="34" charset="0"/>
              </a:rPr>
              <a:t>Intellectual capital consists of </a:t>
            </a:r>
          </a:p>
          <a:p>
            <a:pPr marL="0" indent="0">
              <a:buNone/>
            </a:pPr>
            <a:r>
              <a:rPr lang="en-US" altLang="en-US" sz="2400" dirty="0">
                <a:latin typeface="Arial" panose="020B0604020202020204" pitchFamily="34" charset="0"/>
                <a:cs typeface="Arial" panose="020B0604020202020204" pitchFamily="34" charset="0"/>
              </a:rPr>
              <a:t>Human capital – the tacit knowledge embedded in the minds of the employees;</a:t>
            </a:r>
          </a:p>
          <a:p>
            <a:pPr marL="0" indent="0">
              <a:buNone/>
            </a:pPr>
            <a:r>
              <a:rPr lang="en-US" altLang="en-US" sz="2400" dirty="0">
                <a:latin typeface="Arial" panose="020B0604020202020204" pitchFamily="34" charset="0"/>
                <a:cs typeface="Arial" panose="020B0604020202020204" pitchFamily="34" charset="0"/>
              </a:rPr>
              <a:t>Structural capital – the organizational routines of the business;</a:t>
            </a:r>
          </a:p>
          <a:p>
            <a:pPr marL="0" indent="0">
              <a:buNone/>
            </a:pPr>
            <a:r>
              <a:rPr lang="en-US" altLang="en-US" sz="2400" dirty="0">
                <a:latin typeface="Arial" panose="020B0604020202020204" pitchFamily="34" charset="0"/>
                <a:cs typeface="Arial" panose="020B0604020202020204" pitchFamily="34" charset="0"/>
              </a:rPr>
              <a:t>Relational capital – the knowledge embedded in the relationships established with the outside environment.</a:t>
            </a:r>
          </a:p>
        </p:txBody>
      </p:sp>
      <p:sp>
        <p:nvSpPr>
          <p:cNvPr id="4" name="Slide Number Placeholder 3">
            <a:extLst>
              <a:ext uri="{FF2B5EF4-FFF2-40B4-BE49-F238E27FC236}">
                <a16:creationId xmlns:a16="http://schemas.microsoft.com/office/drawing/2014/main" id="{DA9A1DB9-3741-F540-863D-224FCAFC77EE}"/>
              </a:ext>
            </a:extLst>
          </p:cNvPr>
          <p:cNvSpPr>
            <a:spLocks noGrp="1"/>
          </p:cNvSpPr>
          <p:nvPr>
            <p:ph type="sldNum" sz="quarter" idx="12"/>
          </p:nvPr>
        </p:nvSpPr>
        <p:spPr/>
        <p:txBody>
          <a:bodyPr/>
          <a:lstStyle/>
          <a:p>
            <a:fld id="{3D165440-4880-415F-9146-4793BDD623F8}" type="slidenum">
              <a:rPr lang="en-GB" smtClean="0"/>
              <a:t>7</a:t>
            </a:fld>
            <a:endParaRPr lang="en-GB"/>
          </a:p>
        </p:txBody>
      </p:sp>
    </p:spTree>
    <p:extLst>
      <p:ext uri="{BB962C8B-B14F-4D97-AF65-F5344CB8AC3E}">
        <p14:creationId xmlns:p14="http://schemas.microsoft.com/office/powerpoint/2010/main" val="2032158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FE26-C3DB-9B42-AED8-676B12EE1950}"/>
              </a:ext>
            </a:extLst>
          </p:cNvPr>
          <p:cNvSpPr>
            <a:spLocks noGrp="1"/>
          </p:cNvSpPr>
          <p:nvPr>
            <p:ph type="title"/>
          </p:nvPr>
        </p:nvSpPr>
        <p:spPr/>
        <p:txBody>
          <a:bodyPr>
            <a:normAutofit/>
          </a:bodyPr>
          <a:lstStyle/>
          <a:p>
            <a:r>
              <a:rPr lang="en-US" dirty="0"/>
              <a:t>Knowledge as an Asset</a:t>
            </a:r>
          </a:p>
        </p:txBody>
      </p:sp>
      <p:sp>
        <p:nvSpPr>
          <p:cNvPr id="3" name="Content Placeholder 2">
            <a:extLst>
              <a:ext uri="{FF2B5EF4-FFF2-40B4-BE49-F238E27FC236}">
                <a16:creationId xmlns:a16="http://schemas.microsoft.com/office/drawing/2014/main" id="{FAA44120-C334-BE4E-9131-DF1093C2C182}"/>
              </a:ext>
            </a:extLst>
          </p:cNvPr>
          <p:cNvSpPr>
            <a:spLocks noGrp="1"/>
          </p:cNvSpPr>
          <p:nvPr>
            <p:ph idx="1"/>
          </p:nvPr>
        </p:nvSpPr>
        <p:spPr/>
        <p:txBody>
          <a:bodyPr>
            <a:normAutofit lnSpcReduction="10000"/>
          </a:bodyPr>
          <a:lstStyle/>
          <a:p>
            <a:pPr marL="0" indent="0">
              <a:buNone/>
            </a:pPr>
            <a:r>
              <a:rPr lang="en-US" altLang="en-US" sz="2400" b="1" dirty="0">
                <a:latin typeface="Arial" panose="020B0604020202020204" pitchFamily="34" charset="0"/>
                <a:cs typeface="Arial" panose="020B0604020202020204" pitchFamily="34" charset="0"/>
              </a:rPr>
              <a:t>Identifying Knowledge Assets</a:t>
            </a:r>
            <a:br>
              <a:rPr lang="en-US" altLang="en-US" sz="2400" b="1" dirty="0">
                <a:latin typeface="Arial" panose="020B0604020202020204" pitchFamily="34" charset="0"/>
                <a:cs typeface="Arial" panose="020B0604020202020204" pitchFamily="34" charset="0"/>
              </a:rPr>
            </a:br>
            <a:endParaRPr lang="en-US" altLang="en-US" sz="2400" b="1" dirty="0">
              <a:latin typeface="Arial" panose="020B0604020202020204" pitchFamily="34" charset="0"/>
              <a:cs typeface="Arial" panose="020B0604020202020204" pitchFamily="34" charset="0"/>
            </a:endParaRPr>
          </a:p>
          <a:p>
            <a:pPr marL="0" indent="0">
              <a:buNone/>
            </a:pPr>
            <a:r>
              <a:rPr lang="en-US" altLang="en-US" sz="2400" dirty="0">
                <a:latin typeface="Arial" panose="020B0604020202020204" pitchFamily="34" charset="0"/>
                <a:cs typeface="Arial" panose="020B0604020202020204" pitchFamily="34" charset="0"/>
              </a:rPr>
              <a:t>Identify most important knowledge</a:t>
            </a:r>
          </a:p>
          <a:p>
            <a:pPr marL="0" indent="0">
              <a:buNone/>
            </a:pPr>
            <a:endParaRPr lang="en-US" altLang="en-US" sz="2400" dirty="0">
              <a:latin typeface="Arial" panose="020B0604020202020204" pitchFamily="34" charset="0"/>
              <a:cs typeface="Arial" panose="020B0604020202020204" pitchFamily="34" charset="0"/>
            </a:endParaRPr>
          </a:p>
          <a:p>
            <a:pPr marL="0" indent="0">
              <a:buNone/>
            </a:pPr>
            <a:r>
              <a:rPr lang="en-US" altLang="en-US" sz="2400" dirty="0">
                <a:latin typeface="Arial" panose="020B0604020202020204" pitchFamily="34" charset="0"/>
                <a:cs typeface="Arial" panose="020B0604020202020204" pitchFamily="34" charset="0"/>
              </a:rPr>
              <a:t>Determine where it is most at risk to "brain drain“</a:t>
            </a:r>
          </a:p>
          <a:p>
            <a:pPr marL="0" indent="0">
              <a:buNone/>
            </a:pPr>
            <a:endParaRPr lang="en-US" altLang="en-US" sz="2400" dirty="0">
              <a:latin typeface="Arial" panose="020B0604020202020204" pitchFamily="34" charset="0"/>
              <a:cs typeface="Arial" panose="020B0604020202020204" pitchFamily="34" charset="0"/>
            </a:endParaRPr>
          </a:p>
          <a:p>
            <a:pPr marL="0" indent="0">
              <a:buNone/>
            </a:pPr>
            <a:r>
              <a:rPr lang="en-US" altLang="en-US" sz="2400" dirty="0">
                <a:latin typeface="Arial" panose="020B0604020202020204" pitchFamily="34" charset="0"/>
                <a:cs typeface="Arial" panose="020B0604020202020204" pitchFamily="34" charset="0"/>
              </a:rPr>
              <a:t>Identify experts (the people with the knowledge) both internally and outside the company</a:t>
            </a:r>
          </a:p>
          <a:p>
            <a:pPr marL="0" indent="0">
              <a:buNone/>
            </a:pPr>
            <a:endParaRPr lang="en-US" altLang="en-US" sz="2400" dirty="0">
              <a:latin typeface="Arial" panose="020B0604020202020204" pitchFamily="34" charset="0"/>
              <a:cs typeface="Arial" panose="020B0604020202020204" pitchFamily="34" charset="0"/>
            </a:endParaRPr>
          </a:p>
          <a:p>
            <a:pPr marL="0" indent="0">
              <a:buNone/>
            </a:pPr>
            <a:r>
              <a:rPr lang="en-US" altLang="en-US" sz="2400" dirty="0">
                <a:latin typeface="Arial" panose="020B0604020202020204" pitchFamily="34" charset="0"/>
                <a:cs typeface="Arial" panose="020B0604020202020204" pitchFamily="34" charset="0"/>
              </a:rPr>
              <a:t>Learn how to capture and package knowledge (create knowledge assets)</a:t>
            </a:r>
          </a:p>
          <a:p>
            <a:pPr marL="0" indent="0">
              <a:buNone/>
            </a:pPr>
            <a:endParaRPr lang="en-US" altLang="en-US"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A9A1DB9-3741-F540-863D-224FCAFC77EE}"/>
              </a:ext>
            </a:extLst>
          </p:cNvPr>
          <p:cNvSpPr>
            <a:spLocks noGrp="1"/>
          </p:cNvSpPr>
          <p:nvPr>
            <p:ph type="sldNum" sz="quarter" idx="12"/>
          </p:nvPr>
        </p:nvSpPr>
        <p:spPr/>
        <p:txBody>
          <a:bodyPr/>
          <a:lstStyle/>
          <a:p>
            <a:fld id="{3D165440-4880-415F-9146-4793BDD623F8}" type="slidenum">
              <a:rPr lang="en-GB" smtClean="0"/>
              <a:t>8</a:t>
            </a:fld>
            <a:endParaRPr lang="en-GB"/>
          </a:p>
        </p:txBody>
      </p:sp>
    </p:spTree>
    <p:extLst>
      <p:ext uri="{BB962C8B-B14F-4D97-AF65-F5344CB8AC3E}">
        <p14:creationId xmlns:p14="http://schemas.microsoft.com/office/powerpoint/2010/main" val="2099394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FE26-C3DB-9B42-AED8-676B12EE1950}"/>
              </a:ext>
            </a:extLst>
          </p:cNvPr>
          <p:cNvSpPr>
            <a:spLocks noGrp="1"/>
          </p:cNvSpPr>
          <p:nvPr>
            <p:ph type="title"/>
          </p:nvPr>
        </p:nvSpPr>
        <p:spPr/>
        <p:txBody>
          <a:bodyPr>
            <a:normAutofit/>
          </a:bodyPr>
          <a:lstStyle/>
          <a:p>
            <a:r>
              <a:rPr lang="en-US" dirty="0"/>
              <a:t>Knowledge as an Asset</a:t>
            </a:r>
          </a:p>
        </p:txBody>
      </p:sp>
      <p:sp>
        <p:nvSpPr>
          <p:cNvPr id="3" name="Content Placeholder 2">
            <a:extLst>
              <a:ext uri="{FF2B5EF4-FFF2-40B4-BE49-F238E27FC236}">
                <a16:creationId xmlns:a16="http://schemas.microsoft.com/office/drawing/2014/main" id="{FAA44120-C334-BE4E-9131-DF1093C2C182}"/>
              </a:ext>
            </a:extLst>
          </p:cNvPr>
          <p:cNvSpPr>
            <a:spLocks noGrp="1"/>
          </p:cNvSpPr>
          <p:nvPr>
            <p:ph idx="1"/>
          </p:nvPr>
        </p:nvSpPr>
        <p:spPr>
          <a:xfrm>
            <a:off x="609600" y="1600201"/>
            <a:ext cx="6909881" cy="3917032"/>
          </a:xfrm>
        </p:spPr>
        <p:txBody>
          <a:bodyPr>
            <a:normAutofit fontScale="85000" lnSpcReduction="20000"/>
          </a:bodyPr>
          <a:lstStyle/>
          <a:p>
            <a:pPr marL="0" indent="0">
              <a:buNone/>
            </a:pPr>
            <a:r>
              <a:rPr lang="en-US" altLang="en-US" sz="2400" b="1" dirty="0">
                <a:latin typeface="Arial" panose="020B0604020202020204" pitchFamily="34" charset="0"/>
                <a:cs typeface="Arial" panose="020B0604020202020204" pitchFamily="34" charset="0"/>
              </a:rPr>
              <a:t>Big Data</a:t>
            </a:r>
          </a:p>
          <a:p>
            <a:pPr marL="0" indent="0">
              <a:buNone/>
            </a:pPr>
            <a:br>
              <a:rPr lang="en-US" altLang="en-US" sz="2000" dirty="0">
                <a:latin typeface="Arial" panose="020B0604020202020204" pitchFamily="34" charset="0"/>
                <a:cs typeface="Arial" panose="020B0604020202020204" pitchFamily="34" charset="0"/>
              </a:rPr>
            </a:br>
            <a:r>
              <a:rPr lang="en-US" altLang="en-US" sz="2000" dirty="0">
                <a:latin typeface="Arial" panose="020B0604020202020204" pitchFamily="34" charset="0"/>
                <a:cs typeface="Arial" panose="020B0604020202020204" pitchFamily="34" charset="0"/>
              </a:rPr>
              <a:t>The first documented use of the term “big data” appeared in a 1997 NASA paper, describing the problem they had with visualization.</a:t>
            </a:r>
            <a:br>
              <a:rPr lang="en-US" altLang="en-US" sz="2000" dirty="0">
                <a:latin typeface="Arial" panose="020B0604020202020204" pitchFamily="34" charset="0"/>
                <a:cs typeface="Arial" panose="020B0604020202020204" pitchFamily="34" charset="0"/>
              </a:rPr>
            </a:br>
            <a:br>
              <a:rPr lang="en-US" altLang="en-US" sz="2000" dirty="0">
                <a:latin typeface="Arial" panose="020B0604020202020204" pitchFamily="34" charset="0"/>
                <a:cs typeface="Arial" panose="020B0604020202020204" pitchFamily="34" charset="0"/>
              </a:rPr>
            </a:br>
            <a:r>
              <a:rPr lang="en-US" altLang="en-US" sz="2000" dirty="0">
                <a:latin typeface="Arial" panose="020B0604020202020204" pitchFamily="34" charset="0"/>
                <a:cs typeface="Arial" panose="020B0604020202020204" pitchFamily="34" charset="0"/>
              </a:rPr>
              <a:t>This “provides an interesting challenge for computer systems: </a:t>
            </a:r>
            <a:br>
              <a:rPr lang="en-US" altLang="en-US" sz="2000" dirty="0">
                <a:latin typeface="Arial" panose="020B0604020202020204" pitchFamily="34" charset="0"/>
                <a:cs typeface="Arial" panose="020B0604020202020204" pitchFamily="34" charset="0"/>
              </a:rPr>
            </a:br>
            <a:r>
              <a:rPr lang="en-US" altLang="en-US" sz="2000" dirty="0">
                <a:latin typeface="Arial" panose="020B0604020202020204" pitchFamily="34" charset="0"/>
                <a:cs typeface="Arial" panose="020B0604020202020204" pitchFamily="34" charset="0"/>
              </a:rPr>
              <a:t>data sets are generally quite large, taxing the capacities of main memory, local disk, and even remote disk. We call this the problem of big data. When data sets do not fit in main memory (in core), or when they do not fit even on local disk, the most common solution is to acquire more resources.”</a:t>
            </a:r>
            <a:br>
              <a:rPr lang="en-US" altLang="en-US" sz="2000" dirty="0">
                <a:latin typeface="Arial" panose="020B0604020202020204" pitchFamily="34" charset="0"/>
                <a:cs typeface="Arial" panose="020B0604020202020204" pitchFamily="34" charset="0"/>
              </a:rPr>
            </a:br>
            <a:endParaRPr lang="en-US" altLang="en-US" sz="2000" dirty="0">
              <a:latin typeface="Arial" panose="020B0604020202020204" pitchFamily="34" charset="0"/>
              <a:cs typeface="Arial" panose="020B0604020202020204" pitchFamily="34" charset="0"/>
            </a:endParaRPr>
          </a:p>
          <a:p>
            <a:pPr marL="0" indent="0" algn="r">
              <a:buNone/>
            </a:pPr>
            <a:br>
              <a:rPr lang="en-US" altLang="en-US" sz="2000" dirty="0">
                <a:latin typeface="Arial" panose="020B0604020202020204" pitchFamily="34" charset="0"/>
                <a:cs typeface="Arial" panose="020B0604020202020204" pitchFamily="34" charset="0"/>
              </a:rPr>
            </a:br>
            <a:r>
              <a:rPr lang="en-US" altLang="en-US" sz="2000" dirty="0">
                <a:latin typeface="Arial" panose="020B0604020202020204" pitchFamily="34" charset="0"/>
                <a:cs typeface="Arial" panose="020B0604020202020204" pitchFamily="34" charset="0"/>
              </a:rPr>
              <a:t>(Cox, M &amp; Ellsworth D. 1997)</a:t>
            </a:r>
          </a:p>
          <a:p>
            <a:pPr marL="0" indent="0">
              <a:buNone/>
            </a:pPr>
            <a:br>
              <a:rPr lang="en-US" altLang="en-US" sz="2400" b="1" dirty="0">
                <a:latin typeface="Arial" panose="020B0604020202020204" pitchFamily="34" charset="0"/>
                <a:cs typeface="Arial" panose="020B0604020202020204" pitchFamily="34" charset="0"/>
              </a:rPr>
            </a:br>
            <a:endParaRPr lang="en-US" altLang="en-US"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A9A1DB9-3741-F540-863D-224FCAFC77EE}"/>
              </a:ext>
            </a:extLst>
          </p:cNvPr>
          <p:cNvSpPr>
            <a:spLocks noGrp="1"/>
          </p:cNvSpPr>
          <p:nvPr>
            <p:ph type="sldNum" sz="quarter" idx="12"/>
          </p:nvPr>
        </p:nvSpPr>
        <p:spPr/>
        <p:txBody>
          <a:bodyPr/>
          <a:lstStyle/>
          <a:p>
            <a:fld id="{3D165440-4880-415F-9146-4793BDD623F8}" type="slidenum">
              <a:rPr lang="en-GB" smtClean="0"/>
              <a:t>9</a:t>
            </a:fld>
            <a:endParaRPr lang="en-GB"/>
          </a:p>
        </p:txBody>
      </p:sp>
      <p:pic>
        <p:nvPicPr>
          <p:cNvPr id="6" name="Picture 5">
            <a:extLst>
              <a:ext uri="{FF2B5EF4-FFF2-40B4-BE49-F238E27FC236}">
                <a16:creationId xmlns:a16="http://schemas.microsoft.com/office/drawing/2014/main" id="{AE6E98D1-23F0-4640-BB77-02FEB126EE83}"/>
              </a:ext>
            </a:extLst>
          </p:cNvPr>
          <p:cNvPicPr>
            <a:picLocks noChangeAspect="1"/>
          </p:cNvPicPr>
          <p:nvPr/>
        </p:nvPicPr>
        <p:blipFill>
          <a:blip r:embed="rId2"/>
          <a:stretch>
            <a:fillRect/>
          </a:stretch>
        </p:blipFill>
        <p:spPr>
          <a:xfrm>
            <a:off x="7624452" y="2616740"/>
            <a:ext cx="4491086" cy="2900493"/>
          </a:xfrm>
          <a:prstGeom prst="rect">
            <a:avLst/>
          </a:prstGeom>
        </p:spPr>
      </p:pic>
    </p:spTree>
    <p:extLst>
      <p:ext uri="{BB962C8B-B14F-4D97-AF65-F5344CB8AC3E}">
        <p14:creationId xmlns:p14="http://schemas.microsoft.com/office/powerpoint/2010/main" val="2669535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FE26-C3DB-9B42-AED8-676B12EE1950}"/>
              </a:ext>
            </a:extLst>
          </p:cNvPr>
          <p:cNvSpPr>
            <a:spLocks noGrp="1"/>
          </p:cNvSpPr>
          <p:nvPr>
            <p:ph type="title"/>
          </p:nvPr>
        </p:nvSpPr>
        <p:spPr/>
        <p:txBody>
          <a:bodyPr>
            <a:normAutofit/>
          </a:bodyPr>
          <a:lstStyle/>
          <a:p>
            <a:r>
              <a:rPr lang="en-US" dirty="0"/>
              <a:t>Knowledge as an Asset</a:t>
            </a:r>
          </a:p>
        </p:txBody>
      </p:sp>
      <p:sp>
        <p:nvSpPr>
          <p:cNvPr id="3" name="Content Placeholder 2">
            <a:extLst>
              <a:ext uri="{FF2B5EF4-FFF2-40B4-BE49-F238E27FC236}">
                <a16:creationId xmlns:a16="http://schemas.microsoft.com/office/drawing/2014/main" id="{FAA44120-C334-BE4E-9131-DF1093C2C182}"/>
              </a:ext>
            </a:extLst>
          </p:cNvPr>
          <p:cNvSpPr>
            <a:spLocks noGrp="1"/>
          </p:cNvSpPr>
          <p:nvPr>
            <p:ph idx="1"/>
          </p:nvPr>
        </p:nvSpPr>
        <p:spPr>
          <a:xfrm>
            <a:off x="609600" y="962991"/>
            <a:ext cx="11287328" cy="4309400"/>
          </a:xfrm>
        </p:spPr>
        <p:txBody>
          <a:bodyPr>
            <a:normAutofit fontScale="70000" lnSpcReduction="20000"/>
          </a:bodyPr>
          <a:lstStyle/>
          <a:p>
            <a:pPr marL="0" indent="0">
              <a:buNone/>
            </a:pPr>
            <a:r>
              <a:rPr lang="en-US" altLang="en-US" sz="2400" b="1" dirty="0">
                <a:latin typeface="Arial" panose="020B0604020202020204" pitchFamily="34" charset="0"/>
                <a:cs typeface="Arial" panose="020B0604020202020204" pitchFamily="34" charset="0"/>
              </a:rPr>
              <a:t>Big Data – some definitions</a:t>
            </a:r>
          </a:p>
          <a:p>
            <a:pPr marL="0" indent="0">
              <a:buNone/>
            </a:pPr>
            <a:endParaRPr lang="en-US" altLang="en-US" sz="2600" dirty="0">
              <a:latin typeface="Arial" panose="020B0604020202020204" pitchFamily="34" charset="0"/>
              <a:cs typeface="Arial" panose="020B0604020202020204" pitchFamily="34" charset="0"/>
            </a:endParaRPr>
          </a:p>
          <a:p>
            <a:r>
              <a:rPr lang="en-US" altLang="en-US" sz="2600" dirty="0">
                <a:latin typeface="Arial" panose="020B0604020202020204" pitchFamily="34" charset="0"/>
                <a:cs typeface="Arial" panose="020B0604020202020204" pitchFamily="34" charset="0"/>
              </a:rPr>
              <a:t>The new tools helping us find relevant data and analyze its implications.</a:t>
            </a:r>
          </a:p>
          <a:p>
            <a:endParaRPr lang="en-US" altLang="en-US" sz="2600" dirty="0">
              <a:latin typeface="Arial" panose="020B0604020202020204" pitchFamily="34" charset="0"/>
              <a:cs typeface="Arial" panose="020B0604020202020204" pitchFamily="34" charset="0"/>
            </a:endParaRPr>
          </a:p>
          <a:p>
            <a:r>
              <a:rPr lang="en-US" altLang="en-US" sz="2600" dirty="0">
                <a:latin typeface="Arial" panose="020B0604020202020204" pitchFamily="34" charset="0"/>
                <a:cs typeface="Arial" panose="020B0604020202020204" pitchFamily="34" charset="0"/>
              </a:rPr>
              <a:t>The convergence of enterprise and consumer IT.</a:t>
            </a:r>
          </a:p>
          <a:p>
            <a:endParaRPr lang="en-US" altLang="en-US" sz="2600" dirty="0">
              <a:latin typeface="Arial" panose="020B0604020202020204" pitchFamily="34" charset="0"/>
              <a:cs typeface="Arial" panose="020B0604020202020204" pitchFamily="34" charset="0"/>
            </a:endParaRPr>
          </a:p>
          <a:p>
            <a:r>
              <a:rPr lang="en-US" altLang="en-US" sz="2600" dirty="0">
                <a:latin typeface="Arial" panose="020B0604020202020204" pitchFamily="34" charset="0"/>
                <a:cs typeface="Arial" panose="020B0604020202020204" pitchFamily="34" charset="0"/>
              </a:rPr>
              <a:t>The shift (for enterprises) from processing internal data to mining external data.</a:t>
            </a:r>
          </a:p>
          <a:p>
            <a:endParaRPr lang="en-US" altLang="en-US" sz="2600" dirty="0">
              <a:latin typeface="Arial" panose="020B0604020202020204" pitchFamily="34" charset="0"/>
              <a:cs typeface="Arial" panose="020B0604020202020204" pitchFamily="34" charset="0"/>
            </a:endParaRPr>
          </a:p>
          <a:p>
            <a:r>
              <a:rPr lang="en-US" altLang="en-US" sz="2600" dirty="0">
                <a:latin typeface="Arial" panose="020B0604020202020204" pitchFamily="34" charset="0"/>
                <a:cs typeface="Arial" panose="020B0604020202020204" pitchFamily="34" charset="0"/>
              </a:rPr>
              <a:t>The shift (for individuals) from consuming data to creating data.</a:t>
            </a:r>
          </a:p>
          <a:p>
            <a:pPr marL="0" indent="0">
              <a:buNone/>
            </a:pPr>
            <a:endParaRPr lang="en-US" altLang="en-US" sz="2600" dirty="0">
              <a:latin typeface="Arial" panose="020B0604020202020204" pitchFamily="34" charset="0"/>
              <a:cs typeface="Arial" panose="020B0604020202020204" pitchFamily="34" charset="0"/>
            </a:endParaRPr>
          </a:p>
          <a:p>
            <a:r>
              <a:rPr lang="en-US" altLang="en-US" sz="2600" dirty="0">
                <a:latin typeface="Arial" panose="020B0604020202020204" pitchFamily="34" charset="0"/>
                <a:cs typeface="Arial" panose="020B0604020202020204" pitchFamily="34" charset="0"/>
              </a:rPr>
              <a:t>A new attitude by businesses, non-profits, government agencies, and individuals that combining data from multiple sources could lead to better decisions.</a:t>
            </a:r>
          </a:p>
          <a:p>
            <a:endParaRPr lang="en-US" altLang="en-US" sz="2600" dirty="0">
              <a:latin typeface="Arial" panose="020B0604020202020204" pitchFamily="34" charset="0"/>
              <a:cs typeface="Arial" panose="020B0604020202020204" pitchFamily="34" charset="0"/>
            </a:endParaRPr>
          </a:p>
          <a:p>
            <a:r>
              <a:rPr lang="en-US" altLang="en-US" sz="2600" dirty="0">
                <a:latin typeface="Arial" panose="020B0604020202020204" pitchFamily="34" charset="0"/>
                <a:cs typeface="Arial" panose="020B0604020202020204" pitchFamily="34" charset="0"/>
              </a:rPr>
              <a:t>Exercise caution: Storing data in “data silos” has been the key obstacle to getting the data to work for us, to improve our work and lives. It’s all about attitude, not technologies or quantities.</a:t>
            </a:r>
          </a:p>
        </p:txBody>
      </p:sp>
      <p:sp>
        <p:nvSpPr>
          <p:cNvPr id="4" name="Slide Number Placeholder 3">
            <a:extLst>
              <a:ext uri="{FF2B5EF4-FFF2-40B4-BE49-F238E27FC236}">
                <a16:creationId xmlns:a16="http://schemas.microsoft.com/office/drawing/2014/main" id="{DA9A1DB9-3741-F540-863D-224FCAFC77EE}"/>
              </a:ext>
            </a:extLst>
          </p:cNvPr>
          <p:cNvSpPr>
            <a:spLocks noGrp="1"/>
          </p:cNvSpPr>
          <p:nvPr>
            <p:ph type="sldNum" sz="quarter" idx="12"/>
          </p:nvPr>
        </p:nvSpPr>
        <p:spPr/>
        <p:txBody>
          <a:bodyPr/>
          <a:lstStyle/>
          <a:p>
            <a:fld id="{3D165440-4880-415F-9146-4793BDD623F8}" type="slidenum">
              <a:rPr lang="en-GB" smtClean="0"/>
              <a:t>10</a:t>
            </a:fld>
            <a:endParaRPr lang="en-GB"/>
          </a:p>
        </p:txBody>
      </p:sp>
    </p:spTree>
    <p:extLst>
      <p:ext uri="{BB962C8B-B14F-4D97-AF65-F5344CB8AC3E}">
        <p14:creationId xmlns:p14="http://schemas.microsoft.com/office/powerpoint/2010/main" val="3757766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FE26-C3DB-9B42-AED8-676B12EE1950}"/>
              </a:ext>
            </a:extLst>
          </p:cNvPr>
          <p:cNvSpPr>
            <a:spLocks noGrp="1"/>
          </p:cNvSpPr>
          <p:nvPr>
            <p:ph type="title"/>
          </p:nvPr>
        </p:nvSpPr>
        <p:spPr/>
        <p:txBody>
          <a:bodyPr>
            <a:normAutofit/>
          </a:bodyPr>
          <a:lstStyle/>
          <a:p>
            <a:r>
              <a:rPr lang="en-US" dirty="0"/>
              <a:t>Knowledge as an Asset</a:t>
            </a:r>
          </a:p>
        </p:txBody>
      </p:sp>
      <p:sp>
        <p:nvSpPr>
          <p:cNvPr id="3" name="Content Placeholder 2">
            <a:extLst>
              <a:ext uri="{FF2B5EF4-FFF2-40B4-BE49-F238E27FC236}">
                <a16:creationId xmlns:a16="http://schemas.microsoft.com/office/drawing/2014/main" id="{FAA44120-C334-BE4E-9131-DF1093C2C182}"/>
              </a:ext>
            </a:extLst>
          </p:cNvPr>
          <p:cNvSpPr>
            <a:spLocks noGrp="1"/>
          </p:cNvSpPr>
          <p:nvPr>
            <p:ph idx="1"/>
          </p:nvPr>
        </p:nvSpPr>
        <p:spPr>
          <a:xfrm>
            <a:off x="609600" y="749030"/>
            <a:ext cx="11287328" cy="4902740"/>
          </a:xfrm>
        </p:spPr>
        <p:txBody>
          <a:bodyPr>
            <a:normAutofit fontScale="25000" lnSpcReduction="20000"/>
          </a:bodyPr>
          <a:lstStyle/>
          <a:p>
            <a:pPr marL="0" indent="0">
              <a:buNone/>
            </a:pPr>
            <a:r>
              <a:rPr lang="en-US" altLang="en-US" sz="6400" b="1" dirty="0">
                <a:latin typeface="Arial" panose="020B0604020202020204" pitchFamily="34" charset="0"/>
                <a:cs typeface="Arial" panose="020B0604020202020204" pitchFamily="34" charset="0"/>
              </a:rPr>
              <a:t>Information Assets (as opposed to Knowledge Assets)</a:t>
            </a:r>
          </a:p>
          <a:p>
            <a:pPr marL="0" indent="0">
              <a:buNone/>
            </a:pPr>
            <a:endParaRPr lang="en-US" altLang="en-US" sz="2600" dirty="0">
              <a:latin typeface="Arial" panose="020B0604020202020204" pitchFamily="34" charset="0"/>
              <a:cs typeface="Arial" panose="020B0604020202020204" pitchFamily="34" charset="0"/>
            </a:endParaRPr>
          </a:p>
          <a:p>
            <a:pPr marL="0" indent="0">
              <a:buNone/>
            </a:pPr>
            <a:r>
              <a:rPr lang="en-US" altLang="en-US" sz="5600" dirty="0">
                <a:latin typeface="Arial" panose="020B0604020202020204" pitchFamily="34" charset="0"/>
                <a:cs typeface="Arial" panose="020B0604020202020204" pitchFamily="34" charset="0"/>
              </a:rPr>
              <a:t>An information asset is a body of information that has financial value to an organization. Generally speaking, this means that it improves future revenues or reduces future costs. </a:t>
            </a:r>
          </a:p>
          <a:p>
            <a:pPr marL="0" indent="0">
              <a:buNone/>
            </a:pPr>
            <a:endParaRPr lang="en-US" altLang="en-US" sz="5600" dirty="0">
              <a:latin typeface="Arial" panose="020B0604020202020204" pitchFamily="34" charset="0"/>
              <a:cs typeface="Arial" panose="020B0604020202020204" pitchFamily="34" charset="0"/>
            </a:endParaRPr>
          </a:p>
          <a:p>
            <a:pPr marL="0" indent="0">
              <a:buNone/>
            </a:pPr>
            <a:r>
              <a:rPr lang="en-US" altLang="en-US" sz="5600" dirty="0">
                <a:latin typeface="Arial" panose="020B0604020202020204" pitchFamily="34" charset="0"/>
                <a:cs typeface="Arial" panose="020B0604020202020204" pitchFamily="34" charset="0"/>
              </a:rPr>
              <a:t>Examples:</a:t>
            </a:r>
          </a:p>
          <a:p>
            <a:pPr marL="0" indent="0">
              <a:buNone/>
            </a:pPr>
            <a:endParaRPr lang="en-US" altLang="en-US" sz="5600" dirty="0">
              <a:latin typeface="Arial" panose="020B0604020202020204" pitchFamily="34" charset="0"/>
              <a:cs typeface="Arial" panose="020B0604020202020204" pitchFamily="34" charset="0"/>
            </a:endParaRPr>
          </a:p>
          <a:p>
            <a:r>
              <a:rPr lang="en-US" altLang="en-US" sz="5600" b="1" dirty="0">
                <a:latin typeface="Arial" panose="020B0604020202020204" pitchFamily="34" charset="0"/>
                <a:cs typeface="Arial" panose="020B0604020202020204" pitchFamily="34" charset="0"/>
              </a:rPr>
              <a:t>Strategy</a:t>
            </a:r>
            <a:r>
              <a:rPr lang="en-US" altLang="en-US" sz="5600" dirty="0">
                <a:latin typeface="Arial" panose="020B0604020202020204" pitchFamily="34" charset="0"/>
                <a:cs typeface="Arial" panose="020B0604020202020204" pitchFamily="34" charset="0"/>
              </a:rPr>
              <a:t>: Strategies, plans, goals and objectives that have been developed to improve an organization's future.</a:t>
            </a:r>
          </a:p>
          <a:p>
            <a:r>
              <a:rPr lang="en-US" altLang="en-US" sz="5600" b="1" dirty="0">
                <a:latin typeface="Arial" panose="020B0604020202020204" pitchFamily="34" charset="0"/>
                <a:cs typeface="Arial" panose="020B0604020202020204" pitchFamily="34" charset="0"/>
              </a:rPr>
              <a:t>Products &amp; Services</a:t>
            </a:r>
            <a:r>
              <a:rPr lang="en-US" altLang="en-US" sz="5600" dirty="0">
                <a:latin typeface="Arial" panose="020B0604020202020204" pitchFamily="34" charset="0"/>
                <a:cs typeface="Arial" panose="020B0604020202020204" pitchFamily="34" charset="0"/>
              </a:rPr>
              <a:t>: Information that is directly sold to customers as a product or service such as a book or research tool.</a:t>
            </a:r>
          </a:p>
          <a:p>
            <a:r>
              <a:rPr lang="en-US" altLang="en-US" sz="5600" b="1" dirty="0">
                <a:latin typeface="Arial" panose="020B0604020202020204" pitchFamily="34" charset="0"/>
                <a:cs typeface="Arial" panose="020B0604020202020204" pitchFamily="34" charset="0"/>
              </a:rPr>
              <a:t>Intellectual Property</a:t>
            </a:r>
            <a:r>
              <a:rPr lang="en-US" altLang="en-US" sz="5600" dirty="0">
                <a:latin typeface="Arial" panose="020B0604020202020204" pitchFamily="34" charset="0"/>
                <a:cs typeface="Arial" panose="020B0604020202020204" pitchFamily="34" charset="0"/>
              </a:rPr>
              <a:t>: Valuable copyrights, trademarks, patents and other information that is granted legal protections such as trade dress. This includes software that you have developed.</a:t>
            </a:r>
          </a:p>
          <a:p>
            <a:r>
              <a:rPr lang="en-US" altLang="en-US" sz="5600" b="1" dirty="0">
                <a:latin typeface="Arial" panose="020B0604020202020204" pitchFamily="34" charset="0"/>
                <a:cs typeface="Arial" panose="020B0604020202020204" pitchFamily="34" charset="0"/>
              </a:rPr>
              <a:t>Trade Secrets</a:t>
            </a:r>
            <a:r>
              <a:rPr lang="en-US" altLang="en-US" sz="5600" dirty="0">
                <a:latin typeface="Arial" panose="020B0604020202020204" pitchFamily="34" charset="0"/>
                <a:cs typeface="Arial" panose="020B0604020202020204" pitchFamily="34" charset="0"/>
              </a:rPr>
              <a:t>: Techniques, methods, processes, procedures, formulas and designs that contribute to your competitive advantage.</a:t>
            </a:r>
          </a:p>
          <a:p>
            <a:r>
              <a:rPr lang="en-US" altLang="en-US" sz="5600" b="1" dirty="0">
                <a:latin typeface="Arial" panose="020B0604020202020204" pitchFamily="34" charset="0"/>
                <a:cs typeface="Arial" panose="020B0604020202020204" pitchFamily="34" charset="0"/>
              </a:rPr>
              <a:t>Projects</a:t>
            </a:r>
            <a:r>
              <a:rPr lang="en-US" altLang="en-US" sz="5600" dirty="0">
                <a:latin typeface="Arial" panose="020B0604020202020204" pitchFamily="34" charset="0"/>
                <a:cs typeface="Arial" panose="020B0604020202020204" pitchFamily="34" charset="0"/>
              </a:rPr>
              <a:t>: Information about inflight projects such as requirements, plans and designs. Historical project information may also have limited value as a reference.</a:t>
            </a:r>
          </a:p>
          <a:p>
            <a:r>
              <a:rPr lang="en-US" altLang="en-US" sz="5600" b="1" dirty="0">
                <a:latin typeface="Arial" panose="020B0604020202020204" pitchFamily="34" charset="0"/>
                <a:cs typeface="Arial" panose="020B0604020202020204" pitchFamily="34" charset="0"/>
              </a:rPr>
              <a:t>Training Materials</a:t>
            </a:r>
            <a:r>
              <a:rPr lang="en-US" altLang="en-US" sz="5600" dirty="0">
                <a:latin typeface="Arial" panose="020B0604020202020204" pitchFamily="34" charset="0"/>
                <a:cs typeface="Arial" panose="020B0604020202020204" pitchFamily="34" charset="0"/>
              </a:rPr>
              <a:t>: Media and content that you use to train your employees and partners.</a:t>
            </a:r>
          </a:p>
          <a:p>
            <a:r>
              <a:rPr lang="en-US" altLang="en-US" sz="5600" b="1" dirty="0">
                <a:latin typeface="Arial" panose="020B0604020202020204" pitchFamily="34" charset="0"/>
                <a:cs typeface="Arial" panose="020B0604020202020204" pitchFamily="34" charset="0"/>
              </a:rPr>
              <a:t>Marketing Media</a:t>
            </a:r>
            <a:r>
              <a:rPr lang="en-US" altLang="en-US" sz="5600" dirty="0">
                <a:latin typeface="Arial" panose="020B0604020202020204" pitchFamily="34" charset="0"/>
                <a:cs typeface="Arial" panose="020B0604020202020204" pitchFamily="34" charset="0"/>
              </a:rPr>
              <a:t>: Marketing media such as an advertising poster or video that is used to generate demand or brand awareness.</a:t>
            </a:r>
          </a:p>
          <a:p>
            <a:r>
              <a:rPr lang="en-US" altLang="en-US" sz="5600" b="1" dirty="0">
                <a:latin typeface="Arial" panose="020B0604020202020204" pitchFamily="34" charset="0"/>
                <a:cs typeface="Arial" panose="020B0604020202020204" pitchFamily="34" charset="0"/>
              </a:rPr>
              <a:t>Sales Collaterals</a:t>
            </a:r>
            <a:r>
              <a:rPr lang="en-US" altLang="en-US" sz="5600" dirty="0">
                <a:latin typeface="Arial" panose="020B0604020202020204" pitchFamily="34" charset="0"/>
                <a:cs typeface="Arial" panose="020B0604020202020204" pitchFamily="34" charset="0"/>
              </a:rPr>
              <a:t>: Information tools that are useful for selling such as a sales presentation.</a:t>
            </a:r>
          </a:p>
          <a:p>
            <a:r>
              <a:rPr lang="en-US" altLang="en-US" sz="5600" b="1" dirty="0">
                <a:latin typeface="Arial" panose="020B0604020202020204" pitchFamily="34" charset="0"/>
                <a:cs typeface="Arial" panose="020B0604020202020204" pitchFamily="34" charset="0"/>
              </a:rPr>
              <a:t>Customer Lists</a:t>
            </a:r>
            <a:r>
              <a:rPr lang="en-US" altLang="en-US" sz="5600" dirty="0">
                <a:latin typeface="Arial" panose="020B0604020202020204" pitchFamily="34" charset="0"/>
                <a:cs typeface="Arial" panose="020B0604020202020204" pitchFamily="34" charset="0"/>
              </a:rPr>
              <a:t>: Data about customers and prospective customers.</a:t>
            </a:r>
          </a:p>
          <a:p>
            <a:r>
              <a:rPr lang="en-US" altLang="en-US" sz="5600" b="1" dirty="0">
                <a:latin typeface="Arial" panose="020B0604020202020204" pitchFamily="34" charset="0"/>
                <a:cs typeface="Arial" panose="020B0604020202020204" pitchFamily="34" charset="0"/>
              </a:rPr>
              <a:t>Operations</a:t>
            </a:r>
            <a:r>
              <a:rPr lang="en-US" altLang="en-US" sz="5600" dirty="0">
                <a:latin typeface="Arial" panose="020B0604020202020204" pitchFamily="34" charset="0"/>
                <a:cs typeface="Arial" panose="020B0604020202020204" pitchFamily="34" charset="0"/>
              </a:rPr>
              <a:t>: Documentation, software and data that are used to complete processes and procedures. For example, product specifications that are required to operate a production line.</a:t>
            </a:r>
          </a:p>
          <a:p>
            <a:r>
              <a:rPr lang="en-US" altLang="en-US" sz="5600" b="1" dirty="0">
                <a:latin typeface="Arial" panose="020B0604020202020204" pitchFamily="34" charset="0"/>
                <a:cs typeface="Arial" panose="020B0604020202020204" pitchFamily="34" charset="0"/>
              </a:rPr>
              <a:t>Decision Support</a:t>
            </a:r>
            <a:r>
              <a:rPr lang="en-US" altLang="en-US" sz="5600" dirty="0">
                <a:latin typeface="Arial" panose="020B0604020202020204" pitchFamily="34" charset="0"/>
                <a:cs typeface="Arial" panose="020B0604020202020204" pitchFamily="34" charset="0"/>
              </a:rPr>
              <a:t>: Information tools and data that are used to improve decisions.</a:t>
            </a:r>
          </a:p>
          <a:p>
            <a:r>
              <a:rPr lang="en-US" altLang="en-US" sz="5600" b="1" dirty="0">
                <a:latin typeface="Arial" panose="020B0604020202020204" pitchFamily="34" charset="0"/>
                <a:cs typeface="Arial" panose="020B0604020202020204" pitchFamily="34" charset="0"/>
              </a:rPr>
              <a:t>Financial</a:t>
            </a:r>
            <a:r>
              <a:rPr lang="en-US" altLang="en-US" sz="5600" dirty="0">
                <a:latin typeface="Arial" panose="020B0604020202020204" pitchFamily="34" charset="0"/>
                <a:cs typeface="Arial" panose="020B0604020202020204" pitchFamily="34" charset="0"/>
              </a:rPr>
              <a:t>: Financial information such as accounting data and financial reports.</a:t>
            </a:r>
          </a:p>
        </p:txBody>
      </p:sp>
      <p:sp>
        <p:nvSpPr>
          <p:cNvPr id="4" name="Slide Number Placeholder 3">
            <a:extLst>
              <a:ext uri="{FF2B5EF4-FFF2-40B4-BE49-F238E27FC236}">
                <a16:creationId xmlns:a16="http://schemas.microsoft.com/office/drawing/2014/main" id="{DA9A1DB9-3741-F540-863D-224FCAFC77EE}"/>
              </a:ext>
            </a:extLst>
          </p:cNvPr>
          <p:cNvSpPr>
            <a:spLocks noGrp="1"/>
          </p:cNvSpPr>
          <p:nvPr>
            <p:ph type="sldNum" sz="quarter" idx="12"/>
          </p:nvPr>
        </p:nvSpPr>
        <p:spPr/>
        <p:txBody>
          <a:bodyPr/>
          <a:lstStyle/>
          <a:p>
            <a:fld id="{3D165440-4880-415F-9146-4793BDD623F8}" type="slidenum">
              <a:rPr lang="en-GB" smtClean="0"/>
              <a:t>11</a:t>
            </a:fld>
            <a:endParaRPr lang="en-GB"/>
          </a:p>
        </p:txBody>
      </p:sp>
    </p:spTree>
    <p:extLst>
      <p:ext uri="{BB962C8B-B14F-4D97-AF65-F5344CB8AC3E}">
        <p14:creationId xmlns:p14="http://schemas.microsoft.com/office/powerpoint/2010/main" val="3717388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FE26-C3DB-9B42-AED8-676B12EE1950}"/>
              </a:ext>
            </a:extLst>
          </p:cNvPr>
          <p:cNvSpPr>
            <a:spLocks noGrp="1"/>
          </p:cNvSpPr>
          <p:nvPr>
            <p:ph type="title"/>
          </p:nvPr>
        </p:nvSpPr>
        <p:spPr/>
        <p:txBody>
          <a:bodyPr>
            <a:normAutofit/>
          </a:bodyPr>
          <a:lstStyle/>
          <a:p>
            <a:r>
              <a:rPr lang="en-US" dirty="0"/>
              <a:t>Knowledge as an Asset</a:t>
            </a:r>
          </a:p>
        </p:txBody>
      </p:sp>
      <p:sp>
        <p:nvSpPr>
          <p:cNvPr id="3" name="Content Placeholder 2">
            <a:extLst>
              <a:ext uri="{FF2B5EF4-FFF2-40B4-BE49-F238E27FC236}">
                <a16:creationId xmlns:a16="http://schemas.microsoft.com/office/drawing/2014/main" id="{FAA44120-C334-BE4E-9131-DF1093C2C182}"/>
              </a:ext>
            </a:extLst>
          </p:cNvPr>
          <p:cNvSpPr>
            <a:spLocks noGrp="1"/>
          </p:cNvSpPr>
          <p:nvPr>
            <p:ph idx="1"/>
          </p:nvPr>
        </p:nvSpPr>
        <p:spPr>
          <a:xfrm>
            <a:off x="609600" y="962991"/>
            <a:ext cx="11287328" cy="4309400"/>
          </a:xfrm>
        </p:spPr>
        <p:txBody>
          <a:bodyPr>
            <a:normAutofit fontScale="62500" lnSpcReduction="20000"/>
          </a:bodyPr>
          <a:lstStyle/>
          <a:p>
            <a:pPr marL="0" indent="0">
              <a:buNone/>
            </a:pPr>
            <a:r>
              <a:rPr lang="en-US" altLang="en-US" sz="2600" b="1" dirty="0">
                <a:latin typeface="Arial" panose="020B0604020202020204" pitchFamily="34" charset="0"/>
                <a:cs typeface="Arial" panose="020B0604020202020204" pitchFamily="34" charset="0"/>
              </a:rPr>
              <a:t>Big Data – 5 V’s</a:t>
            </a:r>
          </a:p>
          <a:p>
            <a:pPr marL="0" indent="0">
              <a:buNone/>
            </a:pPr>
            <a:endParaRPr lang="en-US" altLang="en-US" sz="2600" dirty="0">
              <a:latin typeface="Arial" panose="020B0604020202020204" pitchFamily="34" charset="0"/>
              <a:cs typeface="Arial" panose="020B0604020202020204" pitchFamily="34" charset="0"/>
            </a:endParaRPr>
          </a:p>
          <a:p>
            <a:pPr marL="0" indent="0">
              <a:buNone/>
            </a:pPr>
            <a:r>
              <a:rPr lang="en-US" altLang="en-US" sz="2600" b="1" dirty="0">
                <a:latin typeface="Arial" panose="020B0604020202020204" pitchFamily="34" charset="0"/>
                <a:cs typeface="Arial" panose="020B0604020202020204" pitchFamily="34" charset="0"/>
              </a:rPr>
              <a:t>Volume</a:t>
            </a:r>
          </a:p>
          <a:p>
            <a:pPr marL="0" indent="0">
              <a:buNone/>
            </a:pPr>
            <a:r>
              <a:rPr lang="en-US" altLang="en-US" sz="2600" dirty="0">
                <a:latin typeface="Arial" panose="020B0604020202020204" pitchFamily="34" charset="0"/>
                <a:cs typeface="Arial" panose="020B0604020202020204" pitchFamily="34" charset="0"/>
              </a:rPr>
              <a:t>If we see big data as a pyramid, volume is the base. The volume of data that companies manage skyrocketed around 2012, when they began collecting more than three million pieces of data every data. “Since then, this volume doubles about every 40 months.</a:t>
            </a:r>
          </a:p>
          <a:p>
            <a:pPr marL="0" indent="0">
              <a:buNone/>
            </a:pPr>
            <a:endParaRPr lang="en-US" altLang="en-US" sz="2600" dirty="0">
              <a:latin typeface="Arial" panose="020B0604020202020204" pitchFamily="34" charset="0"/>
              <a:cs typeface="Arial" panose="020B0604020202020204" pitchFamily="34" charset="0"/>
            </a:endParaRPr>
          </a:p>
          <a:p>
            <a:pPr marL="0" indent="0">
              <a:buNone/>
            </a:pPr>
            <a:r>
              <a:rPr lang="en-US" altLang="en-US" sz="2600" b="1" dirty="0">
                <a:latin typeface="Arial" panose="020B0604020202020204" pitchFamily="34" charset="0"/>
                <a:cs typeface="Arial" panose="020B0604020202020204" pitchFamily="34" charset="0"/>
              </a:rPr>
              <a:t>Velocity</a:t>
            </a:r>
          </a:p>
          <a:p>
            <a:pPr marL="0" indent="0">
              <a:buNone/>
            </a:pPr>
            <a:r>
              <a:rPr lang="en-US" altLang="en-US" sz="2600" dirty="0">
                <a:latin typeface="Arial" panose="020B0604020202020204" pitchFamily="34" charset="0"/>
                <a:cs typeface="Arial" panose="020B0604020202020204" pitchFamily="34" charset="0"/>
              </a:rPr>
              <a:t>In addition to managing data, companies need that information to flow quickly – as close to real-time as possible. So much so that the MetLife executive stressed that: “Velocity can be more important than volume because it can give us a bigger competitive advantage. Sometimes it’s better to have limited data in real time than lots of data at a low speed.”</a:t>
            </a:r>
          </a:p>
          <a:p>
            <a:pPr marL="0" indent="0">
              <a:buNone/>
            </a:pPr>
            <a:endParaRPr lang="en-US" altLang="en-US" sz="2600" dirty="0">
              <a:latin typeface="Arial" panose="020B0604020202020204" pitchFamily="34" charset="0"/>
              <a:cs typeface="Arial" panose="020B0604020202020204" pitchFamily="34" charset="0"/>
            </a:endParaRPr>
          </a:p>
          <a:p>
            <a:pPr marL="0" indent="0">
              <a:buNone/>
            </a:pPr>
            <a:r>
              <a:rPr lang="en-US" altLang="en-US" sz="2600" dirty="0">
                <a:latin typeface="Arial" panose="020B0604020202020204" pitchFamily="34" charset="0"/>
                <a:cs typeface="Arial" panose="020B0604020202020204" pitchFamily="34" charset="0"/>
              </a:rPr>
              <a:t>The data have to be available at the right time to make appropriate business decisions. </a:t>
            </a:r>
            <a:br>
              <a:rPr lang="en-US" altLang="en-US" sz="2600" dirty="0">
                <a:latin typeface="Arial" panose="020B0604020202020204" pitchFamily="34" charset="0"/>
                <a:cs typeface="Arial" panose="020B0604020202020204" pitchFamily="34" charset="0"/>
              </a:rPr>
            </a:br>
            <a:br>
              <a:rPr lang="en-US" altLang="en-US" sz="2600" dirty="0">
                <a:latin typeface="Arial" panose="020B0604020202020204" pitchFamily="34" charset="0"/>
                <a:cs typeface="Arial" panose="020B0604020202020204" pitchFamily="34" charset="0"/>
              </a:rPr>
            </a:br>
            <a:r>
              <a:rPr lang="en-US" altLang="en-US" sz="2600" dirty="0">
                <a:latin typeface="Arial" panose="020B0604020202020204" pitchFamily="34" charset="0"/>
                <a:cs typeface="Arial" panose="020B0604020202020204" pitchFamily="34" charset="0"/>
              </a:rPr>
              <a:t>Data analysis expert Gemma Muñoz example: </a:t>
            </a:r>
            <a:br>
              <a:rPr lang="en-US" altLang="en-US" sz="2600" dirty="0">
                <a:latin typeface="Arial" panose="020B0604020202020204" pitchFamily="34" charset="0"/>
                <a:cs typeface="Arial" panose="020B0604020202020204" pitchFamily="34" charset="0"/>
              </a:rPr>
            </a:br>
            <a:br>
              <a:rPr lang="en-US" altLang="en-US" sz="2600" dirty="0">
                <a:latin typeface="Arial" panose="020B0604020202020204" pitchFamily="34" charset="0"/>
                <a:cs typeface="Arial" panose="020B0604020202020204" pitchFamily="34" charset="0"/>
              </a:rPr>
            </a:br>
            <a:r>
              <a:rPr lang="en-US" altLang="en-US" sz="2600" dirty="0">
                <a:latin typeface="Arial" panose="020B0604020202020204" pitchFamily="34" charset="0"/>
                <a:cs typeface="Arial" panose="020B0604020202020204" pitchFamily="34" charset="0"/>
              </a:rPr>
              <a:t>On the days when Champions League soccer matches are held, the food delivery company La </a:t>
            </a:r>
            <a:r>
              <a:rPr lang="en-US" altLang="en-US" sz="2600" dirty="0" err="1">
                <a:latin typeface="Arial" panose="020B0604020202020204" pitchFamily="34" charset="0"/>
                <a:cs typeface="Arial" panose="020B0604020202020204" pitchFamily="34" charset="0"/>
              </a:rPr>
              <a:t>Nevera</a:t>
            </a:r>
            <a:r>
              <a:rPr lang="en-US" altLang="en-US" sz="2600" dirty="0">
                <a:latin typeface="Arial" panose="020B0604020202020204" pitchFamily="34" charset="0"/>
                <a:cs typeface="Arial" panose="020B0604020202020204" pitchFamily="34" charset="0"/>
              </a:rPr>
              <a:t> </a:t>
            </a:r>
            <a:r>
              <a:rPr lang="en-US" altLang="en-US" sz="2600" dirty="0" err="1">
                <a:latin typeface="Arial" panose="020B0604020202020204" pitchFamily="34" charset="0"/>
                <a:cs typeface="Arial" panose="020B0604020202020204" pitchFamily="34" charset="0"/>
              </a:rPr>
              <a:t>Roja</a:t>
            </a:r>
            <a:r>
              <a:rPr lang="en-US" altLang="en-US" sz="2600" dirty="0">
                <a:latin typeface="Arial" panose="020B0604020202020204" pitchFamily="34" charset="0"/>
                <a:cs typeface="Arial" panose="020B0604020202020204" pitchFamily="34" charset="0"/>
              </a:rPr>
              <a:t>  (taken over by Just Eat in 2016,) decides whether to buy a Google AdWords campaign based on its sales data 45 minutes after the start of the game. Three hours later, this information is not nearly as important.</a:t>
            </a:r>
          </a:p>
          <a:p>
            <a:pPr marL="0" indent="0">
              <a:buNone/>
            </a:pPr>
            <a:endParaRPr lang="en-US" altLang="en-US" sz="2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A9A1DB9-3741-F540-863D-224FCAFC77EE}"/>
              </a:ext>
            </a:extLst>
          </p:cNvPr>
          <p:cNvSpPr>
            <a:spLocks noGrp="1"/>
          </p:cNvSpPr>
          <p:nvPr>
            <p:ph type="sldNum" sz="quarter" idx="12"/>
          </p:nvPr>
        </p:nvSpPr>
        <p:spPr/>
        <p:txBody>
          <a:bodyPr/>
          <a:lstStyle/>
          <a:p>
            <a:fld id="{3D165440-4880-415F-9146-4793BDD623F8}" type="slidenum">
              <a:rPr lang="en-GB" smtClean="0"/>
              <a:t>12</a:t>
            </a:fld>
            <a:endParaRPr lang="en-GB"/>
          </a:p>
        </p:txBody>
      </p:sp>
    </p:spTree>
    <p:extLst>
      <p:ext uri="{BB962C8B-B14F-4D97-AF65-F5344CB8AC3E}">
        <p14:creationId xmlns:p14="http://schemas.microsoft.com/office/powerpoint/2010/main" val="39799274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FE26-C3DB-9B42-AED8-676B12EE1950}"/>
              </a:ext>
            </a:extLst>
          </p:cNvPr>
          <p:cNvSpPr>
            <a:spLocks noGrp="1"/>
          </p:cNvSpPr>
          <p:nvPr>
            <p:ph type="title"/>
          </p:nvPr>
        </p:nvSpPr>
        <p:spPr/>
        <p:txBody>
          <a:bodyPr>
            <a:normAutofit/>
          </a:bodyPr>
          <a:lstStyle/>
          <a:p>
            <a:r>
              <a:rPr lang="en-US" dirty="0"/>
              <a:t>Knowledge as an Asset</a:t>
            </a:r>
          </a:p>
        </p:txBody>
      </p:sp>
      <p:sp>
        <p:nvSpPr>
          <p:cNvPr id="3" name="Content Placeholder 2">
            <a:extLst>
              <a:ext uri="{FF2B5EF4-FFF2-40B4-BE49-F238E27FC236}">
                <a16:creationId xmlns:a16="http://schemas.microsoft.com/office/drawing/2014/main" id="{FAA44120-C334-BE4E-9131-DF1093C2C182}"/>
              </a:ext>
            </a:extLst>
          </p:cNvPr>
          <p:cNvSpPr>
            <a:spLocks noGrp="1"/>
          </p:cNvSpPr>
          <p:nvPr>
            <p:ph idx="1"/>
          </p:nvPr>
        </p:nvSpPr>
        <p:spPr>
          <a:xfrm>
            <a:off x="609600" y="962991"/>
            <a:ext cx="11287328" cy="4309400"/>
          </a:xfrm>
        </p:spPr>
        <p:txBody>
          <a:bodyPr>
            <a:normAutofit fontScale="55000" lnSpcReduction="20000"/>
          </a:bodyPr>
          <a:lstStyle/>
          <a:p>
            <a:pPr marL="0" indent="0">
              <a:buNone/>
            </a:pPr>
            <a:r>
              <a:rPr lang="en-US" altLang="en-US" sz="2900" b="1" dirty="0">
                <a:latin typeface="Arial" panose="020B0604020202020204" pitchFamily="34" charset="0"/>
                <a:cs typeface="Arial" panose="020B0604020202020204" pitchFamily="34" charset="0"/>
              </a:rPr>
              <a:t>Big Data – 5 V’s</a:t>
            </a:r>
          </a:p>
          <a:p>
            <a:pPr marL="0" indent="0">
              <a:buNone/>
            </a:pPr>
            <a:endParaRPr lang="en-US" altLang="en-US" sz="2600" dirty="0">
              <a:latin typeface="Arial" panose="020B0604020202020204" pitchFamily="34" charset="0"/>
              <a:cs typeface="Arial" panose="020B0604020202020204" pitchFamily="34" charset="0"/>
            </a:endParaRPr>
          </a:p>
          <a:p>
            <a:pPr marL="0" indent="0">
              <a:buNone/>
            </a:pPr>
            <a:r>
              <a:rPr lang="en-US" altLang="en-US" sz="2600" b="1" dirty="0">
                <a:latin typeface="Arial" panose="020B0604020202020204" pitchFamily="34" charset="0"/>
                <a:cs typeface="Arial" panose="020B0604020202020204" pitchFamily="34" charset="0"/>
              </a:rPr>
              <a:t>Variety</a:t>
            </a:r>
          </a:p>
          <a:p>
            <a:pPr marL="0" indent="0">
              <a:buNone/>
            </a:pPr>
            <a:r>
              <a:rPr lang="en-US" altLang="en-US" sz="2600" dirty="0">
                <a:latin typeface="Arial" panose="020B0604020202020204" pitchFamily="34" charset="0"/>
                <a:cs typeface="Arial" panose="020B0604020202020204" pitchFamily="34" charset="0"/>
              </a:rPr>
              <a:t>A company can obtain data from many different sources: </a:t>
            </a:r>
            <a:br>
              <a:rPr lang="en-US" altLang="en-US" sz="2600" dirty="0">
                <a:latin typeface="Arial" panose="020B0604020202020204" pitchFamily="34" charset="0"/>
                <a:cs typeface="Arial" panose="020B0604020202020204" pitchFamily="34" charset="0"/>
              </a:rPr>
            </a:br>
            <a:r>
              <a:rPr lang="en-US" altLang="en-US" sz="2600" dirty="0">
                <a:latin typeface="Arial" panose="020B0604020202020204" pitchFamily="34" charset="0"/>
                <a:cs typeface="Arial" panose="020B0604020202020204" pitchFamily="34" charset="0"/>
              </a:rPr>
              <a:t>In-house devices to smartphone GPS technology or what people are saying on social networks. The importance of these sources of information varies depending on the nature of the business. For example, a mass-market service or product should be more aware of social networks than an industrial business.</a:t>
            </a:r>
          </a:p>
          <a:p>
            <a:pPr marL="0" indent="0">
              <a:buNone/>
            </a:pPr>
            <a:endParaRPr lang="en-US" altLang="en-US" sz="2600" dirty="0">
              <a:latin typeface="Arial" panose="020B0604020202020204" pitchFamily="34" charset="0"/>
              <a:cs typeface="Arial" panose="020B0604020202020204" pitchFamily="34" charset="0"/>
            </a:endParaRPr>
          </a:p>
          <a:p>
            <a:pPr marL="0" indent="0">
              <a:buNone/>
            </a:pPr>
            <a:r>
              <a:rPr lang="en-US" altLang="en-US" sz="2600" dirty="0">
                <a:latin typeface="Arial" panose="020B0604020202020204" pitchFamily="34" charset="0"/>
                <a:cs typeface="Arial" panose="020B0604020202020204" pitchFamily="34" charset="0"/>
              </a:rPr>
              <a:t>These data can have many layers, with different values; “When launching an email marketing campaign, we don’t just want to know how many people opened the email, but more importantly, what these people are like.”</a:t>
            </a:r>
          </a:p>
          <a:p>
            <a:pPr marL="0" indent="0">
              <a:buNone/>
            </a:pPr>
            <a:endParaRPr lang="en-US" altLang="en-US" sz="2600" dirty="0">
              <a:latin typeface="Arial" panose="020B0604020202020204" pitchFamily="34" charset="0"/>
              <a:cs typeface="Arial" panose="020B0604020202020204" pitchFamily="34" charset="0"/>
            </a:endParaRPr>
          </a:p>
          <a:p>
            <a:pPr marL="0" indent="0">
              <a:buNone/>
            </a:pPr>
            <a:r>
              <a:rPr lang="en-US" altLang="en-US" sz="2600" b="1" dirty="0">
                <a:latin typeface="Arial" panose="020B0604020202020204" pitchFamily="34" charset="0"/>
                <a:cs typeface="Arial" panose="020B0604020202020204" pitchFamily="34" charset="0"/>
              </a:rPr>
              <a:t>Veracity</a:t>
            </a:r>
          </a:p>
          <a:p>
            <a:pPr marL="0" indent="0">
              <a:buNone/>
            </a:pPr>
            <a:r>
              <a:rPr lang="en-US" altLang="en-US" sz="2600" dirty="0">
                <a:latin typeface="Arial" panose="020B0604020202020204" pitchFamily="34" charset="0"/>
                <a:cs typeface="Arial" panose="020B0604020202020204" pitchFamily="34" charset="0"/>
              </a:rPr>
              <a:t>In context is equivalent to quality. We have all the data, but could we be missing something? Are the data “clean” and accurate? Do they really have something to offer?</a:t>
            </a:r>
          </a:p>
          <a:p>
            <a:pPr marL="0" indent="0">
              <a:buNone/>
            </a:pPr>
            <a:endParaRPr lang="en-US" altLang="en-US" sz="2600" dirty="0">
              <a:latin typeface="Arial" panose="020B0604020202020204" pitchFamily="34" charset="0"/>
              <a:cs typeface="Arial" panose="020B0604020202020204" pitchFamily="34" charset="0"/>
            </a:endParaRPr>
          </a:p>
          <a:p>
            <a:pPr marL="0" indent="0">
              <a:buNone/>
            </a:pPr>
            <a:r>
              <a:rPr lang="en-US" altLang="en-US" sz="2600" b="1" dirty="0">
                <a:latin typeface="Arial" panose="020B0604020202020204" pitchFamily="34" charset="0"/>
                <a:cs typeface="Arial" panose="020B0604020202020204" pitchFamily="34" charset="0"/>
              </a:rPr>
              <a:t>Value</a:t>
            </a:r>
          </a:p>
          <a:p>
            <a:pPr marL="0" indent="0">
              <a:buNone/>
            </a:pPr>
            <a:r>
              <a:rPr lang="en-US" altLang="en-US" sz="2600" dirty="0">
                <a:latin typeface="Arial" panose="020B0604020202020204" pitchFamily="34" charset="0"/>
                <a:cs typeface="Arial" panose="020B0604020202020204" pitchFamily="34" charset="0"/>
              </a:rPr>
              <a:t>V for value sits at the top of the big data pyramid. This refers to the ability to transform a tsunami of data into business.</a:t>
            </a:r>
          </a:p>
          <a:p>
            <a:pPr marL="0" indent="0">
              <a:buNone/>
            </a:pPr>
            <a:r>
              <a:rPr lang="en-US" altLang="en-US" sz="2600" dirty="0">
                <a:latin typeface="Arial" panose="020B0604020202020204" pitchFamily="34" charset="0"/>
                <a:cs typeface="Arial" panose="020B0604020202020204" pitchFamily="34" charset="0"/>
              </a:rPr>
              <a:t>based on its sales data 45 minutes after the start of the game. </a:t>
            </a:r>
            <a:br>
              <a:rPr lang="en-US" altLang="en-US" sz="2600" dirty="0">
                <a:latin typeface="Arial" panose="020B0604020202020204" pitchFamily="34" charset="0"/>
                <a:cs typeface="Arial" panose="020B0604020202020204" pitchFamily="34" charset="0"/>
              </a:rPr>
            </a:br>
            <a:br>
              <a:rPr lang="en-US" altLang="en-US" sz="2600" dirty="0">
                <a:latin typeface="Arial" panose="020B0604020202020204" pitchFamily="34" charset="0"/>
                <a:cs typeface="Arial" panose="020B0604020202020204" pitchFamily="34" charset="0"/>
              </a:rPr>
            </a:br>
            <a:r>
              <a:rPr lang="en-US" altLang="en-US" sz="2600" dirty="0">
                <a:latin typeface="Arial" panose="020B0604020202020204" pitchFamily="34" charset="0"/>
                <a:cs typeface="Arial" panose="020B0604020202020204" pitchFamily="34" charset="0"/>
              </a:rPr>
              <a:t>Remember: 3 hours later, this information is not nearly as important.</a:t>
            </a:r>
          </a:p>
          <a:p>
            <a:pPr marL="0" indent="0">
              <a:buNone/>
            </a:pPr>
            <a:endParaRPr lang="en-US" altLang="en-US" sz="2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A9A1DB9-3741-F540-863D-224FCAFC77EE}"/>
              </a:ext>
            </a:extLst>
          </p:cNvPr>
          <p:cNvSpPr>
            <a:spLocks noGrp="1"/>
          </p:cNvSpPr>
          <p:nvPr>
            <p:ph type="sldNum" sz="quarter" idx="12"/>
          </p:nvPr>
        </p:nvSpPr>
        <p:spPr/>
        <p:txBody>
          <a:bodyPr/>
          <a:lstStyle/>
          <a:p>
            <a:fld id="{3D165440-4880-415F-9146-4793BDD623F8}" type="slidenum">
              <a:rPr lang="en-GB" smtClean="0"/>
              <a:t>13</a:t>
            </a:fld>
            <a:endParaRPr lang="en-GB"/>
          </a:p>
        </p:txBody>
      </p:sp>
    </p:spTree>
    <p:extLst>
      <p:ext uri="{BB962C8B-B14F-4D97-AF65-F5344CB8AC3E}">
        <p14:creationId xmlns:p14="http://schemas.microsoft.com/office/powerpoint/2010/main" val="2359089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FE26-C3DB-9B42-AED8-676B12EE1950}"/>
              </a:ext>
            </a:extLst>
          </p:cNvPr>
          <p:cNvSpPr>
            <a:spLocks noGrp="1"/>
          </p:cNvSpPr>
          <p:nvPr>
            <p:ph type="title"/>
          </p:nvPr>
        </p:nvSpPr>
        <p:spPr/>
        <p:txBody>
          <a:bodyPr>
            <a:normAutofit/>
          </a:bodyPr>
          <a:lstStyle/>
          <a:p>
            <a:r>
              <a:rPr lang="en-US" dirty="0"/>
              <a:t>Knowledge as an Asset</a:t>
            </a:r>
          </a:p>
        </p:txBody>
      </p:sp>
      <p:sp>
        <p:nvSpPr>
          <p:cNvPr id="3" name="Content Placeholder 2">
            <a:extLst>
              <a:ext uri="{FF2B5EF4-FFF2-40B4-BE49-F238E27FC236}">
                <a16:creationId xmlns:a16="http://schemas.microsoft.com/office/drawing/2014/main" id="{FAA44120-C334-BE4E-9131-DF1093C2C182}"/>
              </a:ext>
            </a:extLst>
          </p:cNvPr>
          <p:cNvSpPr>
            <a:spLocks noGrp="1"/>
          </p:cNvSpPr>
          <p:nvPr>
            <p:ph idx="1"/>
          </p:nvPr>
        </p:nvSpPr>
        <p:spPr>
          <a:xfrm>
            <a:off x="609600" y="729724"/>
            <a:ext cx="5309286" cy="519820"/>
          </a:xfrm>
        </p:spPr>
        <p:txBody>
          <a:bodyPr>
            <a:normAutofit/>
          </a:bodyPr>
          <a:lstStyle/>
          <a:p>
            <a:pPr marL="0" indent="0">
              <a:buNone/>
            </a:pPr>
            <a:r>
              <a:rPr lang="en-US" altLang="en-US" sz="2600" b="1" dirty="0">
                <a:latin typeface="Arial" panose="020B0604020202020204" pitchFamily="34" charset="0"/>
                <a:cs typeface="Arial" panose="020B0604020202020204" pitchFamily="34" charset="0"/>
              </a:rPr>
              <a:t>Process Flow </a:t>
            </a:r>
          </a:p>
          <a:p>
            <a:pPr marL="0" indent="0">
              <a:buNone/>
            </a:pPr>
            <a:endParaRPr lang="en-US" altLang="en-US" sz="2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A9A1DB9-3741-F540-863D-224FCAFC77EE}"/>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6" name="Rounded Rectangle 5">
            <a:extLst>
              <a:ext uri="{FF2B5EF4-FFF2-40B4-BE49-F238E27FC236}">
                <a16:creationId xmlns:a16="http://schemas.microsoft.com/office/drawing/2014/main" id="{AEAF3772-1C7E-FE43-A47E-3F43E09132B2}"/>
              </a:ext>
            </a:extLst>
          </p:cNvPr>
          <p:cNvSpPr/>
          <p:nvPr/>
        </p:nvSpPr>
        <p:spPr>
          <a:xfrm>
            <a:off x="2442257" y="1456016"/>
            <a:ext cx="1231640" cy="503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Start</a:t>
            </a:r>
          </a:p>
        </p:txBody>
      </p:sp>
      <p:sp>
        <p:nvSpPr>
          <p:cNvPr id="7" name="Rounded Rectangle 6">
            <a:extLst>
              <a:ext uri="{FF2B5EF4-FFF2-40B4-BE49-F238E27FC236}">
                <a16:creationId xmlns:a16="http://schemas.microsoft.com/office/drawing/2014/main" id="{CA17AA40-47C1-7F40-AB19-81969701DA56}"/>
              </a:ext>
            </a:extLst>
          </p:cNvPr>
          <p:cNvSpPr/>
          <p:nvPr/>
        </p:nvSpPr>
        <p:spPr>
          <a:xfrm>
            <a:off x="2442257" y="2310209"/>
            <a:ext cx="1231640" cy="503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Water in Kettle</a:t>
            </a:r>
          </a:p>
        </p:txBody>
      </p:sp>
      <p:sp>
        <p:nvSpPr>
          <p:cNvPr id="8" name="Rounded Rectangle 7">
            <a:extLst>
              <a:ext uri="{FF2B5EF4-FFF2-40B4-BE49-F238E27FC236}">
                <a16:creationId xmlns:a16="http://schemas.microsoft.com/office/drawing/2014/main" id="{61D89E7F-C9BB-D841-A5F4-5EBDFFA98C86}"/>
              </a:ext>
            </a:extLst>
          </p:cNvPr>
          <p:cNvSpPr/>
          <p:nvPr/>
        </p:nvSpPr>
        <p:spPr>
          <a:xfrm>
            <a:off x="2442257" y="3170453"/>
            <a:ext cx="1231640" cy="503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Kettle to boil</a:t>
            </a:r>
          </a:p>
        </p:txBody>
      </p:sp>
      <p:sp>
        <p:nvSpPr>
          <p:cNvPr id="9" name="Diamond 8">
            <a:extLst>
              <a:ext uri="{FF2B5EF4-FFF2-40B4-BE49-F238E27FC236}">
                <a16:creationId xmlns:a16="http://schemas.microsoft.com/office/drawing/2014/main" id="{9A1F9861-2555-3642-876F-AB67008720E2}"/>
              </a:ext>
            </a:extLst>
          </p:cNvPr>
          <p:cNvSpPr/>
          <p:nvPr/>
        </p:nvSpPr>
        <p:spPr>
          <a:xfrm>
            <a:off x="5592317" y="3123800"/>
            <a:ext cx="1231640" cy="767065"/>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rPr>
              <a:t>Sugar?</a:t>
            </a:r>
          </a:p>
        </p:txBody>
      </p:sp>
      <p:sp>
        <p:nvSpPr>
          <p:cNvPr id="10" name="Rounded Rectangle 9">
            <a:extLst>
              <a:ext uri="{FF2B5EF4-FFF2-40B4-BE49-F238E27FC236}">
                <a16:creationId xmlns:a16="http://schemas.microsoft.com/office/drawing/2014/main" id="{F2E115F3-520C-2B4A-9485-9F3A66151860}"/>
              </a:ext>
            </a:extLst>
          </p:cNvPr>
          <p:cNvSpPr/>
          <p:nvPr/>
        </p:nvSpPr>
        <p:spPr>
          <a:xfrm>
            <a:off x="693576" y="4212451"/>
            <a:ext cx="1037169" cy="4239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Wait</a:t>
            </a:r>
          </a:p>
        </p:txBody>
      </p:sp>
      <p:sp>
        <p:nvSpPr>
          <p:cNvPr id="11" name="Rounded Rectangle 10">
            <a:extLst>
              <a:ext uri="{FF2B5EF4-FFF2-40B4-BE49-F238E27FC236}">
                <a16:creationId xmlns:a16="http://schemas.microsoft.com/office/drawing/2014/main" id="{CD34E9FA-9235-964C-AB04-B9D62FBD6519}"/>
              </a:ext>
            </a:extLst>
          </p:cNvPr>
          <p:cNvSpPr/>
          <p:nvPr/>
        </p:nvSpPr>
        <p:spPr>
          <a:xfrm>
            <a:off x="2442257" y="4946380"/>
            <a:ext cx="1231640" cy="503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Tea Bag (mug)</a:t>
            </a:r>
          </a:p>
        </p:txBody>
      </p:sp>
      <p:sp>
        <p:nvSpPr>
          <p:cNvPr id="12" name="Rounded Rectangle 11">
            <a:extLst>
              <a:ext uri="{FF2B5EF4-FFF2-40B4-BE49-F238E27FC236}">
                <a16:creationId xmlns:a16="http://schemas.microsoft.com/office/drawing/2014/main" id="{B9C05B55-F94A-844D-9769-D75615A64555}"/>
              </a:ext>
            </a:extLst>
          </p:cNvPr>
          <p:cNvSpPr/>
          <p:nvPr/>
        </p:nvSpPr>
        <p:spPr>
          <a:xfrm>
            <a:off x="5592317" y="1460253"/>
            <a:ext cx="1231640" cy="503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Add water (mug)</a:t>
            </a:r>
          </a:p>
        </p:txBody>
      </p:sp>
      <p:sp>
        <p:nvSpPr>
          <p:cNvPr id="13" name="Rounded Rectangle 12">
            <a:extLst>
              <a:ext uri="{FF2B5EF4-FFF2-40B4-BE49-F238E27FC236}">
                <a16:creationId xmlns:a16="http://schemas.microsoft.com/office/drawing/2014/main" id="{6CE9626B-45F3-404E-82F7-9526645AC0B8}"/>
              </a:ext>
            </a:extLst>
          </p:cNvPr>
          <p:cNvSpPr/>
          <p:nvPr/>
        </p:nvSpPr>
        <p:spPr>
          <a:xfrm>
            <a:off x="5584568" y="2342888"/>
            <a:ext cx="1231640" cy="503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Leave to brew</a:t>
            </a:r>
          </a:p>
        </p:txBody>
      </p:sp>
      <p:sp>
        <p:nvSpPr>
          <p:cNvPr id="15" name="Rounded Rectangle 14">
            <a:extLst>
              <a:ext uri="{FF2B5EF4-FFF2-40B4-BE49-F238E27FC236}">
                <a16:creationId xmlns:a16="http://schemas.microsoft.com/office/drawing/2014/main" id="{045AD0AC-C167-E144-9EA8-B2D439F49EC7}"/>
              </a:ext>
            </a:extLst>
          </p:cNvPr>
          <p:cNvSpPr/>
          <p:nvPr/>
        </p:nvSpPr>
        <p:spPr>
          <a:xfrm>
            <a:off x="7253875" y="3295561"/>
            <a:ext cx="1037169" cy="4239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Add sugar</a:t>
            </a:r>
          </a:p>
        </p:txBody>
      </p:sp>
      <p:sp>
        <p:nvSpPr>
          <p:cNvPr id="18" name="Rounded Rectangle 17">
            <a:extLst>
              <a:ext uri="{FF2B5EF4-FFF2-40B4-BE49-F238E27FC236}">
                <a16:creationId xmlns:a16="http://schemas.microsoft.com/office/drawing/2014/main" id="{E48B1C9A-41D4-184E-A3E9-CA7E9EF46EB8}"/>
              </a:ext>
            </a:extLst>
          </p:cNvPr>
          <p:cNvSpPr/>
          <p:nvPr/>
        </p:nvSpPr>
        <p:spPr>
          <a:xfrm>
            <a:off x="7253875" y="4179850"/>
            <a:ext cx="1037169" cy="4239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Add milk</a:t>
            </a:r>
          </a:p>
        </p:txBody>
      </p:sp>
      <p:sp>
        <p:nvSpPr>
          <p:cNvPr id="19" name="Rounded Rectangle 18">
            <a:extLst>
              <a:ext uri="{FF2B5EF4-FFF2-40B4-BE49-F238E27FC236}">
                <a16:creationId xmlns:a16="http://schemas.microsoft.com/office/drawing/2014/main" id="{9C04A77D-09A9-6B45-92AB-A93E29173CC3}"/>
              </a:ext>
            </a:extLst>
          </p:cNvPr>
          <p:cNvSpPr/>
          <p:nvPr/>
        </p:nvSpPr>
        <p:spPr>
          <a:xfrm>
            <a:off x="5592317" y="5042796"/>
            <a:ext cx="1231640" cy="503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Enjoy…</a:t>
            </a:r>
          </a:p>
        </p:txBody>
      </p:sp>
      <p:sp>
        <p:nvSpPr>
          <p:cNvPr id="20" name="Diamond 19">
            <a:extLst>
              <a:ext uri="{FF2B5EF4-FFF2-40B4-BE49-F238E27FC236}">
                <a16:creationId xmlns:a16="http://schemas.microsoft.com/office/drawing/2014/main" id="{4097A75F-16C1-9F42-9800-D34241266D2C}"/>
              </a:ext>
            </a:extLst>
          </p:cNvPr>
          <p:cNvSpPr/>
          <p:nvPr/>
        </p:nvSpPr>
        <p:spPr>
          <a:xfrm>
            <a:off x="2587117" y="4058821"/>
            <a:ext cx="926094" cy="684879"/>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Y/N</a:t>
            </a:r>
          </a:p>
        </p:txBody>
      </p:sp>
      <p:sp>
        <p:nvSpPr>
          <p:cNvPr id="22" name="Diamond 21">
            <a:extLst>
              <a:ext uri="{FF2B5EF4-FFF2-40B4-BE49-F238E27FC236}">
                <a16:creationId xmlns:a16="http://schemas.microsoft.com/office/drawing/2014/main" id="{1CB68A94-8129-1C40-9EB8-6CBB73493791}"/>
              </a:ext>
            </a:extLst>
          </p:cNvPr>
          <p:cNvSpPr/>
          <p:nvPr/>
        </p:nvSpPr>
        <p:spPr>
          <a:xfrm>
            <a:off x="5592317" y="4058821"/>
            <a:ext cx="1231640" cy="767065"/>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rPr>
              <a:t>Milk?</a:t>
            </a:r>
          </a:p>
        </p:txBody>
      </p:sp>
      <p:cxnSp>
        <p:nvCxnSpPr>
          <p:cNvPr id="24" name="Straight Arrow Connector 23">
            <a:extLst>
              <a:ext uri="{FF2B5EF4-FFF2-40B4-BE49-F238E27FC236}">
                <a16:creationId xmlns:a16="http://schemas.microsoft.com/office/drawing/2014/main" id="{DFDE0550-E187-A14C-87F8-DBBE95E4C602}"/>
              </a:ext>
            </a:extLst>
          </p:cNvPr>
          <p:cNvCxnSpPr>
            <a:stCxn id="6" idx="2"/>
            <a:endCxn id="7" idx="0"/>
          </p:cNvCxnSpPr>
          <p:nvPr/>
        </p:nvCxnSpPr>
        <p:spPr>
          <a:xfrm>
            <a:off x="3058077" y="1959869"/>
            <a:ext cx="0" cy="3503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07744E19-F1C1-E34F-9A1C-7B03F44214C7}"/>
              </a:ext>
            </a:extLst>
          </p:cNvPr>
          <p:cNvCxnSpPr/>
          <p:nvPr/>
        </p:nvCxnSpPr>
        <p:spPr>
          <a:xfrm>
            <a:off x="3058077" y="2814062"/>
            <a:ext cx="0" cy="3503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49623962-856B-724A-A343-D5C4D38B512C}"/>
              </a:ext>
            </a:extLst>
          </p:cNvPr>
          <p:cNvCxnSpPr/>
          <p:nvPr/>
        </p:nvCxnSpPr>
        <p:spPr>
          <a:xfrm>
            <a:off x="3058077" y="3708481"/>
            <a:ext cx="0" cy="3503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DCD01D2D-96A4-8745-954F-528B7AF1766B}"/>
              </a:ext>
            </a:extLst>
          </p:cNvPr>
          <p:cNvCxnSpPr/>
          <p:nvPr/>
        </p:nvCxnSpPr>
        <p:spPr>
          <a:xfrm>
            <a:off x="3050164" y="4610713"/>
            <a:ext cx="0" cy="3503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5FD9E9A-69BA-C04B-B30C-6335647F80E0}"/>
              </a:ext>
            </a:extLst>
          </p:cNvPr>
          <p:cNvCxnSpPr/>
          <p:nvPr/>
        </p:nvCxnSpPr>
        <p:spPr>
          <a:xfrm>
            <a:off x="6174557" y="1976702"/>
            <a:ext cx="0" cy="3503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FB6FCAB6-4EB9-8540-AB9A-B66F64889965}"/>
              </a:ext>
            </a:extLst>
          </p:cNvPr>
          <p:cNvCxnSpPr/>
          <p:nvPr/>
        </p:nvCxnSpPr>
        <p:spPr>
          <a:xfrm>
            <a:off x="6211786" y="2767335"/>
            <a:ext cx="0" cy="3503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FF95F8F6-A8B0-AC4C-9F8E-5A3373B4DB0F}"/>
              </a:ext>
            </a:extLst>
          </p:cNvPr>
          <p:cNvCxnSpPr/>
          <p:nvPr/>
        </p:nvCxnSpPr>
        <p:spPr>
          <a:xfrm>
            <a:off x="6210269" y="3719513"/>
            <a:ext cx="0" cy="3503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07A4E79F-A2BB-6042-B036-5DA9A09C433E}"/>
              </a:ext>
            </a:extLst>
          </p:cNvPr>
          <p:cNvCxnSpPr/>
          <p:nvPr/>
        </p:nvCxnSpPr>
        <p:spPr>
          <a:xfrm>
            <a:off x="6208137" y="4692456"/>
            <a:ext cx="0" cy="3503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6C79E495-37E0-ED48-A41A-2068DE1389E9}"/>
              </a:ext>
            </a:extLst>
          </p:cNvPr>
          <p:cNvCxnSpPr>
            <a:cxnSpLocks/>
          </p:cNvCxnSpPr>
          <p:nvPr/>
        </p:nvCxnSpPr>
        <p:spPr>
          <a:xfrm>
            <a:off x="7772459" y="3544343"/>
            <a:ext cx="0" cy="4220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F9075300-1258-A94A-9020-E8A5746B98D3}"/>
              </a:ext>
            </a:extLst>
          </p:cNvPr>
          <p:cNvCxnSpPr>
            <a:cxnSpLocks/>
          </p:cNvCxnSpPr>
          <p:nvPr/>
        </p:nvCxnSpPr>
        <p:spPr>
          <a:xfrm flipH="1">
            <a:off x="6200388" y="3966416"/>
            <a:ext cx="156432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6376405E-6BBB-BD46-94B1-91F58C30BC9A}"/>
              </a:ext>
            </a:extLst>
          </p:cNvPr>
          <p:cNvCxnSpPr>
            <a:cxnSpLocks/>
          </p:cNvCxnSpPr>
          <p:nvPr/>
        </p:nvCxnSpPr>
        <p:spPr>
          <a:xfrm>
            <a:off x="6816208" y="3507332"/>
            <a:ext cx="429918" cy="2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CE75DD37-9219-704D-9BEA-5847F2E60D50}"/>
              </a:ext>
            </a:extLst>
          </p:cNvPr>
          <p:cNvCxnSpPr>
            <a:cxnSpLocks/>
          </p:cNvCxnSpPr>
          <p:nvPr/>
        </p:nvCxnSpPr>
        <p:spPr>
          <a:xfrm>
            <a:off x="7764712" y="4504504"/>
            <a:ext cx="0" cy="4220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96088917-ECE9-FD4D-9A82-0D47EB4F5E9E}"/>
              </a:ext>
            </a:extLst>
          </p:cNvPr>
          <p:cNvCxnSpPr>
            <a:cxnSpLocks/>
          </p:cNvCxnSpPr>
          <p:nvPr/>
        </p:nvCxnSpPr>
        <p:spPr>
          <a:xfrm flipH="1">
            <a:off x="6192641" y="4926577"/>
            <a:ext cx="156432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7C874987-F5EB-BC47-9F99-6BBACFE05C50}"/>
              </a:ext>
            </a:extLst>
          </p:cNvPr>
          <p:cNvCxnSpPr>
            <a:cxnSpLocks/>
          </p:cNvCxnSpPr>
          <p:nvPr/>
        </p:nvCxnSpPr>
        <p:spPr>
          <a:xfrm>
            <a:off x="6808461" y="4467493"/>
            <a:ext cx="429918" cy="2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13C40E71-203B-9440-BFB5-87816B4BB5F6}"/>
              </a:ext>
            </a:extLst>
          </p:cNvPr>
          <p:cNvCxnSpPr>
            <a:cxnSpLocks/>
          </p:cNvCxnSpPr>
          <p:nvPr/>
        </p:nvCxnSpPr>
        <p:spPr>
          <a:xfrm flipV="1">
            <a:off x="1280964" y="3755379"/>
            <a:ext cx="0" cy="4528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0DC9D0EE-496E-7546-843F-63733A514DA0}"/>
              </a:ext>
            </a:extLst>
          </p:cNvPr>
          <p:cNvCxnSpPr>
            <a:cxnSpLocks/>
          </p:cNvCxnSpPr>
          <p:nvPr/>
        </p:nvCxnSpPr>
        <p:spPr>
          <a:xfrm flipV="1">
            <a:off x="1298985" y="3790938"/>
            <a:ext cx="1766840" cy="85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0264CC42-9EFC-7B42-957F-68169FDD6C5E}"/>
              </a:ext>
            </a:extLst>
          </p:cNvPr>
          <p:cNvCxnSpPr>
            <a:cxnSpLocks/>
          </p:cNvCxnSpPr>
          <p:nvPr/>
        </p:nvCxnSpPr>
        <p:spPr>
          <a:xfrm flipH="1">
            <a:off x="1753993" y="4416126"/>
            <a:ext cx="79547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2EB66791-4810-E34F-BC43-77C3CA3A30E2}"/>
              </a:ext>
            </a:extLst>
          </p:cNvPr>
          <p:cNvSpPr txBox="1"/>
          <p:nvPr/>
        </p:nvSpPr>
        <p:spPr>
          <a:xfrm>
            <a:off x="1960576" y="4416126"/>
            <a:ext cx="401072" cy="307777"/>
          </a:xfrm>
          <a:prstGeom prst="rect">
            <a:avLst/>
          </a:prstGeom>
          <a:noFill/>
        </p:spPr>
        <p:txBody>
          <a:bodyPr wrap="none" rtlCol="0">
            <a:spAutoFit/>
          </a:bodyPr>
          <a:lstStyle/>
          <a:p>
            <a:r>
              <a:rPr lang="en-US" sz="1400" dirty="0"/>
              <a:t>No</a:t>
            </a:r>
          </a:p>
        </p:txBody>
      </p:sp>
      <p:sp>
        <p:nvSpPr>
          <p:cNvPr id="57" name="TextBox 56">
            <a:extLst>
              <a:ext uri="{FF2B5EF4-FFF2-40B4-BE49-F238E27FC236}">
                <a16:creationId xmlns:a16="http://schemas.microsoft.com/office/drawing/2014/main" id="{257FA11A-3C73-5C40-B1B5-F28E5EA272AF}"/>
              </a:ext>
            </a:extLst>
          </p:cNvPr>
          <p:cNvSpPr txBox="1"/>
          <p:nvPr/>
        </p:nvSpPr>
        <p:spPr>
          <a:xfrm>
            <a:off x="6791848" y="3744159"/>
            <a:ext cx="401072" cy="307777"/>
          </a:xfrm>
          <a:prstGeom prst="rect">
            <a:avLst/>
          </a:prstGeom>
          <a:noFill/>
        </p:spPr>
        <p:txBody>
          <a:bodyPr wrap="none" rtlCol="0">
            <a:spAutoFit/>
          </a:bodyPr>
          <a:lstStyle/>
          <a:p>
            <a:r>
              <a:rPr lang="en-US" sz="1400" dirty="0"/>
              <a:t>No</a:t>
            </a:r>
          </a:p>
        </p:txBody>
      </p:sp>
      <p:sp>
        <p:nvSpPr>
          <p:cNvPr id="58" name="TextBox 57">
            <a:extLst>
              <a:ext uri="{FF2B5EF4-FFF2-40B4-BE49-F238E27FC236}">
                <a16:creationId xmlns:a16="http://schemas.microsoft.com/office/drawing/2014/main" id="{DF8AAC42-4BEA-2C4B-BB87-FA26C865F289}"/>
              </a:ext>
            </a:extLst>
          </p:cNvPr>
          <p:cNvSpPr txBox="1"/>
          <p:nvPr/>
        </p:nvSpPr>
        <p:spPr>
          <a:xfrm>
            <a:off x="5752183" y="4735019"/>
            <a:ext cx="401072" cy="307777"/>
          </a:xfrm>
          <a:prstGeom prst="rect">
            <a:avLst/>
          </a:prstGeom>
          <a:noFill/>
        </p:spPr>
        <p:txBody>
          <a:bodyPr wrap="none" rtlCol="0">
            <a:spAutoFit/>
          </a:bodyPr>
          <a:lstStyle/>
          <a:p>
            <a:r>
              <a:rPr lang="en-US" sz="1400" dirty="0"/>
              <a:t>No</a:t>
            </a:r>
          </a:p>
        </p:txBody>
      </p:sp>
      <p:sp>
        <p:nvSpPr>
          <p:cNvPr id="59" name="TextBox 58">
            <a:extLst>
              <a:ext uri="{FF2B5EF4-FFF2-40B4-BE49-F238E27FC236}">
                <a16:creationId xmlns:a16="http://schemas.microsoft.com/office/drawing/2014/main" id="{87E374F3-6411-094B-982F-52AC6C6B8E11}"/>
              </a:ext>
            </a:extLst>
          </p:cNvPr>
          <p:cNvSpPr txBox="1"/>
          <p:nvPr/>
        </p:nvSpPr>
        <p:spPr>
          <a:xfrm>
            <a:off x="6771563" y="4245644"/>
            <a:ext cx="442750" cy="307777"/>
          </a:xfrm>
          <a:prstGeom prst="rect">
            <a:avLst/>
          </a:prstGeom>
          <a:noFill/>
        </p:spPr>
        <p:txBody>
          <a:bodyPr wrap="none" rtlCol="0">
            <a:spAutoFit/>
          </a:bodyPr>
          <a:lstStyle/>
          <a:p>
            <a:r>
              <a:rPr lang="en-US" sz="1400" dirty="0"/>
              <a:t>Yes</a:t>
            </a:r>
          </a:p>
        </p:txBody>
      </p:sp>
      <p:sp>
        <p:nvSpPr>
          <p:cNvPr id="60" name="TextBox 59">
            <a:extLst>
              <a:ext uri="{FF2B5EF4-FFF2-40B4-BE49-F238E27FC236}">
                <a16:creationId xmlns:a16="http://schemas.microsoft.com/office/drawing/2014/main" id="{A9E7CBF4-1DD1-9B43-AD2D-91DBB4F21816}"/>
              </a:ext>
            </a:extLst>
          </p:cNvPr>
          <p:cNvSpPr txBox="1"/>
          <p:nvPr/>
        </p:nvSpPr>
        <p:spPr>
          <a:xfrm>
            <a:off x="6735291" y="3275311"/>
            <a:ext cx="442750" cy="307777"/>
          </a:xfrm>
          <a:prstGeom prst="rect">
            <a:avLst/>
          </a:prstGeom>
          <a:noFill/>
        </p:spPr>
        <p:txBody>
          <a:bodyPr wrap="none" rtlCol="0">
            <a:spAutoFit/>
          </a:bodyPr>
          <a:lstStyle/>
          <a:p>
            <a:r>
              <a:rPr lang="en-US" sz="1400" dirty="0"/>
              <a:t>Yes</a:t>
            </a:r>
          </a:p>
        </p:txBody>
      </p:sp>
      <p:cxnSp>
        <p:nvCxnSpPr>
          <p:cNvPr id="61" name="Straight Arrow Connector 60">
            <a:extLst>
              <a:ext uri="{FF2B5EF4-FFF2-40B4-BE49-F238E27FC236}">
                <a16:creationId xmlns:a16="http://schemas.microsoft.com/office/drawing/2014/main" id="{4925FA0D-2A2B-EF4D-82AD-62D7EA35E1DE}"/>
              </a:ext>
            </a:extLst>
          </p:cNvPr>
          <p:cNvCxnSpPr>
            <a:cxnSpLocks/>
          </p:cNvCxnSpPr>
          <p:nvPr/>
        </p:nvCxnSpPr>
        <p:spPr>
          <a:xfrm>
            <a:off x="3673897" y="5198306"/>
            <a:ext cx="71034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D663DD55-994C-DC40-94C9-749B5E8D7B1C}"/>
              </a:ext>
            </a:extLst>
          </p:cNvPr>
          <p:cNvCxnSpPr>
            <a:cxnSpLocks/>
          </p:cNvCxnSpPr>
          <p:nvPr/>
        </p:nvCxnSpPr>
        <p:spPr>
          <a:xfrm flipV="1">
            <a:off x="4384237" y="1635071"/>
            <a:ext cx="0" cy="35514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E84B7383-1CD4-934B-94CE-5EFBB7715C8A}"/>
              </a:ext>
            </a:extLst>
          </p:cNvPr>
          <p:cNvCxnSpPr>
            <a:cxnSpLocks/>
          </p:cNvCxnSpPr>
          <p:nvPr/>
        </p:nvCxnSpPr>
        <p:spPr>
          <a:xfrm>
            <a:off x="4384237" y="1635071"/>
            <a:ext cx="12003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73" name="Picture 72">
            <a:extLst>
              <a:ext uri="{FF2B5EF4-FFF2-40B4-BE49-F238E27FC236}">
                <a16:creationId xmlns:a16="http://schemas.microsoft.com/office/drawing/2014/main" id="{FB002DFA-69A2-B349-BCAC-EC331A79FF46}"/>
              </a:ext>
            </a:extLst>
          </p:cNvPr>
          <p:cNvPicPr>
            <a:picLocks noChangeAspect="1"/>
          </p:cNvPicPr>
          <p:nvPr/>
        </p:nvPicPr>
        <p:blipFill>
          <a:blip r:embed="rId2"/>
          <a:stretch>
            <a:fillRect/>
          </a:stretch>
        </p:blipFill>
        <p:spPr>
          <a:xfrm>
            <a:off x="9156107" y="3544343"/>
            <a:ext cx="2946818" cy="2051149"/>
          </a:xfrm>
          <a:prstGeom prst="rect">
            <a:avLst/>
          </a:prstGeom>
        </p:spPr>
      </p:pic>
    </p:spTree>
    <p:extLst>
      <p:ext uri="{BB962C8B-B14F-4D97-AF65-F5344CB8AC3E}">
        <p14:creationId xmlns:p14="http://schemas.microsoft.com/office/powerpoint/2010/main" val="661749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FE26-C3DB-9B42-AED8-676B12EE1950}"/>
              </a:ext>
            </a:extLst>
          </p:cNvPr>
          <p:cNvSpPr>
            <a:spLocks noGrp="1"/>
          </p:cNvSpPr>
          <p:nvPr>
            <p:ph type="title"/>
          </p:nvPr>
        </p:nvSpPr>
        <p:spPr/>
        <p:txBody>
          <a:bodyPr>
            <a:normAutofit/>
          </a:bodyPr>
          <a:lstStyle/>
          <a:p>
            <a:r>
              <a:rPr lang="en-US" dirty="0"/>
              <a:t>Knowledge as an Asset</a:t>
            </a:r>
          </a:p>
        </p:txBody>
      </p:sp>
      <p:sp>
        <p:nvSpPr>
          <p:cNvPr id="3" name="Content Placeholder 2">
            <a:extLst>
              <a:ext uri="{FF2B5EF4-FFF2-40B4-BE49-F238E27FC236}">
                <a16:creationId xmlns:a16="http://schemas.microsoft.com/office/drawing/2014/main" id="{FAA44120-C334-BE4E-9131-DF1093C2C182}"/>
              </a:ext>
            </a:extLst>
          </p:cNvPr>
          <p:cNvSpPr>
            <a:spLocks noGrp="1"/>
          </p:cNvSpPr>
          <p:nvPr>
            <p:ph idx="1"/>
          </p:nvPr>
        </p:nvSpPr>
        <p:spPr>
          <a:xfrm>
            <a:off x="609600" y="962991"/>
            <a:ext cx="11287328" cy="4309400"/>
          </a:xfrm>
        </p:spPr>
        <p:txBody>
          <a:bodyPr>
            <a:normAutofit fontScale="62500" lnSpcReduction="20000"/>
          </a:bodyPr>
          <a:lstStyle/>
          <a:p>
            <a:pPr marL="0" indent="0">
              <a:buNone/>
            </a:pPr>
            <a:r>
              <a:rPr lang="en-US" altLang="en-US" sz="2900" b="1" dirty="0">
                <a:latin typeface="Arial" panose="020B0604020202020204" pitchFamily="34" charset="0"/>
                <a:cs typeface="Arial" panose="020B0604020202020204" pitchFamily="34" charset="0"/>
              </a:rPr>
              <a:t>Process Flow</a:t>
            </a:r>
          </a:p>
          <a:p>
            <a:pPr marL="0" indent="0">
              <a:buNone/>
            </a:pPr>
            <a:endParaRPr lang="en-US" altLang="en-US" sz="2600" dirty="0">
              <a:latin typeface="Arial" panose="020B0604020202020204" pitchFamily="34" charset="0"/>
              <a:cs typeface="Arial" panose="020B0604020202020204" pitchFamily="34" charset="0"/>
            </a:endParaRPr>
          </a:p>
          <a:p>
            <a:pPr marL="0" indent="0">
              <a:buNone/>
            </a:pPr>
            <a:r>
              <a:rPr lang="en-US" altLang="en-US" sz="2600" b="1" dirty="0">
                <a:latin typeface="Arial" panose="020B0604020202020204" pitchFamily="34" charset="0"/>
                <a:cs typeface="Arial" panose="020B0604020202020204" pitchFamily="34" charset="0"/>
              </a:rPr>
              <a:t>Considerations</a:t>
            </a:r>
          </a:p>
          <a:p>
            <a:pPr marL="0" indent="0">
              <a:buNone/>
            </a:pPr>
            <a:r>
              <a:rPr lang="en-US" altLang="en-US" sz="2600" dirty="0">
                <a:latin typeface="Arial" panose="020B0604020202020204" pitchFamily="34" charset="0"/>
                <a:cs typeface="Arial" panose="020B0604020202020204" pitchFamily="34" charset="0"/>
              </a:rPr>
              <a:t>What knowledge was used to perform the process</a:t>
            </a:r>
          </a:p>
          <a:p>
            <a:pPr marL="0" indent="0">
              <a:buNone/>
            </a:pPr>
            <a:r>
              <a:rPr lang="en-US" altLang="en-US" sz="2600" dirty="0">
                <a:latin typeface="Arial" panose="020B0604020202020204" pitchFamily="34" charset="0"/>
                <a:cs typeface="Arial" panose="020B0604020202020204" pitchFamily="34" charset="0"/>
              </a:rPr>
              <a:t>Tacit/Explicit – how would these evidence, consider the circumstances.</a:t>
            </a:r>
          </a:p>
          <a:p>
            <a:pPr marL="0" indent="0">
              <a:buNone/>
            </a:pPr>
            <a:br>
              <a:rPr lang="en-US" altLang="en-US" sz="2600" dirty="0">
                <a:latin typeface="Arial" panose="020B0604020202020204" pitchFamily="34" charset="0"/>
                <a:cs typeface="Arial" panose="020B0604020202020204" pitchFamily="34" charset="0"/>
              </a:rPr>
            </a:br>
            <a:r>
              <a:rPr lang="en-US" altLang="en-US" sz="2600" b="1" dirty="0">
                <a:latin typeface="Arial" panose="020B0604020202020204" pitchFamily="34" charset="0"/>
                <a:cs typeface="Arial" panose="020B0604020202020204" pitchFamily="34" charset="0"/>
              </a:rPr>
              <a:t>Knowledge</a:t>
            </a:r>
            <a:endParaRPr lang="en-US" altLang="en-US" sz="2600" dirty="0">
              <a:latin typeface="Arial" panose="020B0604020202020204" pitchFamily="34" charset="0"/>
              <a:cs typeface="Arial" panose="020B0604020202020204" pitchFamily="34" charset="0"/>
            </a:endParaRPr>
          </a:p>
          <a:p>
            <a:pPr marL="0" indent="0">
              <a:buNone/>
            </a:pPr>
            <a:r>
              <a:rPr lang="en-US" altLang="en-US" sz="2600" dirty="0">
                <a:latin typeface="Arial" panose="020B0604020202020204" pitchFamily="34" charset="0"/>
                <a:cs typeface="Arial" panose="020B0604020202020204" pitchFamily="34" charset="0"/>
              </a:rPr>
              <a:t>Who owns the knowledge of this process flow?</a:t>
            </a:r>
          </a:p>
          <a:p>
            <a:pPr marL="0" indent="0">
              <a:buNone/>
            </a:pPr>
            <a:r>
              <a:rPr lang="en-US" altLang="en-US" sz="2600" dirty="0">
                <a:latin typeface="Arial" panose="020B0604020202020204" pitchFamily="34" charset="0"/>
                <a:cs typeface="Arial" panose="020B0604020202020204" pitchFamily="34" charset="0"/>
              </a:rPr>
              <a:t>How was it communicated?</a:t>
            </a:r>
            <a:br>
              <a:rPr lang="en-US" altLang="en-US" sz="2600" dirty="0">
                <a:latin typeface="Arial" panose="020B0604020202020204" pitchFamily="34" charset="0"/>
                <a:cs typeface="Arial" panose="020B0604020202020204" pitchFamily="34" charset="0"/>
              </a:rPr>
            </a:br>
            <a:r>
              <a:rPr lang="en-US" altLang="en-US" sz="2600" dirty="0">
                <a:latin typeface="Arial" panose="020B0604020202020204" pitchFamily="34" charset="0"/>
                <a:cs typeface="Arial" panose="020B0604020202020204" pitchFamily="34" charset="0"/>
              </a:rPr>
              <a:t>How was it learned?</a:t>
            </a:r>
            <a:br>
              <a:rPr lang="en-US" altLang="en-US" sz="2600" dirty="0">
                <a:latin typeface="Arial" panose="020B0604020202020204" pitchFamily="34" charset="0"/>
                <a:cs typeface="Arial" panose="020B0604020202020204" pitchFamily="34" charset="0"/>
              </a:rPr>
            </a:br>
            <a:r>
              <a:rPr lang="en-US" altLang="en-US" sz="2600" dirty="0">
                <a:latin typeface="Arial" panose="020B0604020202020204" pitchFamily="34" charset="0"/>
                <a:cs typeface="Arial" panose="020B0604020202020204" pitchFamily="34" charset="0"/>
              </a:rPr>
              <a:t>How is it stored?</a:t>
            </a:r>
            <a:br>
              <a:rPr lang="en-US" altLang="en-US" sz="2600" dirty="0">
                <a:latin typeface="Arial" panose="020B0604020202020204" pitchFamily="34" charset="0"/>
                <a:cs typeface="Arial" panose="020B0604020202020204" pitchFamily="34" charset="0"/>
              </a:rPr>
            </a:br>
            <a:r>
              <a:rPr lang="en-US" altLang="en-US" sz="2600" dirty="0">
                <a:latin typeface="Arial" panose="020B0604020202020204" pitchFamily="34" charset="0"/>
                <a:cs typeface="Arial" panose="020B0604020202020204" pitchFamily="34" charset="0"/>
              </a:rPr>
              <a:t>Active learning?</a:t>
            </a:r>
          </a:p>
          <a:p>
            <a:pPr marL="0" indent="0">
              <a:buNone/>
            </a:pPr>
            <a:r>
              <a:rPr lang="en-US" altLang="en-US" sz="2600" dirty="0">
                <a:latin typeface="Arial" panose="020B0604020202020204" pitchFamily="34" charset="0"/>
                <a:cs typeface="Arial" panose="020B0604020202020204" pitchFamily="34" charset="0"/>
              </a:rPr>
              <a:t>Consider the DIKW model – how is this manifested?</a:t>
            </a:r>
          </a:p>
          <a:p>
            <a:pPr marL="0" indent="0">
              <a:buNone/>
            </a:pPr>
            <a:r>
              <a:rPr lang="en-US" altLang="en-US" sz="2600" dirty="0">
                <a:latin typeface="Arial" panose="020B0604020202020204" pitchFamily="34" charset="0"/>
                <a:cs typeface="Arial" panose="020B0604020202020204" pitchFamily="34" charset="0"/>
              </a:rPr>
              <a:t>Consider Takeuchi’s model (SECI)</a:t>
            </a:r>
          </a:p>
          <a:p>
            <a:pPr marL="0" indent="0">
              <a:buNone/>
            </a:pPr>
            <a:r>
              <a:rPr lang="en-US" altLang="en-US" sz="2600" dirty="0">
                <a:latin typeface="Arial" panose="020B0604020202020204" pitchFamily="34" charset="0"/>
                <a:cs typeface="Arial" panose="020B0604020202020204" pitchFamily="34" charset="0"/>
              </a:rPr>
              <a:t>  </a:t>
            </a:r>
          </a:p>
          <a:p>
            <a:pPr marL="0" indent="0">
              <a:buNone/>
            </a:pPr>
            <a:r>
              <a:rPr lang="en-US" altLang="en-US" sz="2600" dirty="0">
                <a:latin typeface="Arial" panose="020B0604020202020204" pitchFamily="34" charset="0"/>
                <a:cs typeface="Arial" panose="020B0604020202020204" pitchFamily="34" charset="0"/>
              </a:rPr>
              <a:t>How does this process flow coupled with a learning process translate to knowledge asset?</a:t>
            </a:r>
          </a:p>
          <a:p>
            <a:pPr marL="0" indent="0">
              <a:buNone/>
            </a:pPr>
            <a:r>
              <a:rPr lang="en-US" altLang="en-US" sz="2600" dirty="0">
                <a:latin typeface="Arial" panose="020B0604020202020204" pitchFamily="34" charset="0"/>
                <a:cs typeface="Arial" panose="020B0604020202020204" pitchFamily="34" charset="0"/>
              </a:rPr>
              <a:t>Can it be modified? </a:t>
            </a:r>
          </a:p>
          <a:p>
            <a:pPr marL="0" indent="0">
              <a:buNone/>
            </a:pPr>
            <a:r>
              <a:rPr lang="en-US" altLang="en-US" sz="2600" dirty="0">
                <a:latin typeface="Arial" panose="020B0604020202020204" pitchFamily="34" charset="0"/>
                <a:cs typeface="Arial" panose="020B0604020202020204" pitchFamily="34" charset="0"/>
              </a:rPr>
              <a:t>How would that be communicated/stored/shared?</a:t>
            </a:r>
          </a:p>
        </p:txBody>
      </p:sp>
      <p:sp>
        <p:nvSpPr>
          <p:cNvPr id="4" name="Slide Number Placeholder 3">
            <a:extLst>
              <a:ext uri="{FF2B5EF4-FFF2-40B4-BE49-F238E27FC236}">
                <a16:creationId xmlns:a16="http://schemas.microsoft.com/office/drawing/2014/main" id="{DA9A1DB9-3741-F540-863D-224FCAFC77EE}"/>
              </a:ext>
            </a:extLst>
          </p:cNvPr>
          <p:cNvSpPr>
            <a:spLocks noGrp="1"/>
          </p:cNvSpPr>
          <p:nvPr>
            <p:ph type="sldNum" sz="quarter" idx="12"/>
          </p:nvPr>
        </p:nvSpPr>
        <p:spPr/>
        <p:txBody>
          <a:bodyPr/>
          <a:lstStyle/>
          <a:p>
            <a:fld id="{3D165440-4880-415F-9146-4793BDD623F8}" type="slidenum">
              <a:rPr lang="en-GB" smtClean="0"/>
              <a:t>15</a:t>
            </a:fld>
            <a:endParaRPr lang="en-GB"/>
          </a:p>
        </p:txBody>
      </p:sp>
    </p:spTree>
    <p:extLst>
      <p:ext uri="{BB962C8B-B14F-4D97-AF65-F5344CB8AC3E}">
        <p14:creationId xmlns:p14="http://schemas.microsoft.com/office/powerpoint/2010/main" val="15445913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FE26-C3DB-9B42-AED8-676B12EE1950}"/>
              </a:ext>
            </a:extLst>
          </p:cNvPr>
          <p:cNvSpPr>
            <a:spLocks noGrp="1"/>
          </p:cNvSpPr>
          <p:nvPr>
            <p:ph type="title"/>
          </p:nvPr>
        </p:nvSpPr>
        <p:spPr/>
        <p:txBody>
          <a:bodyPr>
            <a:normAutofit/>
          </a:bodyPr>
          <a:lstStyle/>
          <a:p>
            <a:r>
              <a:rPr lang="en-US" dirty="0"/>
              <a:t>Knowledge as an Asset</a:t>
            </a:r>
          </a:p>
        </p:txBody>
      </p:sp>
      <p:sp>
        <p:nvSpPr>
          <p:cNvPr id="3" name="Content Placeholder 2">
            <a:extLst>
              <a:ext uri="{FF2B5EF4-FFF2-40B4-BE49-F238E27FC236}">
                <a16:creationId xmlns:a16="http://schemas.microsoft.com/office/drawing/2014/main" id="{FAA44120-C334-BE4E-9131-DF1093C2C182}"/>
              </a:ext>
            </a:extLst>
          </p:cNvPr>
          <p:cNvSpPr>
            <a:spLocks noGrp="1"/>
          </p:cNvSpPr>
          <p:nvPr>
            <p:ph idx="1"/>
          </p:nvPr>
        </p:nvSpPr>
        <p:spPr>
          <a:xfrm>
            <a:off x="609600" y="962991"/>
            <a:ext cx="2218841" cy="594589"/>
          </a:xfrm>
        </p:spPr>
        <p:txBody>
          <a:bodyPr>
            <a:normAutofit/>
          </a:bodyPr>
          <a:lstStyle/>
          <a:p>
            <a:pPr marL="0" indent="0">
              <a:buNone/>
            </a:pPr>
            <a:r>
              <a:rPr lang="en-US" altLang="en-US" sz="2400" b="1" dirty="0">
                <a:latin typeface="Arial" panose="020B0604020202020204" pitchFamily="34" charset="0"/>
                <a:cs typeface="Arial" panose="020B0604020202020204" pitchFamily="34" charset="0"/>
              </a:rPr>
              <a:t>Questions?</a:t>
            </a:r>
          </a:p>
        </p:txBody>
      </p:sp>
      <p:sp>
        <p:nvSpPr>
          <p:cNvPr id="4" name="Slide Number Placeholder 3">
            <a:extLst>
              <a:ext uri="{FF2B5EF4-FFF2-40B4-BE49-F238E27FC236}">
                <a16:creationId xmlns:a16="http://schemas.microsoft.com/office/drawing/2014/main" id="{DA9A1DB9-3741-F540-863D-224FCAFC77EE}"/>
              </a:ext>
            </a:extLst>
          </p:cNvPr>
          <p:cNvSpPr>
            <a:spLocks noGrp="1"/>
          </p:cNvSpPr>
          <p:nvPr>
            <p:ph type="sldNum" sz="quarter" idx="12"/>
          </p:nvPr>
        </p:nvSpPr>
        <p:spPr/>
        <p:txBody>
          <a:bodyPr/>
          <a:lstStyle/>
          <a:p>
            <a:fld id="{3D165440-4880-415F-9146-4793BDD623F8}" type="slidenum">
              <a:rPr lang="en-GB" smtClean="0"/>
              <a:t>16</a:t>
            </a:fld>
            <a:endParaRPr lang="en-GB"/>
          </a:p>
        </p:txBody>
      </p:sp>
      <p:pic>
        <p:nvPicPr>
          <p:cNvPr id="5" name="Picture 2">
            <a:extLst>
              <a:ext uri="{FF2B5EF4-FFF2-40B4-BE49-F238E27FC236}">
                <a16:creationId xmlns:a16="http://schemas.microsoft.com/office/drawing/2014/main" id="{7DF1614E-4D68-7C4E-AF50-DEF1CF23D3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4770" y="1828800"/>
            <a:ext cx="6823515" cy="38751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7281913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FE26-C3DB-9B42-AED8-676B12EE1950}"/>
              </a:ext>
            </a:extLst>
          </p:cNvPr>
          <p:cNvSpPr>
            <a:spLocks noGrp="1"/>
          </p:cNvSpPr>
          <p:nvPr>
            <p:ph type="title"/>
          </p:nvPr>
        </p:nvSpPr>
        <p:spPr/>
        <p:txBody>
          <a:bodyPr>
            <a:normAutofit/>
          </a:bodyPr>
          <a:lstStyle/>
          <a:p>
            <a:r>
              <a:rPr lang="en-US" dirty="0"/>
              <a:t>Knowledge as an Asset</a:t>
            </a:r>
          </a:p>
        </p:txBody>
      </p:sp>
      <p:sp>
        <p:nvSpPr>
          <p:cNvPr id="3" name="Content Placeholder 2">
            <a:extLst>
              <a:ext uri="{FF2B5EF4-FFF2-40B4-BE49-F238E27FC236}">
                <a16:creationId xmlns:a16="http://schemas.microsoft.com/office/drawing/2014/main" id="{FAA44120-C334-BE4E-9131-DF1093C2C182}"/>
              </a:ext>
            </a:extLst>
          </p:cNvPr>
          <p:cNvSpPr>
            <a:spLocks noGrp="1"/>
          </p:cNvSpPr>
          <p:nvPr>
            <p:ph idx="1"/>
          </p:nvPr>
        </p:nvSpPr>
        <p:spPr>
          <a:xfrm>
            <a:off x="483140" y="880354"/>
            <a:ext cx="10972800" cy="1571016"/>
          </a:xfrm>
        </p:spPr>
        <p:txBody>
          <a:bodyPr>
            <a:normAutofit/>
          </a:bodyPr>
          <a:lstStyle/>
          <a:p>
            <a:pPr marL="0" indent="0">
              <a:buNone/>
            </a:pPr>
            <a:r>
              <a:rPr lang="en-US" sz="2400" b="1" dirty="0"/>
              <a:t>Homework (To be completed before next session)</a:t>
            </a:r>
            <a:br>
              <a:rPr lang="en-US" altLang="en-US" sz="2400" b="1" dirty="0">
                <a:latin typeface="Arial" panose="020B0604020202020204" pitchFamily="34" charset="0"/>
                <a:cs typeface="Arial" panose="020B0604020202020204" pitchFamily="34" charset="0"/>
              </a:rPr>
            </a:br>
            <a:br>
              <a:rPr lang="en-US" altLang="en-US" sz="2400" b="1" dirty="0">
                <a:latin typeface="Arial" panose="020B0604020202020204" pitchFamily="34" charset="0"/>
                <a:cs typeface="Arial" panose="020B0604020202020204" pitchFamily="34" charset="0"/>
              </a:rPr>
            </a:br>
            <a:r>
              <a:rPr lang="en-US" altLang="en-US" sz="2400" dirty="0">
                <a:latin typeface="Arial" panose="020B0604020202020204" pitchFamily="34" charset="0"/>
                <a:cs typeface="Arial" panose="020B0604020202020204" pitchFamily="34" charset="0"/>
              </a:rPr>
              <a:t>Apply analysis and modelling techniques to identify knowledge assets (SWOT)</a:t>
            </a:r>
          </a:p>
          <a:p>
            <a:pPr marL="0" indent="0">
              <a:buNone/>
            </a:pPr>
            <a:r>
              <a:rPr lang="en-US" altLang="en-US" sz="2000" dirty="0">
                <a:latin typeface="Arial" panose="020B0604020202020204" pitchFamily="34" charset="0"/>
                <a:cs typeface="Arial" panose="020B0604020202020204" pitchFamily="34" charset="0"/>
              </a:rPr>
              <a:t>(Develop simple process flow &amp; list 5 knowledge assets used by an </a:t>
            </a:r>
            <a:r>
              <a:rPr lang="en-US" altLang="en-US" sz="2000" dirty="0" err="1">
                <a:latin typeface="Arial" panose="020B0604020202020204" pitchFamily="34" charset="0"/>
                <a:cs typeface="Arial" panose="020B0604020202020204" pitchFamily="34" charset="0"/>
              </a:rPr>
              <a:t>organisation</a:t>
            </a:r>
            <a:r>
              <a:rPr lang="en-US" altLang="en-US" sz="2000" dirty="0">
                <a:latin typeface="Arial" panose="020B0604020202020204" pitchFamily="34" charset="0"/>
                <a:cs typeface="Arial" panose="020B0604020202020204" pitchFamily="34" charset="0"/>
              </a:rPr>
              <a:t>)</a:t>
            </a:r>
          </a:p>
          <a:p>
            <a:pPr marL="0" indent="0">
              <a:buNone/>
            </a:pPr>
            <a:endParaRPr lang="en-US" altLang="en-US"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A9A1DB9-3741-F540-863D-224FCAFC77EE}"/>
              </a:ext>
            </a:extLst>
          </p:cNvPr>
          <p:cNvSpPr>
            <a:spLocks noGrp="1"/>
          </p:cNvSpPr>
          <p:nvPr>
            <p:ph type="sldNum" sz="quarter" idx="12"/>
          </p:nvPr>
        </p:nvSpPr>
        <p:spPr/>
        <p:txBody>
          <a:bodyPr/>
          <a:lstStyle/>
          <a:p>
            <a:fld id="{3D165440-4880-415F-9146-4793BDD623F8}" type="slidenum">
              <a:rPr lang="en-GB" smtClean="0"/>
              <a:t>17</a:t>
            </a:fld>
            <a:endParaRPr lang="en-GB"/>
          </a:p>
        </p:txBody>
      </p:sp>
      <p:grpSp>
        <p:nvGrpSpPr>
          <p:cNvPr id="12" name="Group 11">
            <a:extLst>
              <a:ext uri="{FF2B5EF4-FFF2-40B4-BE49-F238E27FC236}">
                <a16:creationId xmlns:a16="http://schemas.microsoft.com/office/drawing/2014/main" id="{414EDC70-F2CD-2B46-886D-0B1A538F940A}"/>
              </a:ext>
            </a:extLst>
          </p:cNvPr>
          <p:cNvGrpSpPr/>
          <p:nvPr/>
        </p:nvGrpSpPr>
        <p:grpSpPr>
          <a:xfrm>
            <a:off x="609600" y="3267605"/>
            <a:ext cx="5784752" cy="2573140"/>
            <a:chOff x="609600" y="2528300"/>
            <a:chExt cx="5784752" cy="2573140"/>
          </a:xfrm>
        </p:grpSpPr>
        <p:pic>
          <p:nvPicPr>
            <p:cNvPr id="6" name="Picture 5">
              <a:extLst>
                <a:ext uri="{FF2B5EF4-FFF2-40B4-BE49-F238E27FC236}">
                  <a16:creationId xmlns:a16="http://schemas.microsoft.com/office/drawing/2014/main" id="{8FD0CC22-2847-C941-8637-E2E1A396763D}"/>
                </a:ext>
              </a:extLst>
            </p:cNvPr>
            <p:cNvPicPr>
              <a:picLocks noChangeAspect="1"/>
            </p:cNvPicPr>
            <p:nvPr/>
          </p:nvPicPr>
          <p:blipFill>
            <a:blip r:embed="rId2"/>
            <a:stretch>
              <a:fillRect/>
            </a:stretch>
          </p:blipFill>
          <p:spPr>
            <a:xfrm>
              <a:off x="609600" y="3666526"/>
              <a:ext cx="1843625" cy="1037642"/>
            </a:xfrm>
            <a:prstGeom prst="rect">
              <a:avLst/>
            </a:prstGeom>
          </p:spPr>
        </p:pic>
        <p:pic>
          <p:nvPicPr>
            <p:cNvPr id="8" name="Picture 7">
              <a:extLst>
                <a:ext uri="{FF2B5EF4-FFF2-40B4-BE49-F238E27FC236}">
                  <a16:creationId xmlns:a16="http://schemas.microsoft.com/office/drawing/2014/main" id="{3085E369-34F5-2148-B53E-B4B9A91296AD}"/>
                </a:ext>
              </a:extLst>
            </p:cNvPr>
            <p:cNvPicPr>
              <a:picLocks noChangeAspect="1"/>
            </p:cNvPicPr>
            <p:nvPr/>
          </p:nvPicPr>
          <p:blipFill>
            <a:blip r:embed="rId3"/>
            <a:stretch>
              <a:fillRect/>
            </a:stretch>
          </p:blipFill>
          <p:spPr>
            <a:xfrm>
              <a:off x="609600" y="2528300"/>
              <a:ext cx="1822160" cy="1025561"/>
            </a:xfrm>
            <a:prstGeom prst="rect">
              <a:avLst/>
            </a:prstGeom>
          </p:spPr>
        </p:pic>
        <p:sp>
          <p:nvSpPr>
            <p:cNvPr id="9" name="TextBox 8">
              <a:extLst>
                <a:ext uri="{FF2B5EF4-FFF2-40B4-BE49-F238E27FC236}">
                  <a16:creationId xmlns:a16="http://schemas.microsoft.com/office/drawing/2014/main" id="{F8F07F37-4748-A742-BF0B-B106903A3598}"/>
                </a:ext>
              </a:extLst>
            </p:cNvPr>
            <p:cNvSpPr txBox="1"/>
            <p:nvPr/>
          </p:nvSpPr>
          <p:spPr>
            <a:xfrm>
              <a:off x="2529191" y="3184529"/>
              <a:ext cx="2499402" cy="369332"/>
            </a:xfrm>
            <a:prstGeom prst="rect">
              <a:avLst/>
            </a:prstGeom>
            <a:noFill/>
          </p:spPr>
          <p:txBody>
            <a:bodyPr wrap="none" rtlCol="0">
              <a:spAutoFit/>
            </a:bodyPr>
            <a:lstStyle/>
            <a:p>
              <a:r>
                <a:rPr lang="en-GB" dirty="0">
                  <a:hlinkClick r:id="rId4" tooltip="What is Big Data? (2019)"/>
                </a:rPr>
                <a:t>What is Big Data? (2019)</a:t>
              </a:r>
              <a:endParaRPr lang="en-US" dirty="0"/>
            </a:p>
          </p:txBody>
        </p:sp>
        <p:sp>
          <p:nvSpPr>
            <p:cNvPr id="11" name="TextBox 10">
              <a:extLst>
                <a:ext uri="{FF2B5EF4-FFF2-40B4-BE49-F238E27FC236}">
                  <a16:creationId xmlns:a16="http://schemas.microsoft.com/office/drawing/2014/main" id="{001DAAEA-9A3F-834F-85B5-4DBC3303FC05}"/>
                </a:ext>
              </a:extLst>
            </p:cNvPr>
            <p:cNvSpPr txBox="1"/>
            <p:nvPr/>
          </p:nvSpPr>
          <p:spPr>
            <a:xfrm>
              <a:off x="2529191" y="4455109"/>
              <a:ext cx="3865161" cy="646331"/>
            </a:xfrm>
            <a:prstGeom prst="rect">
              <a:avLst/>
            </a:prstGeom>
            <a:noFill/>
          </p:spPr>
          <p:txBody>
            <a:bodyPr wrap="none" rtlCol="0">
              <a:spAutoFit/>
            </a:bodyPr>
            <a:lstStyle/>
            <a:p>
              <a:r>
                <a:rPr lang="en-GB" dirty="0">
                  <a:hlinkClick r:id="rId5" tooltip="Kenneth Cukier: Big data is better data"/>
                </a:rPr>
                <a:t>Kenneth Cukier: Big data is better data</a:t>
              </a:r>
              <a:endParaRPr lang="en-US" altLang="en-US" dirty="0">
                <a:latin typeface="Arial" panose="020B0604020202020204" pitchFamily="34" charset="0"/>
                <a:cs typeface="Arial" panose="020B0604020202020204" pitchFamily="34" charset="0"/>
              </a:endParaRPr>
            </a:p>
            <a:p>
              <a:endParaRPr lang="en-US" dirty="0"/>
            </a:p>
          </p:txBody>
        </p:sp>
      </p:grpSp>
      <p:sp>
        <p:nvSpPr>
          <p:cNvPr id="13" name="TextBox 12">
            <a:extLst>
              <a:ext uri="{FF2B5EF4-FFF2-40B4-BE49-F238E27FC236}">
                <a16:creationId xmlns:a16="http://schemas.microsoft.com/office/drawing/2014/main" id="{766DB868-72FA-3D4F-91EC-052D1C3E1994}"/>
              </a:ext>
            </a:extLst>
          </p:cNvPr>
          <p:cNvSpPr txBox="1"/>
          <p:nvPr/>
        </p:nvSpPr>
        <p:spPr>
          <a:xfrm>
            <a:off x="609600" y="2840477"/>
            <a:ext cx="1564852" cy="369332"/>
          </a:xfrm>
          <a:prstGeom prst="rect">
            <a:avLst/>
          </a:prstGeom>
          <a:noFill/>
        </p:spPr>
        <p:txBody>
          <a:bodyPr wrap="none" rtlCol="0">
            <a:spAutoFit/>
          </a:bodyPr>
          <a:lstStyle/>
          <a:p>
            <a:r>
              <a:rPr lang="en-US" dirty="0"/>
              <a:t>Useful videos</a:t>
            </a:r>
            <a:r>
              <a:rPr lang="en-US" dirty="0">
                <a:sym typeface="Wingdings" pitchFamily="2" charset="2"/>
              </a:rPr>
              <a:t>: </a:t>
            </a:r>
          </a:p>
        </p:txBody>
      </p:sp>
    </p:spTree>
    <p:extLst>
      <p:ext uri="{BB962C8B-B14F-4D97-AF65-F5344CB8AC3E}">
        <p14:creationId xmlns:p14="http://schemas.microsoft.com/office/powerpoint/2010/main" val="19446473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101</TotalTime>
  <Words>1715</Words>
  <Application>Microsoft Macintosh PowerPoint</Application>
  <PresentationFormat>Widescreen</PresentationFormat>
  <Paragraphs>175</Paragraphs>
  <Slides>17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Myriad Pro</vt:lpstr>
      <vt:lpstr>Wingdings</vt:lpstr>
      <vt:lpstr>20140311PresentationUWTSDTemplate</vt:lpstr>
      <vt:lpstr>BA Management Skills for the Workplace BMSK5006</vt:lpstr>
      <vt:lpstr>Knowledge as an Asset</vt:lpstr>
      <vt:lpstr>Knowledge as an Asset</vt:lpstr>
      <vt:lpstr>Knowledge as an Asset</vt:lpstr>
      <vt:lpstr>Knowledge as an Asset</vt:lpstr>
      <vt:lpstr>Knowledge as an Asset</vt:lpstr>
      <vt:lpstr>Knowledge as an Asset</vt:lpstr>
      <vt:lpstr>Knowledge as an Asset</vt:lpstr>
      <vt:lpstr>Knowledge as an Asset</vt:lpstr>
      <vt:lpstr>Knowledge as an Asset</vt:lpstr>
      <vt:lpstr>Knowledge as an Asset</vt:lpstr>
      <vt:lpstr>Knowledge as an Asset</vt:lpstr>
      <vt:lpstr>Knowledge as an Asset</vt:lpstr>
      <vt:lpstr>Knowledge as an Asset</vt:lpstr>
      <vt:lpstr>Knowledge as an Asset</vt:lpstr>
      <vt:lpstr>Knowledge as an Asset</vt:lpstr>
      <vt:lpstr>Knowledge as an Asset</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 Davies</dc:creator>
  <cp:lastModifiedBy>M Davies</cp:lastModifiedBy>
  <cp:revision>12</cp:revision>
  <dcterms:created xsi:type="dcterms:W3CDTF">2020-04-09T12:50:45Z</dcterms:created>
  <dcterms:modified xsi:type="dcterms:W3CDTF">2020-04-09T14:31:53Z</dcterms:modified>
</cp:coreProperties>
</file>