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3"/>
  </p:notesMasterIdLst>
  <p:sldIdLst>
    <p:sldId id="256" r:id="rId2"/>
    <p:sldId id="257" r:id="rId3"/>
    <p:sldId id="259" r:id="rId4"/>
    <p:sldId id="260" r:id="rId5"/>
    <p:sldId id="262" r:id="rId6"/>
    <p:sldId id="268" r:id="rId7"/>
    <p:sldId id="264" r:id="rId8"/>
    <p:sldId id="266" r:id="rId9"/>
    <p:sldId id="265" r:id="rId10"/>
    <p:sldId id="258" r:id="rId11"/>
    <p:sldId id="267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0335" autoAdjust="0"/>
    <p:restoredTop sz="95964" autoAdjust="0"/>
  </p:normalViewPr>
  <p:slideViewPr>
    <p:cSldViewPr snapToGrid="0">
      <p:cViewPr varScale="1">
        <p:scale>
          <a:sx n="68" d="100"/>
          <a:sy n="68" d="100"/>
        </p:scale>
        <p:origin x="232" y="112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A1A13E7-E6BF-4181-9F9D-F98164CE5C15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AD5EB9-B321-4627-A96C-408748FB76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13923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AD5EB9-B321-4627-A96C-408748FB7616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528478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72698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20753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84968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96751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1485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81594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86210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8004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6382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95451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6333253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872519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4321706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007008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131156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68049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C18859-9320-47B1-B84A-5AD18E8F8F05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01005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  <p:sldLayoutId id="2147483708" r:id="rId12"/>
    <p:sldLayoutId id="2147483709" r:id="rId13"/>
    <p:sldLayoutId id="2147483710" r:id="rId14"/>
    <p:sldLayoutId id="2147483711" r:id="rId15"/>
    <p:sldLayoutId id="2147483712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pixabay.com/en/market-flowers-farmers-local-market-1178251/" TargetMode="External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ynextmove.org/profile/summary/27-1023.00" TargetMode="External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3.xml"/><Relationship Id="rId4" Type="http://schemas.openxmlformats.org/officeDocument/2006/relationships/hyperlink" Target="https://creativecommons.org/licenses/by/3.0/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ublicdomainpictures.net/view-image.php?image=2023" TargetMode="External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3.xml"/><Relationship Id="rId5" Type="http://schemas.openxmlformats.org/officeDocument/2006/relationships/hyperlink" Target="https://openclipart.org/detail/92317" TargetMode="External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en.wikipedia.org/wiki/Incandescent_light_bulb" TargetMode="Externa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3.xml"/><Relationship Id="rId5" Type="http://schemas.openxmlformats.org/officeDocument/2006/relationships/hyperlink" Target="https://freepngimg.com/png/25521-stock-market-image" TargetMode="External"/><Relationship Id="rId4" Type="http://schemas.openxmlformats.org/officeDocument/2006/relationships/image" Target="../media/image6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877589-7B87-1810-7D1A-B5A2048E349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240280" y="1122363"/>
            <a:ext cx="8427720" cy="3586798"/>
          </a:xfrm>
        </p:spPr>
        <p:txBody>
          <a:bodyPr>
            <a:normAutofit/>
          </a:bodyPr>
          <a:lstStyle/>
          <a:p>
            <a:r>
              <a:rPr lang="en-GB" sz="3200" dirty="0">
                <a:latin typeface="A"/>
              </a:rPr>
              <a:t>MODULE NAME Problem Solving and Decision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MODULE CODE (LCLM4004_LON)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STUDENT NAME Anthony Bennett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STUDENT ID 2443047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LECTURER Dr Faiza Edu 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Assignment 1: Presentation </a:t>
            </a:r>
          </a:p>
        </p:txBody>
      </p:sp>
    </p:spTree>
    <p:extLst>
      <p:ext uri="{BB962C8B-B14F-4D97-AF65-F5344CB8AC3E}">
        <p14:creationId xmlns:p14="http://schemas.microsoft.com/office/powerpoint/2010/main" val="25636277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E262C7-2C0D-83A7-4B68-88CCFBE724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213" y="650530"/>
            <a:ext cx="5602287" cy="868680"/>
          </a:xfrm>
        </p:spPr>
        <p:txBody>
          <a:bodyPr/>
          <a:lstStyle/>
          <a:p>
            <a:pPr algn="ctr"/>
            <a:r>
              <a:rPr lang="en-GB" b="1" dirty="0"/>
              <a:t>OVERVIEW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986ECFC-4802-880F-CAC4-59F9E04E17F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14569" y="1901952"/>
            <a:ext cx="7604044" cy="4092448"/>
          </a:xfrm>
        </p:spPr>
        <p:txBody>
          <a:bodyPr>
            <a:norm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Company background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Problem Identification (5W2H)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External analysis (Pestle)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Cause and effect (Fishbone)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Conclusion &amp; recommendations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References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24715AE-E20E-0D43-8481-A32E3FD96BF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286500" y="0"/>
            <a:ext cx="59055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58060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C7DAA2-C26F-4546-8B0F-C81CFB47F8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320040"/>
            <a:ext cx="8915399" cy="756339"/>
          </a:xfrm>
        </p:spPr>
        <p:txBody>
          <a:bodyPr/>
          <a:lstStyle/>
          <a:p>
            <a:r>
              <a:rPr lang="en-GB" b="1" dirty="0"/>
              <a:t>Company background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C1CCB3-874D-5E4A-629C-E7AA4A8AB46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997327" y="1389888"/>
            <a:ext cx="9090595" cy="4078224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tx1"/>
                </a:solidFill>
                <a:ea typeface="+mn-lt"/>
                <a:cs typeface="+mn-lt"/>
              </a:rPr>
              <a:t>  Founded 2016 by Liam &amp; Priya, Norwich England </a:t>
            </a:r>
          </a:p>
          <a:p>
            <a:r>
              <a:rPr lang="en-GB" dirty="0">
                <a:solidFill>
                  <a:schemeClr val="tx1"/>
                </a:solidFill>
                <a:ea typeface="+mn-lt"/>
                <a:cs typeface="+mn-lt"/>
              </a:rPr>
              <a:t>  Independent florist eco friendly packaging &amp; local flowers</a:t>
            </a:r>
          </a:p>
          <a:p>
            <a:r>
              <a:rPr lang="en-GB" dirty="0">
                <a:solidFill>
                  <a:schemeClr val="tx1"/>
                </a:solidFill>
                <a:ea typeface="+mn-lt"/>
                <a:cs typeface="+mn-lt"/>
              </a:rPr>
              <a:t>  Reputation for bespoke design &amp; community focus</a:t>
            </a:r>
          </a:p>
          <a:p>
            <a:r>
              <a:rPr lang="en-GB" dirty="0">
                <a:solidFill>
                  <a:schemeClr val="tx1"/>
                </a:solidFill>
                <a:ea typeface="+mn-lt"/>
                <a:cs typeface="+mn-lt"/>
              </a:rPr>
              <a:t>  Recent Issues: 30% In-store sales drop, rising cost, online competition</a:t>
            </a:r>
          </a:p>
          <a:p>
            <a:r>
              <a:rPr lang="en-GB" dirty="0">
                <a:solidFill>
                  <a:schemeClr val="tx1"/>
                </a:solidFill>
                <a:ea typeface="+mn-lt"/>
                <a:cs typeface="+mn-lt"/>
              </a:rPr>
              <a:t> 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C07FF0D-0974-C549-ABA6-F709EB82133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096000" y="3429000"/>
            <a:ext cx="6096000" cy="34290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55F3F16-97FB-B94E-BAFC-6FFC76236CE8}"/>
              </a:ext>
            </a:extLst>
          </p:cNvPr>
          <p:cNvSpPr txBox="1"/>
          <p:nvPr/>
        </p:nvSpPr>
        <p:spPr>
          <a:xfrm>
            <a:off x="8333627" y="8752187"/>
            <a:ext cx="4325479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00">
                <a:hlinkClick r:id="rId3" tooltip="https://www.mynextmove.org/profile/summary/27-1023.00"/>
              </a:rPr>
              <a:t>This Photo</a:t>
            </a:r>
            <a:r>
              <a:rPr lang="en-US" sz="900"/>
              <a:t> by Unknown Author is licensed under </a:t>
            </a:r>
            <a:r>
              <a:rPr lang="en-US" sz="900">
                <a:hlinkClick r:id="rId4" tooltip="https://creativecommons.org/licenses/by/3.0/"/>
              </a:rPr>
              <a:t>CC BY</a:t>
            </a:r>
            <a:endParaRPr lang="en-US" sz="900"/>
          </a:p>
        </p:txBody>
      </p:sp>
    </p:spTree>
    <p:extLst>
      <p:ext uri="{BB962C8B-B14F-4D97-AF65-F5344CB8AC3E}">
        <p14:creationId xmlns:p14="http://schemas.microsoft.com/office/powerpoint/2010/main" val="174849902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D839E5-539A-6BA2-F020-0AEF28846A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3" y="389273"/>
            <a:ext cx="8915399" cy="713232"/>
          </a:xfrm>
        </p:spPr>
        <p:txBody>
          <a:bodyPr/>
          <a:lstStyle/>
          <a:p>
            <a:r>
              <a:rPr lang="en-GB" b="1" dirty="0"/>
              <a:t>Problem Identification (5w2h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73EC453-8E6E-AAA5-639A-7F2EB8FCDBC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9465" y="1102505"/>
            <a:ext cx="11432085" cy="5622145"/>
          </a:xfrm>
        </p:spPr>
        <p:txBody>
          <a:bodyPr>
            <a:normAutofit fontScale="62500" lnSpcReduction="20000"/>
          </a:bodyPr>
          <a:lstStyle/>
          <a:p>
            <a:r>
              <a:rPr lang="en-GB" sz="2800" b="1" dirty="0">
                <a:solidFill>
                  <a:schemeClr val="tx1"/>
                </a:solidFill>
              </a:rPr>
              <a:t>                               key Points</a:t>
            </a:r>
          </a:p>
          <a:p>
            <a:pPr marL="514350" indent="-51435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tx1"/>
                </a:solidFill>
              </a:rPr>
              <a:t> </a:t>
            </a:r>
          </a:p>
          <a:p>
            <a:pPr marL="514350" indent="-514350">
              <a:buFont typeface="Arial" panose="020B0604020202020204" pitchFamily="34" charset="0"/>
              <a:buChar char="•"/>
            </a:pPr>
            <a:r>
              <a:rPr lang="en-GB" sz="2800" b="1" dirty="0">
                <a:solidFill>
                  <a:schemeClr val="tx1"/>
                </a:solidFill>
              </a:rPr>
              <a:t>Who </a:t>
            </a:r>
            <a:r>
              <a:rPr lang="en-GB" sz="2800" dirty="0">
                <a:solidFill>
                  <a:schemeClr val="tx1"/>
                </a:solidFill>
              </a:rPr>
              <a:t>              Owners (Liam &amp; Priya), staff &amp; customers </a:t>
            </a:r>
          </a:p>
          <a:p>
            <a:pPr marL="514350" indent="-514350">
              <a:buFont typeface="Arial" panose="020B0604020202020204" pitchFamily="34" charset="0"/>
              <a:buChar char="•"/>
            </a:pPr>
            <a:endParaRPr lang="en-GB" sz="2800" dirty="0">
              <a:solidFill>
                <a:schemeClr val="tx1"/>
              </a:solidFill>
            </a:endParaRPr>
          </a:p>
          <a:p>
            <a:pPr marL="514350" indent="-514350">
              <a:buFont typeface="Arial" panose="020B0604020202020204" pitchFamily="34" charset="0"/>
              <a:buChar char="•"/>
            </a:pPr>
            <a:r>
              <a:rPr lang="en-GB" sz="2800" b="1" dirty="0">
                <a:solidFill>
                  <a:schemeClr val="tx1"/>
                </a:solidFill>
              </a:rPr>
              <a:t>What </a:t>
            </a:r>
            <a:r>
              <a:rPr lang="en-GB" sz="2800" dirty="0">
                <a:solidFill>
                  <a:schemeClr val="tx1"/>
                </a:solidFill>
              </a:rPr>
              <a:t>             30% decline in-store sales; rising cost; Online competitors;</a:t>
            </a:r>
          </a:p>
          <a:p>
            <a:pPr marL="514350" indent="-51435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tx1"/>
                </a:solidFill>
              </a:rPr>
              <a:t>                        dated website</a:t>
            </a:r>
          </a:p>
          <a:p>
            <a:pPr marL="514350" indent="-514350">
              <a:buFont typeface="Arial" panose="020B0604020202020204" pitchFamily="34" charset="0"/>
              <a:buChar char="•"/>
            </a:pPr>
            <a:endParaRPr lang="en-GB" sz="2800" dirty="0">
              <a:solidFill>
                <a:schemeClr val="tx1"/>
              </a:solidFill>
            </a:endParaRPr>
          </a:p>
          <a:p>
            <a:pPr marL="514350" indent="-514350">
              <a:buFont typeface="Arial" panose="020B0604020202020204" pitchFamily="34" charset="0"/>
              <a:buChar char="•"/>
            </a:pPr>
            <a:r>
              <a:rPr lang="en-GB" sz="2800" b="1" dirty="0">
                <a:solidFill>
                  <a:schemeClr val="tx1"/>
                </a:solidFill>
              </a:rPr>
              <a:t>Where    </a:t>
            </a:r>
            <a:r>
              <a:rPr lang="en-GB" sz="2800" dirty="0">
                <a:solidFill>
                  <a:schemeClr val="tx1"/>
                </a:solidFill>
              </a:rPr>
              <a:t>        Norwich high street – reduced footfall</a:t>
            </a:r>
          </a:p>
          <a:p>
            <a:pPr marL="514350" indent="-514350">
              <a:buFont typeface="Arial" panose="020B0604020202020204" pitchFamily="34" charset="0"/>
              <a:buChar char="•"/>
            </a:pPr>
            <a:endParaRPr lang="en-GB" sz="2800" dirty="0">
              <a:solidFill>
                <a:schemeClr val="tx1"/>
              </a:solidFill>
            </a:endParaRPr>
          </a:p>
          <a:p>
            <a:pPr marL="514350" indent="-514350">
              <a:buFont typeface="Arial" panose="020B0604020202020204" pitchFamily="34" charset="0"/>
              <a:buChar char="•"/>
            </a:pPr>
            <a:r>
              <a:rPr lang="en-GB" sz="2800" b="1" dirty="0">
                <a:solidFill>
                  <a:schemeClr val="tx1"/>
                </a:solidFill>
              </a:rPr>
              <a:t>When   </a:t>
            </a:r>
            <a:r>
              <a:rPr lang="en-GB" sz="2800" dirty="0">
                <a:solidFill>
                  <a:schemeClr val="tx1"/>
                </a:solidFill>
              </a:rPr>
              <a:t>           Past 12 months </a:t>
            </a:r>
          </a:p>
          <a:p>
            <a:pPr marL="514350" indent="-514350">
              <a:buFont typeface="Arial" panose="020B0604020202020204" pitchFamily="34" charset="0"/>
              <a:buChar char="•"/>
            </a:pPr>
            <a:r>
              <a:rPr lang="en-GB" sz="2800" b="1" dirty="0">
                <a:solidFill>
                  <a:schemeClr val="tx1"/>
                </a:solidFill>
              </a:rPr>
              <a:t>Why.                </a:t>
            </a:r>
            <a:r>
              <a:rPr lang="en-GB" sz="2800" dirty="0">
                <a:solidFill>
                  <a:schemeClr val="tx1"/>
                </a:solidFill>
              </a:rPr>
              <a:t>Shift to online shopping; competition; Inflation; limited digital           </a:t>
            </a:r>
          </a:p>
          <a:p>
            <a:pPr marL="514350" indent="-51435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tx1"/>
                </a:solidFill>
              </a:rPr>
              <a:t>                        Marketing</a:t>
            </a:r>
          </a:p>
          <a:p>
            <a:pPr marL="514350" indent="-514350">
              <a:buFont typeface="Arial" panose="020B0604020202020204" pitchFamily="34" charset="0"/>
              <a:buChar char="•"/>
            </a:pPr>
            <a:endParaRPr lang="en-GB" sz="2800" dirty="0">
              <a:solidFill>
                <a:schemeClr val="tx1"/>
              </a:solidFill>
            </a:endParaRPr>
          </a:p>
          <a:p>
            <a:pPr marL="514350" indent="-514350">
              <a:buFont typeface="Arial" panose="020B0604020202020204" pitchFamily="34" charset="0"/>
              <a:buChar char="•"/>
            </a:pPr>
            <a:r>
              <a:rPr lang="en-GB" sz="2800" b="1" dirty="0">
                <a:solidFill>
                  <a:schemeClr val="tx1"/>
                </a:solidFill>
              </a:rPr>
              <a:t>How </a:t>
            </a:r>
            <a:r>
              <a:rPr lang="en-GB" sz="2800" dirty="0">
                <a:solidFill>
                  <a:schemeClr val="tx1"/>
                </a:solidFill>
              </a:rPr>
              <a:t>               Customers moving online; website 7 delivery limitations.</a:t>
            </a:r>
          </a:p>
          <a:p>
            <a:pPr marL="514350" indent="-514350">
              <a:buFont typeface="Arial" panose="020B0604020202020204" pitchFamily="34" charset="0"/>
              <a:buChar char="•"/>
            </a:pPr>
            <a:endParaRPr lang="en-GB" sz="2800" dirty="0">
              <a:solidFill>
                <a:schemeClr val="tx1"/>
              </a:solidFill>
            </a:endParaRPr>
          </a:p>
          <a:p>
            <a:pPr marL="514350" indent="-514350">
              <a:buFont typeface="Arial" panose="020B0604020202020204" pitchFamily="34" charset="0"/>
              <a:buChar char="•"/>
            </a:pPr>
            <a:r>
              <a:rPr lang="en-GB" sz="2800" b="1" dirty="0">
                <a:solidFill>
                  <a:schemeClr val="tx1"/>
                </a:solidFill>
              </a:rPr>
              <a:t>How much     </a:t>
            </a:r>
            <a:r>
              <a:rPr lang="en-GB" sz="2800" dirty="0">
                <a:solidFill>
                  <a:schemeClr val="tx1"/>
                </a:solidFill>
              </a:rPr>
              <a:t>Significant revenue loss affecting profitability &amp; sustainability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7124D75D-1A14-614D-B03F-BC4E47D6570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9963150" y="2495550"/>
            <a:ext cx="2248734" cy="4362451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AB6DD6AB-9F74-FD42-A6D7-3D8DEA4AEDB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9314697" y="95249"/>
            <a:ext cx="2897187" cy="22669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2408726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6300BE-D96C-22F6-553D-690EEFFC5D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9314" y="870857"/>
            <a:ext cx="9988449" cy="47940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PESTLE ANALYSIS: Green Haven Florists</a:t>
            </a:r>
            <a:br>
              <a:rPr lang="en-GB" dirty="0">
                <a:solidFill>
                  <a:srgbClr val="000000"/>
                </a:solidFill>
              </a:rPr>
            </a:br>
            <a:endParaRPr lang="en-GB" b="1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7B96C4E-C633-AD44-2B5D-616D8D99EE4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50487" y="870857"/>
            <a:ext cx="9409329" cy="4623816"/>
          </a:xfrm>
        </p:spPr>
        <p:txBody>
          <a:bodyPr>
            <a:norm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🏛️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Political-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Post Brexit Import rules increase cost of flowers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💷 </a:t>
            </a:r>
            <a:r>
              <a:rPr lang="en-GB" b="1" dirty="0"/>
              <a:t>Economic</a:t>
            </a:r>
            <a:r>
              <a:rPr lang="en-GB" dirty="0"/>
              <a:t> – Inflation and higher operational costs reduce margins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👥 </a:t>
            </a:r>
            <a:r>
              <a:rPr lang="en-GB" b="1" dirty="0"/>
              <a:t>Social</a:t>
            </a:r>
            <a:r>
              <a:rPr lang="en-GB" dirty="0"/>
              <a:t> – Consumers shift to online shopping but still value eco-friendly brands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💻 </a:t>
            </a:r>
            <a:r>
              <a:rPr lang="en-GB" b="1" dirty="0"/>
              <a:t>Technological</a:t>
            </a:r>
            <a:r>
              <a:rPr lang="en-GB" dirty="0"/>
              <a:t> – Website outdated; competitors excel on social media and e-commerce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🌿 </a:t>
            </a:r>
            <a:r>
              <a:rPr lang="en-GB" b="1" dirty="0"/>
              <a:t>Environmental</a:t>
            </a:r>
            <a:r>
              <a:rPr lang="en-GB" dirty="0"/>
              <a:t> – Sustainable materials cost more but differentiate brand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⚖️ </a:t>
            </a:r>
            <a:r>
              <a:rPr lang="en-GB" b="1" dirty="0"/>
              <a:t>Legal</a:t>
            </a:r>
            <a:r>
              <a:rPr lang="en-GB" dirty="0"/>
              <a:t> – Packaging &amp; waste regulations affect operations</a:t>
            </a:r>
          </a:p>
          <a:p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8271662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C915AA-9AD6-9DEC-20C0-9E11999F2E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16904" y="651981"/>
            <a:ext cx="10087707" cy="741969"/>
          </a:xfrm>
        </p:spPr>
        <p:txBody>
          <a:bodyPr/>
          <a:lstStyle/>
          <a:p>
            <a:r>
              <a:rPr lang="en-GB" sz="3200" b="1" dirty="0"/>
              <a:t>Cause and effect analysis: Fishbone diagram</a:t>
            </a:r>
            <a:endParaRPr lang="en-US" sz="3200" dirty="0">
              <a:solidFill>
                <a:srgbClr val="000000"/>
              </a:solidFill>
            </a:endParaRPr>
          </a:p>
          <a:p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ED3E622-CB09-1362-15C9-BF616871B4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878132" y="1241747"/>
            <a:ext cx="11003868" cy="4776657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4" name="Line 43">
            <a:extLst>
              <a:ext uri="{FF2B5EF4-FFF2-40B4-BE49-F238E27FC236}">
                <a16:creationId xmlns:a16="http://schemas.microsoft.com/office/drawing/2014/main" id="{9363F0F3-C0A4-7041-9953-E79B1A63C06D}"/>
              </a:ext>
            </a:extLst>
          </p:cNvPr>
          <p:cNvSpPr>
            <a:spLocks noChangeShapeType="1"/>
          </p:cNvSpPr>
          <p:nvPr/>
        </p:nvSpPr>
        <p:spPr bwMode="auto">
          <a:xfrm>
            <a:off x="1955238" y="1662435"/>
            <a:ext cx="508000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5" name="Text Box 42">
            <a:extLst>
              <a:ext uri="{FF2B5EF4-FFF2-40B4-BE49-F238E27FC236}">
                <a16:creationId xmlns:a16="http://schemas.microsoft.com/office/drawing/2014/main" id="{DD202B86-49FF-B04F-8FE0-B2F7F6F5E2D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77823" y="1233292"/>
            <a:ext cx="1626282" cy="1335711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Lack of digital marketing skills </a:t>
            </a:r>
          </a:p>
        </p:txBody>
      </p:sp>
      <p:sp>
        <p:nvSpPr>
          <p:cNvPr id="8" name="Line 39">
            <a:extLst>
              <a:ext uri="{FF2B5EF4-FFF2-40B4-BE49-F238E27FC236}">
                <a16:creationId xmlns:a16="http://schemas.microsoft.com/office/drawing/2014/main" id="{A0FAD7E8-E543-8649-8A5B-F391CAA67652}"/>
              </a:ext>
            </a:extLst>
          </p:cNvPr>
          <p:cNvSpPr>
            <a:spLocks noChangeShapeType="1"/>
          </p:cNvSpPr>
          <p:nvPr/>
        </p:nvSpPr>
        <p:spPr bwMode="auto">
          <a:xfrm>
            <a:off x="3109351" y="2816547"/>
            <a:ext cx="508000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9" name="Text Box 38">
            <a:extLst>
              <a:ext uri="{FF2B5EF4-FFF2-40B4-BE49-F238E27FC236}">
                <a16:creationId xmlns:a16="http://schemas.microsoft.com/office/drawing/2014/main" id="{642B7F6B-CA80-7945-9D9B-93E9221F144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027534" y="2243778"/>
            <a:ext cx="1080269" cy="859266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en-GB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Limited </a:t>
            </a:r>
            <a:r>
              <a:rPr lang="en-GB" altLang="en-US" dirty="0">
                <a:latin typeface="Arial" panose="020B0604020202020204" pitchFamily="34" charset="0"/>
              </a:rPr>
              <a:t>staff training</a:t>
            </a:r>
            <a:endParaRPr kumimoji="0" lang="en-GB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0" name="Line 37">
            <a:extLst>
              <a:ext uri="{FF2B5EF4-FFF2-40B4-BE49-F238E27FC236}">
                <a16:creationId xmlns:a16="http://schemas.microsoft.com/office/drawing/2014/main" id="{4A1084F1-31BF-6C49-95FC-138694644D1B}"/>
              </a:ext>
            </a:extLst>
          </p:cNvPr>
          <p:cNvSpPr>
            <a:spLocks noChangeShapeType="1"/>
          </p:cNvSpPr>
          <p:nvPr/>
        </p:nvSpPr>
        <p:spPr bwMode="auto">
          <a:xfrm>
            <a:off x="4299976" y="1670372"/>
            <a:ext cx="508000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Text Box 36">
            <a:extLst>
              <a:ext uri="{FF2B5EF4-FFF2-40B4-BE49-F238E27FC236}">
                <a16:creationId xmlns:a16="http://schemas.microsoft.com/office/drawing/2014/main" id="{F231E36F-8E7F-3C4B-8E2F-19322B0CA3D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310169" y="1437009"/>
            <a:ext cx="1179974" cy="784225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US" altLang="en-US" sz="1400" b="1" dirty="0">
                <a:latin typeface="Arial" panose="020B0604020202020204" pitchFamily="34" charset="0"/>
                <a:ea typeface="Times New Roman" panose="02020603050405020304" pitchFamily="18" charset="0"/>
              </a:rPr>
              <a:t>No delivery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service </a:t>
            </a:r>
            <a:endParaRPr kumimoji="0" lang="en-US" altLang="en-US" sz="14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3" name="Text Box 34">
            <a:extLst>
              <a:ext uri="{FF2B5EF4-FFF2-40B4-BE49-F238E27FC236}">
                <a16:creationId xmlns:a16="http://schemas.microsoft.com/office/drawing/2014/main" id="{4AC69FCC-FEE7-E243-9072-5D4BE239385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221625" y="2314592"/>
            <a:ext cx="1328738" cy="755650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GB" altLang="en-US" sz="1400" b="1" dirty="0">
                <a:latin typeface="Arial" panose="020B0604020202020204" pitchFamily="34" charset="0"/>
              </a:rPr>
              <a:t>Outdated sales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process</a:t>
            </a:r>
          </a:p>
        </p:txBody>
      </p:sp>
      <p:sp>
        <p:nvSpPr>
          <p:cNvPr id="14" name="Line 33">
            <a:extLst>
              <a:ext uri="{FF2B5EF4-FFF2-40B4-BE49-F238E27FC236}">
                <a16:creationId xmlns:a16="http://schemas.microsoft.com/office/drawing/2014/main" id="{A1CFA4E4-9C74-E14D-989E-9E557E55BF50}"/>
              </a:ext>
            </a:extLst>
          </p:cNvPr>
          <p:cNvSpPr>
            <a:spLocks noChangeShapeType="1"/>
          </p:cNvSpPr>
          <p:nvPr/>
        </p:nvSpPr>
        <p:spPr bwMode="auto">
          <a:xfrm>
            <a:off x="5395351" y="2822897"/>
            <a:ext cx="508000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6" name="Line 31">
            <a:extLst>
              <a:ext uri="{FF2B5EF4-FFF2-40B4-BE49-F238E27FC236}">
                <a16:creationId xmlns:a16="http://schemas.microsoft.com/office/drawing/2014/main" id="{7D2B4683-AF97-EF46-B3B3-85ABB68BF0AD}"/>
              </a:ext>
            </a:extLst>
          </p:cNvPr>
          <p:cNvSpPr>
            <a:spLocks noChangeShapeType="1"/>
          </p:cNvSpPr>
          <p:nvPr/>
        </p:nvSpPr>
        <p:spPr bwMode="auto">
          <a:xfrm>
            <a:off x="6506601" y="1654497"/>
            <a:ext cx="506412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7" name="Text Box 30">
            <a:extLst>
              <a:ext uri="{FF2B5EF4-FFF2-40B4-BE49-F238E27FC236}">
                <a16:creationId xmlns:a16="http://schemas.microsoft.com/office/drawing/2014/main" id="{F165C95F-82DD-394B-B537-D47AE35EC8B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431863" y="1467171"/>
            <a:ext cx="1074738" cy="648983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GB" altLang="en-US" sz="1400" dirty="0">
                <a:latin typeface="Arial" panose="020B0604020202020204" pitchFamily="34" charset="0"/>
              </a:rPr>
              <a:t>Reduced Local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Footfall</a:t>
            </a:r>
          </a:p>
        </p:txBody>
      </p:sp>
      <p:sp>
        <p:nvSpPr>
          <p:cNvPr id="20" name="Line 27">
            <a:extLst>
              <a:ext uri="{FF2B5EF4-FFF2-40B4-BE49-F238E27FC236}">
                <a16:creationId xmlns:a16="http://schemas.microsoft.com/office/drawing/2014/main" id="{CF00918D-1197-D846-8C4A-B51F5D851CEE}"/>
              </a:ext>
            </a:extLst>
          </p:cNvPr>
          <p:cNvSpPr>
            <a:spLocks noChangeShapeType="1"/>
          </p:cNvSpPr>
          <p:nvPr/>
        </p:nvSpPr>
        <p:spPr bwMode="auto">
          <a:xfrm>
            <a:off x="7660713" y="2808610"/>
            <a:ext cx="506413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1" name="Text Box 26">
            <a:extLst>
              <a:ext uri="{FF2B5EF4-FFF2-40B4-BE49-F238E27FC236}">
                <a16:creationId xmlns:a16="http://schemas.microsoft.com/office/drawing/2014/main" id="{ECE8453E-BA40-AC4E-9A76-97BA9A7EAF8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585975" y="2476822"/>
            <a:ext cx="1550425" cy="646485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Highstreet decline</a:t>
            </a:r>
          </a:p>
        </p:txBody>
      </p:sp>
      <p:sp>
        <p:nvSpPr>
          <p:cNvPr id="22" name="Line 25">
            <a:extLst>
              <a:ext uri="{FF2B5EF4-FFF2-40B4-BE49-F238E27FC236}">
                <a16:creationId xmlns:a16="http://schemas.microsoft.com/office/drawing/2014/main" id="{0C9EE1FA-F756-A240-A7E0-394CB624AF99}"/>
              </a:ext>
            </a:extLst>
          </p:cNvPr>
          <p:cNvSpPr>
            <a:spLocks noChangeShapeType="1"/>
          </p:cNvSpPr>
          <p:nvPr/>
        </p:nvSpPr>
        <p:spPr bwMode="auto">
          <a:xfrm>
            <a:off x="6695513" y="3600772"/>
            <a:ext cx="506413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3" name="Text Box 24">
            <a:extLst>
              <a:ext uri="{FF2B5EF4-FFF2-40B4-BE49-F238E27FC236}">
                <a16:creationId xmlns:a16="http://schemas.microsoft.com/office/drawing/2014/main" id="{54ECAB60-D524-EA4D-A525-0FBC9909EEF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236601" y="3394771"/>
            <a:ext cx="1871661" cy="657111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Brexit Import Issues</a:t>
            </a:r>
          </a:p>
        </p:txBody>
      </p:sp>
      <p:sp>
        <p:nvSpPr>
          <p:cNvPr id="26" name="Line 21">
            <a:extLst>
              <a:ext uri="{FF2B5EF4-FFF2-40B4-BE49-F238E27FC236}">
                <a16:creationId xmlns:a16="http://schemas.microsoft.com/office/drawing/2014/main" id="{231ECF93-C308-5E41-B19D-4F8FFACBFF68}"/>
              </a:ext>
            </a:extLst>
          </p:cNvPr>
          <p:cNvSpPr>
            <a:spLocks noChangeShapeType="1"/>
          </p:cNvSpPr>
          <p:nvPr/>
        </p:nvSpPr>
        <p:spPr bwMode="auto">
          <a:xfrm>
            <a:off x="5673163" y="4710435"/>
            <a:ext cx="506413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7" name="Text Box 20">
            <a:extLst>
              <a:ext uri="{FF2B5EF4-FFF2-40B4-BE49-F238E27FC236}">
                <a16:creationId xmlns:a16="http://schemas.microsoft.com/office/drawing/2014/main" id="{80F38D40-2988-7849-8591-B12D5DEFACD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221625" y="4285357"/>
            <a:ext cx="1508687" cy="746009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Higher Material cost</a:t>
            </a:r>
          </a:p>
        </p:txBody>
      </p:sp>
      <p:sp>
        <p:nvSpPr>
          <p:cNvPr id="28" name="Line 19">
            <a:extLst>
              <a:ext uri="{FF2B5EF4-FFF2-40B4-BE49-F238E27FC236}">
                <a16:creationId xmlns:a16="http://schemas.microsoft.com/office/drawing/2014/main" id="{6364D123-B25F-934F-8314-D5DF61A02D66}"/>
              </a:ext>
            </a:extLst>
          </p:cNvPr>
          <p:cNvSpPr>
            <a:spLocks noChangeShapeType="1"/>
          </p:cNvSpPr>
          <p:nvPr/>
        </p:nvSpPr>
        <p:spPr bwMode="auto">
          <a:xfrm>
            <a:off x="4168213" y="3570610"/>
            <a:ext cx="508000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9" name="Text Box 18">
            <a:extLst>
              <a:ext uri="{FF2B5EF4-FFF2-40B4-BE49-F238E27FC236}">
                <a16:creationId xmlns:a16="http://schemas.microsoft.com/office/drawing/2014/main" id="{14872EB4-42D9-3D46-8B41-05C47EAE38C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095063" y="3381696"/>
            <a:ext cx="1060450" cy="696321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Rising Flowers</a:t>
            </a:r>
          </a:p>
        </p:txBody>
      </p:sp>
      <p:sp>
        <p:nvSpPr>
          <p:cNvPr id="32" name="Line 15">
            <a:extLst>
              <a:ext uri="{FF2B5EF4-FFF2-40B4-BE49-F238E27FC236}">
                <a16:creationId xmlns:a16="http://schemas.microsoft.com/office/drawing/2014/main" id="{39F96D72-D8A6-E84C-B79C-8E624D5821B6}"/>
              </a:ext>
            </a:extLst>
          </p:cNvPr>
          <p:cNvSpPr>
            <a:spLocks noChangeShapeType="1"/>
          </p:cNvSpPr>
          <p:nvPr/>
        </p:nvSpPr>
        <p:spPr bwMode="auto">
          <a:xfrm>
            <a:off x="3218888" y="4680272"/>
            <a:ext cx="508000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3" name="Text Box 14">
            <a:extLst>
              <a:ext uri="{FF2B5EF4-FFF2-40B4-BE49-F238E27FC236}">
                <a16:creationId xmlns:a16="http://schemas.microsoft.com/office/drawing/2014/main" id="{00701451-526B-8D40-983F-14B9BD1A160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904105" y="4356422"/>
            <a:ext cx="1503696" cy="613944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Packaging cost</a:t>
            </a:r>
          </a:p>
        </p:txBody>
      </p:sp>
      <p:sp>
        <p:nvSpPr>
          <p:cNvPr id="34" name="Rectangle 13">
            <a:extLst>
              <a:ext uri="{FF2B5EF4-FFF2-40B4-BE49-F238E27FC236}">
                <a16:creationId xmlns:a16="http://schemas.microsoft.com/office/drawing/2014/main" id="{F8306F45-01E9-1543-A7D0-287D19A81F46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05987" y="754385"/>
            <a:ext cx="1237689" cy="487362"/>
          </a:xfrm>
          <a:prstGeom prst="rect">
            <a:avLst/>
          </a:prstGeom>
          <a:solidFill>
            <a:srgbClr val="A0E0FF"/>
          </a:solidFill>
          <a:ln w="10160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GB" altLang="en-US" b="1" dirty="0">
                <a:latin typeface="Arial" panose="020B0604020202020204" pitchFamily="34" charset="0"/>
              </a:rPr>
              <a:t>People</a:t>
            </a:r>
            <a:r>
              <a:rPr lang="en-GB" dirty="0"/>
              <a:t>👩‍💼</a:t>
            </a:r>
            <a:r>
              <a:rPr lang="en-GB" altLang="en-US" b="1" dirty="0">
                <a:latin typeface="Arial" panose="020B0604020202020204" pitchFamily="34" charset="0"/>
              </a:rPr>
              <a:t> </a:t>
            </a:r>
            <a:endParaRPr kumimoji="0" lang="en-GB" altLang="en-US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35" name="Rectangle 12">
            <a:extLst>
              <a:ext uri="{FF2B5EF4-FFF2-40B4-BE49-F238E27FC236}">
                <a16:creationId xmlns:a16="http://schemas.microsoft.com/office/drawing/2014/main" id="{573A2C0B-3239-B64B-B03C-F524206EAC99}"/>
              </a:ext>
            </a:extLst>
          </p:cNvPr>
          <p:cNvSpPr>
            <a:spLocks noChangeArrowheads="1"/>
          </p:cNvSpPr>
          <p:nvPr/>
        </p:nvSpPr>
        <p:spPr bwMode="auto">
          <a:xfrm>
            <a:off x="3945962" y="773435"/>
            <a:ext cx="1483751" cy="468312"/>
          </a:xfrm>
          <a:prstGeom prst="rect">
            <a:avLst/>
          </a:prstGeom>
          <a:solidFill>
            <a:srgbClr val="A0E0FF"/>
          </a:solidFill>
          <a:ln w="10160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Process </a:t>
            </a:r>
            <a:r>
              <a:rPr lang="en-GB" dirty="0"/>
              <a:t>🔧</a:t>
            </a:r>
            <a:endParaRPr kumimoji="0" lang="en-GB" altLang="en-US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36" name="Rectangle 11">
            <a:extLst>
              <a:ext uri="{FF2B5EF4-FFF2-40B4-BE49-F238E27FC236}">
                <a16:creationId xmlns:a16="http://schemas.microsoft.com/office/drawing/2014/main" id="{1AA39DAA-6AA5-CA46-8286-9A7FC7858590}"/>
              </a:ext>
            </a:extLst>
          </p:cNvPr>
          <p:cNvSpPr>
            <a:spLocks noChangeArrowheads="1"/>
          </p:cNvSpPr>
          <p:nvPr/>
        </p:nvSpPr>
        <p:spPr bwMode="auto">
          <a:xfrm>
            <a:off x="6181162" y="754385"/>
            <a:ext cx="1985964" cy="487362"/>
          </a:xfrm>
          <a:prstGeom prst="rect">
            <a:avLst/>
          </a:prstGeom>
          <a:solidFill>
            <a:srgbClr val="A0E0FF"/>
          </a:solidFill>
          <a:ln w="10160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Place</a:t>
            </a:r>
            <a:r>
              <a:rPr lang="en-GB" dirty="0"/>
              <a:t>📍</a:t>
            </a:r>
            <a:endParaRPr kumimoji="0" lang="en-GB" altLang="en-US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37" name="Line 10">
            <a:extLst>
              <a:ext uri="{FF2B5EF4-FFF2-40B4-BE49-F238E27FC236}">
                <a16:creationId xmlns:a16="http://schemas.microsoft.com/office/drawing/2014/main" id="{F5E4ACE0-44E0-F04A-ADEE-044507958990}"/>
              </a:ext>
            </a:extLst>
          </p:cNvPr>
          <p:cNvSpPr>
            <a:spLocks noChangeShapeType="1"/>
          </p:cNvSpPr>
          <p:nvPr/>
        </p:nvSpPr>
        <p:spPr bwMode="auto">
          <a:xfrm>
            <a:off x="1421879" y="3124896"/>
            <a:ext cx="8012113" cy="1587"/>
          </a:xfrm>
          <a:prstGeom prst="line">
            <a:avLst/>
          </a:prstGeom>
          <a:noFill/>
          <a:ln w="1016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8" name="Line 9">
            <a:extLst>
              <a:ext uri="{FF2B5EF4-FFF2-40B4-BE49-F238E27FC236}">
                <a16:creationId xmlns:a16="http://schemas.microsoft.com/office/drawing/2014/main" id="{14EC48CF-1FA6-1141-830F-0FBEACD7FF7F}"/>
              </a:ext>
            </a:extLst>
          </p:cNvPr>
          <p:cNvSpPr>
            <a:spLocks noChangeShapeType="1"/>
          </p:cNvSpPr>
          <p:nvPr/>
        </p:nvSpPr>
        <p:spPr bwMode="auto">
          <a:xfrm>
            <a:off x="2104463" y="1246510"/>
            <a:ext cx="1865313" cy="1901825"/>
          </a:xfrm>
          <a:prstGeom prst="line">
            <a:avLst/>
          </a:prstGeom>
          <a:noFill/>
          <a:ln w="1016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9" name="Line 8">
            <a:extLst>
              <a:ext uri="{FF2B5EF4-FFF2-40B4-BE49-F238E27FC236}">
                <a16:creationId xmlns:a16="http://schemas.microsoft.com/office/drawing/2014/main" id="{B2A9FE05-7EA0-EB48-809C-593CE5C6FBCF}"/>
              </a:ext>
            </a:extLst>
          </p:cNvPr>
          <p:cNvSpPr>
            <a:spLocks noChangeShapeType="1"/>
          </p:cNvSpPr>
          <p:nvPr/>
        </p:nvSpPr>
        <p:spPr bwMode="auto">
          <a:xfrm>
            <a:off x="4441263" y="1246510"/>
            <a:ext cx="1797050" cy="1901825"/>
          </a:xfrm>
          <a:prstGeom prst="line">
            <a:avLst/>
          </a:prstGeom>
          <a:noFill/>
          <a:ln w="1016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40" name="Line 7">
            <a:extLst>
              <a:ext uri="{FF2B5EF4-FFF2-40B4-BE49-F238E27FC236}">
                <a16:creationId xmlns:a16="http://schemas.microsoft.com/office/drawing/2014/main" id="{5D07252A-6988-BD40-9DA2-C2ED95023FC1}"/>
              </a:ext>
            </a:extLst>
          </p:cNvPr>
          <p:cNvSpPr>
            <a:spLocks noChangeShapeType="1"/>
          </p:cNvSpPr>
          <p:nvPr/>
        </p:nvSpPr>
        <p:spPr bwMode="auto">
          <a:xfrm>
            <a:off x="6555814" y="1141315"/>
            <a:ext cx="1825625" cy="1901825"/>
          </a:xfrm>
          <a:prstGeom prst="line">
            <a:avLst/>
          </a:prstGeom>
          <a:noFill/>
          <a:ln w="1016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41" name="Rectangle 6">
            <a:extLst>
              <a:ext uri="{FF2B5EF4-FFF2-40B4-BE49-F238E27FC236}">
                <a16:creationId xmlns:a16="http://schemas.microsoft.com/office/drawing/2014/main" id="{09CD75A4-FD0E-6246-AEF1-83BBB8301F0A}"/>
              </a:ext>
            </a:extLst>
          </p:cNvPr>
          <p:cNvSpPr>
            <a:spLocks noChangeArrowheads="1"/>
          </p:cNvSpPr>
          <p:nvPr/>
        </p:nvSpPr>
        <p:spPr bwMode="auto">
          <a:xfrm>
            <a:off x="2947426" y="5083497"/>
            <a:ext cx="1036636" cy="500063"/>
          </a:xfrm>
          <a:prstGeom prst="rect">
            <a:avLst/>
          </a:prstGeom>
          <a:solidFill>
            <a:srgbClr val="A0E0FF"/>
          </a:solidFill>
          <a:ln w="10160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Price </a:t>
            </a:r>
            <a:r>
              <a:rPr lang="en-GB" dirty="0"/>
              <a:t>💰</a:t>
            </a:r>
            <a:endParaRPr kumimoji="0" lang="en-GB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42" name="Line 5">
            <a:extLst>
              <a:ext uri="{FF2B5EF4-FFF2-40B4-BE49-F238E27FC236}">
                <a16:creationId xmlns:a16="http://schemas.microsoft.com/office/drawing/2014/main" id="{A38F52D8-8C8E-5F42-B868-ED4491C381D2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3445901" y="3148335"/>
            <a:ext cx="1612900" cy="1930400"/>
          </a:xfrm>
          <a:prstGeom prst="line">
            <a:avLst/>
          </a:prstGeom>
          <a:noFill/>
          <a:ln w="1016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43" name="Rectangle 4">
            <a:extLst>
              <a:ext uri="{FF2B5EF4-FFF2-40B4-BE49-F238E27FC236}">
                <a16:creationId xmlns:a16="http://schemas.microsoft.com/office/drawing/2014/main" id="{D0E40E40-6701-6843-8D73-F72AC96DB2A2}"/>
              </a:ext>
            </a:extLst>
          </p:cNvPr>
          <p:cNvSpPr>
            <a:spLocks noChangeArrowheads="1"/>
          </p:cNvSpPr>
          <p:nvPr/>
        </p:nvSpPr>
        <p:spPr bwMode="auto">
          <a:xfrm>
            <a:off x="5346137" y="5083497"/>
            <a:ext cx="1612899" cy="500063"/>
          </a:xfrm>
          <a:prstGeom prst="rect">
            <a:avLst/>
          </a:prstGeom>
          <a:solidFill>
            <a:srgbClr val="A0E0FF"/>
          </a:solidFill>
          <a:ln w="10160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2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r>
              <a:rPr kumimoji="0" lang="en-GB" altLang="en-US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Suppliers </a:t>
            </a:r>
            <a:r>
              <a:rPr lang="en-GB" dirty="0"/>
              <a:t>🚚</a:t>
            </a:r>
            <a:endParaRPr kumimoji="0" lang="en-GB" altLang="en-US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44" name="Line 3">
            <a:extLst>
              <a:ext uri="{FF2B5EF4-FFF2-40B4-BE49-F238E27FC236}">
                <a16:creationId xmlns:a16="http://schemas.microsoft.com/office/drawing/2014/main" id="{57E20CCD-1DB0-7C49-BF80-762BE08F8681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5908113" y="3148335"/>
            <a:ext cx="1671638" cy="1930400"/>
          </a:xfrm>
          <a:prstGeom prst="line">
            <a:avLst/>
          </a:prstGeom>
          <a:noFill/>
          <a:ln w="1016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45" name="Rectangle 2">
            <a:extLst>
              <a:ext uri="{FF2B5EF4-FFF2-40B4-BE49-F238E27FC236}">
                <a16:creationId xmlns:a16="http://schemas.microsoft.com/office/drawing/2014/main" id="{892CF17F-CED7-BC40-8DF3-36F9948E8EED}"/>
              </a:ext>
            </a:extLst>
          </p:cNvPr>
          <p:cNvSpPr>
            <a:spLocks noChangeArrowheads="1"/>
          </p:cNvSpPr>
          <p:nvPr/>
        </p:nvSpPr>
        <p:spPr bwMode="auto">
          <a:xfrm>
            <a:off x="9175188" y="2667322"/>
            <a:ext cx="1028700" cy="211138"/>
          </a:xfrm>
          <a:prstGeom prst="rect">
            <a:avLst/>
          </a:prstGeom>
          <a:noFill/>
          <a:ln w="10160">
            <a:solidFill>
              <a:srgbClr val="FFFFFF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46" name="Text Box 1">
            <a:extLst>
              <a:ext uri="{FF2B5EF4-FFF2-40B4-BE49-F238E27FC236}">
                <a16:creationId xmlns:a16="http://schemas.microsoft.com/office/drawing/2014/main" id="{8F2595D1-35AD-E544-BC1C-0EE7E12E1ED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941827" y="2195213"/>
            <a:ext cx="1825624" cy="1709094"/>
          </a:xfrm>
          <a:prstGeom prst="rect">
            <a:avLst/>
          </a:prstGeom>
          <a:solidFill>
            <a:srgbClr val="FFFF99"/>
          </a:solidFill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2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30% Decline In, Instore sales. </a:t>
            </a:r>
            <a:endParaRPr kumimoji="0" lang="en-GB" alt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47" name="Rectangle 44">
            <a:extLst>
              <a:ext uri="{FF2B5EF4-FFF2-40B4-BE49-F238E27FC236}">
                <a16:creationId xmlns:a16="http://schemas.microsoft.com/office/drawing/2014/main" id="{BE1F4AF2-D873-CE47-A348-1AB99BF84F9E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05988" y="455935"/>
            <a:ext cx="12192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sp>
        <p:nvSpPr>
          <p:cNvPr id="48" name="Rectangle 67">
            <a:extLst>
              <a:ext uri="{FF2B5EF4-FFF2-40B4-BE49-F238E27FC236}">
                <a16:creationId xmlns:a16="http://schemas.microsoft.com/office/drawing/2014/main" id="{9EE671A7-327E-B54E-8994-9797678879F2}"/>
              </a:ext>
            </a:extLst>
          </p:cNvPr>
          <p:cNvSpPr>
            <a:spLocks noChangeArrowheads="1"/>
          </p:cNvSpPr>
          <p:nvPr/>
        </p:nvSpPr>
        <p:spPr bwMode="auto">
          <a:xfrm>
            <a:off x="1377388" y="584522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547863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D99987-98D1-706D-2E63-5B8DDBF317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338328"/>
            <a:ext cx="8915399" cy="932688"/>
          </a:xfrm>
        </p:spPr>
        <p:txBody>
          <a:bodyPr/>
          <a:lstStyle/>
          <a:p>
            <a:r>
              <a:rPr lang="en-GB" b="1" dirty="0"/>
              <a:t>Conclusion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53051C-8483-F6FD-7AB5-FC885653EC9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589212" y="1856232"/>
            <a:ext cx="8915399" cy="4160520"/>
          </a:xfrm>
        </p:spPr>
        <p:txBody>
          <a:bodyPr>
            <a:normAutofit lnSpcReduction="10000"/>
          </a:bodyPr>
          <a:lstStyle/>
          <a:p>
            <a:r>
              <a:rPr lang="en-GB" dirty="0"/>
              <a:t>• Sales decline driven by digital shift and rising costs</a:t>
            </a:r>
            <a:br>
              <a:rPr lang="en-GB" dirty="0"/>
            </a:br>
            <a:endParaRPr lang="en-GB" dirty="0"/>
          </a:p>
          <a:p>
            <a:r>
              <a:rPr lang="en-GB" dirty="0"/>
              <a:t>• Sustainability remains a key strength and differentiator</a:t>
            </a:r>
            <a:br>
              <a:rPr lang="en-GB" dirty="0"/>
            </a:br>
            <a:endParaRPr lang="en-GB" dirty="0"/>
          </a:p>
          <a:p>
            <a:r>
              <a:rPr lang="en-GB" dirty="0"/>
              <a:t>• Need digital transformation — website upgrade and social-media strategy</a:t>
            </a:r>
            <a:br>
              <a:rPr lang="en-GB" dirty="0"/>
            </a:br>
            <a:endParaRPr lang="en-GB" dirty="0"/>
          </a:p>
          <a:p>
            <a:r>
              <a:rPr lang="en-GB" dirty="0"/>
              <a:t>• Opportunities in subscriptions, delivery services, and local partnerships</a:t>
            </a:r>
          </a:p>
          <a:p>
            <a:endParaRPr lang="en-GB" dirty="0"/>
          </a:p>
          <a:p>
            <a:r>
              <a:rPr lang="en-GB" dirty="0"/>
              <a:t>By embracing digital tools while maintaining its eco-friendly ethos, Green Haven can regain growth and resilience.</a:t>
            </a:r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613D87B-AC77-4943-B32E-ED4F40A8656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865312" y="338328"/>
            <a:ext cx="723900" cy="1021147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D3EAD6DA-E1DC-0A4F-8D15-0C7803EBBCA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9442450" y="-78232"/>
            <a:ext cx="2540000" cy="254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047330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68" name="Group 1067">
            <a:extLst>
              <a:ext uri="{FF2B5EF4-FFF2-40B4-BE49-F238E27FC236}">
                <a16:creationId xmlns:a16="http://schemas.microsoft.com/office/drawing/2014/main" id="{7398C59F-5A18-487B-91D6-B955AACF2E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</p:grpSpPr>
        <p:sp>
          <p:nvSpPr>
            <p:cNvPr id="1070" name="Freeform 11">
              <a:extLst>
                <a:ext uri="{FF2B5EF4-FFF2-40B4-BE49-F238E27FC236}">
                  <a16:creationId xmlns:a16="http://schemas.microsoft.com/office/drawing/2014/main" id="{0557FAFE-C7C3-47EC-A4F5-9B21663192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4" name="Freeform 12">
              <a:extLst>
                <a:ext uri="{FF2B5EF4-FFF2-40B4-BE49-F238E27FC236}">
                  <a16:creationId xmlns:a16="http://schemas.microsoft.com/office/drawing/2014/main" id="{95BC28FB-3882-4674-9D79-EA58BEB7CE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8" name="Freeform 13">
              <a:extLst>
                <a:ext uri="{FF2B5EF4-FFF2-40B4-BE49-F238E27FC236}">
                  <a16:creationId xmlns:a16="http://schemas.microsoft.com/office/drawing/2014/main" id="{9C6EC892-83F9-402F-8552-0AD7C0556E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0" name="Freeform 14">
              <a:extLst>
                <a:ext uri="{FF2B5EF4-FFF2-40B4-BE49-F238E27FC236}">
                  <a16:creationId xmlns:a16="http://schemas.microsoft.com/office/drawing/2014/main" id="{18387766-037C-4EF0-8471-D19CBF2A43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2" name="Freeform 15">
              <a:extLst>
                <a:ext uri="{FF2B5EF4-FFF2-40B4-BE49-F238E27FC236}">
                  <a16:creationId xmlns:a16="http://schemas.microsoft.com/office/drawing/2014/main" id="{1E364F38-6F3A-476A-93E6-962EA817C4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3" name="Freeform 16">
              <a:extLst>
                <a:ext uri="{FF2B5EF4-FFF2-40B4-BE49-F238E27FC236}">
                  <a16:creationId xmlns:a16="http://schemas.microsoft.com/office/drawing/2014/main" id="{35C335A4-1E67-4293-8BE2-DFB085D4FB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4" name="Freeform 17">
              <a:extLst>
                <a:ext uri="{FF2B5EF4-FFF2-40B4-BE49-F238E27FC236}">
                  <a16:creationId xmlns:a16="http://schemas.microsoft.com/office/drawing/2014/main" id="{9A8A0F10-2C98-4297-9F92-5D95533927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5" name="Freeform 18">
              <a:extLst>
                <a:ext uri="{FF2B5EF4-FFF2-40B4-BE49-F238E27FC236}">
                  <a16:creationId xmlns:a16="http://schemas.microsoft.com/office/drawing/2014/main" id="{C3B112A3-006E-4008-A778-DB5F6A09D5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6" name="Freeform 19">
              <a:extLst>
                <a:ext uri="{FF2B5EF4-FFF2-40B4-BE49-F238E27FC236}">
                  <a16:creationId xmlns:a16="http://schemas.microsoft.com/office/drawing/2014/main" id="{E5E62767-5C25-4C49-9568-432433A3C5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7" name="Freeform 20">
              <a:extLst>
                <a:ext uri="{FF2B5EF4-FFF2-40B4-BE49-F238E27FC236}">
                  <a16:creationId xmlns:a16="http://schemas.microsoft.com/office/drawing/2014/main" id="{598EC006-77B1-42BA-B815-66CCB9B170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8" name="Freeform 21">
              <a:extLst>
                <a:ext uri="{FF2B5EF4-FFF2-40B4-BE49-F238E27FC236}">
                  <a16:creationId xmlns:a16="http://schemas.microsoft.com/office/drawing/2014/main" id="{A144ED09-DA06-491D-95A8-AB3DED4329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9" name="Freeform 22">
              <a:extLst>
                <a:ext uri="{FF2B5EF4-FFF2-40B4-BE49-F238E27FC236}">
                  <a16:creationId xmlns:a16="http://schemas.microsoft.com/office/drawing/2014/main" id="{1CB00BD2-11CD-4A38-8F38-02B0D1105E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110" name="Group 1109">
            <a:extLst>
              <a:ext uri="{FF2B5EF4-FFF2-40B4-BE49-F238E27FC236}">
                <a16:creationId xmlns:a16="http://schemas.microsoft.com/office/drawing/2014/main" id="{520234FB-542E-4550-9C2F-1B56FD41A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-786"/>
            <a:ext cx="2356675" cy="6854040"/>
            <a:chOff x="6627813" y="194833"/>
            <a:chExt cx="1952625" cy="5678918"/>
          </a:xfrm>
        </p:grpSpPr>
        <p:sp>
          <p:nvSpPr>
            <p:cNvPr id="1111" name="Freeform 27">
              <a:extLst>
                <a:ext uri="{FF2B5EF4-FFF2-40B4-BE49-F238E27FC236}">
                  <a16:creationId xmlns:a16="http://schemas.microsoft.com/office/drawing/2014/main" id="{41FCE1F3-DEB3-47CD-90FF-7DABB4AF45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2" name="Freeform 28">
              <a:extLst>
                <a:ext uri="{FF2B5EF4-FFF2-40B4-BE49-F238E27FC236}">
                  <a16:creationId xmlns:a16="http://schemas.microsoft.com/office/drawing/2014/main" id="{5708E488-C19B-452C-B197-6F1C34F6E7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3" name="Freeform 29">
              <a:extLst>
                <a:ext uri="{FF2B5EF4-FFF2-40B4-BE49-F238E27FC236}">
                  <a16:creationId xmlns:a16="http://schemas.microsoft.com/office/drawing/2014/main" id="{89D3FD25-890E-4981-A71D-EE796873D7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4" name="Freeform 30">
              <a:extLst>
                <a:ext uri="{FF2B5EF4-FFF2-40B4-BE49-F238E27FC236}">
                  <a16:creationId xmlns:a16="http://schemas.microsoft.com/office/drawing/2014/main" id="{51B5414C-556A-47CB-8EE2-974A85A7A4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5" name="Freeform 31">
              <a:extLst>
                <a:ext uri="{FF2B5EF4-FFF2-40B4-BE49-F238E27FC236}">
                  <a16:creationId xmlns:a16="http://schemas.microsoft.com/office/drawing/2014/main" id="{1C02B20C-2B27-4B75-8AEE-A5D2E2674B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6" name="Freeform 32">
              <a:extLst>
                <a:ext uri="{FF2B5EF4-FFF2-40B4-BE49-F238E27FC236}">
                  <a16:creationId xmlns:a16="http://schemas.microsoft.com/office/drawing/2014/main" id="{54427714-F9AA-4F93-BD1D-400F1EA93F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7" name="Freeform 33">
              <a:extLst>
                <a:ext uri="{FF2B5EF4-FFF2-40B4-BE49-F238E27FC236}">
                  <a16:creationId xmlns:a16="http://schemas.microsoft.com/office/drawing/2014/main" id="{28A77D6A-9E81-497F-ABCC-2695BB5ADD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8" name="Freeform 34">
              <a:extLst>
                <a:ext uri="{FF2B5EF4-FFF2-40B4-BE49-F238E27FC236}">
                  <a16:creationId xmlns:a16="http://schemas.microsoft.com/office/drawing/2014/main" id="{2A1533BA-1478-4F7C-8E24-3F3E905050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9" name="Freeform 35">
              <a:extLst>
                <a:ext uri="{FF2B5EF4-FFF2-40B4-BE49-F238E27FC236}">
                  <a16:creationId xmlns:a16="http://schemas.microsoft.com/office/drawing/2014/main" id="{39686201-E633-40FD-A80A-1E28AD52E3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20" name="Freeform 36">
              <a:extLst>
                <a:ext uri="{FF2B5EF4-FFF2-40B4-BE49-F238E27FC236}">
                  <a16:creationId xmlns:a16="http://schemas.microsoft.com/office/drawing/2014/main" id="{76A215C2-F590-4938-810B-F8A79366CE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21" name="Freeform 37">
              <a:extLst>
                <a:ext uri="{FF2B5EF4-FFF2-40B4-BE49-F238E27FC236}">
                  <a16:creationId xmlns:a16="http://schemas.microsoft.com/office/drawing/2014/main" id="{85F418E7-330D-4002-8EC8-33C1A897FF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22" name="Freeform 38">
              <a:extLst>
                <a:ext uri="{FF2B5EF4-FFF2-40B4-BE49-F238E27FC236}">
                  <a16:creationId xmlns:a16="http://schemas.microsoft.com/office/drawing/2014/main" id="{8FFE669A-54C9-4436-9566-C5A90F16DB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123" name="Rectangle 1122">
            <a:extLst>
              <a:ext uri="{FF2B5EF4-FFF2-40B4-BE49-F238E27FC236}">
                <a16:creationId xmlns:a16="http://schemas.microsoft.com/office/drawing/2014/main" id="{DE91395A-2D18-4AF6-A0AC-AAA7189FE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124" name="Freeform 6">
            <a:extLst>
              <a:ext uri="{FF2B5EF4-FFF2-40B4-BE49-F238E27FC236}">
                <a16:creationId xmlns:a16="http://schemas.microsoft.com/office/drawing/2014/main" id="{7BD08880-457D-4C62-A3B5-6A9B0878C7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 useBgFill="1">
        <p:nvSpPr>
          <p:cNvPr id="1067" name="Rectangle 1066">
            <a:extLst>
              <a:ext uri="{FF2B5EF4-FFF2-40B4-BE49-F238E27FC236}">
                <a16:creationId xmlns:a16="http://schemas.microsoft.com/office/drawing/2014/main" id="{97A5CE44-9D07-4AD7-B94C-7C93513677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786"/>
            <a:ext cx="12192000" cy="685403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9" name="Rectangle 1068">
            <a:extLst>
              <a:ext uri="{FF2B5EF4-FFF2-40B4-BE49-F238E27FC236}">
                <a16:creationId xmlns:a16="http://schemas.microsoft.com/office/drawing/2014/main" id="{1A703601-C9B7-448F-B403-01CBCB088B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2047" y="935646"/>
            <a:ext cx="4851190" cy="4968016"/>
          </a:xfrm>
          <a:prstGeom prst="rect">
            <a:avLst/>
          </a:prstGeom>
          <a:solidFill>
            <a:srgbClr val="FFFFFF"/>
          </a:solidFill>
          <a:ln w="12700" cap="sq">
            <a:solidFill>
              <a:schemeClr val="tx2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71" name="Group 1070">
            <a:extLst>
              <a:ext uri="{FF2B5EF4-FFF2-40B4-BE49-F238E27FC236}">
                <a16:creationId xmlns:a16="http://schemas.microsoft.com/office/drawing/2014/main" id="{7923CDCA-D161-4CE7-BA92-92AE20B96D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087364" y="228600"/>
            <a:ext cx="2851523" cy="6638625"/>
            <a:chOff x="2487613" y="285750"/>
            <a:chExt cx="2428875" cy="5654676"/>
          </a:xfrm>
        </p:grpSpPr>
        <p:sp>
          <p:nvSpPr>
            <p:cNvPr id="1072" name="Freeform 11">
              <a:extLst>
                <a:ext uri="{FF2B5EF4-FFF2-40B4-BE49-F238E27FC236}">
                  <a16:creationId xmlns:a16="http://schemas.microsoft.com/office/drawing/2014/main" id="{AFFB0997-74F4-42F6-80A7-7C1B6BD374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3" name="Freeform 12">
              <a:extLst>
                <a:ext uri="{FF2B5EF4-FFF2-40B4-BE49-F238E27FC236}">
                  <a16:creationId xmlns:a16="http://schemas.microsoft.com/office/drawing/2014/main" id="{A14E1792-3BAD-41B1-A563-2180A26E67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4" name="Freeform 13">
              <a:extLst>
                <a:ext uri="{FF2B5EF4-FFF2-40B4-BE49-F238E27FC236}">
                  <a16:creationId xmlns:a16="http://schemas.microsoft.com/office/drawing/2014/main" id="{C30D05BD-CE6E-4143-946E-A2C5EC7CFB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5" name="Freeform 14">
              <a:extLst>
                <a:ext uri="{FF2B5EF4-FFF2-40B4-BE49-F238E27FC236}">
                  <a16:creationId xmlns:a16="http://schemas.microsoft.com/office/drawing/2014/main" id="{4317EBD8-70E0-492B-B401-C72697C7D7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6" name="Freeform 15">
              <a:extLst>
                <a:ext uri="{FF2B5EF4-FFF2-40B4-BE49-F238E27FC236}">
                  <a16:creationId xmlns:a16="http://schemas.microsoft.com/office/drawing/2014/main" id="{60545381-EDB5-47D8-9497-D5802F5A40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7" name="Freeform 16">
              <a:extLst>
                <a:ext uri="{FF2B5EF4-FFF2-40B4-BE49-F238E27FC236}">
                  <a16:creationId xmlns:a16="http://schemas.microsoft.com/office/drawing/2014/main" id="{E67012E4-2FDC-4F96-A145-1E426784C4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8" name="Freeform 17">
              <a:extLst>
                <a:ext uri="{FF2B5EF4-FFF2-40B4-BE49-F238E27FC236}">
                  <a16:creationId xmlns:a16="http://schemas.microsoft.com/office/drawing/2014/main" id="{C088EA8D-BA27-4043-967F-595BE451C8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9" name="Freeform 18">
              <a:extLst>
                <a:ext uri="{FF2B5EF4-FFF2-40B4-BE49-F238E27FC236}">
                  <a16:creationId xmlns:a16="http://schemas.microsoft.com/office/drawing/2014/main" id="{7D7B306D-2572-4DF7-BC2E-6752033177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0" name="Freeform 19">
              <a:extLst>
                <a:ext uri="{FF2B5EF4-FFF2-40B4-BE49-F238E27FC236}">
                  <a16:creationId xmlns:a16="http://schemas.microsoft.com/office/drawing/2014/main" id="{EBFED6A3-D5D7-4F26-B6EB-091492A991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1" name="Freeform 20">
              <a:extLst>
                <a:ext uri="{FF2B5EF4-FFF2-40B4-BE49-F238E27FC236}">
                  <a16:creationId xmlns:a16="http://schemas.microsoft.com/office/drawing/2014/main" id="{57CA315F-B9C5-4899-A337-C1389083C6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2" name="Freeform 21">
              <a:extLst>
                <a:ext uri="{FF2B5EF4-FFF2-40B4-BE49-F238E27FC236}">
                  <a16:creationId xmlns:a16="http://schemas.microsoft.com/office/drawing/2014/main" id="{F3C62C3A-023D-428B-AEEA-68C9B037B0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3" name="Freeform 22">
              <a:extLst>
                <a:ext uri="{FF2B5EF4-FFF2-40B4-BE49-F238E27FC236}">
                  <a16:creationId xmlns:a16="http://schemas.microsoft.com/office/drawing/2014/main" id="{6132B97B-0D55-426A-8D75-9E7F8FCE70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085" name="Group 1084">
            <a:extLst>
              <a:ext uri="{FF2B5EF4-FFF2-40B4-BE49-F238E27FC236}">
                <a16:creationId xmlns:a16="http://schemas.microsoft.com/office/drawing/2014/main" id="{B28C8CE4-C5A6-4B6C-B428-1D2852C394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114579" y="-786"/>
            <a:ext cx="2356675" cy="6854040"/>
            <a:chOff x="6627813" y="194833"/>
            <a:chExt cx="1952625" cy="5678918"/>
          </a:xfrm>
        </p:grpSpPr>
        <p:sp>
          <p:nvSpPr>
            <p:cNvPr id="1086" name="Freeform 27">
              <a:extLst>
                <a:ext uri="{FF2B5EF4-FFF2-40B4-BE49-F238E27FC236}">
                  <a16:creationId xmlns:a16="http://schemas.microsoft.com/office/drawing/2014/main" id="{6C6C0EAF-AF4D-4E28-B480-93C9A324D9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7" name="Freeform 28">
              <a:extLst>
                <a:ext uri="{FF2B5EF4-FFF2-40B4-BE49-F238E27FC236}">
                  <a16:creationId xmlns:a16="http://schemas.microsoft.com/office/drawing/2014/main" id="{C254D393-7673-4399-AE7D-933ED61B16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8" name="Freeform 29">
              <a:extLst>
                <a:ext uri="{FF2B5EF4-FFF2-40B4-BE49-F238E27FC236}">
                  <a16:creationId xmlns:a16="http://schemas.microsoft.com/office/drawing/2014/main" id="{76A48428-8958-41F8-BCFD-F9EB16A177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9" name="Freeform 30">
              <a:extLst>
                <a:ext uri="{FF2B5EF4-FFF2-40B4-BE49-F238E27FC236}">
                  <a16:creationId xmlns:a16="http://schemas.microsoft.com/office/drawing/2014/main" id="{F895B04F-691C-404F-A9F1-47B315756F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0" name="Freeform 31">
              <a:extLst>
                <a:ext uri="{FF2B5EF4-FFF2-40B4-BE49-F238E27FC236}">
                  <a16:creationId xmlns:a16="http://schemas.microsoft.com/office/drawing/2014/main" id="{38BAB3B8-E8BB-4327-9E73-FFAD5597BD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1" name="Freeform 32">
              <a:extLst>
                <a:ext uri="{FF2B5EF4-FFF2-40B4-BE49-F238E27FC236}">
                  <a16:creationId xmlns:a16="http://schemas.microsoft.com/office/drawing/2014/main" id="{88ED23AE-358F-4EEC-8D62-917EBED710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2" name="Freeform 33">
              <a:extLst>
                <a:ext uri="{FF2B5EF4-FFF2-40B4-BE49-F238E27FC236}">
                  <a16:creationId xmlns:a16="http://schemas.microsoft.com/office/drawing/2014/main" id="{776F07C9-FA92-406A-B934-95BE8CAEDA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3" name="Freeform 34">
              <a:extLst>
                <a:ext uri="{FF2B5EF4-FFF2-40B4-BE49-F238E27FC236}">
                  <a16:creationId xmlns:a16="http://schemas.microsoft.com/office/drawing/2014/main" id="{BDA1CEAF-E0AD-4A46-8E40-9251837CBF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4" name="Freeform 35">
              <a:extLst>
                <a:ext uri="{FF2B5EF4-FFF2-40B4-BE49-F238E27FC236}">
                  <a16:creationId xmlns:a16="http://schemas.microsoft.com/office/drawing/2014/main" id="{53D21C6F-F2ED-4F73-8B4D-9E2FECBB97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5" name="Freeform 36">
              <a:extLst>
                <a:ext uri="{FF2B5EF4-FFF2-40B4-BE49-F238E27FC236}">
                  <a16:creationId xmlns:a16="http://schemas.microsoft.com/office/drawing/2014/main" id="{2FED37FF-C037-4A76-A8D6-33525D19B4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6" name="Freeform 37">
              <a:extLst>
                <a:ext uri="{FF2B5EF4-FFF2-40B4-BE49-F238E27FC236}">
                  <a16:creationId xmlns:a16="http://schemas.microsoft.com/office/drawing/2014/main" id="{8DE0DC4B-718F-4E78-A0AB-8442F28A8C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7" name="Freeform 38">
              <a:extLst>
                <a:ext uri="{FF2B5EF4-FFF2-40B4-BE49-F238E27FC236}">
                  <a16:creationId xmlns:a16="http://schemas.microsoft.com/office/drawing/2014/main" id="{8F80CA79-E2F4-4B1D-97DE-04F9215B03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522107DF-28D1-AECE-299A-375E6A01AF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32008" y="13185"/>
            <a:ext cx="4031256" cy="6854038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sz="4100" dirty="0"/>
              <a:t>		</a:t>
            </a:r>
            <a:r>
              <a:rPr lang="en-US" sz="5400" b="1" dirty="0"/>
              <a:t>Questions</a:t>
            </a:r>
            <a:br>
              <a:rPr lang="en-US" sz="5400" b="1" dirty="0"/>
            </a:br>
            <a:br>
              <a:rPr lang="en-US" sz="5400" b="1" dirty="0"/>
            </a:br>
            <a:r>
              <a:rPr lang="en-GB" sz="5400" dirty="0"/>
              <a:t>How can Green Haven Florists improve their online presence to compete with digital competitors?</a:t>
            </a:r>
            <a:br>
              <a:rPr lang="en-GB" sz="5400" dirty="0"/>
            </a:br>
            <a:r>
              <a:rPr lang="en-US" sz="5400" dirty="0"/>
              <a:t> </a:t>
            </a:r>
          </a:p>
        </p:txBody>
      </p:sp>
      <p:pic>
        <p:nvPicPr>
          <p:cNvPr id="1030" name="Picture 6" descr="Thank You Images - Free Download on Freepik">
            <a:extLst>
              <a:ext uri="{FF2B5EF4-FFF2-40B4-BE49-F238E27FC236}">
                <a16:creationId xmlns:a16="http://schemas.microsoft.com/office/drawing/2014/main" id="{4E528340-6F23-E58F-AD00-71C55AF8F10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43" r="174" b="3"/>
          <a:stretch/>
        </p:blipFill>
        <p:spPr bwMode="auto">
          <a:xfrm>
            <a:off x="929675" y="1250067"/>
            <a:ext cx="4213521" cy="43265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99" name="Rectangle 1098">
            <a:extLst>
              <a:ext uri="{FF2B5EF4-FFF2-40B4-BE49-F238E27FC236}">
                <a16:creationId xmlns:a16="http://schemas.microsoft.com/office/drawing/2014/main" id="{E15F4FDF-1B24-4F56-AF01-4D0645A830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87355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101" name="Freeform 33">
            <a:extLst>
              <a:ext uri="{FF2B5EF4-FFF2-40B4-BE49-F238E27FC236}">
                <a16:creationId xmlns:a16="http://schemas.microsoft.com/office/drawing/2014/main" id="{4FD76CDA-1C6B-40B2-9A61-FD38CE1B4D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087355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C593F97-22E6-1C46-AD1A-95F7DE4C021F}"/>
              </a:ext>
            </a:extLst>
          </p:cNvPr>
          <p:cNvSpPr txBox="1"/>
          <p:nvPr/>
        </p:nvSpPr>
        <p:spPr>
          <a:xfrm>
            <a:off x="9315450" y="441960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507828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7B30E9-9073-E60E-A7A9-048C6F3D69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521208"/>
            <a:ext cx="8915399" cy="860400"/>
          </a:xfrm>
        </p:spPr>
        <p:txBody>
          <a:bodyPr/>
          <a:lstStyle/>
          <a:p>
            <a:r>
              <a:rPr lang="en-GB" b="1" dirty="0"/>
              <a:t>References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F8D0C3B-0DFC-3E5A-28D7-AC7CD95B6A1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46806" y="1170432"/>
            <a:ext cx="9914905" cy="4517136"/>
          </a:xfrm>
        </p:spPr>
        <p:txBody>
          <a:bodyPr/>
          <a:lstStyle/>
          <a:p>
            <a:br>
              <a:rPr lang="en-GB" b="1" dirty="0">
                <a:latin typeface="Arial"/>
                <a:ea typeface="Roboto"/>
                <a:cs typeface="Roboto"/>
              </a:rPr>
            </a:br>
            <a:r>
              <a:rPr lang="en-GB" sz="2400" dirty="0"/>
              <a:t>BBC News (2023) </a:t>
            </a:r>
            <a:r>
              <a:rPr lang="en-GB" sz="2400" i="1" dirty="0"/>
              <a:t>Rising costs impact UK florists as inflation hits supply chain.</a:t>
            </a:r>
            <a:r>
              <a:rPr lang="en-GB" sz="2400" dirty="0"/>
              <a:t> Available at: https://</a:t>
            </a:r>
            <a:r>
              <a:rPr lang="en-GB" sz="2400" dirty="0" err="1"/>
              <a:t>www.bbc.co.uk</a:t>
            </a:r>
            <a:r>
              <a:rPr lang="en-GB" sz="2400" dirty="0"/>
              <a:t>/news/business (Accessed: 6 October 2025).</a:t>
            </a:r>
          </a:p>
          <a:p>
            <a:r>
              <a:rPr lang="en-GB" sz="2400" dirty="0"/>
              <a:t>Deloitte (2023) </a:t>
            </a:r>
            <a:r>
              <a:rPr lang="en-GB" sz="2400" i="1" dirty="0"/>
              <a:t>Retail industry outlook 2023.</a:t>
            </a:r>
            <a:r>
              <a:rPr lang="en-GB" sz="2400" dirty="0"/>
              <a:t> Deloitte Insights.</a:t>
            </a:r>
          </a:p>
          <a:p>
            <a:r>
              <a:rPr lang="en-GB" sz="2400" dirty="0"/>
              <a:t>Mintel (2024) </a:t>
            </a:r>
            <a:r>
              <a:rPr lang="en-GB" sz="2400" i="1" dirty="0"/>
              <a:t>UK Flower and Plant Retail Market Report.</a:t>
            </a:r>
            <a:endParaRPr lang="en-GB" sz="2400" dirty="0"/>
          </a:p>
          <a:p>
            <a:r>
              <a:rPr lang="en-GB" sz="2400" dirty="0"/>
              <a:t>Office for National Statistics (ONS) (2024) </a:t>
            </a:r>
            <a:r>
              <a:rPr lang="en-GB" sz="2400" i="1" dirty="0"/>
              <a:t>Retail footfall trends, UK.</a:t>
            </a:r>
            <a:endParaRPr lang="en-GB" sz="2400" dirty="0"/>
          </a:p>
          <a:p>
            <a:r>
              <a:rPr lang="en-GB" sz="2400" dirty="0"/>
              <a:t>PwC (2024) </a:t>
            </a:r>
            <a:r>
              <a:rPr lang="en-GB" sz="2400" i="1" dirty="0"/>
              <a:t>The digital imperative for small business growth.</a:t>
            </a:r>
            <a:endParaRPr lang="en-GB" sz="2400" dirty="0"/>
          </a:p>
          <a:p>
            <a:r>
              <a:rPr lang="en-GB" sz="2400" dirty="0"/>
              <a:t>Statista (2024) </a:t>
            </a:r>
            <a:r>
              <a:rPr lang="en-GB" sz="2400" i="1" dirty="0"/>
              <a:t>Eco-friendly consumer preferences in the UK.</a:t>
            </a:r>
            <a:endParaRPr lang="en-GB" sz="2400" dirty="0"/>
          </a:p>
          <a:p>
            <a:endParaRPr lang="en-GB" sz="1800" b="1" dirty="0">
              <a:solidFill>
                <a:srgbClr val="1D4ED8"/>
              </a:solidFill>
              <a:latin typeface="Roboto"/>
              <a:ea typeface="Roboto"/>
              <a:cs typeface="Roboto"/>
            </a:endParaRPr>
          </a:p>
        </p:txBody>
      </p:sp>
    </p:spTree>
    <p:extLst>
      <p:ext uri="{BB962C8B-B14F-4D97-AF65-F5344CB8AC3E}">
        <p14:creationId xmlns:p14="http://schemas.microsoft.com/office/powerpoint/2010/main" val="35912596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51C092-CB50-5179-72FB-94CBECED54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41316" y="626594"/>
            <a:ext cx="8915399" cy="557784"/>
          </a:xfrm>
        </p:spPr>
        <p:txBody>
          <a:bodyPr>
            <a:noAutofit/>
          </a:bodyPr>
          <a:lstStyle/>
          <a:p>
            <a:r>
              <a:rPr lang="en-GB" b="1" dirty="0"/>
              <a:t>Speakers notes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28A8359-438A-7EDF-F235-AE5BAE7FB2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66754" y="1597305"/>
            <a:ext cx="10277595" cy="5070195"/>
          </a:xfrm>
        </p:spPr>
        <p:txBody>
          <a:bodyPr>
            <a:normAutofit lnSpcReduction="10000"/>
          </a:bodyPr>
          <a:lstStyle/>
          <a:p>
            <a:r>
              <a:rPr lang="en-GB" b="1" u="sng" dirty="0"/>
              <a:t>Company Background</a:t>
            </a:r>
          </a:p>
          <a:p>
            <a:r>
              <a:rPr lang="en-GB" dirty="0"/>
              <a:t>Small florists are increasingly emphasising sustainability to attract eco-conscious consumers </a:t>
            </a:r>
            <a:r>
              <a:rPr lang="en-GB" b="1" dirty="0"/>
              <a:t>(Mintel, 2024)</a:t>
            </a:r>
            <a:r>
              <a:rPr lang="en-GB" dirty="0"/>
              <a:t>.</a:t>
            </a:r>
          </a:p>
          <a:p>
            <a:endParaRPr lang="en-GB" dirty="0"/>
          </a:p>
          <a:p>
            <a:r>
              <a:rPr lang="en-GB" b="1" u="sng" dirty="0"/>
              <a:t>Problem (5W2H) </a:t>
            </a:r>
          </a:p>
          <a:p>
            <a:r>
              <a:rPr lang="en-GB" dirty="0"/>
              <a:t>Independent UK retailers have reported a 25–40% drop in footfall since 2023 due to online competition </a:t>
            </a:r>
            <a:r>
              <a:rPr lang="en-GB" b="1" dirty="0"/>
              <a:t>(ONS, 2024)</a:t>
            </a:r>
            <a:r>
              <a:rPr lang="en-GB" dirty="0"/>
              <a:t>.</a:t>
            </a:r>
            <a:br>
              <a:rPr lang="en-GB" dirty="0"/>
            </a:br>
            <a:r>
              <a:rPr lang="en-GB" dirty="0"/>
              <a:t>Rising costs of imported flowers also affect profit margins </a:t>
            </a:r>
            <a:r>
              <a:rPr lang="en-GB" b="1" dirty="0"/>
              <a:t>(BBC News, 2023)</a:t>
            </a:r>
            <a:r>
              <a:rPr lang="en-GB" dirty="0"/>
              <a:t>.</a:t>
            </a:r>
          </a:p>
          <a:p>
            <a:r>
              <a:rPr lang="en-GB" b="1" u="sng" dirty="0"/>
              <a:t>PESTLE Analysis</a:t>
            </a:r>
          </a:p>
          <a:p>
            <a:r>
              <a:rPr lang="en-GB" dirty="0"/>
              <a:t>Digital transformation is critical for retail growth post-pandemic </a:t>
            </a:r>
            <a:r>
              <a:rPr lang="en-GB" b="1" dirty="0"/>
              <a:t>(Deloitte, 2023)</a:t>
            </a:r>
            <a:r>
              <a:rPr lang="en-GB" dirty="0"/>
              <a:t>.</a:t>
            </a:r>
            <a:br>
              <a:rPr lang="en-GB" dirty="0"/>
            </a:br>
            <a:r>
              <a:rPr lang="en-GB" dirty="0"/>
              <a:t>Customers increasingly prefer eco-friendly packaging and ethical sourcing </a:t>
            </a:r>
            <a:r>
              <a:rPr lang="en-GB" b="1" dirty="0"/>
              <a:t>(Statista, 2024)</a:t>
            </a:r>
            <a:r>
              <a:rPr lang="en-GB" dirty="0"/>
              <a:t>.</a:t>
            </a:r>
          </a:p>
          <a:p>
            <a:r>
              <a:rPr lang="en-GB" dirty="0"/>
              <a:t>Adopting an e-commerce model and social media strategy can help small florists regain market share </a:t>
            </a:r>
            <a:r>
              <a:rPr lang="en-GB" b="1" dirty="0"/>
              <a:t>(PwC, 2024)</a:t>
            </a:r>
            <a:r>
              <a:rPr lang="en-GB" dirty="0"/>
              <a:t>.</a:t>
            </a:r>
          </a:p>
          <a:p>
            <a:endParaRPr lang="en-GB" dirty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9795752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1727AA-2A4B-7459-64F6-8CB68974F0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3219" y="624110"/>
            <a:ext cx="9921394" cy="1280890"/>
          </a:xfrm>
        </p:spPr>
        <p:txBody>
          <a:bodyPr/>
          <a:lstStyle/>
          <a:p>
            <a:br>
              <a:rPr lang="en-GB" dirty="0">
                <a:solidFill>
                  <a:srgbClr val="000000"/>
                </a:solidFill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1705AF-A114-46D3-808C-4A69D3AE5A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78994" y="1540189"/>
            <a:ext cx="9634011" cy="3777622"/>
          </a:xfrm>
        </p:spPr>
        <p:txBody>
          <a:bodyPr/>
          <a:lstStyle/>
          <a:p>
            <a:endParaRPr lang="en-GB" b="1" dirty="0"/>
          </a:p>
          <a:p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917974163"/>
      </p:ext>
    </p:extLst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Blue Warm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4A66AC"/>
      </a:accent1>
      <a:accent2>
        <a:srgbClr val="629DD1"/>
      </a:accent2>
      <a:accent3>
        <a:srgbClr val="297FD5"/>
      </a:accent3>
      <a:accent4>
        <a:srgbClr val="7F8FA9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1186</TotalTime>
  <Words>622</Words>
  <Application>Microsoft Macintosh PowerPoint</Application>
  <PresentationFormat>Widescreen</PresentationFormat>
  <Paragraphs>86</Paragraphs>
  <Slides>11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8" baseType="lpstr">
      <vt:lpstr>A</vt:lpstr>
      <vt:lpstr>Aptos</vt:lpstr>
      <vt:lpstr>Arial</vt:lpstr>
      <vt:lpstr>Century Gothic</vt:lpstr>
      <vt:lpstr>Roboto</vt:lpstr>
      <vt:lpstr>Wingdings 3</vt:lpstr>
      <vt:lpstr>Wisp</vt:lpstr>
      <vt:lpstr>MODULE NAME Problem Solving and Decision MODULE CODE (LCLM4004_LON) STUDENT NAME Anthony Bennett STUDENT ID 2443047 LECTURER Dr Faiza Edu  Assignment 1: Presentation </vt:lpstr>
      <vt:lpstr>OVERVIEW</vt:lpstr>
      <vt:lpstr>Company background</vt:lpstr>
      <vt:lpstr>Problem Identification (5w2h</vt:lpstr>
      <vt:lpstr>PESTLE ANALYSIS: Green Haven Florists </vt:lpstr>
      <vt:lpstr>Cause and effect analysis: Fishbone diagram </vt:lpstr>
      <vt:lpstr>Conclusion </vt:lpstr>
      <vt:lpstr>  Questions  How can Green Haven Florists improve their online presence to compete with digital competitors?  </vt:lpstr>
      <vt:lpstr>References </vt:lpstr>
      <vt:lpstr>Speakers notes </vt:lpstr>
      <vt:lpstr>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MODULE NAME Problem Solving and Decision MODULE CODE (LCLM4004_LON) STUDENT NAME Anthony Bennett STUDENT ID 2443047 LECTURER Dr Faiza Edu  Assignment 1: Presentation </dc:title>
  <dc:creator>Anita Nan</dc:creator>
  <cp:lastModifiedBy>tonythetitan22@gmail.com</cp:lastModifiedBy>
  <cp:revision>91</cp:revision>
  <dcterms:created xsi:type="dcterms:W3CDTF">2024-10-08T15:58:04Z</dcterms:created>
  <dcterms:modified xsi:type="dcterms:W3CDTF">2025-11-10T13:32:14Z</dcterms:modified>
</cp:coreProperties>
</file>