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6" r:id="rId2"/>
    <p:sldId id="257" r:id="rId3"/>
    <p:sldId id="258" r:id="rId4"/>
    <p:sldId id="259" r:id="rId5"/>
    <p:sldId id="262" r:id="rId6"/>
    <p:sldId id="263" r:id="rId7"/>
    <p:sldId id="264" r:id="rId8"/>
    <p:sldId id="268" r:id="rId9"/>
    <p:sldId id="274" r:id="rId10"/>
    <p:sldId id="273" r:id="rId11"/>
    <p:sldId id="275" r:id="rId12"/>
    <p:sldId id="267" r:id="rId13"/>
    <p:sldId id="272" r:id="rId14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5184" cy="4960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57" tIns="45629" rIns="91257" bIns="45629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0907" y="0"/>
            <a:ext cx="2945184" cy="4960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57" tIns="45629" rIns="91257" bIns="45629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4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959"/>
            <a:ext cx="2945184" cy="4960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57" tIns="45629" rIns="91257" bIns="45629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4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0907" y="9428959"/>
            <a:ext cx="2945184" cy="4960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57" tIns="45629" rIns="91257" bIns="45629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12AB2B69-DC0D-46D5-9456-91AFC8AB3F5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96855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5184" cy="4960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57" tIns="45629" rIns="91257" bIns="45629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0907" y="0"/>
            <a:ext cx="2945184" cy="4960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57" tIns="45629" rIns="91257" bIns="45629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741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44538"/>
            <a:ext cx="4960937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293" y="4715273"/>
            <a:ext cx="5439089" cy="4466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57" tIns="45629" rIns="91257" bIns="45629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959"/>
            <a:ext cx="2945184" cy="4960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57" tIns="45629" rIns="91257" bIns="45629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0907" y="9428959"/>
            <a:ext cx="2945184" cy="4960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57" tIns="45629" rIns="91257" bIns="45629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B53FCE21-BFCA-4B82-8451-0BF4FB5810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30176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91A05D-BBBE-4BB3-A5A3-07EBAFB4AEA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788504-BBD3-4FEB-9D2D-459C0BCAF45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79C7ED-6221-4013-A031-FD32E0571DD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48D62E-AAD9-4DBA-91AA-2E6CF470A48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C10B3B-8AA9-4585-8022-F2FCD18E372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57BFC8-8CBB-4B57-81CF-FED98D8042B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202D65-884F-4065-AFE5-27EF715F76A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F15FEA-7786-43C8-A867-EEB002F21B3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F3A928-B185-439E-9BB3-069CD2F0F6B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A128B9-78F7-4F77-9BCA-0B08E9295A1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2D259E-2A99-438A-8ECE-14D2523EF49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FD3DACFC-28B1-42BE-B9CD-8C0589317CE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%0cFig%2010.1.gif%20%20%20%20%20%20%20%20%20%20%20%20%20%20%20%20%20%20%20%20%20%20%20%20%20%20%20%20%20%20%20%20%20%20%20%20%20%20%20%20%20%20%20%20%20%20%20%20%20%20%20000465C2%08Bob&#8217;s%20HD%20%20%20%20%20%20%20%20%20%20%20%20%20%20%20%20%20%20%20%20%20%20%20B5E64ED0: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8D5EF5F7-8171-4C60-9E3F-91F719D6A0CE}" type="slidenum">
              <a:rPr lang="en-GB"/>
              <a:pPr/>
              <a:t>1</a:t>
            </a:fld>
            <a:endParaRPr lang="en-GB"/>
          </a:p>
        </p:txBody>
      </p:sp>
      <p:sp>
        <p:nvSpPr>
          <p:cNvPr id="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Presenting the Research Results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Will Fleming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51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CE0C37E9-4148-4850-9CBC-BBA3DB964949}" type="slidenum">
              <a:rPr lang="en-GB"/>
              <a:pPr/>
              <a:t>2</a:t>
            </a:fld>
            <a:endParaRPr lang="en-GB"/>
          </a:p>
        </p:txBody>
      </p:sp>
      <p:sp>
        <p:nvSpPr>
          <p:cNvPr id="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dirty="0" smtClean="0">
                <a:latin typeface="Times New Roman" pitchFamily="18" charset="0"/>
                <a:cs typeface="Times New Roman" pitchFamily="18" charset="0"/>
              </a:rPr>
              <a:t>Presenting the Research Results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The communication of the research results in the form of a research project or a verbal presentation is the culmination of the research project.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This step is particularly important, as the clarity and the relevance of the communication is critical to the client’s satisfaction with the marketing research project.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07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1C8F5137-DEC1-4CEE-94A2-EF6ADB8286AE}" type="slidenum">
              <a:rPr lang="en-GB"/>
              <a:pPr/>
              <a:t>3</a:t>
            </a:fld>
            <a:endParaRPr lang="en-GB"/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600" dirty="0" smtClean="0">
                <a:latin typeface="Times New Roman" pitchFamily="18" charset="0"/>
                <a:cs typeface="Times New Roman" pitchFamily="18" charset="0"/>
              </a:rPr>
              <a:t>Understanding the Audience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It is important that researchers understand their clients, think through the specific information that the clients want to hear and also the likely manner in which they will want it communicated.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One way of doing this is to consider the sequence of thoughts that people go through when they are being communicated with (Wilson 2006).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512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CDAB19FE-6474-4224-801C-64A3EFE696C4}" type="slidenum">
              <a:rPr lang="en-GB"/>
              <a:pPr/>
              <a:t>4</a:t>
            </a:fld>
            <a:endParaRPr lang="en-GB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600" dirty="0" smtClean="0">
                <a:latin typeface="Times New Roman" pitchFamily="18" charset="0"/>
                <a:cs typeface="Times New Roman" pitchFamily="18" charset="0"/>
              </a:rPr>
              <a:t>The Audience’s Thinking Sequence</a:t>
            </a:r>
          </a:p>
        </p:txBody>
      </p:sp>
      <p:pic>
        <p:nvPicPr>
          <p:cNvPr id="6148" name="Picture 4" descr="Fig 10.1.gif                                                   000465C2Bob’s HD                       B5E64ED0: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 r:link="rId3" cstate="print"/>
          <a:srcRect/>
          <a:stretch>
            <a:fillRect/>
          </a:stretch>
        </p:blipFill>
        <p:spPr>
          <a:xfrm>
            <a:off x="395288" y="1600200"/>
            <a:ext cx="8280400" cy="4637088"/>
          </a:xfr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1F2FB39E-6C73-4968-B5D7-B30DB498C848}" type="slidenum">
              <a:rPr lang="en-GB"/>
              <a:pPr/>
              <a:t>5</a:t>
            </a:fld>
            <a:endParaRPr lang="en-GB"/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600" dirty="0" smtClean="0">
                <a:latin typeface="Times New Roman" pitchFamily="18" charset="0"/>
                <a:cs typeface="Times New Roman" pitchFamily="18" charset="0"/>
              </a:rPr>
              <a:t>The Audience’s Thinking Sequence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800" b="1" dirty="0" smtClean="0">
                <a:latin typeface="Times New Roman" pitchFamily="18" charset="0"/>
                <a:cs typeface="Times New Roman" pitchFamily="18" charset="0"/>
              </a:rPr>
              <a:t>Respect my importance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: the audience are giving up their valuable time to read the report or attend the presentation, it is important not to waste their time.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800" b="1" dirty="0" smtClean="0">
                <a:latin typeface="Times New Roman" pitchFamily="18" charset="0"/>
                <a:cs typeface="Times New Roman" pitchFamily="18" charset="0"/>
              </a:rPr>
              <a:t>Consider my needs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: the researcher must relate the research findings to the marketing decisions that have to be made.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800" b="1" dirty="0" smtClean="0">
                <a:latin typeface="Times New Roman" pitchFamily="18" charset="0"/>
                <a:cs typeface="Times New Roman" pitchFamily="18" charset="0"/>
              </a:rPr>
              <a:t>Demonstrate how your information helps me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: the audience are more interested in what the findings mean to them and their organisation.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1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625D8E61-18ED-409C-B0C9-A73136654099}" type="slidenum">
              <a:rPr lang="en-GB"/>
              <a:pPr/>
              <a:t>6</a:t>
            </a:fld>
            <a:endParaRPr lang="en-GB"/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600" dirty="0" smtClean="0">
                <a:latin typeface="Times New Roman" pitchFamily="18" charset="0"/>
                <a:cs typeface="Times New Roman" pitchFamily="18" charset="0"/>
              </a:rPr>
              <a:t>The Audience’s Thinking Sequence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lnSpc>
                <a:spcPct val="90000"/>
              </a:lnSpc>
              <a:buFontTx/>
              <a:buNone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en-GB" sz="2800" dirty="0" smtClean="0">
                <a:latin typeface="Comic Sans MS" pitchFamily="66" charset="0"/>
              </a:rPr>
              <a:t>.</a:t>
            </a:r>
            <a:r>
              <a:rPr lang="en-GB" sz="3600" dirty="0" smtClean="0"/>
              <a:t>	</a:t>
            </a:r>
            <a:r>
              <a:rPr lang="en-GB" sz="2800" b="1" dirty="0" smtClean="0">
                <a:latin typeface="Times New Roman" pitchFamily="18" charset="0"/>
                <a:cs typeface="Times New Roman" pitchFamily="18" charset="0"/>
              </a:rPr>
              <a:t>Explain the detail that underpins your information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: the audience needs to be convinced that the information is accurate so they will want to see the charts, tables and actual respondent quotes that support the findings.</a:t>
            </a: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5.	</a:t>
            </a:r>
            <a:r>
              <a:rPr lang="en-GB" sz="2800" b="1" dirty="0" smtClean="0">
                <a:latin typeface="Times New Roman" pitchFamily="18" charset="0"/>
                <a:cs typeface="Times New Roman" pitchFamily="18" charset="0"/>
              </a:rPr>
              <a:t>Remind me of the key points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: no matter how long or short the presentation or report, there needs to be a summary of the key points.</a:t>
            </a: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endParaRPr lang="en-GB" sz="2800" dirty="0" smtClean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639A538D-82E8-479D-A8DD-0C3A27F8C278}" type="slidenum">
              <a:rPr lang="en-GB"/>
              <a:pPr/>
              <a:t>7</a:t>
            </a:fld>
            <a:endParaRPr lang="en-GB"/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600" dirty="0" smtClean="0">
                <a:latin typeface="Times New Roman" pitchFamily="18" charset="0"/>
                <a:cs typeface="Times New Roman" pitchFamily="18" charset="0"/>
              </a:rPr>
              <a:t>The Audience’s Thinking Sequence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lnSpc>
                <a:spcPct val="90000"/>
              </a:lnSpc>
              <a:buFontTx/>
              <a:buNone/>
            </a:pPr>
            <a:r>
              <a:rPr lang="en-GB" sz="2800" dirty="0" smtClean="0">
                <a:latin typeface="Comic Sans MS" pitchFamily="66" charset="0"/>
              </a:rPr>
              <a:t>6.	</a:t>
            </a:r>
            <a:r>
              <a:rPr lang="en-GB" sz="2800" b="1" dirty="0" smtClean="0">
                <a:latin typeface="Times New Roman" pitchFamily="18" charset="0"/>
                <a:cs typeface="Times New Roman" pitchFamily="18" charset="0"/>
              </a:rPr>
              <a:t>Suggest what I should do now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: although the clients will be responsible for making decisions, the researchers will be expected to provide recommendations about possible courses of action. </a:t>
            </a:r>
          </a:p>
          <a:p>
            <a:pPr marL="609600" indent="-609600" eaLnBrk="1" hangingPunct="1">
              <a:lnSpc>
                <a:spcPct val="90000"/>
              </a:lnSpc>
            </a:pPr>
            <a:endParaRPr lang="en-GB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AC1DBDBC-90BC-4D0C-834D-1F65A3490482}" type="slidenum">
              <a:rPr lang="en-GB"/>
              <a:pPr/>
              <a:t>8</a:t>
            </a:fld>
            <a:endParaRPr lang="en-GB"/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Dangers in Reporting and Presentation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Assuming understanding</a:t>
            </a:r>
          </a:p>
          <a:p>
            <a:pPr eaLnBrk="1" hangingPunct="1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Excessive length</a:t>
            </a:r>
          </a:p>
          <a:p>
            <a:pPr eaLnBrk="1" hangingPunct="1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Unrealistic recommendations</a:t>
            </a:r>
          </a:p>
          <a:p>
            <a:pPr eaLnBrk="1" hangingPunct="1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Spurious accuracy</a:t>
            </a:r>
          </a:p>
          <a:p>
            <a:pPr eaLnBrk="1" hangingPunct="1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Obscure statistics</a:t>
            </a:r>
          </a:p>
          <a:p>
            <a:pPr eaLnBrk="1" hangingPunct="1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Too much gloss and no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substance</a:t>
            </a:r>
            <a:endParaRPr lang="en-GB" sz="2800" dirty="0" smtClean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 Options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97646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The communication methods available to the presenter are as follows:</a:t>
            </a:r>
          </a:p>
          <a:p>
            <a:r>
              <a:rPr lang="en-GB" dirty="0" smtClean="0"/>
              <a:t>Simple oral</a:t>
            </a:r>
          </a:p>
          <a:p>
            <a:r>
              <a:rPr lang="en-GB" dirty="0" smtClean="0"/>
              <a:t>Oral with report</a:t>
            </a:r>
          </a:p>
          <a:p>
            <a:r>
              <a:rPr lang="en-GB" dirty="0" smtClean="0"/>
              <a:t>Oral with summary sheets like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 smtClean="0"/>
              <a:t>Powerpoint</a:t>
            </a:r>
            <a:endParaRPr lang="en-GB" dirty="0" smtClean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Charts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 smtClean="0"/>
              <a:t>Vtr</a:t>
            </a:r>
            <a:endParaRPr lang="en-GB" dirty="0" smtClean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Multimedia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788504-BBD3-4FEB-9D2D-459C0BCAF459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6255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 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 good presentation will be:</a:t>
            </a:r>
          </a:p>
          <a:p>
            <a:r>
              <a:rPr lang="en-GB" dirty="0" smtClean="0"/>
              <a:t>Informative</a:t>
            </a:r>
          </a:p>
          <a:p>
            <a:r>
              <a:rPr lang="en-GB" dirty="0" smtClean="0"/>
              <a:t>Persuasive</a:t>
            </a:r>
          </a:p>
          <a:p>
            <a:r>
              <a:rPr lang="en-GB" dirty="0" smtClean="0"/>
              <a:t>Entertaining</a:t>
            </a:r>
          </a:p>
          <a:p>
            <a:r>
              <a:rPr lang="en-GB" dirty="0" smtClean="0"/>
              <a:t>Clear</a:t>
            </a:r>
          </a:p>
          <a:p>
            <a:r>
              <a:rPr lang="en-GB" dirty="0" smtClean="0"/>
              <a:t>Concise</a:t>
            </a:r>
          </a:p>
          <a:p>
            <a:r>
              <a:rPr lang="en-GB" dirty="0" err="1" smtClean="0"/>
              <a:t>Interesing</a:t>
            </a:r>
            <a:r>
              <a:rPr lang="en-GB" dirty="0" smtClean="0"/>
              <a:t> and most importantly of all…</a:t>
            </a:r>
          </a:p>
          <a:p>
            <a:r>
              <a:rPr lang="en-GB" b="1" dirty="0" smtClean="0"/>
              <a:t>USEABLE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788504-BBD3-4FEB-9D2D-459C0BCAF459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9163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 Successful Presentations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Clearly there are no prescribed rules here but people who present regularly would recommend that:</a:t>
            </a:r>
          </a:p>
          <a:p>
            <a:r>
              <a:rPr lang="en-GB" dirty="0" smtClean="0"/>
              <a:t>Care is taken in preparation</a:t>
            </a:r>
          </a:p>
          <a:p>
            <a:r>
              <a:rPr lang="en-GB" dirty="0" smtClean="0"/>
              <a:t>The material is rehearsed</a:t>
            </a:r>
          </a:p>
          <a:p>
            <a:r>
              <a:rPr lang="en-GB" dirty="0" smtClean="0"/>
              <a:t>There is total familiarity with the material</a:t>
            </a:r>
          </a:p>
          <a:p>
            <a:r>
              <a:rPr lang="en-GB" dirty="0" smtClean="0"/>
              <a:t>Then essentially tell them what you will tell them, tell them it and then tell them what you told them!!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788504-BBD3-4FEB-9D2D-459C0BCAF459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1046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CAB3A3FA-2BA0-43ED-9D7E-A7915E4C74C7}" type="slidenum">
              <a:rPr lang="en-GB"/>
              <a:pPr/>
              <a:t>12</a:t>
            </a:fld>
            <a:endParaRPr lang="en-GB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Some tips for Presentations</a:t>
            </a:r>
            <a:endParaRPr lang="en-GB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Maintain eye contact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Seek variety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Keep it simple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Check understanding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Provide handouts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Act natural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Finish on a high note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Rehearse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Clarify question</a:t>
            </a:r>
            <a:r>
              <a:rPr lang="en-GB" sz="2800" dirty="0" smtClean="0">
                <a:latin typeface="Comic Sans MS" pitchFamily="66" charset="0"/>
              </a:rPr>
              <a:t>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39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C0D8E7A8-A5F6-4EEB-8E51-25ABC1B3F164}" type="slidenum">
              <a:rPr lang="en-GB"/>
              <a:pPr/>
              <a:t>13</a:t>
            </a:fld>
            <a:endParaRPr lang="en-GB"/>
          </a:p>
        </p:txBody>
      </p:sp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Discussion Questions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Describe the audience’s thinking sequence and identify its implication for the researcher.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In what ways should the content of a presentation differ from that of a report?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Can you distinguish between findings, executive summaries, conclusions and recommendations.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Why is the executive summary such a critical component of a research report?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Why do we need to cover so many other small issues?</a:t>
            </a:r>
            <a:r>
              <a:rPr lang="en-GB" sz="2800" dirty="0" smtClean="0">
                <a:latin typeface="Comic Sans MS" pitchFamily="66" charset="0"/>
              </a:rPr>
              <a:t>                                 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  <p:bldP spid="19459" grpId="0" build="p"/>
    </p:bld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453</Words>
  <Application>Microsoft Office PowerPoint</Application>
  <PresentationFormat>On-screen Show (4:3)</PresentationFormat>
  <Paragraphs>78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Comic Sans MS</vt:lpstr>
      <vt:lpstr>Times New Roman</vt:lpstr>
      <vt:lpstr>Wingdings</vt:lpstr>
      <vt:lpstr>Default Design</vt:lpstr>
      <vt:lpstr>Presenting the Research Results</vt:lpstr>
      <vt:lpstr>Presenting the Research Results</vt:lpstr>
      <vt:lpstr>Understanding the Audience</vt:lpstr>
      <vt:lpstr>The Audience’s Thinking Sequence</vt:lpstr>
      <vt:lpstr>The Audience’s Thinking Sequence</vt:lpstr>
      <vt:lpstr>The Audience’s Thinking Sequence</vt:lpstr>
      <vt:lpstr>The Audience’s Thinking Sequence</vt:lpstr>
      <vt:lpstr>Dangers in Reporting and Presentation</vt:lpstr>
      <vt:lpstr>Presentation Options</vt:lpstr>
      <vt:lpstr>Presentation Skills</vt:lpstr>
      <vt:lpstr>For Successful Presentations </vt:lpstr>
      <vt:lpstr>Some tips for Presentations</vt:lpstr>
      <vt:lpstr>Discussion Questions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Presenting the Research Results</dc:title>
  <dc:creator>Victor</dc:creator>
  <cp:lastModifiedBy>Will Fleming</cp:lastModifiedBy>
  <cp:revision>14</cp:revision>
  <dcterms:created xsi:type="dcterms:W3CDTF">2006-05-13T14:01:36Z</dcterms:created>
  <dcterms:modified xsi:type="dcterms:W3CDTF">2016-01-06T13:07:48Z</dcterms:modified>
</cp:coreProperties>
</file>