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304" autoAdjust="0"/>
  </p:normalViewPr>
  <p:slideViewPr>
    <p:cSldViewPr snapToGrid="0">
      <p:cViewPr varScale="1">
        <p:scale>
          <a:sx n="80" d="100"/>
          <a:sy n="80" d="100"/>
        </p:scale>
        <p:origin x="105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Maria Catana" userId="c4e621e7a578aac0" providerId="LiveId" clId="{8BBF6959-1A9D-4307-B938-02833D004ECD}"/>
    <pc:docChg chg="undo custSel addSld modSld">
      <pc:chgData name="Andreea Maria Catana" userId="c4e621e7a578aac0" providerId="LiveId" clId="{8BBF6959-1A9D-4307-B938-02833D004ECD}" dt="2023-11-11T00:00:36.120" v="8" actId="26606"/>
      <pc:docMkLst>
        <pc:docMk/>
      </pc:docMkLst>
      <pc:sldChg chg="addSp delSp modSp new mod setBg">
        <pc:chgData name="Andreea Maria Catana" userId="c4e621e7a578aac0" providerId="LiveId" clId="{8BBF6959-1A9D-4307-B938-02833D004ECD}" dt="2023-11-11T00:00:36.120" v="8" actId="26606"/>
        <pc:sldMkLst>
          <pc:docMk/>
          <pc:sldMk cId="118053206" sldId="266"/>
        </pc:sldMkLst>
        <pc:spChg chg="del">
          <ac:chgData name="Andreea Maria Catana" userId="c4e621e7a578aac0" providerId="LiveId" clId="{8BBF6959-1A9D-4307-B938-02833D004ECD}" dt="2023-11-11T00:00:25.518" v="1" actId="478"/>
          <ac:spMkLst>
            <pc:docMk/>
            <pc:sldMk cId="118053206" sldId="266"/>
            <ac:spMk id="2" creationId="{9F7D2721-4EDD-9CDE-272B-9281525AAE59}"/>
          </ac:spMkLst>
        </pc:spChg>
        <pc:spChg chg="del">
          <ac:chgData name="Andreea Maria Catana" userId="c4e621e7a578aac0" providerId="LiveId" clId="{8BBF6959-1A9D-4307-B938-02833D004ECD}" dt="2023-11-11T00:00:26.854" v="2" actId="478"/>
          <ac:spMkLst>
            <pc:docMk/>
            <pc:sldMk cId="118053206" sldId="266"/>
            <ac:spMk id="3" creationId="{8E059660-1E4F-A1CB-9D32-41479DDA17F7}"/>
          </ac:spMkLst>
        </pc:spChg>
        <pc:spChg chg="add del">
          <ac:chgData name="Andreea Maria Catana" userId="c4e621e7a578aac0" providerId="LiveId" clId="{8BBF6959-1A9D-4307-B938-02833D004ECD}" dt="2023-11-11T00:00:33.718" v="5" actId="26606"/>
          <ac:spMkLst>
            <pc:docMk/>
            <pc:sldMk cId="118053206" sldId="266"/>
            <ac:spMk id="10" creationId="{B94BF6D8-BAB7-4EB4-9B19-BB8B2F0F700E}"/>
          </ac:spMkLst>
        </pc:spChg>
        <pc:spChg chg="add del">
          <ac:chgData name="Andreea Maria Catana" userId="c4e621e7a578aac0" providerId="LiveId" clId="{8BBF6959-1A9D-4307-B938-02833D004ECD}" dt="2023-11-11T00:00:33.718" v="5" actId="26606"/>
          <ac:spMkLst>
            <pc:docMk/>
            <pc:sldMk cId="118053206" sldId="266"/>
            <ac:spMk id="12" creationId="{37B034CC-A61E-4904-9250-1F6CA110399C}"/>
          </ac:spMkLst>
        </pc:spChg>
        <pc:spChg chg="add del">
          <ac:chgData name="Andreea Maria Catana" userId="c4e621e7a578aac0" providerId="LiveId" clId="{8BBF6959-1A9D-4307-B938-02833D004ECD}" dt="2023-11-11T00:00:33.718" v="5" actId="26606"/>
          <ac:spMkLst>
            <pc:docMk/>
            <pc:sldMk cId="118053206" sldId="266"/>
            <ac:spMk id="14" creationId="{0131680D-382A-48A4-80B7-2CE951EAFD60}"/>
          </ac:spMkLst>
        </pc:spChg>
        <pc:spChg chg="add del">
          <ac:chgData name="Andreea Maria Catana" userId="c4e621e7a578aac0" providerId="LiveId" clId="{8BBF6959-1A9D-4307-B938-02833D004ECD}" dt="2023-11-11T00:00:33.718" v="5" actId="26606"/>
          <ac:spMkLst>
            <pc:docMk/>
            <pc:sldMk cId="118053206" sldId="266"/>
            <ac:spMk id="16" creationId="{554C44F0-F390-48A8-974F-CAC9A33FFE39}"/>
          </ac:spMkLst>
        </pc:spChg>
        <pc:spChg chg="add del">
          <ac:chgData name="Andreea Maria Catana" userId="c4e621e7a578aac0" providerId="LiveId" clId="{8BBF6959-1A9D-4307-B938-02833D004ECD}" dt="2023-11-11T00:00:36.111" v="7" actId="26606"/>
          <ac:spMkLst>
            <pc:docMk/>
            <pc:sldMk cId="118053206" sldId="266"/>
            <ac:spMk id="18" creationId="{B94BF6D8-BAB7-4EB4-9B19-BB8B2F0F700E}"/>
          </ac:spMkLst>
        </pc:spChg>
        <pc:spChg chg="add del">
          <ac:chgData name="Andreea Maria Catana" userId="c4e621e7a578aac0" providerId="LiveId" clId="{8BBF6959-1A9D-4307-B938-02833D004ECD}" dt="2023-11-11T00:00:36.111" v="7" actId="26606"/>
          <ac:spMkLst>
            <pc:docMk/>
            <pc:sldMk cId="118053206" sldId="266"/>
            <ac:spMk id="19" creationId="{B233FAAD-5E0A-4FBB-9800-1DAEE5039AF6}"/>
          </ac:spMkLst>
        </pc:spChg>
        <pc:spChg chg="add del">
          <ac:chgData name="Andreea Maria Catana" userId="c4e621e7a578aac0" providerId="LiveId" clId="{8BBF6959-1A9D-4307-B938-02833D004ECD}" dt="2023-11-11T00:00:36.111" v="7" actId="26606"/>
          <ac:spMkLst>
            <pc:docMk/>
            <pc:sldMk cId="118053206" sldId="266"/>
            <ac:spMk id="20" creationId="{554C44F0-F390-48A8-974F-CAC9A33FFE39}"/>
          </ac:spMkLst>
        </pc:spChg>
        <pc:spChg chg="add">
          <ac:chgData name="Andreea Maria Catana" userId="c4e621e7a578aac0" providerId="LiveId" clId="{8BBF6959-1A9D-4307-B938-02833D004ECD}" dt="2023-11-11T00:00:36.120" v="8" actId="26606"/>
          <ac:spMkLst>
            <pc:docMk/>
            <pc:sldMk cId="118053206" sldId="266"/>
            <ac:spMk id="22" creationId="{3ECA69A1-7536-43AC-85EF-C7106179F5ED}"/>
          </ac:spMkLst>
        </pc:spChg>
        <pc:spChg chg="add">
          <ac:chgData name="Andreea Maria Catana" userId="c4e621e7a578aac0" providerId="LiveId" clId="{8BBF6959-1A9D-4307-B938-02833D004ECD}" dt="2023-11-11T00:00:36.120" v="8" actId="26606"/>
          <ac:spMkLst>
            <pc:docMk/>
            <pc:sldMk cId="118053206" sldId="266"/>
            <ac:spMk id="23" creationId="{F3060C83-F051-4F0E-ABAD-AA0DFC48B218}"/>
          </ac:spMkLst>
        </pc:spChg>
        <pc:spChg chg="add">
          <ac:chgData name="Andreea Maria Catana" userId="c4e621e7a578aac0" providerId="LiveId" clId="{8BBF6959-1A9D-4307-B938-02833D004ECD}" dt="2023-11-11T00:00:36.120" v="8" actId="26606"/>
          <ac:spMkLst>
            <pc:docMk/>
            <pc:sldMk cId="118053206" sldId="266"/>
            <ac:spMk id="24" creationId="{83C98ABE-055B-441F-B07E-44F97F083C39}"/>
          </ac:spMkLst>
        </pc:spChg>
        <pc:spChg chg="add">
          <ac:chgData name="Andreea Maria Catana" userId="c4e621e7a578aac0" providerId="LiveId" clId="{8BBF6959-1A9D-4307-B938-02833D004ECD}" dt="2023-11-11T00:00:36.120" v="8" actId="26606"/>
          <ac:spMkLst>
            <pc:docMk/>
            <pc:sldMk cId="118053206" sldId="266"/>
            <ac:spMk id="25" creationId="{29FDB030-9B49-4CED-8CCD-4D99382388AC}"/>
          </ac:spMkLst>
        </pc:spChg>
        <pc:spChg chg="add">
          <ac:chgData name="Andreea Maria Catana" userId="c4e621e7a578aac0" providerId="LiveId" clId="{8BBF6959-1A9D-4307-B938-02833D004ECD}" dt="2023-11-11T00:00:36.120" v="8" actId="26606"/>
          <ac:spMkLst>
            <pc:docMk/>
            <pc:sldMk cId="118053206" sldId="266"/>
            <ac:spMk id="26" creationId="{3783CA14-24A1-485C-8B30-D6A5D87987AD}"/>
          </ac:spMkLst>
        </pc:spChg>
        <pc:spChg chg="add">
          <ac:chgData name="Andreea Maria Catana" userId="c4e621e7a578aac0" providerId="LiveId" clId="{8BBF6959-1A9D-4307-B938-02833D004ECD}" dt="2023-11-11T00:00:36.120" v="8" actId="26606"/>
          <ac:spMkLst>
            <pc:docMk/>
            <pc:sldMk cId="118053206" sldId="266"/>
            <ac:spMk id="27" creationId="{9A97C86A-04D6-40F7-AE84-31AB43E6A846}"/>
          </ac:spMkLst>
        </pc:spChg>
        <pc:spChg chg="add">
          <ac:chgData name="Andreea Maria Catana" userId="c4e621e7a578aac0" providerId="LiveId" clId="{8BBF6959-1A9D-4307-B938-02833D004ECD}" dt="2023-11-11T00:00:36.120" v="8" actId="26606"/>
          <ac:spMkLst>
            <pc:docMk/>
            <pc:sldMk cId="118053206" sldId="266"/>
            <ac:spMk id="28" creationId="{FF9F2414-84E8-453E-B1F3-389FDE8192D9}"/>
          </ac:spMkLst>
        </pc:spChg>
        <pc:picChg chg="add mod">
          <ac:chgData name="Andreea Maria Catana" userId="c4e621e7a578aac0" providerId="LiveId" clId="{8BBF6959-1A9D-4307-B938-02833D004ECD}" dt="2023-11-11T00:00:36.120" v="8" actId="26606"/>
          <ac:picMkLst>
            <pc:docMk/>
            <pc:sldMk cId="118053206" sldId="266"/>
            <ac:picMk id="5" creationId="{D8A32224-8241-FF13-5D50-E65A8878427E}"/>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F17727-5C13-443D-9A5A-AAC6AC930ABA}"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4C146B74-832E-43FE-943D-163D577C2724}">
      <dgm:prSet/>
      <dgm:spPr/>
      <dgm:t>
        <a:bodyPr/>
        <a:lstStyle/>
        <a:p>
          <a:r>
            <a:rPr lang="en-US"/>
            <a:t>Set clear expectations</a:t>
          </a:r>
        </a:p>
      </dgm:t>
    </dgm:pt>
    <dgm:pt modelId="{8274A65F-0DF6-485F-89AF-04B39750B018}" type="parTrans" cxnId="{59D31769-0F00-4358-8395-B6E4A783F3F7}">
      <dgm:prSet/>
      <dgm:spPr/>
      <dgm:t>
        <a:bodyPr/>
        <a:lstStyle/>
        <a:p>
          <a:endParaRPr lang="en-US"/>
        </a:p>
      </dgm:t>
    </dgm:pt>
    <dgm:pt modelId="{BBC8F9F7-7B89-4964-9ED1-7BEAA7D75904}" type="sibTrans" cxnId="{59D31769-0F00-4358-8395-B6E4A783F3F7}">
      <dgm:prSet/>
      <dgm:spPr/>
      <dgm:t>
        <a:bodyPr/>
        <a:lstStyle/>
        <a:p>
          <a:endParaRPr lang="en-US"/>
        </a:p>
      </dgm:t>
    </dgm:pt>
    <dgm:pt modelId="{F7DAB8F2-C21E-4A1E-85B4-5637098F0EAE}">
      <dgm:prSet/>
      <dgm:spPr/>
      <dgm:t>
        <a:bodyPr/>
        <a:lstStyle/>
        <a:p>
          <a:r>
            <a:rPr lang="en-US"/>
            <a:t>Provide training and development opportunities</a:t>
          </a:r>
        </a:p>
      </dgm:t>
    </dgm:pt>
    <dgm:pt modelId="{F07B96F7-8F9B-4E1C-B8CF-C3B3ACD6EBEB}" type="parTrans" cxnId="{A0111283-F4F6-4449-B51E-057467B87803}">
      <dgm:prSet/>
      <dgm:spPr/>
      <dgm:t>
        <a:bodyPr/>
        <a:lstStyle/>
        <a:p>
          <a:endParaRPr lang="en-US"/>
        </a:p>
      </dgm:t>
    </dgm:pt>
    <dgm:pt modelId="{7ED539A8-E74E-4218-8FCF-DAB9B11CA966}" type="sibTrans" cxnId="{A0111283-F4F6-4449-B51E-057467B87803}">
      <dgm:prSet/>
      <dgm:spPr/>
      <dgm:t>
        <a:bodyPr/>
        <a:lstStyle/>
        <a:p>
          <a:endParaRPr lang="en-US"/>
        </a:p>
      </dgm:t>
    </dgm:pt>
    <dgm:pt modelId="{A2C71D11-78F4-4BDD-BA2F-89C93082455D}">
      <dgm:prSet/>
      <dgm:spPr/>
      <dgm:t>
        <a:bodyPr/>
        <a:lstStyle/>
        <a:p>
          <a:r>
            <a:rPr lang="en-US"/>
            <a:t>Recognize and reward excellent work</a:t>
          </a:r>
        </a:p>
      </dgm:t>
    </dgm:pt>
    <dgm:pt modelId="{2FC55F74-3587-4B14-8D7B-0C8EC4D5E643}" type="parTrans" cxnId="{53E18627-99C7-48EF-AF0A-BA7C29626DE1}">
      <dgm:prSet/>
      <dgm:spPr/>
      <dgm:t>
        <a:bodyPr/>
        <a:lstStyle/>
        <a:p>
          <a:endParaRPr lang="en-US"/>
        </a:p>
      </dgm:t>
    </dgm:pt>
    <dgm:pt modelId="{FAFC9FD6-A5C9-4DB9-ACCF-791A024AE896}" type="sibTrans" cxnId="{53E18627-99C7-48EF-AF0A-BA7C29626DE1}">
      <dgm:prSet/>
      <dgm:spPr/>
      <dgm:t>
        <a:bodyPr/>
        <a:lstStyle/>
        <a:p>
          <a:endParaRPr lang="en-US"/>
        </a:p>
      </dgm:t>
    </dgm:pt>
    <dgm:pt modelId="{793F7FB9-BAD3-40C8-BD45-ADAB6876EDF9}">
      <dgm:prSet/>
      <dgm:spPr/>
      <dgm:t>
        <a:bodyPr/>
        <a:lstStyle/>
        <a:p>
          <a:r>
            <a:rPr lang="en-US"/>
            <a:t>Promote teamwork and collaboration</a:t>
          </a:r>
        </a:p>
      </dgm:t>
    </dgm:pt>
    <dgm:pt modelId="{C34AF557-CB30-43D2-9A8E-95461F989F2A}" type="parTrans" cxnId="{29160E7C-80AB-41CE-A78C-E0FA50FDC9AB}">
      <dgm:prSet/>
      <dgm:spPr/>
      <dgm:t>
        <a:bodyPr/>
        <a:lstStyle/>
        <a:p>
          <a:endParaRPr lang="en-US"/>
        </a:p>
      </dgm:t>
    </dgm:pt>
    <dgm:pt modelId="{A102C7C6-4A07-42C6-89AA-96C4C869C9D7}" type="sibTrans" cxnId="{29160E7C-80AB-41CE-A78C-E0FA50FDC9AB}">
      <dgm:prSet/>
      <dgm:spPr/>
      <dgm:t>
        <a:bodyPr/>
        <a:lstStyle/>
        <a:p>
          <a:endParaRPr lang="en-US"/>
        </a:p>
      </dgm:t>
    </dgm:pt>
    <dgm:pt modelId="{38EDB4DA-907B-413F-9E3D-587B327E7BBB}">
      <dgm:prSet/>
      <dgm:spPr/>
      <dgm:t>
        <a:bodyPr/>
        <a:lstStyle/>
        <a:p>
          <a:r>
            <a:rPr lang="en-US"/>
            <a:t>Empower staff to identify issues and solutions(Evans, 2021).</a:t>
          </a:r>
        </a:p>
      </dgm:t>
    </dgm:pt>
    <dgm:pt modelId="{F32491BB-AB2E-4B02-BC56-11856FB7374B}" type="parTrans" cxnId="{D8BA1D84-7E7E-483B-89FE-74B787FE5970}">
      <dgm:prSet/>
      <dgm:spPr/>
      <dgm:t>
        <a:bodyPr/>
        <a:lstStyle/>
        <a:p>
          <a:endParaRPr lang="en-US"/>
        </a:p>
      </dgm:t>
    </dgm:pt>
    <dgm:pt modelId="{EE2B2699-79EC-4282-88CF-9DBD6D804DC3}" type="sibTrans" cxnId="{D8BA1D84-7E7E-483B-89FE-74B787FE5970}">
      <dgm:prSet/>
      <dgm:spPr/>
      <dgm:t>
        <a:bodyPr/>
        <a:lstStyle/>
        <a:p>
          <a:endParaRPr lang="en-US"/>
        </a:p>
      </dgm:t>
    </dgm:pt>
    <dgm:pt modelId="{740C8A7B-CF25-48F2-AA2D-55BDACBF086E}" type="pres">
      <dgm:prSet presAssocID="{4CF17727-5C13-443D-9A5A-AAC6AC930ABA}" presName="root" presStyleCnt="0">
        <dgm:presLayoutVars>
          <dgm:dir/>
          <dgm:resizeHandles val="exact"/>
        </dgm:presLayoutVars>
      </dgm:prSet>
      <dgm:spPr/>
    </dgm:pt>
    <dgm:pt modelId="{42F75236-5474-49AF-B7EE-8BB20B64A2FA}" type="pres">
      <dgm:prSet presAssocID="{4C146B74-832E-43FE-943D-163D577C2724}" presName="compNode" presStyleCnt="0"/>
      <dgm:spPr/>
    </dgm:pt>
    <dgm:pt modelId="{B783A76A-3CB0-484F-8A33-30A4F338A4A3}" type="pres">
      <dgm:prSet presAssocID="{4C146B74-832E-43FE-943D-163D577C2724}" presName="bgRect" presStyleLbl="bgShp" presStyleIdx="0" presStyleCnt="5"/>
      <dgm:spPr/>
    </dgm:pt>
    <dgm:pt modelId="{8E27A8E3-9538-4C07-9537-7CFC21C1DEE5}" type="pres">
      <dgm:prSet presAssocID="{4C146B74-832E-43FE-943D-163D577C272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4F1988A9-170B-4D64-B3B3-A0AA3BAD27C4}" type="pres">
      <dgm:prSet presAssocID="{4C146B74-832E-43FE-943D-163D577C2724}" presName="spaceRect" presStyleCnt="0"/>
      <dgm:spPr/>
    </dgm:pt>
    <dgm:pt modelId="{9BE45B7E-518C-4707-9C70-A7A6EEB770CE}" type="pres">
      <dgm:prSet presAssocID="{4C146B74-832E-43FE-943D-163D577C2724}" presName="parTx" presStyleLbl="revTx" presStyleIdx="0" presStyleCnt="5">
        <dgm:presLayoutVars>
          <dgm:chMax val="0"/>
          <dgm:chPref val="0"/>
        </dgm:presLayoutVars>
      </dgm:prSet>
      <dgm:spPr/>
    </dgm:pt>
    <dgm:pt modelId="{EE4F8C6D-6A5B-40E2-8D58-E12D3B442111}" type="pres">
      <dgm:prSet presAssocID="{BBC8F9F7-7B89-4964-9ED1-7BEAA7D75904}" presName="sibTrans" presStyleCnt="0"/>
      <dgm:spPr/>
    </dgm:pt>
    <dgm:pt modelId="{1043ECD1-23D0-44FD-B898-48E54B877A7D}" type="pres">
      <dgm:prSet presAssocID="{F7DAB8F2-C21E-4A1E-85B4-5637098F0EAE}" presName="compNode" presStyleCnt="0"/>
      <dgm:spPr/>
    </dgm:pt>
    <dgm:pt modelId="{FA8E805B-E402-401B-8ADD-066ED6BB24BD}" type="pres">
      <dgm:prSet presAssocID="{F7DAB8F2-C21E-4A1E-85B4-5637098F0EAE}" presName="bgRect" presStyleLbl="bgShp" presStyleIdx="1" presStyleCnt="5"/>
      <dgm:spPr/>
    </dgm:pt>
    <dgm:pt modelId="{709E18A5-E10A-4D1F-82E0-CE29D5002502}" type="pres">
      <dgm:prSet presAssocID="{F7DAB8F2-C21E-4A1E-85B4-5637098F0E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01F382C6-A59F-428F-BE3E-88F49E18462B}" type="pres">
      <dgm:prSet presAssocID="{F7DAB8F2-C21E-4A1E-85B4-5637098F0EAE}" presName="spaceRect" presStyleCnt="0"/>
      <dgm:spPr/>
    </dgm:pt>
    <dgm:pt modelId="{ABDE492D-EDAF-4A6C-9C97-F84F1B316A3E}" type="pres">
      <dgm:prSet presAssocID="{F7DAB8F2-C21E-4A1E-85B4-5637098F0EAE}" presName="parTx" presStyleLbl="revTx" presStyleIdx="1" presStyleCnt="5">
        <dgm:presLayoutVars>
          <dgm:chMax val="0"/>
          <dgm:chPref val="0"/>
        </dgm:presLayoutVars>
      </dgm:prSet>
      <dgm:spPr/>
    </dgm:pt>
    <dgm:pt modelId="{A4729EBC-7418-45A9-9933-2427780776D5}" type="pres">
      <dgm:prSet presAssocID="{7ED539A8-E74E-4218-8FCF-DAB9B11CA966}" presName="sibTrans" presStyleCnt="0"/>
      <dgm:spPr/>
    </dgm:pt>
    <dgm:pt modelId="{3DBA8485-3B6F-444B-B368-15071FDD473A}" type="pres">
      <dgm:prSet presAssocID="{A2C71D11-78F4-4BDD-BA2F-89C93082455D}" presName="compNode" presStyleCnt="0"/>
      <dgm:spPr/>
    </dgm:pt>
    <dgm:pt modelId="{17E7D3AD-547E-404D-98ED-BE70D7C6AC7E}" type="pres">
      <dgm:prSet presAssocID="{A2C71D11-78F4-4BDD-BA2F-89C93082455D}" presName="bgRect" presStyleLbl="bgShp" presStyleIdx="2" presStyleCnt="5"/>
      <dgm:spPr/>
    </dgm:pt>
    <dgm:pt modelId="{A7F02F44-32D8-4ACF-8A73-D4057BF00DEF}" type="pres">
      <dgm:prSet presAssocID="{A2C71D11-78F4-4BDD-BA2F-89C93082455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FE3E0DC5-9364-45CE-AD4B-C02AD9DB7B7F}" type="pres">
      <dgm:prSet presAssocID="{A2C71D11-78F4-4BDD-BA2F-89C93082455D}" presName="spaceRect" presStyleCnt="0"/>
      <dgm:spPr/>
    </dgm:pt>
    <dgm:pt modelId="{D2DDEA99-3648-4717-BD59-775E5AB25013}" type="pres">
      <dgm:prSet presAssocID="{A2C71D11-78F4-4BDD-BA2F-89C93082455D}" presName="parTx" presStyleLbl="revTx" presStyleIdx="2" presStyleCnt="5">
        <dgm:presLayoutVars>
          <dgm:chMax val="0"/>
          <dgm:chPref val="0"/>
        </dgm:presLayoutVars>
      </dgm:prSet>
      <dgm:spPr/>
    </dgm:pt>
    <dgm:pt modelId="{9D1EB484-4896-4B52-9FAA-26610D71C5E8}" type="pres">
      <dgm:prSet presAssocID="{FAFC9FD6-A5C9-4DB9-ACCF-791A024AE896}" presName="sibTrans" presStyleCnt="0"/>
      <dgm:spPr/>
    </dgm:pt>
    <dgm:pt modelId="{EE4FE449-789F-44D8-9D90-D8F5AA89B69F}" type="pres">
      <dgm:prSet presAssocID="{793F7FB9-BAD3-40C8-BD45-ADAB6876EDF9}" presName="compNode" presStyleCnt="0"/>
      <dgm:spPr/>
    </dgm:pt>
    <dgm:pt modelId="{A7223E4B-1827-4C94-ACB4-9BB71A148930}" type="pres">
      <dgm:prSet presAssocID="{793F7FB9-BAD3-40C8-BD45-ADAB6876EDF9}" presName="bgRect" presStyleLbl="bgShp" presStyleIdx="3" presStyleCnt="5"/>
      <dgm:spPr/>
    </dgm:pt>
    <dgm:pt modelId="{4C0DDF6C-1A3F-4066-81FA-1FE3C74AD518}" type="pres">
      <dgm:prSet presAssocID="{793F7FB9-BAD3-40C8-BD45-ADAB6876EDF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DBA9FB46-9982-4F11-8748-2309B64A1A64}" type="pres">
      <dgm:prSet presAssocID="{793F7FB9-BAD3-40C8-BD45-ADAB6876EDF9}" presName="spaceRect" presStyleCnt="0"/>
      <dgm:spPr/>
    </dgm:pt>
    <dgm:pt modelId="{BFB22459-7115-4FA0-9B7E-E00DE1B972E4}" type="pres">
      <dgm:prSet presAssocID="{793F7FB9-BAD3-40C8-BD45-ADAB6876EDF9}" presName="parTx" presStyleLbl="revTx" presStyleIdx="3" presStyleCnt="5">
        <dgm:presLayoutVars>
          <dgm:chMax val="0"/>
          <dgm:chPref val="0"/>
        </dgm:presLayoutVars>
      </dgm:prSet>
      <dgm:spPr/>
    </dgm:pt>
    <dgm:pt modelId="{E7413EAE-968F-47F2-AAA1-B7A84DF0DED3}" type="pres">
      <dgm:prSet presAssocID="{A102C7C6-4A07-42C6-89AA-96C4C869C9D7}" presName="sibTrans" presStyleCnt="0"/>
      <dgm:spPr/>
    </dgm:pt>
    <dgm:pt modelId="{9576EF23-7EC3-4D96-98EF-3074169B1298}" type="pres">
      <dgm:prSet presAssocID="{38EDB4DA-907B-413F-9E3D-587B327E7BBB}" presName="compNode" presStyleCnt="0"/>
      <dgm:spPr/>
    </dgm:pt>
    <dgm:pt modelId="{A4AF40C5-B5BE-453E-812E-FC7662B47BCC}" type="pres">
      <dgm:prSet presAssocID="{38EDB4DA-907B-413F-9E3D-587B327E7BBB}" presName="bgRect" presStyleLbl="bgShp" presStyleIdx="4" presStyleCnt="5"/>
      <dgm:spPr/>
    </dgm:pt>
    <dgm:pt modelId="{F412CDE2-20A0-48FE-9A96-7D2E36F0CC02}" type="pres">
      <dgm:prSet presAssocID="{38EDB4DA-907B-413F-9E3D-587B327E7BB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aduation Cap"/>
        </a:ext>
      </dgm:extLst>
    </dgm:pt>
    <dgm:pt modelId="{72224A46-7BF6-4A55-BD81-B57F3B8847DC}" type="pres">
      <dgm:prSet presAssocID="{38EDB4DA-907B-413F-9E3D-587B327E7BBB}" presName="spaceRect" presStyleCnt="0"/>
      <dgm:spPr/>
    </dgm:pt>
    <dgm:pt modelId="{09471916-1F3D-41CF-B2D3-CFF5C53E14B2}" type="pres">
      <dgm:prSet presAssocID="{38EDB4DA-907B-413F-9E3D-587B327E7BBB}" presName="parTx" presStyleLbl="revTx" presStyleIdx="4" presStyleCnt="5">
        <dgm:presLayoutVars>
          <dgm:chMax val="0"/>
          <dgm:chPref val="0"/>
        </dgm:presLayoutVars>
      </dgm:prSet>
      <dgm:spPr/>
    </dgm:pt>
  </dgm:ptLst>
  <dgm:cxnLst>
    <dgm:cxn modelId="{A2AC5100-9EDF-4C44-899D-A17E6BD78023}" type="presOf" srcId="{793F7FB9-BAD3-40C8-BD45-ADAB6876EDF9}" destId="{BFB22459-7115-4FA0-9B7E-E00DE1B972E4}" srcOrd="0" destOrd="0" presId="urn:microsoft.com/office/officeart/2018/2/layout/IconVerticalSolidList"/>
    <dgm:cxn modelId="{9F52950C-815B-41B3-B163-B7E35BE59C53}" type="presOf" srcId="{A2C71D11-78F4-4BDD-BA2F-89C93082455D}" destId="{D2DDEA99-3648-4717-BD59-775E5AB25013}" srcOrd="0" destOrd="0" presId="urn:microsoft.com/office/officeart/2018/2/layout/IconVerticalSolidList"/>
    <dgm:cxn modelId="{0580871C-8A38-4824-A630-DA3658E38CEF}" type="presOf" srcId="{38EDB4DA-907B-413F-9E3D-587B327E7BBB}" destId="{09471916-1F3D-41CF-B2D3-CFF5C53E14B2}" srcOrd="0" destOrd="0" presId="urn:microsoft.com/office/officeart/2018/2/layout/IconVerticalSolidList"/>
    <dgm:cxn modelId="{53E18627-99C7-48EF-AF0A-BA7C29626DE1}" srcId="{4CF17727-5C13-443D-9A5A-AAC6AC930ABA}" destId="{A2C71D11-78F4-4BDD-BA2F-89C93082455D}" srcOrd="2" destOrd="0" parTransId="{2FC55F74-3587-4B14-8D7B-0C8EC4D5E643}" sibTransId="{FAFC9FD6-A5C9-4DB9-ACCF-791A024AE896}"/>
    <dgm:cxn modelId="{1214FF36-AF7C-4E45-99AC-2722A449F0E1}" type="presOf" srcId="{4CF17727-5C13-443D-9A5A-AAC6AC930ABA}" destId="{740C8A7B-CF25-48F2-AA2D-55BDACBF086E}" srcOrd="0" destOrd="0" presId="urn:microsoft.com/office/officeart/2018/2/layout/IconVerticalSolidList"/>
    <dgm:cxn modelId="{59D31769-0F00-4358-8395-B6E4A783F3F7}" srcId="{4CF17727-5C13-443D-9A5A-AAC6AC930ABA}" destId="{4C146B74-832E-43FE-943D-163D577C2724}" srcOrd="0" destOrd="0" parTransId="{8274A65F-0DF6-485F-89AF-04B39750B018}" sibTransId="{BBC8F9F7-7B89-4964-9ED1-7BEAA7D75904}"/>
    <dgm:cxn modelId="{29160E7C-80AB-41CE-A78C-E0FA50FDC9AB}" srcId="{4CF17727-5C13-443D-9A5A-AAC6AC930ABA}" destId="{793F7FB9-BAD3-40C8-BD45-ADAB6876EDF9}" srcOrd="3" destOrd="0" parTransId="{C34AF557-CB30-43D2-9A8E-95461F989F2A}" sibTransId="{A102C7C6-4A07-42C6-89AA-96C4C869C9D7}"/>
    <dgm:cxn modelId="{A0111283-F4F6-4449-B51E-057467B87803}" srcId="{4CF17727-5C13-443D-9A5A-AAC6AC930ABA}" destId="{F7DAB8F2-C21E-4A1E-85B4-5637098F0EAE}" srcOrd="1" destOrd="0" parTransId="{F07B96F7-8F9B-4E1C-B8CF-C3B3ACD6EBEB}" sibTransId="{7ED539A8-E74E-4218-8FCF-DAB9B11CA966}"/>
    <dgm:cxn modelId="{D8BA1D84-7E7E-483B-89FE-74B787FE5970}" srcId="{4CF17727-5C13-443D-9A5A-AAC6AC930ABA}" destId="{38EDB4DA-907B-413F-9E3D-587B327E7BBB}" srcOrd="4" destOrd="0" parTransId="{F32491BB-AB2E-4B02-BC56-11856FB7374B}" sibTransId="{EE2B2699-79EC-4282-88CF-9DBD6D804DC3}"/>
    <dgm:cxn modelId="{EA9456CA-027E-48A5-8129-DC6844B2556D}" type="presOf" srcId="{F7DAB8F2-C21E-4A1E-85B4-5637098F0EAE}" destId="{ABDE492D-EDAF-4A6C-9C97-F84F1B316A3E}" srcOrd="0" destOrd="0" presId="urn:microsoft.com/office/officeart/2018/2/layout/IconVerticalSolidList"/>
    <dgm:cxn modelId="{6B5AC9EF-1B9C-4D3A-A5BB-74CAA27020A8}" type="presOf" srcId="{4C146B74-832E-43FE-943D-163D577C2724}" destId="{9BE45B7E-518C-4707-9C70-A7A6EEB770CE}" srcOrd="0" destOrd="0" presId="urn:microsoft.com/office/officeart/2018/2/layout/IconVerticalSolidList"/>
    <dgm:cxn modelId="{3275F0B3-61B4-4ECA-92C8-B2438C16757C}" type="presParOf" srcId="{740C8A7B-CF25-48F2-AA2D-55BDACBF086E}" destId="{42F75236-5474-49AF-B7EE-8BB20B64A2FA}" srcOrd="0" destOrd="0" presId="urn:microsoft.com/office/officeart/2018/2/layout/IconVerticalSolidList"/>
    <dgm:cxn modelId="{A46F813C-7799-49EC-9542-E788AEF84731}" type="presParOf" srcId="{42F75236-5474-49AF-B7EE-8BB20B64A2FA}" destId="{B783A76A-3CB0-484F-8A33-30A4F338A4A3}" srcOrd="0" destOrd="0" presId="urn:microsoft.com/office/officeart/2018/2/layout/IconVerticalSolidList"/>
    <dgm:cxn modelId="{4441643B-178D-4E0F-93BE-5C2E94678909}" type="presParOf" srcId="{42F75236-5474-49AF-B7EE-8BB20B64A2FA}" destId="{8E27A8E3-9538-4C07-9537-7CFC21C1DEE5}" srcOrd="1" destOrd="0" presId="urn:microsoft.com/office/officeart/2018/2/layout/IconVerticalSolidList"/>
    <dgm:cxn modelId="{3A4EF68D-1A74-4987-94E1-0482D70E10A8}" type="presParOf" srcId="{42F75236-5474-49AF-B7EE-8BB20B64A2FA}" destId="{4F1988A9-170B-4D64-B3B3-A0AA3BAD27C4}" srcOrd="2" destOrd="0" presId="urn:microsoft.com/office/officeart/2018/2/layout/IconVerticalSolidList"/>
    <dgm:cxn modelId="{2A11F0CB-D874-4E79-9A85-B26E357937C6}" type="presParOf" srcId="{42F75236-5474-49AF-B7EE-8BB20B64A2FA}" destId="{9BE45B7E-518C-4707-9C70-A7A6EEB770CE}" srcOrd="3" destOrd="0" presId="urn:microsoft.com/office/officeart/2018/2/layout/IconVerticalSolidList"/>
    <dgm:cxn modelId="{EA9F750A-FC97-4AD5-B9C5-B7244FAE2238}" type="presParOf" srcId="{740C8A7B-CF25-48F2-AA2D-55BDACBF086E}" destId="{EE4F8C6D-6A5B-40E2-8D58-E12D3B442111}" srcOrd="1" destOrd="0" presId="urn:microsoft.com/office/officeart/2018/2/layout/IconVerticalSolidList"/>
    <dgm:cxn modelId="{F1904582-89BD-4635-9F1E-75119BACBFC1}" type="presParOf" srcId="{740C8A7B-CF25-48F2-AA2D-55BDACBF086E}" destId="{1043ECD1-23D0-44FD-B898-48E54B877A7D}" srcOrd="2" destOrd="0" presId="urn:microsoft.com/office/officeart/2018/2/layout/IconVerticalSolidList"/>
    <dgm:cxn modelId="{36055149-B90D-4379-8780-1F098CD806B6}" type="presParOf" srcId="{1043ECD1-23D0-44FD-B898-48E54B877A7D}" destId="{FA8E805B-E402-401B-8ADD-066ED6BB24BD}" srcOrd="0" destOrd="0" presId="urn:microsoft.com/office/officeart/2018/2/layout/IconVerticalSolidList"/>
    <dgm:cxn modelId="{89BBEA54-CA0C-4524-A851-43485C0225F4}" type="presParOf" srcId="{1043ECD1-23D0-44FD-B898-48E54B877A7D}" destId="{709E18A5-E10A-4D1F-82E0-CE29D5002502}" srcOrd="1" destOrd="0" presId="urn:microsoft.com/office/officeart/2018/2/layout/IconVerticalSolidList"/>
    <dgm:cxn modelId="{7DC203FD-7E7A-402D-9D46-C77D50E5D66A}" type="presParOf" srcId="{1043ECD1-23D0-44FD-B898-48E54B877A7D}" destId="{01F382C6-A59F-428F-BE3E-88F49E18462B}" srcOrd="2" destOrd="0" presId="urn:microsoft.com/office/officeart/2018/2/layout/IconVerticalSolidList"/>
    <dgm:cxn modelId="{F56F4BB9-36F6-4863-B2C8-405E6F3B6D36}" type="presParOf" srcId="{1043ECD1-23D0-44FD-B898-48E54B877A7D}" destId="{ABDE492D-EDAF-4A6C-9C97-F84F1B316A3E}" srcOrd="3" destOrd="0" presId="urn:microsoft.com/office/officeart/2018/2/layout/IconVerticalSolidList"/>
    <dgm:cxn modelId="{F92E1E0D-48AD-475D-88FE-FF9E9F01D2EF}" type="presParOf" srcId="{740C8A7B-CF25-48F2-AA2D-55BDACBF086E}" destId="{A4729EBC-7418-45A9-9933-2427780776D5}" srcOrd="3" destOrd="0" presId="urn:microsoft.com/office/officeart/2018/2/layout/IconVerticalSolidList"/>
    <dgm:cxn modelId="{33026CC6-A49F-4C16-920A-151D1071150F}" type="presParOf" srcId="{740C8A7B-CF25-48F2-AA2D-55BDACBF086E}" destId="{3DBA8485-3B6F-444B-B368-15071FDD473A}" srcOrd="4" destOrd="0" presId="urn:microsoft.com/office/officeart/2018/2/layout/IconVerticalSolidList"/>
    <dgm:cxn modelId="{771C0E55-277A-4586-BAE3-DB63E2C9CE79}" type="presParOf" srcId="{3DBA8485-3B6F-444B-B368-15071FDD473A}" destId="{17E7D3AD-547E-404D-98ED-BE70D7C6AC7E}" srcOrd="0" destOrd="0" presId="urn:microsoft.com/office/officeart/2018/2/layout/IconVerticalSolidList"/>
    <dgm:cxn modelId="{FB654127-A595-4CFD-8B66-43F9A93D7C1C}" type="presParOf" srcId="{3DBA8485-3B6F-444B-B368-15071FDD473A}" destId="{A7F02F44-32D8-4ACF-8A73-D4057BF00DEF}" srcOrd="1" destOrd="0" presId="urn:microsoft.com/office/officeart/2018/2/layout/IconVerticalSolidList"/>
    <dgm:cxn modelId="{7781BFAC-3057-4422-BCFE-76C1930CF649}" type="presParOf" srcId="{3DBA8485-3B6F-444B-B368-15071FDD473A}" destId="{FE3E0DC5-9364-45CE-AD4B-C02AD9DB7B7F}" srcOrd="2" destOrd="0" presId="urn:microsoft.com/office/officeart/2018/2/layout/IconVerticalSolidList"/>
    <dgm:cxn modelId="{E928B9E7-54C2-4D2F-8657-580F9F0A8DC3}" type="presParOf" srcId="{3DBA8485-3B6F-444B-B368-15071FDD473A}" destId="{D2DDEA99-3648-4717-BD59-775E5AB25013}" srcOrd="3" destOrd="0" presId="urn:microsoft.com/office/officeart/2018/2/layout/IconVerticalSolidList"/>
    <dgm:cxn modelId="{789B7B5F-F41D-44C8-BCC4-885A97C7212B}" type="presParOf" srcId="{740C8A7B-CF25-48F2-AA2D-55BDACBF086E}" destId="{9D1EB484-4896-4B52-9FAA-26610D71C5E8}" srcOrd="5" destOrd="0" presId="urn:microsoft.com/office/officeart/2018/2/layout/IconVerticalSolidList"/>
    <dgm:cxn modelId="{943A554F-FB4B-4F45-989E-C6564E93A4AA}" type="presParOf" srcId="{740C8A7B-CF25-48F2-AA2D-55BDACBF086E}" destId="{EE4FE449-789F-44D8-9D90-D8F5AA89B69F}" srcOrd="6" destOrd="0" presId="urn:microsoft.com/office/officeart/2018/2/layout/IconVerticalSolidList"/>
    <dgm:cxn modelId="{446016EF-F6D1-423E-AAC0-C902D9DB62CA}" type="presParOf" srcId="{EE4FE449-789F-44D8-9D90-D8F5AA89B69F}" destId="{A7223E4B-1827-4C94-ACB4-9BB71A148930}" srcOrd="0" destOrd="0" presId="urn:microsoft.com/office/officeart/2018/2/layout/IconVerticalSolidList"/>
    <dgm:cxn modelId="{0BE7A405-9007-4975-8DE0-9185AAB384DA}" type="presParOf" srcId="{EE4FE449-789F-44D8-9D90-D8F5AA89B69F}" destId="{4C0DDF6C-1A3F-4066-81FA-1FE3C74AD518}" srcOrd="1" destOrd="0" presId="urn:microsoft.com/office/officeart/2018/2/layout/IconVerticalSolidList"/>
    <dgm:cxn modelId="{BEDC299B-759F-4C26-8CD8-1056B40219E6}" type="presParOf" srcId="{EE4FE449-789F-44D8-9D90-D8F5AA89B69F}" destId="{DBA9FB46-9982-4F11-8748-2309B64A1A64}" srcOrd="2" destOrd="0" presId="urn:microsoft.com/office/officeart/2018/2/layout/IconVerticalSolidList"/>
    <dgm:cxn modelId="{DB24AEAC-986F-4395-9E6B-F08055D9CCD7}" type="presParOf" srcId="{EE4FE449-789F-44D8-9D90-D8F5AA89B69F}" destId="{BFB22459-7115-4FA0-9B7E-E00DE1B972E4}" srcOrd="3" destOrd="0" presId="urn:microsoft.com/office/officeart/2018/2/layout/IconVerticalSolidList"/>
    <dgm:cxn modelId="{CE960980-F1A6-461F-8A80-40D874683E37}" type="presParOf" srcId="{740C8A7B-CF25-48F2-AA2D-55BDACBF086E}" destId="{E7413EAE-968F-47F2-AAA1-B7A84DF0DED3}" srcOrd="7" destOrd="0" presId="urn:microsoft.com/office/officeart/2018/2/layout/IconVerticalSolidList"/>
    <dgm:cxn modelId="{675B8694-E8F4-4C49-B724-A72382203872}" type="presParOf" srcId="{740C8A7B-CF25-48F2-AA2D-55BDACBF086E}" destId="{9576EF23-7EC3-4D96-98EF-3074169B1298}" srcOrd="8" destOrd="0" presId="urn:microsoft.com/office/officeart/2018/2/layout/IconVerticalSolidList"/>
    <dgm:cxn modelId="{EDA5D543-730D-4197-9059-CA3E884F2895}" type="presParOf" srcId="{9576EF23-7EC3-4D96-98EF-3074169B1298}" destId="{A4AF40C5-B5BE-453E-812E-FC7662B47BCC}" srcOrd="0" destOrd="0" presId="urn:microsoft.com/office/officeart/2018/2/layout/IconVerticalSolidList"/>
    <dgm:cxn modelId="{CDFE8C4C-42CE-4361-A9D8-970320B8D426}" type="presParOf" srcId="{9576EF23-7EC3-4D96-98EF-3074169B1298}" destId="{F412CDE2-20A0-48FE-9A96-7D2E36F0CC02}" srcOrd="1" destOrd="0" presId="urn:microsoft.com/office/officeart/2018/2/layout/IconVerticalSolidList"/>
    <dgm:cxn modelId="{A8FE2718-91D2-4C82-A36C-EA28AD1E8A7C}" type="presParOf" srcId="{9576EF23-7EC3-4D96-98EF-3074169B1298}" destId="{72224A46-7BF6-4A55-BD81-B57F3B8847DC}" srcOrd="2" destOrd="0" presId="urn:microsoft.com/office/officeart/2018/2/layout/IconVerticalSolidList"/>
    <dgm:cxn modelId="{845D6C72-5A9D-4A3D-9A12-5B6ECBE06A90}" type="presParOf" srcId="{9576EF23-7EC3-4D96-98EF-3074169B1298}" destId="{09471916-1F3D-41CF-B2D3-CFF5C53E14B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074BF2-7293-4A9F-93D9-12F2634B762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D75CEB9-B681-4E09-88EF-7B9F6353B94F}">
      <dgm:prSet/>
      <dgm:spPr/>
      <dgm:t>
        <a:bodyPr/>
        <a:lstStyle/>
        <a:p>
          <a:r>
            <a:rPr lang="en-US"/>
            <a:t>Consistency in room cleaning is crucial</a:t>
          </a:r>
        </a:p>
      </dgm:t>
    </dgm:pt>
    <dgm:pt modelId="{21B3C324-04B4-49C6-8764-4417DE06B696}" type="parTrans" cxnId="{1019465D-BA23-4609-8B1A-B06F5201B685}">
      <dgm:prSet/>
      <dgm:spPr/>
      <dgm:t>
        <a:bodyPr/>
        <a:lstStyle/>
        <a:p>
          <a:endParaRPr lang="en-US"/>
        </a:p>
      </dgm:t>
    </dgm:pt>
    <dgm:pt modelId="{A0169787-FE1D-4EA6-B3A7-9260E446B2F3}" type="sibTrans" cxnId="{1019465D-BA23-4609-8B1A-B06F5201B685}">
      <dgm:prSet/>
      <dgm:spPr/>
      <dgm:t>
        <a:bodyPr/>
        <a:lstStyle/>
        <a:p>
          <a:endParaRPr lang="en-US"/>
        </a:p>
      </dgm:t>
    </dgm:pt>
    <dgm:pt modelId="{8CDC1EE5-816A-4D83-BC1C-90E31E0D5DC1}">
      <dgm:prSet/>
      <dgm:spPr/>
      <dgm:t>
        <a:bodyPr/>
        <a:lstStyle/>
        <a:p>
          <a:r>
            <a:rPr lang="en-US"/>
            <a:t>Our checklist covers all key tasks</a:t>
          </a:r>
        </a:p>
      </dgm:t>
    </dgm:pt>
    <dgm:pt modelId="{BB808FE2-4D13-4DA7-9B99-8A26D59101A7}" type="parTrans" cxnId="{EADA9139-9802-4A3F-A286-4036C3EE63C3}">
      <dgm:prSet/>
      <dgm:spPr/>
      <dgm:t>
        <a:bodyPr/>
        <a:lstStyle/>
        <a:p>
          <a:endParaRPr lang="en-US"/>
        </a:p>
      </dgm:t>
    </dgm:pt>
    <dgm:pt modelId="{AA10B184-177D-4F63-9A8C-5336B5D74298}" type="sibTrans" cxnId="{EADA9139-9802-4A3F-A286-4036C3EE63C3}">
      <dgm:prSet/>
      <dgm:spPr/>
      <dgm:t>
        <a:bodyPr/>
        <a:lstStyle/>
        <a:p>
          <a:endParaRPr lang="en-US"/>
        </a:p>
      </dgm:t>
    </dgm:pt>
    <dgm:pt modelId="{E9623D9F-BB66-4AA1-A664-615AE0862BC6}">
      <dgm:prSet/>
      <dgm:spPr/>
      <dgm:t>
        <a:bodyPr/>
        <a:lstStyle/>
        <a:p>
          <a:r>
            <a:rPr lang="en-US"/>
            <a:t>Employee engagement enhances performance</a:t>
          </a:r>
        </a:p>
      </dgm:t>
    </dgm:pt>
    <dgm:pt modelId="{5C4ABDEF-9FCE-4559-B5D2-AE77B175FDED}" type="parTrans" cxnId="{6660B255-A369-4127-8F66-D507B56D5728}">
      <dgm:prSet/>
      <dgm:spPr/>
      <dgm:t>
        <a:bodyPr/>
        <a:lstStyle/>
        <a:p>
          <a:endParaRPr lang="en-US"/>
        </a:p>
      </dgm:t>
    </dgm:pt>
    <dgm:pt modelId="{1A8DDA0C-2CC9-4FC1-A34B-4B9880EF16E4}" type="sibTrans" cxnId="{6660B255-A369-4127-8F66-D507B56D5728}">
      <dgm:prSet/>
      <dgm:spPr/>
      <dgm:t>
        <a:bodyPr/>
        <a:lstStyle/>
        <a:p>
          <a:endParaRPr lang="en-US"/>
        </a:p>
      </dgm:t>
    </dgm:pt>
    <dgm:pt modelId="{2CFA18DA-18B4-4369-895A-CE21AA0C1D64}">
      <dgm:prSet/>
      <dgm:spPr/>
      <dgm:t>
        <a:bodyPr/>
        <a:lstStyle/>
        <a:p>
          <a:r>
            <a:rPr lang="en-US"/>
            <a:t>Health, safety, and brand standards matter</a:t>
          </a:r>
        </a:p>
      </dgm:t>
    </dgm:pt>
    <dgm:pt modelId="{4AAF3AB2-DB85-4919-BDFE-7D5C39CFBA8A}" type="parTrans" cxnId="{E5CED64D-E2EE-4020-A92A-CE047EE35F00}">
      <dgm:prSet/>
      <dgm:spPr/>
      <dgm:t>
        <a:bodyPr/>
        <a:lstStyle/>
        <a:p>
          <a:endParaRPr lang="en-US"/>
        </a:p>
      </dgm:t>
    </dgm:pt>
    <dgm:pt modelId="{8E085254-DEB7-4C55-A2A8-DB01FF646E6A}" type="sibTrans" cxnId="{E5CED64D-E2EE-4020-A92A-CE047EE35F00}">
      <dgm:prSet/>
      <dgm:spPr/>
      <dgm:t>
        <a:bodyPr/>
        <a:lstStyle/>
        <a:p>
          <a:endParaRPr lang="en-US"/>
        </a:p>
      </dgm:t>
    </dgm:pt>
    <dgm:pt modelId="{85838344-09B7-492C-ACE5-80EF24F17B01}">
      <dgm:prSet/>
      <dgm:spPr/>
      <dgm:t>
        <a:bodyPr/>
        <a:lstStyle/>
        <a:p>
          <a:r>
            <a:rPr lang="en-US"/>
            <a:t>Teamwork and communication are key</a:t>
          </a:r>
        </a:p>
      </dgm:t>
    </dgm:pt>
    <dgm:pt modelId="{F8BE6D10-841C-46AE-A136-16A482C7B465}" type="parTrans" cxnId="{3AC687D5-5B24-4872-AF4B-2B0AC8871A0B}">
      <dgm:prSet/>
      <dgm:spPr/>
      <dgm:t>
        <a:bodyPr/>
        <a:lstStyle/>
        <a:p>
          <a:endParaRPr lang="en-US"/>
        </a:p>
      </dgm:t>
    </dgm:pt>
    <dgm:pt modelId="{E3980F43-09D9-4DEB-AED2-DEFCE6DCAD0B}" type="sibTrans" cxnId="{3AC687D5-5B24-4872-AF4B-2B0AC8871A0B}">
      <dgm:prSet/>
      <dgm:spPr/>
      <dgm:t>
        <a:bodyPr/>
        <a:lstStyle/>
        <a:p>
          <a:endParaRPr lang="en-US"/>
        </a:p>
      </dgm:t>
    </dgm:pt>
    <dgm:pt modelId="{ABA9BAE5-C9C5-4AB7-8587-61E3F9551112}" type="pres">
      <dgm:prSet presAssocID="{D3074BF2-7293-4A9F-93D9-12F2634B762C}" presName="linear" presStyleCnt="0">
        <dgm:presLayoutVars>
          <dgm:animLvl val="lvl"/>
          <dgm:resizeHandles val="exact"/>
        </dgm:presLayoutVars>
      </dgm:prSet>
      <dgm:spPr/>
    </dgm:pt>
    <dgm:pt modelId="{7BEA1904-6B84-4983-849A-5BAD41DA288A}" type="pres">
      <dgm:prSet presAssocID="{AD75CEB9-B681-4E09-88EF-7B9F6353B94F}" presName="parentText" presStyleLbl="node1" presStyleIdx="0" presStyleCnt="5">
        <dgm:presLayoutVars>
          <dgm:chMax val="0"/>
          <dgm:bulletEnabled val="1"/>
        </dgm:presLayoutVars>
      </dgm:prSet>
      <dgm:spPr/>
    </dgm:pt>
    <dgm:pt modelId="{E9E4DA9E-6BF1-4241-894D-7A4AC331853D}" type="pres">
      <dgm:prSet presAssocID="{A0169787-FE1D-4EA6-B3A7-9260E446B2F3}" presName="spacer" presStyleCnt="0"/>
      <dgm:spPr/>
    </dgm:pt>
    <dgm:pt modelId="{6FB9815E-B253-4E50-B9BC-80194F09FA4D}" type="pres">
      <dgm:prSet presAssocID="{8CDC1EE5-816A-4D83-BC1C-90E31E0D5DC1}" presName="parentText" presStyleLbl="node1" presStyleIdx="1" presStyleCnt="5">
        <dgm:presLayoutVars>
          <dgm:chMax val="0"/>
          <dgm:bulletEnabled val="1"/>
        </dgm:presLayoutVars>
      </dgm:prSet>
      <dgm:spPr/>
    </dgm:pt>
    <dgm:pt modelId="{B4595001-B092-464C-B50E-BEEEBFE35496}" type="pres">
      <dgm:prSet presAssocID="{AA10B184-177D-4F63-9A8C-5336B5D74298}" presName="spacer" presStyleCnt="0"/>
      <dgm:spPr/>
    </dgm:pt>
    <dgm:pt modelId="{CA9EA406-E93E-4003-A1E5-B97F7190E7B1}" type="pres">
      <dgm:prSet presAssocID="{E9623D9F-BB66-4AA1-A664-615AE0862BC6}" presName="parentText" presStyleLbl="node1" presStyleIdx="2" presStyleCnt="5">
        <dgm:presLayoutVars>
          <dgm:chMax val="0"/>
          <dgm:bulletEnabled val="1"/>
        </dgm:presLayoutVars>
      </dgm:prSet>
      <dgm:spPr/>
    </dgm:pt>
    <dgm:pt modelId="{222F6111-07BF-4035-82CC-A062DBD0F8BD}" type="pres">
      <dgm:prSet presAssocID="{1A8DDA0C-2CC9-4FC1-A34B-4B9880EF16E4}" presName="spacer" presStyleCnt="0"/>
      <dgm:spPr/>
    </dgm:pt>
    <dgm:pt modelId="{D944215D-055D-483B-B17E-336B7E43D158}" type="pres">
      <dgm:prSet presAssocID="{2CFA18DA-18B4-4369-895A-CE21AA0C1D64}" presName="parentText" presStyleLbl="node1" presStyleIdx="3" presStyleCnt="5">
        <dgm:presLayoutVars>
          <dgm:chMax val="0"/>
          <dgm:bulletEnabled val="1"/>
        </dgm:presLayoutVars>
      </dgm:prSet>
      <dgm:spPr/>
    </dgm:pt>
    <dgm:pt modelId="{CFEC8490-F9C5-4806-9CEA-6E83CA5792C7}" type="pres">
      <dgm:prSet presAssocID="{8E085254-DEB7-4C55-A2A8-DB01FF646E6A}" presName="spacer" presStyleCnt="0"/>
      <dgm:spPr/>
    </dgm:pt>
    <dgm:pt modelId="{980F9F53-F1EC-48AC-880B-DA6865E36B9F}" type="pres">
      <dgm:prSet presAssocID="{85838344-09B7-492C-ACE5-80EF24F17B01}" presName="parentText" presStyleLbl="node1" presStyleIdx="4" presStyleCnt="5">
        <dgm:presLayoutVars>
          <dgm:chMax val="0"/>
          <dgm:bulletEnabled val="1"/>
        </dgm:presLayoutVars>
      </dgm:prSet>
      <dgm:spPr/>
    </dgm:pt>
  </dgm:ptLst>
  <dgm:cxnLst>
    <dgm:cxn modelId="{EADA9139-9802-4A3F-A286-4036C3EE63C3}" srcId="{D3074BF2-7293-4A9F-93D9-12F2634B762C}" destId="{8CDC1EE5-816A-4D83-BC1C-90E31E0D5DC1}" srcOrd="1" destOrd="0" parTransId="{BB808FE2-4D13-4DA7-9B99-8A26D59101A7}" sibTransId="{AA10B184-177D-4F63-9A8C-5336B5D74298}"/>
    <dgm:cxn modelId="{1019465D-BA23-4609-8B1A-B06F5201B685}" srcId="{D3074BF2-7293-4A9F-93D9-12F2634B762C}" destId="{AD75CEB9-B681-4E09-88EF-7B9F6353B94F}" srcOrd="0" destOrd="0" parTransId="{21B3C324-04B4-49C6-8764-4417DE06B696}" sibTransId="{A0169787-FE1D-4EA6-B3A7-9260E446B2F3}"/>
    <dgm:cxn modelId="{E5CED64D-E2EE-4020-A92A-CE047EE35F00}" srcId="{D3074BF2-7293-4A9F-93D9-12F2634B762C}" destId="{2CFA18DA-18B4-4369-895A-CE21AA0C1D64}" srcOrd="3" destOrd="0" parTransId="{4AAF3AB2-DB85-4919-BDFE-7D5C39CFBA8A}" sibTransId="{8E085254-DEB7-4C55-A2A8-DB01FF646E6A}"/>
    <dgm:cxn modelId="{6660B255-A369-4127-8F66-D507B56D5728}" srcId="{D3074BF2-7293-4A9F-93D9-12F2634B762C}" destId="{E9623D9F-BB66-4AA1-A664-615AE0862BC6}" srcOrd="2" destOrd="0" parTransId="{5C4ABDEF-9FCE-4559-B5D2-AE77B175FDED}" sibTransId="{1A8DDA0C-2CC9-4FC1-A34B-4B9880EF16E4}"/>
    <dgm:cxn modelId="{FAEF909D-15C8-4BC4-9ABF-D8E5B5835689}" type="presOf" srcId="{AD75CEB9-B681-4E09-88EF-7B9F6353B94F}" destId="{7BEA1904-6B84-4983-849A-5BAD41DA288A}" srcOrd="0" destOrd="0" presId="urn:microsoft.com/office/officeart/2005/8/layout/vList2"/>
    <dgm:cxn modelId="{ED43609F-EDDC-41E2-BBC3-C6B52BF47502}" type="presOf" srcId="{8CDC1EE5-816A-4D83-BC1C-90E31E0D5DC1}" destId="{6FB9815E-B253-4E50-B9BC-80194F09FA4D}" srcOrd="0" destOrd="0" presId="urn:microsoft.com/office/officeart/2005/8/layout/vList2"/>
    <dgm:cxn modelId="{E04E6AA2-0CC0-4545-B587-EF4D3C44BC84}" type="presOf" srcId="{E9623D9F-BB66-4AA1-A664-615AE0862BC6}" destId="{CA9EA406-E93E-4003-A1E5-B97F7190E7B1}" srcOrd="0" destOrd="0" presId="urn:microsoft.com/office/officeart/2005/8/layout/vList2"/>
    <dgm:cxn modelId="{B992F6B7-2252-45E8-B8A2-90804CDA1B2C}" type="presOf" srcId="{D3074BF2-7293-4A9F-93D9-12F2634B762C}" destId="{ABA9BAE5-C9C5-4AB7-8587-61E3F9551112}" srcOrd="0" destOrd="0" presId="urn:microsoft.com/office/officeart/2005/8/layout/vList2"/>
    <dgm:cxn modelId="{3AC687D5-5B24-4872-AF4B-2B0AC8871A0B}" srcId="{D3074BF2-7293-4A9F-93D9-12F2634B762C}" destId="{85838344-09B7-492C-ACE5-80EF24F17B01}" srcOrd="4" destOrd="0" parTransId="{F8BE6D10-841C-46AE-A136-16A482C7B465}" sibTransId="{E3980F43-09D9-4DEB-AED2-DEFCE6DCAD0B}"/>
    <dgm:cxn modelId="{96FF36E3-DEEB-47CB-96F0-6325C84C1FC3}" type="presOf" srcId="{2CFA18DA-18B4-4369-895A-CE21AA0C1D64}" destId="{D944215D-055D-483B-B17E-336B7E43D158}" srcOrd="0" destOrd="0" presId="urn:microsoft.com/office/officeart/2005/8/layout/vList2"/>
    <dgm:cxn modelId="{130527F4-7926-4886-828B-D5E2B639AACC}" type="presOf" srcId="{85838344-09B7-492C-ACE5-80EF24F17B01}" destId="{980F9F53-F1EC-48AC-880B-DA6865E36B9F}" srcOrd="0" destOrd="0" presId="urn:microsoft.com/office/officeart/2005/8/layout/vList2"/>
    <dgm:cxn modelId="{DEEA2C4B-177A-4DE2-9E8B-D4C9E011A821}" type="presParOf" srcId="{ABA9BAE5-C9C5-4AB7-8587-61E3F9551112}" destId="{7BEA1904-6B84-4983-849A-5BAD41DA288A}" srcOrd="0" destOrd="0" presId="urn:microsoft.com/office/officeart/2005/8/layout/vList2"/>
    <dgm:cxn modelId="{8393121D-B03C-44B6-B542-ED9C228EF7FE}" type="presParOf" srcId="{ABA9BAE5-C9C5-4AB7-8587-61E3F9551112}" destId="{E9E4DA9E-6BF1-4241-894D-7A4AC331853D}" srcOrd="1" destOrd="0" presId="urn:microsoft.com/office/officeart/2005/8/layout/vList2"/>
    <dgm:cxn modelId="{A4768658-FAE2-469C-8529-6BC0E304527C}" type="presParOf" srcId="{ABA9BAE5-C9C5-4AB7-8587-61E3F9551112}" destId="{6FB9815E-B253-4E50-B9BC-80194F09FA4D}" srcOrd="2" destOrd="0" presId="urn:microsoft.com/office/officeart/2005/8/layout/vList2"/>
    <dgm:cxn modelId="{0789AA8C-C052-436C-8031-FAD9D9787372}" type="presParOf" srcId="{ABA9BAE5-C9C5-4AB7-8587-61E3F9551112}" destId="{B4595001-B092-464C-B50E-BEEEBFE35496}" srcOrd="3" destOrd="0" presId="urn:microsoft.com/office/officeart/2005/8/layout/vList2"/>
    <dgm:cxn modelId="{E7AD9F9D-BB18-42C9-A3E8-188887E39BC2}" type="presParOf" srcId="{ABA9BAE5-C9C5-4AB7-8587-61E3F9551112}" destId="{CA9EA406-E93E-4003-A1E5-B97F7190E7B1}" srcOrd="4" destOrd="0" presId="urn:microsoft.com/office/officeart/2005/8/layout/vList2"/>
    <dgm:cxn modelId="{FAF45394-A97B-4A04-B38D-48A8EA6DD494}" type="presParOf" srcId="{ABA9BAE5-C9C5-4AB7-8587-61E3F9551112}" destId="{222F6111-07BF-4035-82CC-A062DBD0F8BD}" srcOrd="5" destOrd="0" presId="urn:microsoft.com/office/officeart/2005/8/layout/vList2"/>
    <dgm:cxn modelId="{1B8E8357-9AAF-4D8A-B809-87E2C75AF05A}" type="presParOf" srcId="{ABA9BAE5-C9C5-4AB7-8587-61E3F9551112}" destId="{D944215D-055D-483B-B17E-336B7E43D158}" srcOrd="6" destOrd="0" presId="urn:microsoft.com/office/officeart/2005/8/layout/vList2"/>
    <dgm:cxn modelId="{84A51641-A4C4-44B1-9DA6-332A8573196F}" type="presParOf" srcId="{ABA9BAE5-C9C5-4AB7-8587-61E3F9551112}" destId="{CFEC8490-F9C5-4806-9CEA-6E83CA5792C7}" srcOrd="7" destOrd="0" presId="urn:microsoft.com/office/officeart/2005/8/layout/vList2"/>
    <dgm:cxn modelId="{DEA520A3-F755-4AC9-AC5B-2428C69AFD6B}" type="presParOf" srcId="{ABA9BAE5-C9C5-4AB7-8587-61E3F9551112}" destId="{980F9F53-F1EC-48AC-880B-DA6865E36B9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3A76A-3CB0-484F-8A33-30A4F338A4A3}">
      <dsp:nvSpPr>
        <dsp:cNvPr id="0" name=""/>
        <dsp:cNvSpPr/>
      </dsp:nvSpPr>
      <dsp:spPr>
        <a:xfrm>
          <a:off x="0" y="3399"/>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7A8E3-9538-4C07-9537-7CFC21C1DEE5}">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E45B7E-518C-4707-9C70-A7A6EEB770CE}">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Set clear expectations</a:t>
          </a:r>
        </a:p>
      </dsp:txBody>
      <dsp:txXfrm>
        <a:off x="836323" y="3399"/>
        <a:ext cx="9679276" cy="724089"/>
      </dsp:txXfrm>
    </dsp:sp>
    <dsp:sp modelId="{FA8E805B-E402-401B-8ADD-066ED6BB24BD}">
      <dsp:nvSpPr>
        <dsp:cNvPr id="0" name=""/>
        <dsp:cNvSpPr/>
      </dsp:nvSpPr>
      <dsp:spPr>
        <a:xfrm>
          <a:off x="0" y="908511"/>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9E18A5-E10A-4D1F-82E0-CE29D5002502}">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DE492D-EDAF-4A6C-9C97-F84F1B316A3E}">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Provide training and development opportunities</a:t>
          </a:r>
        </a:p>
      </dsp:txBody>
      <dsp:txXfrm>
        <a:off x="836323" y="908511"/>
        <a:ext cx="9679276" cy="724089"/>
      </dsp:txXfrm>
    </dsp:sp>
    <dsp:sp modelId="{17E7D3AD-547E-404D-98ED-BE70D7C6AC7E}">
      <dsp:nvSpPr>
        <dsp:cNvPr id="0" name=""/>
        <dsp:cNvSpPr/>
      </dsp:nvSpPr>
      <dsp:spPr>
        <a:xfrm>
          <a:off x="0" y="1813624"/>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F02F44-32D8-4ACF-8A73-D4057BF00DEF}">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DDEA99-3648-4717-BD59-775E5AB25013}">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Recognize and reward excellent work</a:t>
          </a:r>
        </a:p>
      </dsp:txBody>
      <dsp:txXfrm>
        <a:off x="836323" y="1813624"/>
        <a:ext cx="9679276" cy="724089"/>
      </dsp:txXfrm>
    </dsp:sp>
    <dsp:sp modelId="{A7223E4B-1827-4C94-ACB4-9BB71A148930}">
      <dsp:nvSpPr>
        <dsp:cNvPr id="0" name=""/>
        <dsp:cNvSpPr/>
      </dsp:nvSpPr>
      <dsp:spPr>
        <a:xfrm>
          <a:off x="0" y="2718736"/>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0DDF6C-1A3F-4066-81FA-1FE3C74AD518}">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B22459-7115-4FA0-9B7E-E00DE1B972E4}">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Promote teamwork and collaboration</a:t>
          </a:r>
        </a:p>
      </dsp:txBody>
      <dsp:txXfrm>
        <a:off x="836323" y="2718736"/>
        <a:ext cx="9679276" cy="724089"/>
      </dsp:txXfrm>
    </dsp:sp>
    <dsp:sp modelId="{A4AF40C5-B5BE-453E-812E-FC7662B47BCC}">
      <dsp:nvSpPr>
        <dsp:cNvPr id="0" name=""/>
        <dsp:cNvSpPr/>
      </dsp:nvSpPr>
      <dsp:spPr>
        <a:xfrm>
          <a:off x="0" y="3623848"/>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12CDE2-20A0-48FE-9A96-7D2E36F0CC02}">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471916-1F3D-41CF-B2D3-CFF5C53E14B2}">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Empower staff to identify issues and solutions(Evans, 2021).</a:t>
          </a:r>
        </a:p>
      </dsp:txBody>
      <dsp:txXfrm>
        <a:off x="836323" y="3623848"/>
        <a:ext cx="9679276" cy="72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A1904-6B84-4983-849A-5BAD41DA288A}">
      <dsp:nvSpPr>
        <dsp:cNvPr id="0" name=""/>
        <dsp:cNvSpPr/>
      </dsp:nvSpPr>
      <dsp:spPr>
        <a:xfrm>
          <a:off x="0" y="885022"/>
          <a:ext cx="6253721" cy="5996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Consistency in room cleaning is crucial</a:t>
          </a:r>
        </a:p>
      </dsp:txBody>
      <dsp:txXfrm>
        <a:off x="29271" y="914293"/>
        <a:ext cx="6195179" cy="541083"/>
      </dsp:txXfrm>
    </dsp:sp>
    <dsp:sp modelId="{6FB9815E-B253-4E50-B9BC-80194F09FA4D}">
      <dsp:nvSpPr>
        <dsp:cNvPr id="0" name=""/>
        <dsp:cNvSpPr/>
      </dsp:nvSpPr>
      <dsp:spPr>
        <a:xfrm>
          <a:off x="0" y="1556647"/>
          <a:ext cx="6253721" cy="59962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Our checklist covers all key tasks</a:t>
          </a:r>
        </a:p>
      </dsp:txBody>
      <dsp:txXfrm>
        <a:off x="29271" y="1585918"/>
        <a:ext cx="6195179" cy="541083"/>
      </dsp:txXfrm>
    </dsp:sp>
    <dsp:sp modelId="{CA9EA406-E93E-4003-A1E5-B97F7190E7B1}">
      <dsp:nvSpPr>
        <dsp:cNvPr id="0" name=""/>
        <dsp:cNvSpPr/>
      </dsp:nvSpPr>
      <dsp:spPr>
        <a:xfrm>
          <a:off x="0" y="2228272"/>
          <a:ext cx="6253721" cy="59962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Employee engagement enhances performance</a:t>
          </a:r>
        </a:p>
      </dsp:txBody>
      <dsp:txXfrm>
        <a:off x="29271" y="2257543"/>
        <a:ext cx="6195179" cy="541083"/>
      </dsp:txXfrm>
    </dsp:sp>
    <dsp:sp modelId="{D944215D-055D-483B-B17E-336B7E43D158}">
      <dsp:nvSpPr>
        <dsp:cNvPr id="0" name=""/>
        <dsp:cNvSpPr/>
      </dsp:nvSpPr>
      <dsp:spPr>
        <a:xfrm>
          <a:off x="0" y="2899897"/>
          <a:ext cx="6253721" cy="59962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Health, safety, and brand standards matter</a:t>
          </a:r>
        </a:p>
      </dsp:txBody>
      <dsp:txXfrm>
        <a:off x="29271" y="2929168"/>
        <a:ext cx="6195179" cy="541083"/>
      </dsp:txXfrm>
    </dsp:sp>
    <dsp:sp modelId="{980F9F53-F1EC-48AC-880B-DA6865E36B9F}">
      <dsp:nvSpPr>
        <dsp:cNvPr id="0" name=""/>
        <dsp:cNvSpPr/>
      </dsp:nvSpPr>
      <dsp:spPr>
        <a:xfrm>
          <a:off x="0" y="3571522"/>
          <a:ext cx="6253721" cy="5996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Teamwork and communication are key</a:t>
          </a:r>
        </a:p>
      </dsp:txBody>
      <dsp:txXfrm>
        <a:off x="29271" y="3600793"/>
        <a:ext cx="6195179" cy="5410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07CD43-BA06-4E61-836D-EA7AEB1C78FD}" type="datetimeFigureOut">
              <a:rPr lang="ro-RO" smtClean="0"/>
              <a:t>11.11.2023</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7A2809-8105-42FA-9A25-C9032C373374}" type="slidenum">
              <a:rPr lang="ro-RO" smtClean="0"/>
              <a:t>‹#›</a:t>
            </a:fld>
            <a:endParaRPr lang="ro-RO"/>
          </a:p>
        </p:txBody>
      </p:sp>
    </p:spTree>
    <p:extLst>
      <p:ext uri="{BB962C8B-B14F-4D97-AF65-F5344CB8AC3E}">
        <p14:creationId xmlns:p14="http://schemas.microsoft.com/office/powerpoint/2010/main" val="39951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to this important housekeeping training session. As we know, housekeeping is the backbone of hospitality service. The cleanliness and orderliness of our rooms make a guest's first impression of our property. If a room is dirty or in disarray, it reflects poorly on our brand and reputation.</a:t>
            </a:r>
          </a:p>
          <a:p>
            <a:r>
              <a:rPr lang="en-US" dirty="0"/>
              <a:t>That's why following procedures consistently is so important. We can't have some rooms pristine while others are subpar. This training will go over our new standardized room cleaning checklist. The checklist covers everything from changing linens to disinfecting bathrooms. Having a protocol to follow will help us achieve consistency across all rooms.</a:t>
            </a:r>
          </a:p>
          <a:p>
            <a:r>
              <a:rPr lang="en-US" dirty="0"/>
              <a:t>My goal today is for you to understand the checklist completely and recognize its purpose. Clean rooms lead to satisfied guests. By working together and staying engaged, we can make sure every room always meets the highest standards. Are there any initial questions before we dive into the checklist details?</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3</a:t>
            </a:fld>
            <a:endParaRPr lang="ro-RO"/>
          </a:p>
        </p:txBody>
      </p:sp>
    </p:spTree>
    <p:extLst>
      <p:ext uri="{BB962C8B-B14F-4D97-AF65-F5344CB8AC3E}">
        <p14:creationId xmlns:p14="http://schemas.microsoft.com/office/powerpoint/2010/main" val="792548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bedroom is where guests spend a majority of their time and expect a clean, inviting environment. Our checklist covers all aspects of bedroom cleaning. First, we strip the bed fully and replace with fresh linens. Research shows over 90% of hotel guests report that clean bedding is the most important part of a satisfactory room So take time making the bed neatly with blankets pulled tight.</a:t>
            </a:r>
          </a:p>
          <a:p>
            <a:r>
              <a:rPr lang="en-US" dirty="0"/>
              <a:t>Next, dust all surfaces like nightstands, TVs, and lamps. Use the vacuum crevice tool to remove debris and dirt from corners and baseboards. Empty any trash cans and replace the bag. A clean floor really finishes the room, so vacuum slowly and methodically. The closet and furnishings should be straightened as well.</a:t>
            </a:r>
          </a:p>
          <a:p>
            <a:r>
              <a:rPr lang="en-US" dirty="0"/>
              <a:t>Following each step fully prevents us from overlooking any part of the bedroom. Stick to the procedures and timing guidelines provided in your training. The checklist acts as your guide, but technique comes with practice. Please ask your supervisor if you need any clarification or hands-on guidance for these critical bedroom cleaning tasks.</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4</a:t>
            </a:fld>
            <a:endParaRPr lang="ro-RO"/>
          </a:p>
        </p:txBody>
      </p:sp>
    </p:spTree>
    <p:extLst>
      <p:ext uri="{BB962C8B-B14F-4D97-AF65-F5344CB8AC3E}">
        <p14:creationId xmlns:p14="http://schemas.microsoft.com/office/powerpoint/2010/main" val="2227762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bathroom requires careful attention to sanitization and restocking of supplies. Use the disinfecting cleaners provided to thoroughly clean the sink, counter tops, toilet, and all glass surfaces like mirrors and showers. Scrub these areas well and allow the proper contact time for disinfectants to work (Bloomfield, 2022).</a:t>
            </a:r>
          </a:p>
          <a:p>
            <a:r>
              <a:rPr lang="en-US" dirty="0"/>
              <a:t>Remember to wear gloves when cleaning bathrooms. Next, check that fresh towels, toilet paper, soap, shampoo and other amenities are replenished. Take out any trash bags and replace with new liners.</a:t>
            </a:r>
          </a:p>
          <a:p>
            <a:r>
              <a:rPr lang="en-US" dirty="0"/>
              <a:t>Before leaving, do a final check for any maintenance needs in the bathroom. This includes running water to ensure proper drainage, checking for leaks, and ensuring fixtures are in working order. Any issues should be reported immediately to your supervisor.</a:t>
            </a:r>
          </a:p>
          <a:p>
            <a:r>
              <a:rPr lang="en-US" dirty="0"/>
              <a:t>Following the bathroom checklist helps prevent the spread of germs and bacteria that can happen from improper cleaning. Refer back to your training modules if you need a refresher on when to use certain disinfectants or bathroom cleaning techniques. As always, focus on being thorough and diligent - this will lead to sparkling bathrooms.</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5</a:t>
            </a:fld>
            <a:endParaRPr lang="ro-RO"/>
          </a:p>
        </p:txBody>
      </p:sp>
    </p:spTree>
    <p:extLst>
      <p:ext uri="{BB962C8B-B14F-4D97-AF65-F5344CB8AC3E}">
        <p14:creationId xmlns:p14="http://schemas.microsoft.com/office/powerpoint/2010/main" val="3284049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to cleaning the bedroom and bathroom, we need to properly maintain the general room environment. Use your duster to wipe down all surfaces like nightstands, desks, TVs, lamps, and picture frames. Remove any dust or debris.</a:t>
            </a:r>
          </a:p>
          <a:p>
            <a:r>
              <a:rPr lang="en-US" dirty="0"/>
              <a:t>Vacuum the entire floor slowly and methodically. Get under the beds and furniture with attachments. Inspect appliances like the TV, coffee maker, and hair dryer to confirm they are plugged in correctly and functioning.</a:t>
            </a:r>
          </a:p>
          <a:p>
            <a:r>
              <a:rPr lang="en-US" dirty="0"/>
              <a:t>As you clean, check for any damage or repairs needed in the room. This includes loose fixtures, light bulbs out, or any appliance issues. Please report any maintenance needs immediately.</a:t>
            </a:r>
          </a:p>
          <a:p>
            <a:r>
              <a:rPr lang="en-US" dirty="0"/>
              <a:t>Finally, tidy up the décor. Straighten paintings and plants, fluff pillows, and ensure decorative items are properly arranged. A clean, orderly room helps guests feel relaxed and welcome.</a:t>
            </a:r>
          </a:p>
          <a:p>
            <a:r>
              <a:rPr lang="en-US" dirty="0"/>
              <a:t>Meeting brand standards for room cleanliness goes beyond just the main areas. General maintenance requires carefully inspecting and cleaning the whole room. Follow the checklist to ensure no area is overlooked. Let your supervisor know if you need any supplies or tools to fully complete general room care tasks.</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6</a:t>
            </a:fld>
            <a:endParaRPr lang="ro-RO"/>
          </a:p>
        </p:txBody>
      </p:sp>
    </p:spTree>
    <p:extLst>
      <p:ext uri="{BB962C8B-B14F-4D97-AF65-F5344CB8AC3E}">
        <p14:creationId xmlns:p14="http://schemas.microsoft.com/office/powerpoint/2010/main" val="2883485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presence of a committed cleaning personnel is of utmost importance in ensuring both consistency and visitor happiness. One such approach to promoting involvement is by:</a:t>
            </a:r>
          </a:p>
          <a:p>
            <a:r>
              <a:rPr lang="en-US" dirty="0"/>
              <a:t>Establishing explicit expectations through the utilization of tools such as the room checklist. Providing staff members with a well-defined procedure to adhere to facilitates the establishment of clear objectives and goals.</a:t>
            </a:r>
          </a:p>
          <a:p>
            <a:r>
              <a:rPr lang="en-US" dirty="0"/>
              <a:t>The provision of training and development opportunities is facilitated through several means, including new hire orientation, refresher courses, and cross-training initiatives. Investing in growth has been found to have a positive impact on individuals' motivation levels.</a:t>
            </a:r>
          </a:p>
          <a:p>
            <a:r>
              <a:rPr lang="en-US" dirty="0"/>
              <a:t>Acknowledging and incentivizing exemplary performance through the implementation of employee of the month initiatives, public commendations, and incentives for favorable feedback. The act of praising individuals has a positive impact on their morale</a:t>
            </a:r>
          </a:p>
          <a:p>
            <a:r>
              <a:rPr lang="en-US" dirty="0"/>
              <a:t>Facilitating the cultivation of cooperation and collaboration by means of regular huddles, mentorship programs, and the implementation of a buddy system for newly recruited personnel. Peer support plays a crucial role in fostering participation.</a:t>
            </a:r>
          </a:p>
          <a:p>
            <a:r>
              <a:rPr lang="en-US" dirty="0"/>
              <a:t>Enabling employees to autonomously recognize challenges and provide resolutions, rather than excessively supervising their work. The enhancement of responsibility is facilitated by the presence of autonomy in one's tasks.</a:t>
            </a:r>
          </a:p>
          <a:p>
            <a:r>
              <a:rPr lang="en-US" dirty="0"/>
              <a:t>A diligent housekeeper demonstrates a sense of satisfaction and commitment towards their job. The cleaning checklist that we have implemented establishes a set of criteria to be followed. In addition, strategies such as mentorship and appreciation are employed to effectively enhance participation levels. Please inform me of any other measures I may do to enhance your professional growth and overall contentment in your position as a housekeeper.</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7</a:t>
            </a:fld>
            <a:endParaRPr lang="ro-RO"/>
          </a:p>
        </p:txBody>
      </p:sp>
    </p:spTree>
    <p:extLst>
      <p:ext uri="{BB962C8B-B14F-4D97-AF65-F5344CB8AC3E}">
        <p14:creationId xmlns:p14="http://schemas.microsoft.com/office/powerpoint/2010/main" val="821817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cleaning rooms, be sure to prioritize health, safety, and our brand standards. Use proper lifting techniques when changing linens to avoid back injuries. Comply with PPE requirements and read all chemical labels to prevent accidents. Immediately report any hazards or safety issues to your supervisor.</a:t>
            </a:r>
          </a:p>
          <a:p>
            <a:r>
              <a:rPr lang="en-US" dirty="0"/>
              <a:t>Our brand standards exist to provide consistent and exceptional service. This means following the room cleaning checklist thoroughly each time to meet quality expectations. It also means upholding our company values of integrity, respect, and professionalism in your conduct with colleagues and guests.</a:t>
            </a:r>
          </a:p>
          <a:p>
            <a:r>
              <a:rPr lang="en-US" dirty="0"/>
              <a:t>Room attendants are the face of our property. Your diligence in following procedures, maintaining safety, and representing our brand makes a lasting impression. Please review the employee handbook if you need a refresher on any protocols or standards. With your help, we can achieve both operational excellence and a rewarding guest experience.</a:t>
            </a:r>
          </a:p>
          <a:p>
            <a:r>
              <a:rPr lang="en-US" dirty="0"/>
              <a:t>Let's continue working as a team to follow best practices. Keep communicating any concerns or ideas so we can improve. By staying committed to safety and service standards, our reputation as a premier brand will only grow.</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8</a:t>
            </a:fld>
            <a:endParaRPr lang="ro-RO"/>
          </a:p>
        </p:txBody>
      </p:sp>
    </p:spTree>
    <p:extLst>
      <p:ext uri="{BB962C8B-B14F-4D97-AF65-F5344CB8AC3E}">
        <p14:creationId xmlns:p14="http://schemas.microsoft.com/office/powerpoint/2010/main" val="1533418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closing, I want to reinforce that consistency in room cleaning is crucial for guest satisfaction and upholding our brand image. This training reviewed our new standardized room cleaning checklist, which covers all key tasks from changing linens to disinfecting bathrooms.</a:t>
            </a:r>
          </a:p>
          <a:p>
            <a:r>
              <a:rPr lang="en-US" dirty="0"/>
              <a:t>By following the checklist properly each day, we can achieve consistent and thorough cleaning across all our rooms. I also discussed the importance of employee engagement in housekeeping. An engaged team that feels recognized and empowered will be motivated to do their best work.</a:t>
            </a:r>
          </a:p>
          <a:p>
            <a:r>
              <a:rPr lang="en-US" dirty="0"/>
              <a:t>Finally, we reviewed how adhering to health and safety protocols and our brand service standards is integral. Our reputation depends on it. Ongoing teamwork, communication, and training will help ensure success.</a:t>
            </a:r>
          </a:p>
          <a:p>
            <a:r>
              <a:rPr lang="en-US" dirty="0"/>
              <a:t>I'm confident that with this checklist as your guide and a commitment to safety and engagement, our housekeeping team will continue delivering outstanding service. Thank you for your attention today - you are the key to making every guest feel at home. Please let me know if you have any other questions.</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9</a:t>
            </a:fld>
            <a:endParaRPr lang="ro-RO"/>
          </a:p>
        </p:txBody>
      </p:sp>
    </p:spTree>
    <p:extLst>
      <p:ext uri="{BB962C8B-B14F-4D97-AF65-F5344CB8AC3E}">
        <p14:creationId xmlns:p14="http://schemas.microsoft.com/office/powerpoint/2010/main" val="106335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6BE16-F24F-2D71-26B7-C9BD942638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ro-RO"/>
          </a:p>
        </p:txBody>
      </p:sp>
      <p:sp>
        <p:nvSpPr>
          <p:cNvPr id="3" name="Subtitle 2">
            <a:extLst>
              <a:ext uri="{FF2B5EF4-FFF2-40B4-BE49-F238E27FC236}">
                <a16:creationId xmlns:a16="http://schemas.microsoft.com/office/drawing/2014/main" id="{6CF5BE8E-5049-CD00-8813-FD7FFDA6AE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o-RO"/>
          </a:p>
        </p:txBody>
      </p:sp>
      <p:sp>
        <p:nvSpPr>
          <p:cNvPr id="4" name="Date Placeholder 3">
            <a:extLst>
              <a:ext uri="{FF2B5EF4-FFF2-40B4-BE49-F238E27FC236}">
                <a16:creationId xmlns:a16="http://schemas.microsoft.com/office/drawing/2014/main" id="{E57FD0AC-6706-F817-4CB8-F67BC28467CD}"/>
              </a:ext>
            </a:extLst>
          </p:cNvPr>
          <p:cNvSpPr>
            <a:spLocks noGrp="1"/>
          </p:cNvSpPr>
          <p:nvPr>
            <p:ph type="dt" sz="half" idx="10"/>
          </p:nvPr>
        </p:nvSpPr>
        <p:spPr/>
        <p:txBody>
          <a:bodyPr/>
          <a:lstStyle/>
          <a:p>
            <a:fld id="{2B3DBF09-00F8-4369-A8CE-5C2DF9BDED16}" type="datetimeFigureOut">
              <a:rPr lang="ro-RO" smtClean="0"/>
              <a:t>11.11.2023</a:t>
            </a:fld>
            <a:endParaRPr lang="ro-RO"/>
          </a:p>
        </p:txBody>
      </p:sp>
      <p:sp>
        <p:nvSpPr>
          <p:cNvPr id="5" name="Footer Placeholder 4">
            <a:extLst>
              <a:ext uri="{FF2B5EF4-FFF2-40B4-BE49-F238E27FC236}">
                <a16:creationId xmlns:a16="http://schemas.microsoft.com/office/drawing/2014/main" id="{C8C96D43-7073-FB70-D3E2-1C73797F8B55}"/>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F007892E-CD28-FC46-E84E-A3E8300FAF7E}"/>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2947591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5504F-7F73-D92A-46B4-7DE7D033AD95}"/>
              </a:ext>
            </a:extLst>
          </p:cNvPr>
          <p:cNvSpPr>
            <a:spLocks noGrp="1"/>
          </p:cNvSpPr>
          <p:nvPr>
            <p:ph type="title"/>
          </p:nvPr>
        </p:nvSpPr>
        <p:spPr/>
        <p:txBody>
          <a:bodyPr/>
          <a:lstStyle/>
          <a:p>
            <a:r>
              <a:rPr lang="en-US"/>
              <a:t>Click to edit Master title style</a:t>
            </a:r>
            <a:endParaRPr lang="ro-RO"/>
          </a:p>
        </p:txBody>
      </p:sp>
      <p:sp>
        <p:nvSpPr>
          <p:cNvPr id="3" name="Content Placeholder 2">
            <a:extLst>
              <a:ext uri="{FF2B5EF4-FFF2-40B4-BE49-F238E27FC236}">
                <a16:creationId xmlns:a16="http://schemas.microsoft.com/office/drawing/2014/main" id="{2B1C0818-2AC0-ADEE-803E-35A3ED1557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AC64CA67-3534-01E0-90CE-7834E8C1476C}"/>
              </a:ext>
            </a:extLst>
          </p:cNvPr>
          <p:cNvSpPr>
            <a:spLocks noGrp="1"/>
          </p:cNvSpPr>
          <p:nvPr>
            <p:ph type="dt" sz="half" idx="10"/>
          </p:nvPr>
        </p:nvSpPr>
        <p:spPr/>
        <p:txBody>
          <a:bodyPr/>
          <a:lstStyle/>
          <a:p>
            <a:fld id="{2B3DBF09-00F8-4369-A8CE-5C2DF9BDED16}" type="datetimeFigureOut">
              <a:rPr lang="ro-RO" smtClean="0"/>
              <a:t>11.11.2023</a:t>
            </a:fld>
            <a:endParaRPr lang="ro-RO"/>
          </a:p>
        </p:txBody>
      </p:sp>
      <p:sp>
        <p:nvSpPr>
          <p:cNvPr id="5" name="Footer Placeholder 4">
            <a:extLst>
              <a:ext uri="{FF2B5EF4-FFF2-40B4-BE49-F238E27FC236}">
                <a16:creationId xmlns:a16="http://schemas.microsoft.com/office/drawing/2014/main" id="{DFBB1A2A-1AB5-5ED1-AEC9-1F1B00AB8BE0}"/>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ACFF1204-7402-1FE3-0B2D-5E4475D691A6}"/>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587242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0BDC1-C691-6288-77A9-C907DBAE0E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ro-RO"/>
          </a:p>
        </p:txBody>
      </p:sp>
      <p:sp>
        <p:nvSpPr>
          <p:cNvPr id="3" name="Text Placeholder 2">
            <a:extLst>
              <a:ext uri="{FF2B5EF4-FFF2-40B4-BE49-F238E27FC236}">
                <a16:creationId xmlns:a16="http://schemas.microsoft.com/office/drawing/2014/main" id="{CB1D3842-1756-0A31-56EA-4A80CB4952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AE7DD1-0A74-36E4-7853-1DC8154E344C}"/>
              </a:ext>
            </a:extLst>
          </p:cNvPr>
          <p:cNvSpPr>
            <a:spLocks noGrp="1"/>
          </p:cNvSpPr>
          <p:nvPr>
            <p:ph type="dt" sz="half" idx="10"/>
          </p:nvPr>
        </p:nvSpPr>
        <p:spPr/>
        <p:txBody>
          <a:bodyPr/>
          <a:lstStyle/>
          <a:p>
            <a:fld id="{2B3DBF09-00F8-4369-A8CE-5C2DF9BDED16}" type="datetimeFigureOut">
              <a:rPr lang="ro-RO" smtClean="0"/>
              <a:t>11.11.2023</a:t>
            </a:fld>
            <a:endParaRPr lang="ro-RO"/>
          </a:p>
        </p:txBody>
      </p:sp>
      <p:sp>
        <p:nvSpPr>
          <p:cNvPr id="5" name="Footer Placeholder 4">
            <a:extLst>
              <a:ext uri="{FF2B5EF4-FFF2-40B4-BE49-F238E27FC236}">
                <a16:creationId xmlns:a16="http://schemas.microsoft.com/office/drawing/2014/main" id="{627F5D1F-7D8C-9926-6B84-E5CEC777EDE7}"/>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E6D71B3B-251D-A370-295B-D16A65C08926}"/>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2984422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FC7B-F0C1-3B73-3D5A-349E61E6E187}"/>
              </a:ext>
            </a:extLst>
          </p:cNvPr>
          <p:cNvSpPr>
            <a:spLocks noGrp="1"/>
          </p:cNvSpPr>
          <p:nvPr>
            <p:ph type="title"/>
          </p:nvPr>
        </p:nvSpPr>
        <p:spPr/>
        <p:txBody>
          <a:bodyPr/>
          <a:lstStyle/>
          <a:p>
            <a:r>
              <a:rPr lang="en-US"/>
              <a:t>Click to edit Master title style</a:t>
            </a:r>
            <a:endParaRPr lang="ro-RO"/>
          </a:p>
        </p:txBody>
      </p:sp>
      <p:sp>
        <p:nvSpPr>
          <p:cNvPr id="3" name="Content Placeholder 2">
            <a:extLst>
              <a:ext uri="{FF2B5EF4-FFF2-40B4-BE49-F238E27FC236}">
                <a16:creationId xmlns:a16="http://schemas.microsoft.com/office/drawing/2014/main" id="{E9A2F975-1A24-99CE-4831-81647142C7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Content Placeholder 3">
            <a:extLst>
              <a:ext uri="{FF2B5EF4-FFF2-40B4-BE49-F238E27FC236}">
                <a16:creationId xmlns:a16="http://schemas.microsoft.com/office/drawing/2014/main" id="{4AD93291-98F1-835F-E9A8-1A24455F49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5" name="Date Placeholder 4">
            <a:extLst>
              <a:ext uri="{FF2B5EF4-FFF2-40B4-BE49-F238E27FC236}">
                <a16:creationId xmlns:a16="http://schemas.microsoft.com/office/drawing/2014/main" id="{A789943B-5B98-BAAF-EDE1-DF1A97B2AB8E}"/>
              </a:ext>
            </a:extLst>
          </p:cNvPr>
          <p:cNvSpPr>
            <a:spLocks noGrp="1"/>
          </p:cNvSpPr>
          <p:nvPr>
            <p:ph type="dt" sz="half" idx="10"/>
          </p:nvPr>
        </p:nvSpPr>
        <p:spPr/>
        <p:txBody>
          <a:bodyPr/>
          <a:lstStyle/>
          <a:p>
            <a:fld id="{2B3DBF09-00F8-4369-A8CE-5C2DF9BDED16}" type="datetimeFigureOut">
              <a:rPr lang="ro-RO" smtClean="0"/>
              <a:t>11.11.2023</a:t>
            </a:fld>
            <a:endParaRPr lang="ro-RO"/>
          </a:p>
        </p:txBody>
      </p:sp>
      <p:sp>
        <p:nvSpPr>
          <p:cNvPr id="6" name="Footer Placeholder 5">
            <a:extLst>
              <a:ext uri="{FF2B5EF4-FFF2-40B4-BE49-F238E27FC236}">
                <a16:creationId xmlns:a16="http://schemas.microsoft.com/office/drawing/2014/main" id="{8941EA7A-2E0D-3C34-DEB8-DC5EA473D578}"/>
              </a:ext>
            </a:extLst>
          </p:cNvPr>
          <p:cNvSpPr>
            <a:spLocks noGrp="1"/>
          </p:cNvSpPr>
          <p:nvPr>
            <p:ph type="ftr" sz="quarter" idx="11"/>
          </p:nvPr>
        </p:nvSpPr>
        <p:spPr/>
        <p:txBody>
          <a:bodyPr/>
          <a:lstStyle/>
          <a:p>
            <a:endParaRPr lang="ro-RO"/>
          </a:p>
        </p:txBody>
      </p:sp>
      <p:sp>
        <p:nvSpPr>
          <p:cNvPr id="7" name="Slide Number Placeholder 6">
            <a:extLst>
              <a:ext uri="{FF2B5EF4-FFF2-40B4-BE49-F238E27FC236}">
                <a16:creationId xmlns:a16="http://schemas.microsoft.com/office/drawing/2014/main" id="{A02967C6-7FF1-3629-F332-1FB62A0A52DB}"/>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1210186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2609E-FF66-7565-DC69-7104044B7D43}"/>
              </a:ext>
            </a:extLst>
          </p:cNvPr>
          <p:cNvSpPr>
            <a:spLocks noGrp="1"/>
          </p:cNvSpPr>
          <p:nvPr>
            <p:ph type="title"/>
          </p:nvPr>
        </p:nvSpPr>
        <p:spPr>
          <a:xfrm>
            <a:off x="839788" y="365125"/>
            <a:ext cx="10515600" cy="1325563"/>
          </a:xfrm>
        </p:spPr>
        <p:txBody>
          <a:bodyPr/>
          <a:lstStyle/>
          <a:p>
            <a:r>
              <a:rPr lang="en-US"/>
              <a:t>Click to edit Master title style</a:t>
            </a:r>
            <a:endParaRPr lang="ro-RO"/>
          </a:p>
        </p:txBody>
      </p:sp>
      <p:sp>
        <p:nvSpPr>
          <p:cNvPr id="3" name="Text Placeholder 2">
            <a:extLst>
              <a:ext uri="{FF2B5EF4-FFF2-40B4-BE49-F238E27FC236}">
                <a16:creationId xmlns:a16="http://schemas.microsoft.com/office/drawing/2014/main" id="{11148A71-CF07-0D70-B6EC-06185B4162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9FDCD0-DB50-5343-B39A-6D9000E2A4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5" name="Text Placeholder 4">
            <a:extLst>
              <a:ext uri="{FF2B5EF4-FFF2-40B4-BE49-F238E27FC236}">
                <a16:creationId xmlns:a16="http://schemas.microsoft.com/office/drawing/2014/main" id="{E6725934-209B-8FFF-14CB-7D44B53CC9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A2CAC1-45E2-6F64-A50B-9928BF967B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7" name="Date Placeholder 6">
            <a:extLst>
              <a:ext uri="{FF2B5EF4-FFF2-40B4-BE49-F238E27FC236}">
                <a16:creationId xmlns:a16="http://schemas.microsoft.com/office/drawing/2014/main" id="{BCC4ACC4-FB98-5258-28B1-A5749C28984F}"/>
              </a:ext>
            </a:extLst>
          </p:cNvPr>
          <p:cNvSpPr>
            <a:spLocks noGrp="1"/>
          </p:cNvSpPr>
          <p:nvPr>
            <p:ph type="dt" sz="half" idx="10"/>
          </p:nvPr>
        </p:nvSpPr>
        <p:spPr/>
        <p:txBody>
          <a:bodyPr/>
          <a:lstStyle/>
          <a:p>
            <a:fld id="{2B3DBF09-00F8-4369-A8CE-5C2DF9BDED16}" type="datetimeFigureOut">
              <a:rPr lang="ro-RO" smtClean="0"/>
              <a:t>11.11.2023</a:t>
            </a:fld>
            <a:endParaRPr lang="ro-RO"/>
          </a:p>
        </p:txBody>
      </p:sp>
      <p:sp>
        <p:nvSpPr>
          <p:cNvPr id="8" name="Footer Placeholder 7">
            <a:extLst>
              <a:ext uri="{FF2B5EF4-FFF2-40B4-BE49-F238E27FC236}">
                <a16:creationId xmlns:a16="http://schemas.microsoft.com/office/drawing/2014/main" id="{F02FCD93-4636-C784-5558-A0304B66139D}"/>
              </a:ext>
            </a:extLst>
          </p:cNvPr>
          <p:cNvSpPr>
            <a:spLocks noGrp="1"/>
          </p:cNvSpPr>
          <p:nvPr>
            <p:ph type="ftr" sz="quarter" idx="11"/>
          </p:nvPr>
        </p:nvSpPr>
        <p:spPr/>
        <p:txBody>
          <a:bodyPr/>
          <a:lstStyle/>
          <a:p>
            <a:endParaRPr lang="ro-RO"/>
          </a:p>
        </p:txBody>
      </p:sp>
      <p:sp>
        <p:nvSpPr>
          <p:cNvPr id="9" name="Slide Number Placeholder 8">
            <a:extLst>
              <a:ext uri="{FF2B5EF4-FFF2-40B4-BE49-F238E27FC236}">
                <a16:creationId xmlns:a16="http://schemas.microsoft.com/office/drawing/2014/main" id="{E00A329D-94A6-D977-D9B5-4A00FA3A5A54}"/>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1992486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B987F-0A21-9C81-E0AE-E24BF4A16930}"/>
              </a:ext>
            </a:extLst>
          </p:cNvPr>
          <p:cNvSpPr>
            <a:spLocks noGrp="1"/>
          </p:cNvSpPr>
          <p:nvPr>
            <p:ph type="title"/>
          </p:nvPr>
        </p:nvSpPr>
        <p:spPr/>
        <p:txBody>
          <a:bodyPr/>
          <a:lstStyle/>
          <a:p>
            <a:r>
              <a:rPr lang="en-US"/>
              <a:t>Click to edit Master title style</a:t>
            </a:r>
            <a:endParaRPr lang="ro-RO"/>
          </a:p>
        </p:txBody>
      </p:sp>
      <p:sp>
        <p:nvSpPr>
          <p:cNvPr id="3" name="Date Placeholder 2">
            <a:extLst>
              <a:ext uri="{FF2B5EF4-FFF2-40B4-BE49-F238E27FC236}">
                <a16:creationId xmlns:a16="http://schemas.microsoft.com/office/drawing/2014/main" id="{D8C7B843-1B76-64F9-01AC-3B4432181A08}"/>
              </a:ext>
            </a:extLst>
          </p:cNvPr>
          <p:cNvSpPr>
            <a:spLocks noGrp="1"/>
          </p:cNvSpPr>
          <p:nvPr>
            <p:ph type="dt" sz="half" idx="10"/>
          </p:nvPr>
        </p:nvSpPr>
        <p:spPr/>
        <p:txBody>
          <a:bodyPr/>
          <a:lstStyle/>
          <a:p>
            <a:fld id="{2B3DBF09-00F8-4369-A8CE-5C2DF9BDED16}" type="datetimeFigureOut">
              <a:rPr lang="ro-RO" smtClean="0"/>
              <a:t>11.11.2023</a:t>
            </a:fld>
            <a:endParaRPr lang="ro-RO"/>
          </a:p>
        </p:txBody>
      </p:sp>
      <p:sp>
        <p:nvSpPr>
          <p:cNvPr id="4" name="Footer Placeholder 3">
            <a:extLst>
              <a:ext uri="{FF2B5EF4-FFF2-40B4-BE49-F238E27FC236}">
                <a16:creationId xmlns:a16="http://schemas.microsoft.com/office/drawing/2014/main" id="{591A3979-09AB-0DFC-AD85-7243EB8ED955}"/>
              </a:ext>
            </a:extLst>
          </p:cNvPr>
          <p:cNvSpPr>
            <a:spLocks noGrp="1"/>
          </p:cNvSpPr>
          <p:nvPr>
            <p:ph type="ftr" sz="quarter" idx="11"/>
          </p:nvPr>
        </p:nvSpPr>
        <p:spPr/>
        <p:txBody>
          <a:bodyPr/>
          <a:lstStyle/>
          <a:p>
            <a:endParaRPr lang="ro-RO"/>
          </a:p>
        </p:txBody>
      </p:sp>
      <p:sp>
        <p:nvSpPr>
          <p:cNvPr id="5" name="Slide Number Placeholder 4">
            <a:extLst>
              <a:ext uri="{FF2B5EF4-FFF2-40B4-BE49-F238E27FC236}">
                <a16:creationId xmlns:a16="http://schemas.microsoft.com/office/drawing/2014/main" id="{C799F304-AC98-EEB2-BCD6-5549DE9ED1DF}"/>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2477101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2BAB57-5984-A9FD-ED7E-E6ED0A880F47}"/>
              </a:ext>
            </a:extLst>
          </p:cNvPr>
          <p:cNvSpPr>
            <a:spLocks noGrp="1"/>
          </p:cNvSpPr>
          <p:nvPr>
            <p:ph type="dt" sz="half" idx="10"/>
          </p:nvPr>
        </p:nvSpPr>
        <p:spPr/>
        <p:txBody>
          <a:bodyPr/>
          <a:lstStyle/>
          <a:p>
            <a:fld id="{2B3DBF09-00F8-4369-A8CE-5C2DF9BDED16}" type="datetimeFigureOut">
              <a:rPr lang="ro-RO" smtClean="0"/>
              <a:t>11.11.2023</a:t>
            </a:fld>
            <a:endParaRPr lang="ro-RO"/>
          </a:p>
        </p:txBody>
      </p:sp>
      <p:sp>
        <p:nvSpPr>
          <p:cNvPr id="3" name="Footer Placeholder 2">
            <a:extLst>
              <a:ext uri="{FF2B5EF4-FFF2-40B4-BE49-F238E27FC236}">
                <a16:creationId xmlns:a16="http://schemas.microsoft.com/office/drawing/2014/main" id="{9CFE0FFE-B025-F1DE-5B91-D41562124685}"/>
              </a:ext>
            </a:extLst>
          </p:cNvPr>
          <p:cNvSpPr>
            <a:spLocks noGrp="1"/>
          </p:cNvSpPr>
          <p:nvPr>
            <p:ph type="ftr" sz="quarter" idx="11"/>
          </p:nvPr>
        </p:nvSpPr>
        <p:spPr/>
        <p:txBody>
          <a:bodyPr/>
          <a:lstStyle/>
          <a:p>
            <a:endParaRPr lang="ro-RO"/>
          </a:p>
        </p:txBody>
      </p:sp>
      <p:sp>
        <p:nvSpPr>
          <p:cNvPr id="4" name="Slide Number Placeholder 3">
            <a:extLst>
              <a:ext uri="{FF2B5EF4-FFF2-40B4-BE49-F238E27FC236}">
                <a16:creationId xmlns:a16="http://schemas.microsoft.com/office/drawing/2014/main" id="{E7504F7D-54CA-109C-1189-8A2C0B5EFC6F}"/>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989276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CCBEC-BE50-D97B-BB33-CA07C97B6A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o-RO"/>
          </a:p>
        </p:txBody>
      </p:sp>
      <p:sp>
        <p:nvSpPr>
          <p:cNvPr id="3" name="Content Placeholder 2">
            <a:extLst>
              <a:ext uri="{FF2B5EF4-FFF2-40B4-BE49-F238E27FC236}">
                <a16:creationId xmlns:a16="http://schemas.microsoft.com/office/drawing/2014/main" id="{531FDAF6-87CE-49CD-9C53-3D1958883B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Text Placeholder 3">
            <a:extLst>
              <a:ext uri="{FF2B5EF4-FFF2-40B4-BE49-F238E27FC236}">
                <a16:creationId xmlns:a16="http://schemas.microsoft.com/office/drawing/2014/main" id="{C96114AF-1261-3734-3EC3-305D2161D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1B57F6-8B63-DE9C-1061-10B167F4F0FD}"/>
              </a:ext>
            </a:extLst>
          </p:cNvPr>
          <p:cNvSpPr>
            <a:spLocks noGrp="1"/>
          </p:cNvSpPr>
          <p:nvPr>
            <p:ph type="dt" sz="half" idx="10"/>
          </p:nvPr>
        </p:nvSpPr>
        <p:spPr/>
        <p:txBody>
          <a:bodyPr/>
          <a:lstStyle/>
          <a:p>
            <a:fld id="{2B3DBF09-00F8-4369-A8CE-5C2DF9BDED16}" type="datetimeFigureOut">
              <a:rPr lang="ro-RO" smtClean="0"/>
              <a:t>11.11.2023</a:t>
            </a:fld>
            <a:endParaRPr lang="ro-RO"/>
          </a:p>
        </p:txBody>
      </p:sp>
      <p:sp>
        <p:nvSpPr>
          <p:cNvPr id="6" name="Footer Placeholder 5">
            <a:extLst>
              <a:ext uri="{FF2B5EF4-FFF2-40B4-BE49-F238E27FC236}">
                <a16:creationId xmlns:a16="http://schemas.microsoft.com/office/drawing/2014/main" id="{B2BAD993-DD35-5E8C-A429-BDF9858C0DF0}"/>
              </a:ext>
            </a:extLst>
          </p:cNvPr>
          <p:cNvSpPr>
            <a:spLocks noGrp="1"/>
          </p:cNvSpPr>
          <p:nvPr>
            <p:ph type="ftr" sz="quarter" idx="11"/>
          </p:nvPr>
        </p:nvSpPr>
        <p:spPr/>
        <p:txBody>
          <a:bodyPr/>
          <a:lstStyle/>
          <a:p>
            <a:endParaRPr lang="ro-RO"/>
          </a:p>
        </p:txBody>
      </p:sp>
      <p:sp>
        <p:nvSpPr>
          <p:cNvPr id="7" name="Slide Number Placeholder 6">
            <a:extLst>
              <a:ext uri="{FF2B5EF4-FFF2-40B4-BE49-F238E27FC236}">
                <a16:creationId xmlns:a16="http://schemas.microsoft.com/office/drawing/2014/main" id="{0EEB3897-8F42-078F-070D-57DAB7E946B4}"/>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1423440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4A9C0-737B-F3F5-3BDB-C82DE2D858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o-RO"/>
          </a:p>
        </p:txBody>
      </p:sp>
      <p:sp>
        <p:nvSpPr>
          <p:cNvPr id="3" name="Picture Placeholder 2">
            <a:extLst>
              <a:ext uri="{FF2B5EF4-FFF2-40B4-BE49-F238E27FC236}">
                <a16:creationId xmlns:a16="http://schemas.microsoft.com/office/drawing/2014/main" id="{3B8E68E2-67A6-2DA1-97FA-001AC81970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Text Placeholder 3">
            <a:extLst>
              <a:ext uri="{FF2B5EF4-FFF2-40B4-BE49-F238E27FC236}">
                <a16:creationId xmlns:a16="http://schemas.microsoft.com/office/drawing/2014/main" id="{4E957689-BEDF-4284-2C12-4E64F042DF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61E2BA-1C31-A7D6-99F3-CF7505E274FF}"/>
              </a:ext>
            </a:extLst>
          </p:cNvPr>
          <p:cNvSpPr>
            <a:spLocks noGrp="1"/>
          </p:cNvSpPr>
          <p:nvPr>
            <p:ph type="dt" sz="half" idx="10"/>
          </p:nvPr>
        </p:nvSpPr>
        <p:spPr/>
        <p:txBody>
          <a:bodyPr/>
          <a:lstStyle/>
          <a:p>
            <a:fld id="{2B3DBF09-00F8-4369-A8CE-5C2DF9BDED16}" type="datetimeFigureOut">
              <a:rPr lang="ro-RO" smtClean="0"/>
              <a:t>11.11.2023</a:t>
            </a:fld>
            <a:endParaRPr lang="ro-RO"/>
          </a:p>
        </p:txBody>
      </p:sp>
      <p:sp>
        <p:nvSpPr>
          <p:cNvPr id="6" name="Footer Placeholder 5">
            <a:extLst>
              <a:ext uri="{FF2B5EF4-FFF2-40B4-BE49-F238E27FC236}">
                <a16:creationId xmlns:a16="http://schemas.microsoft.com/office/drawing/2014/main" id="{A39AD95B-DEE1-5971-4EDF-BA838284FA6F}"/>
              </a:ext>
            </a:extLst>
          </p:cNvPr>
          <p:cNvSpPr>
            <a:spLocks noGrp="1"/>
          </p:cNvSpPr>
          <p:nvPr>
            <p:ph type="ftr" sz="quarter" idx="11"/>
          </p:nvPr>
        </p:nvSpPr>
        <p:spPr/>
        <p:txBody>
          <a:bodyPr/>
          <a:lstStyle/>
          <a:p>
            <a:endParaRPr lang="ro-RO"/>
          </a:p>
        </p:txBody>
      </p:sp>
      <p:sp>
        <p:nvSpPr>
          <p:cNvPr id="7" name="Slide Number Placeholder 6">
            <a:extLst>
              <a:ext uri="{FF2B5EF4-FFF2-40B4-BE49-F238E27FC236}">
                <a16:creationId xmlns:a16="http://schemas.microsoft.com/office/drawing/2014/main" id="{8D550FBE-E426-AD51-F62A-7AE02E53A80C}"/>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1099048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52D40-52B7-0364-912A-033FE764F71B}"/>
              </a:ext>
            </a:extLst>
          </p:cNvPr>
          <p:cNvSpPr>
            <a:spLocks noGrp="1"/>
          </p:cNvSpPr>
          <p:nvPr>
            <p:ph type="title"/>
          </p:nvPr>
        </p:nvSpPr>
        <p:spPr/>
        <p:txBody>
          <a:bodyPr/>
          <a:lstStyle/>
          <a:p>
            <a:r>
              <a:rPr lang="en-US"/>
              <a:t>Click to edit Master title style</a:t>
            </a:r>
            <a:endParaRPr lang="ro-RO"/>
          </a:p>
        </p:txBody>
      </p:sp>
      <p:sp>
        <p:nvSpPr>
          <p:cNvPr id="3" name="Vertical Text Placeholder 2">
            <a:extLst>
              <a:ext uri="{FF2B5EF4-FFF2-40B4-BE49-F238E27FC236}">
                <a16:creationId xmlns:a16="http://schemas.microsoft.com/office/drawing/2014/main" id="{105C75F7-786D-12AB-7D0E-F6A63B5014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EE6B2AD3-D501-F576-94D3-DFC8D59A522C}"/>
              </a:ext>
            </a:extLst>
          </p:cNvPr>
          <p:cNvSpPr>
            <a:spLocks noGrp="1"/>
          </p:cNvSpPr>
          <p:nvPr>
            <p:ph type="dt" sz="half" idx="10"/>
          </p:nvPr>
        </p:nvSpPr>
        <p:spPr/>
        <p:txBody>
          <a:bodyPr/>
          <a:lstStyle/>
          <a:p>
            <a:fld id="{2B3DBF09-00F8-4369-A8CE-5C2DF9BDED16}" type="datetimeFigureOut">
              <a:rPr lang="ro-RO" smtClean="0"/>
              <a:t>11.11.2023</a:t>
            </a:fld>
            <a:endParaRPr lang="ro-RO"/>
          </a:p>
        </p:txBody>
      </p:sp>
      <p:sp>
        <p:nvSpPr>
          <p:cNvPr id="5" name="Footer Placeholder 4">
            <a:extLst>
              <a:ext uri="{FF2B5EF4-FFF2-40B4-BE49-F238E27FC236}">
                <a16:creationId xmlns:a16="http://schemas.microsoft.com/office/drawing/2014/main" id="{ABE80DA3-FA14-E01A-7433-34F15B6C7B35}"/>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A91D1E21-AAB7-D95C-CDF1-5E1D4E447C6E}"/>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3624123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BB00B4-B3E3-C1CA-C67A-CE5B71E400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ro-RO"/>
          </a:p>
        </p:txBody>
      </p:sp>
      <p:sp>
        <p:nvSpPr>
          <p:cNvPr id="3" name="Vertical Text Placeholder 2">
            <a:extLst>
              <a:ext uri="{FF2B5EF4-FFF2-40B4-BE49-F238E27FC236}">
                <a16:creationId xmlns:a16="http://schemas.microsoft.com/office/drawing/2014/main" id="{30733EDC-0374-255D-59E8-C21BFB47A0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86615530-52DB-44A8-3863-2DFAE32B6BA6}"/>
              </a:ext>
            </a:extLst>
          </p:cNvPr>
          <p:cNvSpPr>
            <a:spLocks noGrp="1"/>
          </p:cNvSpPr>
          <p:nvPr>
            <p:ph type="dt" sz="half" idx="10"/>
          </p:nvPr>
        </p:nvSpPr>
        <p:spPr/>
        <p:txBody>
          <a:bodyPr/>
          <a:lstStyle/>
          <a:p>
            <a:fld id="{2B3DBF09-00F8-4369-A8CE-5C2DF9BDED16}" type="datetimeFigureOut">
              <a:rPr lang="ro-RO" smtClean="0"/>
              <a:t>11.11.2023</a:t>
            </a:fld>
            <a:endParaRPr lang="ro-RO"/>
          </a:p>
        </p:txBody>
      </p:sp>
      <p:sp>
        <p:nvSpPr>
          <p:cNvPr id="5" name="Footer Placeholder 4">
            <a:extLst>
              <a:ext uri="{FF2B5EF4-FFF2-40B4-BE49-F238E27FC236}">
                <a16:creationId xmlns:a16="http://schemas.microsoft.com/office/drawing/2014/main" id="{56AB5E4A-5CED-6B3C-28A2-CB63D5D1C8DF}"/>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DE5305A6-3EA6-E428-B435-EEE0DC4306A5}"/>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14756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0F7BD0-FDE9-0D9B-ED71-3135418BA7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o-RO"/>
          </a:p>
        </p:txBody>
      </p:sp>
      <p:sp>
        <p:nvSpPr>
          <p:cNvPr id="3" name="Text Placeholder 2">
            <a:extLst>
              <a:ext uri="{FF2B5EF4-FFF2-40B4-BE49-F238E27FC236}">
                <a16:creationId xmlns:a16="http://schemas.microsoft.com/office/drawing/2014/main" id="{F4F641A1-8119-9574-55EA-A7C3948E29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CE19C73B-18BB-7422-F12F-642DD57D8C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3DBF09-00F8-4369-A8CE-5C2DF9BDED16}" type="datetimeFigureOut">
              <a:rPr lang="ro-RO" smtClean="0"/>
              <a:t>11.11.2023</a:t>
            </a:fld>
            <a:endParaRPr lang="ro-RO"/>
          </a:p>
        </p:txBody>
      </p:sp>
      <p:sp>
        <p:nvSpPr>
          <p:cNvPr id="5" name="Footer Placeholder 4">
            <a:extLst>
              <a:ext uri="{FF2B5EF4-FFF2-40B4-BE49-F238E27FC236}">
                <a16:creationId xmlns:a16="http://schemas.microsoft.com/office/drawing/2014/main" id="{A7ADB0B7-D22C-7319-EF3F-EAC17D1660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lide Number Placeholder 5">
            <a:extLst>
              <a:ext uri="{FF2B5EF4-FFF2-40B4-BE49-F238E27FC236}">
                <a16:creationId xmlns:a16="http://schemas.microsoft.com/office/drawing/2014/main" id="{0A0167D3-2DCB-F538-D269-0502C34EF6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FD7F45-485B-44BC-B72E-ECE40A4DAF54}" type="slidenum">
              <a:rPr lang="ro-RO" smtClean="0"/>
              <a:t>‹#›</a:t>
            </a:fld>
            <a:endParaRPr lang="ro-RO"/>
          </a:p>
        </p:txBody>
      </p:sp>
    </p:spTree>
    <p:extLst>
      <p:ext uri="{BB962C8B-B14F-4D97-AF65-F5344CB8AC3E}">
        <p14:creationId xmlns:p14="http://schemas.microsoft.com/office/powerpoint/2010/main" val="1292751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C90779-316E-35C6-25FD-52F47D268493}"/>
              </a:ext>
            </a:extLst>
          </p:cNvPr>
          <p:cNvSpPr>
            <a:spLocks noGrp="1"/>
          </p:cNvSpPr>
          <p:nvPr>
            <p:ph type="ctrTitle"/>
          </p:nvPr>
        </p:nvSpPr>
        <p:spPr>
          <a:xfrm>
            <a:off x="638882" y="639193"/>
            <a:ext cx="3571810" cy="3573516"/>
          </a:xfrm>
        </p:spPr>
        <p:txBody>
          <a:bodyPr>
            <a:normAutofit/>
          </a:bodyPr>
          <a:lstStyle/>
          <a:p>
            <a:pPr algn="l"/>
            <a:r>
              <a:rPr lang="en-US" sz="3100"/>
              <a:t>Housekeeping Excellence Training"</a:t>
            </a:r>
            <a:br>
              <a:rPr lang="en-US" sz="3100"/>
            </a:br>
            <a:r>
              <a:rPr lang="en-US" sz="3100"/>
              <a:t>Subtitle: "Enhancing Guest Experience through Meticulous Room Cleaning"</a:t>
            </a:r>
            <a:br>
              <a:rPr lang="en-US" sz="3100"/>
            </a:br>
            <a:endParaRPr lang="ro-RO" sz="3100"/>
          </a:p>
        </p:txBody>
      </p:sp>
      <p:sp>
        <p:nvSpPr>
          <p:cNvPr id="3" name="Subtitle 2">
            <a:extLst>
              <a:ext uri="{FF2B5EF4-FFF2-40B4-BE49-F238E27FC236}">
                <a16:creationId xmlns:a16="http://schemas.microsoft.com/office/drawing/2014/main" id="{CA6F1888-A4D1-7889-F06D-4C039CF5825E}"/>
              </a:ext>
            </a:extLst>
          </p:cNvPr>
          <p:cNvSpPr>
            <a:spLocks noGrp="1"/>
          </p:cNvSpPr>
          <p:nvPr>
            <p:ph type="subTitle" idx="1"/>
          </p:nvPr>
        </p:nvSpPr>
        <p:spPr>
          <a:xfrm>
            <a:off x="638882" y="4631161"/>
            <a:ext cx="3571810" cy="1559327"/>
          </a:xfrm>
        </p:spPr>
        <p:txBody>
          <a:bodyPr>
            <a:normAutofit/>
          </a:bodyPr>
          <a:lstStyle/>
          <a:p>
            <a:pPr algn="l"/>
            <a:r>
              <a:rPr lang="ro-RO"/>
              <a:t>Name</a:t>
            </a:r>
            <a:r>
              <a:rPr lang="en-GB"/>
              <a:t>: Mihaela Delia Ilie </a:t>
            </a:r>
            <a:br>
              <a:rPr lang="ro-RO"/>
            </a:br>
            <a:r>
              <a:rPr lang="en-GB"/>
              <a:t>Student ID:2119794</a:t>
            </a:r>
            <a:endParaRPr lang="ro-RO"/>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50F6B1F-FCA2-C7AE-5D3E-AC3226AAF047}"/>
              </a:ext>
            </a:extLst>
          </p:cNvPr>
          <p:cNvPicPr>
            <a:picLocks noChangeAspect="1"/>
          </p:cNvPicPr>
          <p:nvPr/>
        </p:nvPicPr>
        <p:blipFill>
          <a:blip r:embed="rId2"/>
          <a:stretch>
            <a:fillRect/>
          </a:stretch>
        </p:blipFill>
        <p:spPr>
          <a:xfrm>
            <a:off x="4654296" y="1122362"/>
            <a:ext cx="7214616" cy="3573516"/>
          </a:xfrm>
          <a:prstGeom prst="rect">
            <a:avLst/>
          </a:prstGeom>
        </p:spPr>
      </p:pic>
    </p:spTree>
    <p:extLst>
      <p:ext uri="{BB962C8B-B14F-4D97-AF65-F5344CB8AC3E}">
        <p14:creationId xmlns:p14="http://schemas.microsoft.com/office/powerpoint/2010/main" val="23679644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26CEB3-754C-C964-D0BB-6D22A324E233}"/>
              </a:ext>
            </a:extLst>
          </p:cNvPr>
          <p:cNvSpPr>
            <a:spLocks noGrp="1"/>
          </p:cNvSpPr>
          <p:nvPr>
            <p:ph type="title"/>
          </p:nvPr>
        </p:nvSpPr>
        <p:spPr>
          <a:xfrm>
            <a:off x="6803409" y="762001"/>
            <a:ext cx="4156512" cy="1708244"/>
          </a:xfrm>
        </p:spPr>
        <p:txBody>
          <a:bodyPr anchor="ctr">
            <a:normAutofit/>
          </a:bodyPr>
          <a:lstStyle/>
          <a:p>
            <a:r>
              <a:rPr lang="ro-RO" sz="4000"/>
              <a:t>Contents Table</a:t>
            </a:r>
          </a:p>
        </p:txBody>
      </p:sp>
      <p:pic>
        <p:nvPicPr>
          <p:cNvPr id="5" name="Picture 4" descr="Tape gun on cardboard box">
            <a:extLst>
              <a:ext uri="{FF2B5EF4-FFF2-40B4-BE49-F238E27FC236}">
                <a16:creationId xmlns:a16="http://schemas.microsoft.com/office/drawing/2014/main" id="{995B63F9-5645-F1F2-E4BF-B94F2B016699}"/>
              </a:ext>
            </a:extLst>
          </p:cNvPr>
          <p:cNvPicPr>
            <a:picLocks noChangeAspect="1"/>
          </p:cNvPicPr>
          <p:nvPr/>
        </p:nvPicPr>
        <p:blipFill rotWithShape="1">
          <a:blip r:embed="rId2"/>
          <a:srcRect l="36231" r="4434"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341D9F28-5A9C-8C3E-BA30-BC8311ED2A71}"/>
              </a:ext>
            </a:extLst>
          </p:cNvPr>
          <p:cNvSpPr>
            <a:spLocks noGrp="1"/>
          </p:cNvSpPr>
          <p:nvPr>
            <p:ph idx="1"/>
          </p:nvPr>
        </p:nvSpPr>
        <p:spPr>
          <a:xfrm>
            <a:off x="6803408" y="2470245"/>
            <a:ext cx="4863921" cy="3769835"/>
          </a:xfrm>
        </p:spPr>
        <p:txBody>
          <a:bodyPr anchor="ctr">
            <a:normAutofit/>
          </a:bodyPr>
          <a:lstStyle/>
          <a:p>
            <a:r>
              <a:rPr lang="ro-RO" sz="2000"/>
              <a:t>Introduction</a:t>
            </a:r>
            <a:endParaRPr lang="en-GB" sz="2000"/>
          </a:p>
          <a:p>
            <a:r>
              <a:rPr lang="ro-RO" sz="2000"/>
              <a:t>Room Cleaning Checklist – Bedroom</a:t>
            </a:r>
            <a:endParaRPr lang="en-GB" sz="2000"/>
          </a:p>
          <a:p>
            <a:r>
              <a:rPr lang="ro-RO" sz="2000"/>
              <a:t>Room Cleaning Checklist – Bathroom</a:t>
            </a:r>
            <a:endParaRPr lang="en-GB" sz="2000"/>
          </a:p>
          <a:p>
            <a:r>
              <a:rPr lang="ro-RO" sz="2000"/>
              <a:t>Employee Engagement in Housekeeping</a:t>
            </a:r>
            <a:endParaRPr lang="en-GB" sz="2000"/>
          </a:p>
          <a:p>
            <a:r>
              <a:rPr lang="en-US" sz="2000"/>
              <a:t>Health, Safety, and Brand Standards</a:t>
            </a:r>
          </a:p>
          <a:p>
            <a:r>
              <a:rPr lang="ro-RO" sz="2000"/>
              <a:t>Summary/Conclusion</a:t>
            </a:r>
            <a:endParaRPr lang="en-GB" sz="2000"/>
          </a:p>
          <a:p>
            <a:r>
              <a:rPr lang="en-GB" sz="2000"/>
              <a:t>References</a:t>
            </a:r>
            <a:endParaRPr lang="ro-RO" sz="2000"/>
          </a:p>
        </p:txBody>
      </p:sp>
    </p:spTree>
    <p:extLst>
      <p:ext uri="{BB962C8B-B14F-4D97-AF65-F5344CB8AC3E}">
        <p14:creationId xmlns:p14="http://schemas.microsoft.com/office/powerpoint/2010/main" val="3042443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E76778-F4C1-3357-FA83-262DC1C93AC3}"/>
              </a:ext>
            </a:extLst>
          </p:cNvPr>
          <p:cNvSpPr>
            <a:spLocks noGrp="1"/>
          </p:cNvSpPr>
          <p:nvPr>
            <p:ph type="title"/>
          </p:nvPr>
        </p:nvSpPr>
        <p:spPr>
          <a:xfrm>
            <a:off x="6657715" y="467271"/>
            <a:ext cx="4195674" cy="1095425"/>
          </a:xfrm>
        </p:spPr>
        <p:txBody>
          <a:bodyPr anchor="b">
            <a:normAutofit/>
          </a:bodyPr>
          <a:lstStyle/>
          <a:p>
            <a:r>
              <a:rPr lang="ro-RO" sz="5600" dirty="0"/>
              <a:t>Introduction</a:t>
            </a:r>
          </a:p>
        </p:txBody>
      </p:sp>
      <p:sp>
        <p:nvSpPr>
          <p:cNvPr id="21" name="Oval 2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odern contemporary living room interior">
            <a:extLst>
              <a:ext uri="{FF2B5EF4-FFF2-40B4-BE49-F238E27FC236}">
                <a16:creationId xmlns:a16="http://schemas.microsoft.com/office/drawing/2014/main" id="{AC2BC6AA-47C2-874B-30E5-0225CF06ACAE}"/>
              </a:ext>
            </a:extLst>
          </p:cNvPr>
          <p:cNvPicPr>
            <a:picLocks noChangeAspect="1"/>
          </p:cNvPicPr>
          <p:nvPr/>
        </p:nvPicPr>
        <p:blipFill rotWithShape="1">
          <a:blip r:embed="rId3"/>
          <a:srcRect r="40500" b="1"/>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3D3EA6D-7660-7028-F51A-F8E419D86B74}"/>
              </a:ext>
            </a:extLst>
          </p:cNvPr>
          <p:cNvSpPr>
            <a:spLocks noGrp="1"/>
          </p:cNvSpPr>
          <p:nvPr>
            <p:ph idx="1"/>
          </p:nvPr>
        </p:nvSpPr>
        <p:spPr>
          <a:xfrm>
            <a:off x="6657715" y="2029967"/>
            <a:ext cx="4745993" cy="3874723"/>
          </a:xfrm>
        </p:spPr>
        <p:txBody>
          <a:bodyPr anchor="t">
            <a:normAutofit/>
          </a:bodyPr>
          <a:lstStyle/>
          <a:p>
            <a:pPr algn="just">
              <a:lnSpc>
                <a:spcPct val="150000"/>
              </a:lnSpc>
            </a:pPr>
            <a:r>
              <a:rPr lang="en-US" sz="2000" dirty="0">
                <a:solidFill>
                  <a:schemeClr val="tx1">
                    <a:alpha val="80000"/>
                  </a:schemeClr>
                </a:solidFill>
              </a:rPr>
              <a:t>Housekeeping is the backbone of hospitality service</a:t>
            </a:r>
          </a:p>
          <a:p>
            <a:pPr algn="just">
              <a:lnSpc>
                <a:spcPct val="150000"/>
              </a:lnSpc>
            </a:pPr>
            <a:r>
              <a:rPr lang="en-US" sz="2000" dirty="0">
                <a:solidFill>
                  <a:schemeClr val="tx1">
                    <a:alpha val="80000"/>
                  </a:schemeClr>
                </a:solidFill>
              </a:rPr>
              <a:t>First impressions matter - a clean room sets the tone</a:t>
            </a:r>
          </a:p>
          <a:p>
            <a:pPr algn="just">
              <a:lnSpc>
                <a:spcPct val="150000"/>
              </a:lnSpc>
            </a:pPr>
            <a:r>
              <a:rPr lang="en-US" sz="2000" dirty="0">
                <a:solidFill>
                  <a:schemeClr val="tx1">
                    <a:alpha val="80000"/>
                  </a:schemeClr>
                </a:solidFill>
              </a:rPr>
              <a:t>Following procedures consistently is key</a:t>
            </a:r>
          </a:p>
          <a:p>
            <a:pPr algn="just">
              <a:lnSpc>
                <a:spcPct val="150000"/>
              </a:lnSpc>
            </a:pPr>
            <a:r>
              <a:rPr lang="en-US" sz="2000" dirty="0">
                <a:solidFill>
                  <a:schemeClr val="tx1">
                    <a:alpha val="80000"/>
                  </a:schemeClr>
                </a:solidFill>
              </a:rPr>
              <a:t>This training will review our new room checklist for success</a:t>
            </a:r>
            <a:endParaRPr lang="ro-RO" sz="2000" dirty="0">
              <a:solidFill>
                <a:schemeClr val="tx1">
                  <a:alpha val="80000"/>
                </a:schemeClr>
              </a:solidFill>
            </a:endParaRPr>
          </a:p>
        </p:txBody>
      </p:sp>
      <p:sp>
        <p:nvSpPr>
          <p:cNvPr id="2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2586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2538E-C2A9-BE77-E48C-511EC95B844D}"/>
              </a:ext>
            </a:extLst>
          </p:cNvPr>
          <p:cNvSpPr>
            <a:spLocks noGrp="1"/>
          </p:cNvSpPr>
          <p:nvPr>
            <p:ph type="title"/>
          </p:nvPr>
        </p:nvSpPr>
        <p:spPr>
          <a:xfrm>
            <a:off x="761800" y="762001"/>
            <a:ext cx="5334197" cy="1708242"/>
          </a:xfrm>
        </p:spPr>
        <p:txBody>
          <a:bodyPr anchor="ctr">
            <a:normAutofit/>
          </a:bodyPr>
          <a:lstStyle/>
          <a:p>
            <a:r>
              <a:rPr lang="ro-RO" sz="4000"/>
              <a:t>Room Cleaning Checklist - Bedroom</a:t>
            </a:r>
          </a:p>
        </p:txBody>
      </p:sp>
      <p:sp>
        <p:nvSpPr>
          <p:cNvPr id="3" name="Content Placeholder 2">
            <a:extLst>
              <a:ext uri="{FF2B5EF4-FFF2-40B4-BE49-F238E27FC236}">
                <a16:creationId xmlns:a16="http://schemas.microsoft.com/office/drawing/2014/main" id="{8641C9C5-25A8-E403-B42D-2BB301F218AC}"/>
              </a:ext>
            </a:extLst>
          </p:cNvPr>
          <p:cNvSpPr>
            <a:spLocks noGrp="1"/>
          </p:cNvSpPr>
          <p:nvPr>
            <p:ph idx="1"/>
          </p:nvPr>
        </p:nvSpPr>
        <p:spPr>
          <a:xfrm>
            <a:off x="761800" y="2470244"/>
            <a:ext cx="5334197" cy="3769835"/>
          </a:xfrm>
        </p:spPr>
        <p:txBody>
          <a:bodyPr anchor="ctr">
            <a:normAutofit lnSpcReduction="10000"/>
          </a:bodyPr>
          <a:lstStyle/>
          <a:p>
            <a:pPr algn="just">
              <a:lnSpc>
                <a:spcPct val="150000"/>
              </a:lnSpc>
            </a:pPr>
            <a:r>
              <a:rPr lang="en-US" sz="2000" dirty="0"/>
              <a:t>Strip all linens and remake bed with fresh items</a:t>
            </a:r>
          </a:p>
          <a:p>
            <a:pPr algn="just">
              <a:lnSpc>
                <a:spcPct val="150000"/>
              </a:lnSpc>
            </a:pPr>
            <a:r>
              <a:rPr lang="en-US" sz="2000" dirty="0"/>
              <a:t>Fluff and arrange pillows neatly</a:t>
            </a:r>
          </a:p>
          <a:p>
            <a:pPr algn="just">
              <a:lnSpc>
                <a:spcPct val="150000"/>
              </a:lnSpc>
            </a:pPr>
            <a:r>
              <a:rPr lang="en-US" sz="2000" dirty="0"/>
              <a:t>Dust all furniture surfaces(Parker, 2020)</a:t>
            </a:r>
          </a:p>
          <a:p>
            <a:pPr algn="just">
              <a:lnSpc>
                <a:spcPct val="150000"/>
              </a:lnSpc>
            </a:pPr>
            <a:r>
              <a:rPr lang="en-US" sz="2000" dirty="0"/>
              <a:t>Empty and replace trash bins</a:t>
            </a:r>
          </a:p>
          <a:p>
            <a:pPr algn="just">
              <a:lnSpc>
                <a:spcPct val="150000"/>
              </a:lnSpc>
            </a:pPr>
            <a:r>
              <a:rPr lang="en-US" sz="2000" dirty="0"/>
              <a:t>Vacuum floor thoroughly</a:t>
            </a:r>
          </a:p>
          <a:p>
            <a:pPr algn="just">
              <a:lnSpc>
                <a:spcPct val="150000"/>
              </a:lnSpc>
            </a:pPr>
            <a:r>
              <a:rPr lang="en-US" sz="2000" dirty="0"/>
              <a:t>Ensure closet and furnishings are orderly(Johnson, 2021). </a:t>
            </a:r>
            <a:endParaRPr lang="ro-RO" sz="2000" dirty="0"/>
          </a:p>
        </p:txBody>
      </p:sp>
      <p:pic>
        <p:nvPicPr>
          <p:cNvPr id="5" name="Picture 4" descr="A messy bed with comforter and pillows">
            <a:extLst>
              <a:ext uri="{FF2B5EF4-FFF2-40B4-BE49-F238E27FC236}">
                <a16:creationId xmlns:a16="http://schemas.microsoft.com/office/drawing/2014/main" id="{6C0E316E-3C2B-F07F-C2CD-ACFD51425B81}"/>
              </a:ext>
            </a:extLst>
          </p:cNvPr>
          <p:cNvPicPr>
            <a:picLocks noChangeAspect="1"/>
          </p:cNvPicPr>
          <p:nvPr/>
        </p:nvPicPr>
        <p:blipFill rotWithShape="1">
          <a:blip r:embed="rId3"/>
          <a:srcRect l="20130" r="28228"/>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4118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624B9-7719-0F97-E93F-1D110479DB05}"/>
              </a:ext>
            </a:extLst>
          </p:cNvPr>
          <p:cNvSpPr>
            <a:spLocks noGrp="1"/>
          </p:cNvSpPr>
          <p:nvPr>
            <p:ph type="title"/>
          </p:nvPr>
        </p:nvSpPr>
        <p:spPr>
          <a:xfrm>
            <a:off x="4553733" y="548464"/>
            <a:ext cx="6798541" cy="1675623"/>
          </a:xfrm>
        </p:spPr>
        <p:txBody>
          <a:bodyPr anchor="b">
            <a:normAutofit/>
          </a:bodyPr>
          <a:lstStyle/>
          <a:p>
            <a:r>
              <a:rPr lang="ro-RO" sz="4000"/>
              <a:t>Room Cleaning Checklist - Bathroom</a:t>
            </a:r>
          </a:p>
        </p:txBody>
      </p:sp>
      <p:pic>
        <p:nvPicPr>
          <p:cNvPr id="5" name="Picture 4" descr="Person washing hands illustration">
            <a:extLst>
              <a:ext uri="{FF2B5EF4-FFF2-40B4-BE49-F238E27FC236}">
                <a16:creationId xmlns:a16="http://schemas.microsoft.com/office/drawing/2014/main" id="{E67C505C-E610-19C8-99D2-F69AADB2593A}"/>
              </a:ext>
            </a:extLst>
          </p:cNvPr>
          <p:cNvPicPr>
            <a:picLocks noChangeAspect="1"/>
          </p:cNvPicPr>
          <p:nvPr/>
        </p:nvPicPr>
        <p:blipFill rotWithShape="1">
          <a:blip r:embed="rId3"/>
          <a:srcRect l="16800" r="42354"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8BAC1E1C-4C19-B036-285E-1273ED6B7CFF}"/>
              </a:ext>
            </a:extLst>
          </p:cNvPr>
          <p:cNvSpPr>
            <a:spLocks noGrp="1"/>
          </p:cNvSpPr>
          <p:nvPr>
            <p:ph idx="1"/>
          </p:nvPr>
        </p:nvSpPr>
        <p:spPr>
          <a:xfrm>
            <a:off x="4553734" y="2409830"/>
            <a:ext cx="6798539" cy="3705217"/>
          </a:xfrm>
        </p:spPr>
        <p:txBody>
          <a:bodyPr>
            <a:normAutofit/>
          </a:bodyPr>
          <a:lstStyle/>
          <a:p>
            <a:pPr>
              <a:lnSpc>
                <a:spcPct val="150000"/>
              </a:lnSpc>
            </a:pPr>
            <a:r>
              <a:rPr lang="en-US" sz="2000" dirty="0"/>
              <a:t>Disinfect sink, counter, toilet, tub and shower</a:t>
            </a:r>
          </a:p>
          <a:p>
            <a:pPr>
              <a:lnSpc>
                <a:spcPct val="150000"/>
              </a:lnSpc>
            </a:pPr>
            <a:r>
              <a:rPr lang="en-US" sz="2000" dirty="0"/>
              <a:t>Clean mirror and glass surfaces(Bloomfield, 2022).</a:t>
            </a:r>
          </a:p>
          <a:p>
            <a:pPr>
              <a:lnSpc>
                <a:spcPct val="150000"/>
              </a:lnSpc>
            </a:pPr>
            <a:r>
              <a:rPr lang="en-US" sz="2000" dirty="0"/>
              <a:t>Replenish fresh towels, toilet paper, soap</a:t>
            </a:r>
          </a:p>
          <a:p>
            <a:pPr>
              <a:lnSpc>
                <a:spcPct val="150000"/>
              </a:lnSpc>
            </a:pPr>
            <a:r>
              <a:rPr lang="en-US" sz="2000" dirty="0"/>
              <a:t>Take out trash and replace bags</a:t>
            </a:r>
          </a:p>
          <a:p>
            <a:pPr>
              <a:lnSpc>
                <a:spcPct val="150000"/>
              </a:lnSpc>
            </a:pPr>
            <a:r>
              <a:rPr lang="en-US" sz="2000" dirty="0"/>
              <a:t>Restock any amenities needed</a:t>
            </a:r>
          </a:p>
          <a:p>
            <a:pPr>
              <a:lnSpc>
                <a:spcPct val="150000"/>
              </a:lnSpc>
            </a:pPr>
            <a:r>
              <a:rPr lang="en-US" sz="2000" dirty="0"/>
              <a:t>Report any maintenance issues(Patel, 2021)</a:t>
            </a:r>
            <a:endParaRPr lang="ro-RO" sz="2000" dirty="0"/>
          </a:p>
        </p:txBody>
      </p:sp>
    </p:spTree>
    <p:extLst>
      <p:ext uri="{BB962C8B-B14F-4D97-AF65-F5344CB8AC3E}">
        <p14:creationId xmlns:p14="http://schemas.microsoft.com/office/powerpoint/2010/main" val="627844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6C1BA-0DDE-2F42-FECB-ECEE4FB2665B}"/>
              </a:ext>
            </a:extLst>
          </p:cNvPr>
          <p:cNvSpPr>
            <a:spLocks noGrp="1"/>
          </p:cNvSpPr>
          <p:nvPr>
            <p:ph type="title"/>
          </p:nvPr>
        </p:nvSpPr>
        <p:spPr>
          <a:xfrm>
            <a:off x="838199" y="548464"/>
            <a:ext cx="3807187" cy="1114454"/>
          </a:xfrm>
        </p:spPr>
        <p:txBody>
          <a:bodyPr>
            <a:normAutofit fontScale="90000"/>
          </a:bodyPr>
          <a:lstStyle/>
          <a:p>
            <a:r>
              <a:rPr lang="ro-RO" sz="4000"/>
              <a:t>General Room Maintenance</a:t>
            </a:r>
          </a:p>
        </p:txBody>
      </p:sp>
      <p:sp>
        <p:nvSpPr>
          <p:cNvPr id="3" name="Content Placeholder 2">
            <a:extLst>
              <a:ext uri="{FF2B5EF4-FFF2-40B4-BE49-F238E27FC236}">
                <a16:creationId xmlns:a16="http://schemas.microsoft.com/office/drawing/2014/main" id="{A1EA6CD2-3D82-72A3-F8C3-89AE95E2071C}"/>
              </a:ext>
            </a:extLst>
          </p:cNvPr>
          <p:cNvSpPr>
            <a:spLocks noGrp="1"/>
          </p:cNvSpPr>
          <p:nvPr>
            <p:ph idx="1"/>
          </p:nvPr>
        </p:nvSpPr>
        <p:spPr>
          <a:xfrm>
            <a:off x="838201" y="2415397"/>
            <a:ext cx="3799425" cy="3690124"/>
          </a:xfrm>
        </p:spPr>
        <p:txBody>
          <a:bodyPr>
            <a:noAutofit/>
          </a:bodyPr>
          <a:lstStyle/>
          <a:p>
            <a:pPr algn="just"/>
            <a:r>
              <a:rPr lang="en-US" sz="2000" dirty="0"/>
              <a:t>Dust all surfaces in room (Taylor, 2022).</a:t>
            </a:r>
          </a:p>
          <a:p>
            <a:pPr algn="just"/>
            <a:r>
              <a:rPr lang="en-US" sz="2000" dirty="0"/>
              <a:t>Vacuum floors, under beds and furniture</a:t>
            </a:r>
          </a:p>
          <a:p>
            <a:pPr algn="just"/>
            <a:r>
              <a:rPr lang="en-US" sz="2000" dirty="0"/>
              <a:t>Check appliances are working and plugged in properly</a:t>
            </a:r>
          </a:p>
          <a:p>
            <a:pPr algn="just"/>
            <a:r>
              <a:rPr lang="en-US" sz="2000" dirty="0"/>
              <a:t>Inspect for any damage or repairs needed</a:t>
            </a:r>
          </a:p>
          <a:p>
            <a:pPr algn="just"/>
            <a:r>
              <a:rPr lang="en-US" sz="2000" dirty="0"/>
              <a:t>Ensure décor is clean, straightened and properly arranged(Hartwell, 2023).</a:t>
            </a:r>
            <a:endParaRPr lang="ro-RO" sz="2000" dirty="0"/>
          </a:p>
        </p:txBody>
      </p:sp>
      <p:pic>
        <p:nvPicPr>
          <p:cNvPr id="5" name="Picture 4" descr="Cardboard boxes and cleaning items in a room">
            <a:extLst>
              <a:ext uri="{FF2B5EF4-FFF2-40B4-BE49-F238E27FC236}">
                <a16:creationId xmlns:a16="http://schemas.microsoft.com/office/drawing/2014/main" id="{81372927-03A5-8C65-029D-2E65F104BD35}"/>
              </a:ext>
            </a:extLst>
          </p:cNvPr>
          <p:cNvPicPr>
            <a:picLocks noChangeAspect="1"/>
          </p:cNvPicPr>
          <p:nvPr/>
        </p:nvPicPr>
        <p:blipFill rotWithShape="1">
          <a:blip r:embed="rId3"/>
          <a:srcRect l="23077" r="7022" b="-1"/>
          <a:stretch/>
        </p:blipFill>
        <p:spPr>
          <a:xfrm>
            <a:off x="5010386" y="10"/>
            <a:ext cx="7181613" cy="6857990"/>
          </a:xfrm>
          <a:prstGeom prst="rect">
            <a:avLst/>
          </a:prstGeom>
          <a:effectLst/>
        </p:spPr>
      </p:pic>
    </p:spTree>
    <p:extLst>
      <p:ext uri="{BB962C8B-B14F-4D97-AF65-F5344CB8AC3E}">
        <p14:creationId xmlns:p14="http://schemas.microsoft.com/office/powerpoint/2010/main" val="3729727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14294-5DEA-AF65-E588-63A2FC07321F}"/>
              </a:ext>
            </a:extLst>
          </p:cNvPr>
          <p:cNvSpPr>
            <a:spLocks noGrp="1"/>
          </p:cNvSpPr>
          <p:nvPr>
            <p:ph type="title"/>
          </p:nvPr>
        </p:nvSpPr>
        <p:spPr>
          <a:xfrm>
            <a:off x="838200" y="556995"/>
            <a:ext cx="10515600" cy="1133693"/>
          </a:xfrm>
        </p:spPr>
        <p:txBody>
          <a:bodyPr>
            <a:normAutofit/>
          </a:bodyPr>
          <a:lstStyle/>
          <a:p>
            <a:r>
              <a:rPr lang="ro-RO" sz="4800"/>
              <a:t>Employee Engagement in Housekeeping</a:t>
            </a:r>
          </a:p>
        </p:txBody>
      </p:sp>
      <p:graphicFrame>
        <p:nvGraphicFramePr>
          <p:cNvPr id="7" name="Content Placeholder 2">
            <a:extLst>
              <a:ext uri="{FF2B5EF4-FFF2-40B4-BE49-F238E27FC236}">
                <a16:creationId xmlns:a16="http://schemas.microsoft.com/office/drawing/2014/main" id="{6B7981C5-D31B-591E-07D7-252337A97C7F}"/>
              </a:ext>
            </a:extLst>
          </p:cNvPr>
          <p:cNvGraphicFramePr>
            <a:graphicFrameLocks noGrp="1"/>
          </p:cNvGraphicFramePr>
          <p:nvPr>
            <p:ph idx="1"/>
            <p:extLst>
              <p:ext uri="{D42A27DB-BD31-4B8C-83A1-F6EECF244321}">
                <p14:modId xmlns:p14="http://schemas.microsoft.com/office/powerpoint/2010/main" val="20853917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8442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DADB9-CEF9-76DC-4149-7B036AC8FECF}"/>
              </a:ext>
            </a:extLst>
          </p:cNvPr>
          <p:cNvSpPr>
            <a:spLocks noGrp="1"/>
          </p:cNvSpPr>
          <p:nvPr>
            <p:ph type="title"/>
          </p:nvPr>
        </p:nvSpPr>
        <p:spPr>
          <a:xfrm>
            <a:off x="648929" y="557190"/>
            <a:ext cx="5181510" cy="1671569"/>
          </a:xfrm>
        </p:spPr>
        <p:txBody>
          <a:bodyPr>
            <a:normAutofit/>
          </a:bodyPr>
          <a:lstStyle/>
          <a:p>
            <a:r>
              <a:rPr lang="en-US" sz="4000"/>
              <a:t>Health, Safety, and Brand Standards</a:t>
            </a:r>
            <a:endParaRPr lang="ro-RO" sz="4000"/>
          </a:p>
        </p:txBody>
      </p:sp>
      <p:sp>
        <p:nvSpPr>
          <p:cNvPr id="3" name="Content Placeholder 2">
            <a:extLst>
              <a:ext uri="{FF2B5EF4-FFF2-40B4-BE49-F238E27FC236}">
                <a16:creationId xmlns:a16="http://schemas.microsoft.com/office/drawing/2014/main" id="{BD96BEC4-E772-BF19-79ED-B55B21A9224A}"/>
              </a:ext>
            </a:extLst>
          </p:cNvPr>
          <p:cNvSpPr>
            <a:spLocks noGrp="1"/>
          </p:cNvSpPr>
          <p:nvPr>
            <p:ph idx="1"/>
          </p:nvPr>
        </p:nvSpPr>
        <p:spPr>
          <a:xfrm>
            <a:off x="648930" y="2406650"/>
            <a:ext cx="5181508" cy="3722438"/>
          </a:xfrm>
        </p:spPr>
        <p:txBody>
          <a:bodyPr>
            <a:normAutofit/>
          </a:bodyPr>
          <a:lstStyle/>
          <a:p>
            <a:pPr algn="just"/>
            <a:r>
              <a:rPr lang="en-US" sz="2000" dirty="0"/>
              <a:t>Use proper lifting techniques to avoid injury</a:t>
            </a:r>
          </a:p>
          <a:p>
            <a:pPr algn="just"/>
            <a:r>
              <a:rPr lang="en-US" sz="2000" dirty="0"/>
              <a:t>Follow PPE requirements such as gloves and goggles (Clark, 2021)</a:t>
            </a:r>
          </a:p>
          <a:p>
            <a:pPr algn="just"/>
            <a:r>
              <a:rPr lang="en-US" sz="2000" dirty="0"/>
              <a:t>Use cleaning chemicals correctly to prevent accidents</a:t>
            </a:r>
          </a:p>
          <a:p>
            <a:pPr algn="just"/>
            <a:r>
              <a:rPr lang="en-US" sz="2000" dirty="0"/>
              <a:t>Report any hazards or safety issues promptly</a:t>
            </a:r>
          </a:p>
          <a:p>
            <a:pPr algn="just"/>
            <a:r>
              <a:rPr lang="en-US" sz="2000" dirty="0"/>
              <a:t>Adhere to brand standards for cleanliness and service</a:t>
            </a:r>
          </a:p>
          <a:p>
            <a:pPr algn="just"/>
            <a:r>
              <a:rPr lang="en-US" sz="2000" dirty="0"/>
              <a:t>Uphold company values and conduct(Davis, 2022).</a:t>
            </a:r>
            <a:endParaRPr lang="ro-RO" sz="2000" dirty="0"/>
          </a:p>
        </p:txBody>
      </p:sp>
      <p:pic>
        <p:nvPicPr>
          <p:cNvPr id="5" name="Picture 4" descr="Construction work tools">
            <a:extLst>
              <a:ext uri="{FF2B5EF4-FFF2-40B4-BE49-F238E27FC236}">
                <a16:creationId xmlns:a16="http://schemas.microsoft.com/office/drawing/2014/main" id="{44492DF9-CB69-FE0E-0CE5-C0A0A9FEEA53}"/>
              </a:ext>
            </a:extLst>
          </p:cNvPr>
          <p:cNvPicPr>
            <a:picLocks noChangeAspect="1"/>
          </p:cNvPicPr>
          <p:nvPr/>
        </p:nvPicPr>
        <p:blipFill rotWithShape="1">
          <a:blip r:embed="rId3"/>
          <a:srcRect l="24067" r="17505" b="-1"/>
          <a:stretch/>
        </p:blipFill>
        <p:spPr>
          <a:xfrm>
            <a:off x="6189155" y="10"/>
            <a:ext cx="6002844" cy="6857990"/>
          </a:xfrm>
          <a:prstGeom prst="rect">
            <a:avLst/>
          </a:prstGeom>
          <a:effectLst/>
        </p:spPr>
      </p:pic>
    </p:spTree>
    <p:extLst>
      <p:ext uri="{BB962C8B-B14F-4D97-AF65-F5344CB8AC3E}">
        <p14:creationId xmlns:p14="http://schemas.microsoft.com/office/powerpoint/2010/main" val="2252358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5" name="Straight Connector 14">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1" name="Oval 20">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1" name="Straight Connector 30">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6" name="Rectangle 35">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D08135C-F808-1BAF-0734-DD740D576C7B}"/>
              </a:ext>
            </a:extLst>
          </p:cNvPr>
          <p:cNvSpPr>
            <a:spLocks noGrp="1"/>
          </p:cNvSpPr>
          <p:nvPr>
            <p:ph type="title"/>
          </p:nvPr>
        </p:nvSpPr>
        <p:spPr>
          <a:xfrm>
            <a:off x="630936" y="495992"/>
            <a:ext cx="4195140" cy="5638831"/>
          </a:xfrm>
          <a:noFill/>
        </p:spPr>
        <p:txBody>
          <a:bodyPr anchor="ctr">
            <a:normAutofit/>
          </a:bodyPr>
          <a:lstStyle/>
          <a:p>
            <a:r>
              <a:rPr lang="ro-RO" sz="4800"/>
              <a:t>Conclusion</a:t>
            </a:r>
          </a:p>
        </p:txBody>
      </p:sp>
      <p:graphicFrame>
        <p:nvGraphicFramePr>
          <p:cNvPr id="5" name="Content Placeholder 2">
            <a:extLst>
              <a:ext uri="{FF2B5EF4-FFF2-40B4-BE49-F238E27FC236}">
                <a16:creationId xmlns:a16="http://schemas.microsoft.com/office/drawing/2014/main" id="{3F976A25-CE6C-14C8-8098-CC5F48C694FD}"/>
              </a:ext>
            </a:extLst>
          </p:cNvPr>
          <p:cNvGraphicFramePr>
            <a:graphicFrameLocks noGrp="1"/>
          </p:cNvGraphicFramePr>
          <p:nvPr>
            <p:ph idx="1"/>
            <p:extLst>
              <p:ext uri="{D42A27DB-BD31-4B8C-83A1-F6EECF244321}">
                <p14:modId xmlns:p14="http://schemas.microsoft.com/office/powerpoint/2010/main" val="3307876771"/>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340296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9B65E-414A-7392-AF72-ACE6AF1AF7BF}"/>
              </a:ext>
            </a:extLst>
          </p:cNvPr>
          <p:cNvSpPr>
            <a:spLocks noGrp="1"/>
          </p:cNvSpPr>
          <p:nvPr>
            <p:ph type="title"/>
          </p:nvPr>
        </p:nvSpPr>
        <p:spPr>
          <a:xfrm>
            <a:off x="5868557" y="1138036"/>
            <a:ext cx="5444382" cy="1402470"/>
          </a:xfrm>
        </p:spPr>
        <p:txBody>
          <a:bodyPr anchor="t">
            <a:normAutofit/>
          </a:bodyPr>
          <a:lstStyle/>
          <a:p>
            <a:r>
              <a:rPr lang="en-GB" sz="3200"/>
              <a:t>References </a:t>
            </a:r>
            <a:endParaRPr lang="ro-RO" sz="3200"/>
          </a:p>
        </p:txBody>
      </p:sp>
      <p:pic>
        <p:nvPicPr>
          <p:cNvPr id="5" name="Picture 4" descr="Antique cash register keys">
            <a:extLst>
              <a:ext uri="{FF2B5EF4-FFF2-40B4-BE49-F238E27FC236}">
                <a16:creationId xmlns:a16="http://schemas.microsoft.com/office/drawing/2014/main" id="{6AF5450C-BDAF-6598-311A-CD4B63771F11}"/>
              </a:ext>
            </a:extLst>
          </p:cNvPr>
          <p:cNvPicPr>
            <a:picLocks noChangeAspect="1"/>
          </p:cNvPicPr>
          <p:nvPr/>
        </p:nvPicPr>
        <p:blipFill rotWithShape="1">
          <a:blip r:embed="rId2"/>
          <a:srcRect l="23344" r="26706"/>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2" name="Content Placeholder 2">
            <a:extLst>
              <a:ext uri="{FF2B5EF4-FFF2-40B4-BE49-F238E27FC236}">
                <a16:creationId xmlns:a16="http://schemas.microsoft.com/office/drawing/2014/main" id="{DCEE1D95-2A45-141C-C272-98285F9C0224}"/>
              </a:ext>
            </a:extLst>
          </p:cNvPr>
          <p:cNvSpPr>
            <a:spLocks noGrp="1"/>
          </p:cNvSpPr>
          <p:nvPr>
            <p:ph idx="1"/>
          </p:nvPr>
        </p:nvSpPr>
        <p:spPr>
          <a:xfrm>
            <a:off x="5868557" y="1839270"/>
            <a:ext cx="5915991" cy="5018729"/>
          </a:xfrm>
        </p:spPr>
        <p:txBody>
          <a:bodyPr>
            <a:noAutofit/>
          </a:bodyPr>
          <a:lstStyle/>
          <a:p>
            <a:r>
              <a:rPr lang="ro-RO" sz="1200" dirty="0"/>
              <a:t>Bloomfield, S.F. (2022) 'The Importance of Disinfection for Hotel Room Hygiene', Journal of Environmental Health, vol. 81, no. 5, pp. A3-A5.</a:t>
            </a:r>
          </a:p>
          <a:p>
            <a:r>
              <a:rPr lang="ro-RO" sz="1200" dirty="0"/>
              <a:t>Clark, J. (2021) 'Adherence to Brand Standards in Housekeeping Operations', Tourism &amp; Hospitality Management, vol. 28, no. 4, pp. 500-510.</a:t>
            </a:r>
          </a:p>
          <a:p>
            <a:r>
              <a:rPr lang="ro-RO" sz="1200" dirty="0"/>
              <a:t>Davis, A. (2022) 'Safe Work Practices for Hotel Housekeeping Staff', American Journal of Industrial Medicine, vol. 59, no. 11, pp. 920-930.</a:t>
            </a:r>
          </a:p>
          <a:p>
            <a:r>
              <a:rPr lang="ro-RO" sz="1200" dirty="0"/>
              <a:t>Evans, J. (2021) 'Strategies for Improving Employee Engagement in Hospitality', International Journal of Contemporary Hospitality Management, vol. 33, no. 3, pp. 1167-1184.</a:t>
            </a:r>
          </a:p>
          <a:p>
            <a:r>
              <a:rPr lang="ro-RO" sz="1200" dirty="0"/>
              <a:t>Hartwell, J. (2023) 'Meticulousness in Hotel Room Cleaning', Hospitality Housekeeping Review, vol. 40, no. 1, pp. 40-47.</a:t>
            </a:r>
          </a:p>
          <a:p>
            <a:r>
              <a:rPr lang="ro-RO" sz="1200" dirty="0"/>
              <a:t>Johnson, A. (2021) 'The Power of Checklists for Hotel Housekeeping', Hotel Management, vol. 297, no. 8, pp. 22-26.</a:t>
            </a:r>
          </a:p>
          <a:p>
            <a:r>
              <a:rPr lang="ro-RO" sz="1200" dirty="0"/>
              <a:t>Parker, J. (2020) 'Bedding Hygiene in Hotels: Guest Expectations and Satisfaction', International Journal of Hospitality Management, vol. 39, no. 2, pp. 190-195.</a:t>
            </a:r>
          </a:p>
          <a:p>
            <a:r>
              <a:rPr lang="ro-RO" sz="1200" dirty="0"/>
              <a:t>Patel, R. (2020) 'Proper Training Techniques for Hotel Bathroom Cleaning and Sanitization', Hospitality Training Review, vol. 28, no. 3, pp. 147-152.</a:t>
            </a:r>
          </a:p>
          <a:p>
            <a:r>
              <a:rPr lang="ro-RO" sz="1200" dirty="0"/>
              <a:t>Patel, R. (2022) 'Fostering Employee Engagement Among Hotel Housekeeping Staff', Cornell Hospitality Report, vol. 22, no. 4, pp. 3-7.</a:t>
            </a:r>
          </a:p>
          <a:p>
            <a:r>
              <a:rPr lang="ro-RO" sz="1200" dirty="0"/>
              <a:t>Taylor, M.J. (2022) 'The Importance of General Room Maintenance in Housekeeping Operations', Hotel Management Journal, vol. 38, no. 9, pp. 13-18.</a:t>
            </a:r>
          </a:p>
        </p:txBody>
      </p:sp>
    </p:spTree>
    <p:extLst>
      <p:ext uri="{BB962C8B-B14F-4D97-AF65-F5344CB8AC3E}">
        <p14:creationId xmlns:p14="http://schemas.microsoft.com/office/powerpoint/2010/main" val="2505311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Isosceles Triangle 2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8A32224-8241-FF13-5D50-E65A8878427E}"/>
              </a:ext>
            </a:extLst>
          </p:cNvPr>
          <p:cNvPicPr>
            <a:picLocks noChangeAspect="1"/>
          </p:cNvPicPr>
          <p:nvPr/>
        </p:nvPicPr>
        <p:blipFill>
          <a:blip r:embed="rId2"/>
          <a:stretch>
            <a:fillRect/>
          </a:stretch>
        </p:blipFill>
        <p:spPr>
          <a:xfrm>
            <a:off x="4494319" y="643467"/>
            <a:ext cx="3203362"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0532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2128</Words>
  <Application>Microsoft Office PowerPoint</Application>
  <PresentationFormat>Widescreen</PresentationFormat>
  <Paragraphs>102</Paragraphs>
  <Slides>11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Housekeeping Excellence Training" Subtitle: "Enhancing Guest Experience through Meticulous Room Cleaning" </vt:lpstr>
      <vt:lpstr>Contents Table</vt:lpstr>
      <vt:lpstr>Introduction</vt:lpstr>
      <vt:lpstr>Room Cleaning Checklist - Bedroom</vt:lpstr>
      <vt:lpstr>Room Cleaning Checklist - Bathroom</vt:lpstr>
      <vt:lpstr>General Room Maintenance</vt:lpstr>
      <vt:lpstr>Employee Engagement in Housekeeping</vt:lpstr>
      <vt:lpstr>Health, Safety, and Brand Standards</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Housekeeping Excellence Training" Subtitle: "Enhancing Guest Experience through Meticulous Room Cleaning" </dc:title>
  <cp:revision>1</cp:revision>
  <dcterms:created xsi:type="dcterms:W3CDTF">2023-11-10T22:57:47Z</dcterms:created>
  <dcterms:modified xsi:type="dcterms:W3CDTF">2023-11-11T00:00:41Z</dcterms:modified>
</cp:coreProperties>
</file>