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2"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3456" autoAdjust="0"/>
    <p:restoredTop sz="75510" autoAdjust="0"/>
  </p:normalViewPr>
  <p:slideViewPr>
    <p:cSldViewPr snapToGrid="0">
      <p:cViewPr>
        <p:scale>
          <a:sx n="66" d="100"/>
          <a:sy n="66" d="100"/>
        </p:scale>
        <p:origin x="960" y="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200" d="100"/>
        <a:sy n="200" d="100"/>
      </p:scale>
      <p:origin x="0" y="-2972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C3EAAB-9145-48BC-89BE-EF8583F7CB6B}" type="datetimeFigureOut">
              <a:rPr lang="en-US" smtClean="0"/>
              <a:t>2/26/2023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9B360A-3D17-452D-98FB-F47255CF2AD3}" type="slidenum">
              <a:rPr lang="en-US" smtClean="0"/>
              <a:t>‹#›</a:t>
            </a:fld>
            <a:endParaRPr lang="en-US"/>
          </a:p>
        </p:txBody>
      </p:sp>
    </p:spTree>
    <p:extLst>
      <p:ext uri="{BB962C8B-B14F-4D97-AF65-F5344CB8AC3E}">
        <p14:creationId xmlns:p14="http://schemas.microsoft.com/office/powerpoint/2010/main" val="720347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9B360A-3D17-452D-98FB-F47255CF2AD3}" type="slidenum">
              <a:rPr lang="en-US" smtClean="0"/>
              <a:t>1</a:t>
            </a:fld>
            <a:endParaRPr lang="en-US"/>
          </a:p>
        </p:txBody>
      </p:sp>
    </p:spTree>
    <p:extLst>
      <p:ext uri="{BB962C8B-B14F-4D97-AF65-F5344CB8AC3E}">
        <p14:creationId xmlns:p14="http://schemas.microsoft.com/office/powerpoint/2010/main" val="1774697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As a primary volunteer at a center for women, I know how crucial it is to provide age-appropriate activities for kids while their moms attend counseling sessions. My proposed activity for children aged 7-11 is storytelling. Using Freud's psychological theory and literature, I will present and explain the activities I've chosen to participate in.</a:t>
            </a:r>
          </a:p>
          <a:p>
            <a:endParaRPr lang="en-US" dirty="0"/>
          </a:p>
        </p:txBody>
      </p:sp>
      <p:sp>
        <p:nvSpPr>
          <p:cNvPr id="4" name="Slide Number Placeholder 3"/>
          <p:cNvSpPr>
            <a:spLocks noGrp="1"/>
          </p:cNvSpPr>
          <p:nvPr>
            <p:ph type="sldNum" sz="quarter" idx="5"/>
          </p:nvPr>
        </p:nvSpPr>
        <p:spPr/>
        <p:txBody>
          <a:bodyPr/>
          <a:lstStyle/>
          <a:p>
            <a:fld id="{749B360A-3D17-452D-98FB-F47255CF2AD3}" type="slidenum">
              <a:rPr lang="en-US" smtClean="0"/>
              <a:t>2</a:t>
            </a:fld>
            <a:endParaRPr lang="en-US"/>
          </a:p>
        </p:txBody>
      </p:sp>
    </p:spTree>
    <p:extLst>
      <p:ext uri="{BB962C8B-B14F-4D97-AF65-F5344CB8AC3E}">
        <p14:creationId xmlns:p14="http://schemas.microsoft.com/office/powerpoint/2010/main" val="667226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Children's cognitive, social, and emotional growth may be aided by engaging in storytelling since it is a creative activity that allows them to utilize their imagination and learn from the experiences and viewpoints of others </a:t>
            </a:r>
            <a:r>
              <a:rPr lang="en-US" sz="1800" dirty="0">
                <a:solidFill>
                  <a:srgbClr val="222222"/>
                </a:solidFill>
                <a:effectLst/>
                <a:latin typeface="Times New Roman" panose="02020603050405020304" pitchFamily="18" charset="0"/>
                <a:ea typeface="Calibri" panose="020F0502020204030204" pitchFamily="34" charset="0"/>
              </a:rPr>
              <a:t>(Bal, 2019)</a:t>
            </a:r>
            <a:r>
              <a:rPr lang="en-US" sz="1800" dirty="0">
                <a:effectLst/>
                <a:latin typeface="Calibri" panose="020F0502020204030204" pitchFamily="34" charset="0"/>
                <a:ea typeface="Calibri" panose="020F0502020204030204" pitchFamily="34" charset="0"/>
                <a:cs typeface="Times New Roman" panose="02020603050405020304" pitchFamily="18" charset="0"/>
              </a:rPr>
              <a:t>. According to Freud's psychoanalytic theory, children's exposure to many events, including tales and narratives, influences their cognitive and emotional development </a:t>
            </a:r>
            <a:r>
              <a:rPr lang="en-US" sz="1800" dirty="0">
                <a:solidFill>
                  <a:srgbClr val="222222"/>
                </a:solidFill>
                <a:effectLst/>
                <a:latin typeface="Times New Roman" panose="02020603050405020304" pitchFamily="18" charset="0"/>
                <a:ea typeface="Calibri" panose="020F0502020204030204" pitchFamily="34" charset="0"/>
              </a:rPr>
              <a:t>(Bal, 2019)</a:t>
            </a:r>
            <a:r>
              <a:rPr lang="en-US" sz="1800" dirty="0">
                <a:effectLst/>
                <a:latin typeface="Calibri" panose="020F0502020204030204" pitchFamily="34" charset="0"/>
                <a:ea typeface="Calibri" panose="020F0502020204030204" pitchFamily="34" charset="0"/>
                <a:cs typeface="Times New Roman" panose="02020603050405020304" pitchFamily="18" charset="0"/>
              </a:rPr>
              <a:t>t. By fostering the growth of children's vocabulary, understanding, and capacity for inference, storytelling may aid in the education of their developing minds.</a:t>
            </a:r>
          </a:p>
          <a:p>
            <a:endParaRPr lang="en-US" dirty="0"/>
          </a:p>
        </p:txBody>
      </p:sp>
      <p:sp>
        <p:nvSpPr>
          <p:cNvPr id="4" name="Slide Number Placeholder 3"/>
          <p:cNvSpPr>
            <a:spLocks noGrp="1"/>
          </p:cNvSpPr>
          <p:nvPr>
            <p:ph type="sldNum" sz="quarter" idx="5"/>
          </p:nvPr>
        </p:nvSpPr>
        <p:spPr/>
        <p:txBody>
          <a:bodyPr/>
          <a:lstStyle/>
          <a:p>
            <a:fld id="{749B360A-3D17-452D-98FB-F47255CF2AD3}" type="slidenum">
              <a:rPr lang="en-US" smtClean="0"/>
              <a:t>3</a:t>
            </a:fld>
            <a:endParaRPr lang="en-US"/>
          </a:p>
        </p:txBody>
      </p:sp>
    </p:spTree>
    <p:extLst>
      <p:ext uri="{BB962C8B-B14F-4D97-AF65-F5344CB8AC3E}">
        <p14:creationId xmlns:p14="http://schemas.microsoft.com/office/powerpoint/2010/main" val="157292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children will enjoy this exercise more if they are given age-appropriate tales to read and are encouraged to produce their own stories to go along with the readings </a:t>
            </a:r>
            <a:r>
              <a:rPr lang="en-US" sz="1800" dirty="0">
                <a:solidFill>
                  <a:srgbClr val="222222"/>
                </a:solidFill>
                <a:effectLst/>
                <a:latin typeface="Times New Roman" panose="02020603050405020304" pitchFamily="18" charset="0"/>
                <a:ea typeface="Calibri" panose="020F0502020204030204" pitchFamily="34" charset="0"/>
              </a:rPr>
              <a:t>(</a:t>
            </a:r>
            <a:r>
              <a:rPr lang="en-US" sz="1800" dirty="0" err="1">
                <a:solidFill>
                  <a:srgbClr val="222222"/>
                </a:solidFill>
                <a:effectLst/>
                <a:latin typeface="Times New Roman" panose="02020603050405020304" pitchFamily="18" charset="0"/>
                <a:ea typeface="Calibri" panose="020F0502020204030204" pitchFamily="34" charset="0"/>
              </a:rPr>
              <a:t>Mahalel</a:t>
            </a:r>
            <a:r>
              <a:rPr lang="en-US" sz="1800" dirty="0">
                <a:solidFill>
                  <a:srgbClr val="222222"/>
                </a:solidFill>
                <a:effectLst/>
                <a:latin typeface="Times New Roman" panose="02020603050405020304" pitchFamily="18" charset="0"/>
                <a:ea typeface="Calibri" panose="020F0502020204030204" pitchFamily="34" charset="0"/>
              </a:rPr>
              <a:t>, 2020)</a:t>
            </a:r>
            <a:r>
              <a:rPr lang="en-US" sz="1800" dirty="0">
                <a:effectLst/>
                <a:latin typeface="Calibri" panose="020F0502020204030204" pitchFamily="34" charset="0"/>
                <a:ea typeface="Calibri" panose="020F0502020204030204" pitchFamily="34" charset="0"/>
                <a:cs typeface="Times New Roman" panose="02020603050405020304" pitchFamily="18" charset="0"/>
              </a:rPr>
              <a:t>. The tales may be read aloud, and the kids can talk about what they think happened and what the themes are. Kids may also produce their own tales, either visually or verbally, and then present them to the class </a:t>
            </a:r>
            <a:r>
              <a:rPr lang="en-US" sz="1800" dirty="0">
                <a:solidFill>
                  <a:srgbClr val="222222"/>
                </a:solidFill>
                <a:effectLst/>
                <a:latin typeface="Times New Roman" panose="02020603050405020304" pitchFamily="18" charset="0"/>
                <a:ea typeface="Calibri" panose="020F0502020204030204" pitchFamily="34" charset="0"/>
              </a:rPr>
              <a:t>(</a:t>
            </a:r>
            <a:r>
              <a:rPr lang="en-US" sz="1800" dirty="0" err="1">
                <a:solidFill>
                  <a:srgbClr val="222222"/>
                </a:solidFill>
                <a:effectLst/>
                <a:latin typeface="Times New Roman" panose="02020603050405020304" pitchFamily="18" charset="0"/>
                <a:ea typeface="Calibri" panose="020F0502020204030204" pitchFamily="34" charset="0"/>
              </a:rPr>
              <a:t>Mahalel</a:t>
            </a:r>
            <a:r>
              <a:rPr lang="en-US" sz="1800" dirty="0">
                <a:solidFill>
                  <a:srgbClr val="222222"/>
                </a:solidFill>
                <a:effectLst/>
                <a:latin typeface="Times New Roman" panose="02020603050405020304" pitchFamily="18" charset="0"/>
                <a:ea typeface="Calibri" panose="020F0502020204030204" pitchFamily="34" charset="0"/>
              </a:rPr>
              <a:t>, 2020)</a:t>
            </a:r>
            <a:r>
              <a:rPr lang="en-US" sz="1800" dirty="0">
                <a:effectLst/>
                <a:latin typeface="Calibri" panose="020F0502020204030204" pitchFamily="34" charset="0"/>
                <a:ea typeface="Calibri" panose="020F0502020204030204" pitchFamily="34" charset="0"/>
                <a:cs typeface="Times New Roman" panose="02020603050405020304" pitchFamily="18" charset="0"/>
              </a:rPr>
              <a:t>. Telling stories to kids may help them interact with others by teaching them to listen, talk back, and see things from other people's points of view. Children's emotional development may be aided during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storytime</a:t>
            </a:r>
            <a:r>
              <a:rPr lang="en-US" sz="1800" dirty="0">
                <a:effectLst/>
                <a:latin typeface="Calibri" panose="020F0502020204030204" pitchFamily="34" charset="0"/>
                <a:ea typeface="Calibri" panose="020F0502020204030204" pitchFamily="34" charset="0"/>
                <a:cs typeface="Times New Roman" panose="02020603050405020304" pitchFamily="18" charset="0"/>
              </a:rPr>
              <a:t> by encouraging them to identify with and express the emotions of the story's protagonist and antagonist.</a:t>
            </a:r>
          </a:p>
          <a:p>
            <a:endParaRPr lang="en-US" dirty="0"/>
          </a:p>
        </p:txBody>
      </p:sp>
      <p:sp>
        <p:nvSpPr>
          <p:cNvPr id="4" name="Slide Number Placeholder 3"/>
          <p:cNvSpPr>
            <a:spLocks noGrp="1"/>
          </p:cNvSpPr>
          <p:nvPr>
            <p:ph type="sldNum" sz="quarter" idx="5"/>
          </p:nvPr>
        </p:nvSpPr>
        <p:spPr/>
        <p:txBody>
          <a:bodyPr/>
          <a:lstStyle/>
          <a:p>
            <a:fld id="{749B360A-3D17-452D-98FB-F47255CF2AD3}" type="slidenum">
              <a:rPr lang="en-US" smtClean="0"/>
              <a:t>4</a:t>
            </a:fld>
            <a:endParaRPr lang="en-US"/>
          </a:p>
        </p:txBody>
      </p:sp>
    </p:spTree>
    <p:extLst>
      <p:ext uri="{BB962C8B-B14F-4D97-AF65-F5344CB8AC3E}">
        <p14:creationId xmlns:p14="http://schemas.microsoft.com/office/powerpoint/2010/main" val="3361499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capacity to recognize and control one's emotions is central to Freud's psychoanalytic theory of child development. According to Freud, children as young as infants are already able to communicate their feelings via crying, cooing, and facial expressions, and are learning to distinguish between positive and negative events. Children have the capacity for more nuanced emotional responses and the ability to manage their emotions in social settings as they mature </a:t>
            </a:r>
            <a:r>
              <a:rPr lang="en-US" sz="1800" dirty="0">
                <a:effectLst/>
                <a:latin typeface="Times New Roman" panose="02020603050405020304" pitchFamily="18" charset="0"/>
                <a:ea typeface="Calibri" panose="020F0502020204030204" pitchFamily="34" charset="0"/>
              </a:rPr>
              <a:t>(Drescher, 2019)</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r>
              <a:rPr lang="en-US" dirty="0"/>
              <a:t> </a:t>
            </a:r>
          </a:p>
        </p:txBody>
      </p:sp>
      <p:sp>
        <p:nvSpPr>
          <p:cNvPr id="4" name="Slide Number Placeholder 3"/>
          <p:cNvSpPr>
            <a:spLocks noGrp="1"/>
          </p:cNvSpPr>
          <p:nvPr>
            <p:ph type="sldNum" sz="quarter" idx="5"/>
          </p:nvPr>
        </p:nvSpPr>
        <p:spPr/>
        <p:txBody>
          <a:bodyPr/>
          <a:lstStyle/>
          <a:p>
            <a:fld id="{749B360A-3D17-452D-98FB-F47255CF2AD3}" type="slidenum">
              <a:rPr lang="en-US" smtClean="0"/>
              <a:t>5</a:t>
            </a:fld>
            <a:endParaRPr lang="en-US"/>
          </a:p>
        </p:txBody>
      </p:sp>
    </p:spTree>
    <p:extLst>
      <p:ext uri="{BB962C8B-B14F-4D97-AF65-F5344CB8AC3E}">
        <p14:creationId xmlns:p14="http://schemas.microsoft.com/office/powerpoint/2010/main" val="18010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Children's emotional development may be greatly aided by storytelling since it gives them a nonjudgmental environment in which they can freely express and process their feelings. Children develop an understanding of and facility with expressing their own feelings via connection to the characters and events in tales they hear or create </a:t>
            </a:r>
            <a:r>
              <a:rPr lang="en-US" sz="1800" dirty="0">
                <a:solidFill>
                  <a:srgbClr val="222222"/>
                </a:solidFill>
                <a:effectLst/>
                <a:latin typeface="Times New Roman" panose="02020603050405020304" pitchFamily="18" charset="0"/>
                <a:ea typeface="Calibri" panose="020F0502020204030204" pitchFamily="34" charset="0"/>
              </a:rPr>
              <a:t>(Lindgren, 2019)</a:t>
            </a:r>
            <a:r>
              <a:rPr lang="en-US" sz="1800" dirty="0">
                <a:effectLst/>
                <a:latin typeface="Calibri" panose="020F0502020204030204" pitchFamily="34" charset="0"/>
                <a:ea typeface="Calibri" panose="020F0502020204030204" pitchFamily="34" charset="0"/>
                <a:cs typeface="Times New Roman" panose="02020603050405020304" pitchFamily="18" charset="0"/>
              </a:rPr>
              <a:t>. Having a language for emotions like this might help kids learn to express themselves clearly. In addition, stories may teach kids compassion by making them consider other people's experiences and viewpoints </a:t>
            </a:r>
            <a:r>
              <a:rPr lang="en-US" sz="1800" dirty="0">
                <a:solidFill>
                  <a:srgbClr val="222222"/>
                </a:solidFill>
                <a:effectLst/>
                <a:latin typeface="Times New Roman" panose="02020603050405020304" pitchFamily="18" charset="0"/>
                <a:ea typeface="Calibri" panose="020F0502020204030204" pitchFamily="34" charset="0"/>
              </a:rPr>
              <a:t>(</a:t>
            </a:r>
            <a:r>
              <a:rPr lang="en-US" sz="1800" dirty="0" err="1">
                <a:solidFill>
                  <a:srgbClr val="222222"/>
                </a:solidFill>
                <a:effectLst/>
                <a:latin typeface="Times New Roman" panose="02020603050405020304" pitchFamily="18" charset="0"/>
                <a:ea typeface="Calibri" panose="020F0502020204030204" pitchFamily="34" charset="0"/>
              </a:rPr>
              <a:t>Wilkie</a:t>
            </a:r>
            <a:r>
              <a:rPr lang="en-US" sz="1800" dirty="0">
                <a:solidFill>
                  <a:srgbClr val="222222"/>
                </a:solidFill>
                <a:effectLst/>
                <a:latin typeface="Times New Roman" panose="02020603050405020304" pitchFamily="18" charset="0"/>
                <a:ea typeface="Calibri" panose="020F0502020204030204" pitchFamily="34" charset="0"/>
              </a:rPr>
              <a:t>-Stibbs, 2018)</a:t>
            </a:r>
            <a:r>
              <a:rPr lang="en-US" sz="1800" dirty="0">
                <a:effectLst/>
                <a:latin typeface="Calibri" panose="020F0502020204030204" pitchFamily="34" charset="0"/>
                <a:ea typeface="Calibri" panose="020F0502020204030204" pitchFamily="34" charset="0"/>
                <a:cs typeface="Times New Roman" panose="02020603050405020304" pitchFamily="18" charset="0"/>
              </a:rPr>
              <a:t>. To help kids better comprehend the feelings and experiences of others, read them tales about people going through difficult situations </a:t>
            </a:r>
            <a:r>
              <a:rPr lang="en-US" sz="1800" dirty="0">
                <a:solidFill>
                  <a:srgbClr val="222222"/>
                </a:solidFill>
                <a:effectLst/>
                <a:latin typeface="Times New Roman" panose="02020603050405020304" pitchFamily="18" charset="0"/>
                <a:ea typeface="Calibri" panose="020F0502020204030204" pitchFamily="34" charset="0"/>
              </a:rPr>
              <a:t>(</a:t>
            </a:r>
            <a:r>
              <a:rPr lang="en-US" sz="1800" dirty="0" err="1">
                <a:solidFill>
                  <a:srgbClr val="222222"/>
                </a:solidFill>
                <a:effectLst/>
                <a:latin typeface="Times New Roman" panose="02020603050405020304" pitchFamily="18" charset="0"/>
                <a:ea typeface="Calibri" panose="020F0502020204030204" pitchFamily="34" charset="0"/>
              </a:rPr>
              <a:t>Bosmajian</a:t>
            </a:r>
            <a:r>
              <a:rPr lang="en-US" sz="1800" dirty="0">
                <a:solidFill>
                  <a:srgbClr val="222222"/>
                </a:solidFill>
                <a:effectLst/>
                <a:latin typeface="Times New Roman" panose="02020603050405020304" pitchFamily="18" charset="0"/>
                <a:ea typeface="Calibri" panose="020F0502020204030204" pitchFamily="34" charset="0"/>
              </a:rPr>
              <a:t>, 2018)</a:t>
            </a:r>
            <a:r>
              <a:rPr lang="en-US" sz="1800" dirty="0">
                <a:effectLst/>
                <a:latin typeface="Calibri" panose="020F0502020204030204" pitchFamily="34" charset="0"/>
                <a:ea typeface="Calibri" panose="020F0502020204030204" pitchFamily="34" charset="0"/>
                <a:cs typeface="Times New Roman" panose="02020603050405020304" pitchFamily="18" charset="0"/>
              </a:rPr>
              <a:t>. The ability to read and appropriately react to the emotions of others, as well as the development of meaningful connections with peers and adults, are all important components of a child's social and emotional intelligence.</a:t>
            </a:r>
          </a:p>
          <a:p>
            <a:endParaRPr lang="en-US" dirty="0"/>
          </a:p>
        </p:txBody>
      </p:sp>
      <p:sp>
        <p:nvSpPr>
          <p:cNvPr id="4" name="Slide Number Placeholder 3"/>
          <p:cNvSpPr>
            <a:spLocks noGrp="1"/>
          </p:cNvSpPr>
          <p:nvPr>
            <p:ph type="sldNum" sz="quarter" idx="5"/>
          </p:nvPr>
        </p:nvSpPr>
        <p:spPr/>
        <p:txBody>
          <a:bodyPr/>
          <a:lstStyle/>
          <a:p>
            <a:fld id="{749B360A-3D17-452D-98FB-F47255CF2AD3}" type="slidenum">
              <a:rPr lang="en-US" smtClean="0"/>
              <a:t>6</a:t>
            </a:fld>
            <a:endParaRPr lang="en-US"/>
          </a:p>
        </p:txBody>
      </p:sp>
    </p:spTree>
    <p:extLst>
      <p:ext uri="{BB962C8B-B14F-4D97-AF65-F5344CB8AC3E}">
        <p14:creationId xmlns:p14="http://schemas.microsoft.com/office/powerpoint/2010/main" val="3642622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In conclusion, it is essential for the mental, emotional, and social growth of children to have access to age-appropriate activities in a women's refuge center. Freud's theory suggests that children may learn and practice these abilities via sensory play and storytelling. Young children may benefit from sensory play in terms of cognitive and social development, and older children from storytelling in terms of cognitive, social, and emotional development. When their moms are in support groups, the children will be able to participate in these activities and feel safe, engaged, and connected.</a:t>
            </a:r>
          </a:p>
          <a:p>
            <a:endParaRPr lang="en-US" dirty="0"/>
          </a:p>
        </p:txBody>
      </p:sp>
      <p:sp>
        <p:nvSpPr>
          <p:cNvPr id="4" name="Slide Number Placeholder 3"/>
          <p:cNvSpPr>
            <a:spLocks noGrp="1"/>
          </p:cNvSpPr>
          <p:nvPr>
            <p:ph type="sldNum" sz="quarter" idx="5"/>
          </p:nvPr>
        </p:nvSpPr>
        <p:spPr/>
        <p:txBody>
          <a:bodyPr/>
          <a:lstStyle/>
          <a:p>
            <a:fld id="{749B360A-3D17-452D-98FB-F47255CF2AD3}" type="slidenum">
              <a:rPr lang="en-US" smtClean="0"/>
              <a:t>7</a:t>
            </a:fld>
            <a:endParaRPr lang="en-US"/>
          </a:p>
        </p:txBody>
      </p:sp>
    </p:spTree>
    <p:extLst>
      <p:ext uri="{BB962C8B-B14F-4D97-AF65-F5344CB8AC3E}">
        <p14:creationId xmlns:p14="http://schemas.microsoft.com/office/powerpoint/2010/main" val="765164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9B360A-3D17-452D-98FB-F47255CF2AD3}" type="slidenum">
              <a:rPr lang="en-US" smtClean="0"/>
              <a:t>8</a:t>
            </a:fld>
            <a:endParaRPr lang="en-US"/>
          </a:p>
        </p:txBody>
      </p:sp>
    </p:spTree>
    <p:extLst>
      <p:ext uri="{BB962C8B-B14F-4D97-AF65-F5344CB8AC3E}">
        <p14:creationId xmlns:p14="http://schemas.microsoft.com/office/powerpoint/2010/main" val="3017641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9B360A-3D17-452D-98FB-F47255CF2AD3}" type="slidenum">
              <a:rPr lang="en-US" smtClean="0"/>
              <a:t>9</a:t>
            </a:fld>
            <a:endParaRPr lang="en-US"/>
          </a:p>
        </p:txBody>
      </p:sp>
    </p:spTree>
    <p:extLst>
      <p:ext uri="{BB962C8B-B14F-4D97-AF65-F5344CB8AC3E}">
        <p14:creationId xmlns:p14="http://schemas.microsoft.com/office/powerpoint/2010/main" val="27687782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9B360A-3D17-452D-98FB-F47255CF2AD3}" type="slidenum">
              <a:rPr lang="en-US" smtClean="0"/>
              <a:t>13</a:t>
            </a:fld>
            <a:endParaRPr lang="en-US"/>
          </a:p>
        </p:txBody>
      </p:sp>
    </p:spTree>
    <p:extLst>
      <p:ext uri="{BB962C8B-B14F-4D97-AF65-F5344CB8AC3E}">
        <p14:creationId xmlns:p14="http://schemas.microsoft.com/office/powerpoint/2010/main" val="1271111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994F90-F925-49DF-863C-2F7492B47015}" type="datetime1">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609192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E34529-CB86-48F8-9AA8-BB0A446FDD87}" type="datetime1">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1357933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B920-72DC-4D2D-8915-1FD5ED1E8B05}" type="datetime1">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1035513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047148-4425-496A-A8FF-6F134BD53A92}" type="datetime1">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2403891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234E9E-E03B-42B1-A813-EB294E4C1138}" type="datetime1">
              <a:rPr lang="en-US" smtClean="0"/>
              <a:t>2/26/2023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146226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25D63B-FD70-430B-852E-38A4D381E3E8}" type="datetime1">
              <a:rPr lang="en-US" smtClean="0"/>
              <a:t>2/26/2023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193126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E32FDD-2508-46D9-A8CD-E3515C02AF6A}" type="datetime1">
              <a:rPr lang="en-US" smtClean="0"/>
              <a:t>2/26/2023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132368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EA38F1-2133-46B3-A1CF-C9FD4599941D}" type="datetime1">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196274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D355D3-1E7C-4947-B76C-1B499D587561}" type="datetime1">
              <a:rPr lang="en-US" smtClean="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3833594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8599DA-7965-47EF-921D-C3A09E967AEE}" type="datetime1">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959154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598FCD-5752-433A-99B1-8D51B98035B9}" type="datetime1">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CC984-F0B8-47FD-8D7F-6468F085A08E}"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93387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759364-5E75-48F1-AC33-C2B3D6421C21}" type="datetime1">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26750503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F03AB0-488C-4E25-8F91-7035842841E5}" type="datetime1">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CC984-F0B8-47FD-8D7F-6468F085A08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86648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2CA51E-6910-490B-B2EC-B07FFF5AA649}" type="datetime1">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28691661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811D37-B694-4737-8CA7-F489A9D3EFAF}" type="datetime1">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17266589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B3A884-63C3-44A6-9ACC-45742454C71D}" type="datetime1">
              <a:rPr lang="en-US" smtClean="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BCC984-F0B8-47FD-8D7F-6468F085A08E}" type="slidenum">
              <a:rPr lang="en-US" smtClean="0"/>
              <a:t>‹#›</a:t>
            </a:fld>
            <a:endParaRPr lang="en-US"/>
          </a:p>
        </p:txBody>
      </p:sp>
    </p:spTree>
    <p:extLst>
      <p:ext uri="{BB962C8B-B14F-4D97-AF65-F5344CB8AC3E}">
        <p14:creationId xmlns:p14="http://schemas.microsoft.com/office/powerpoint/2010/main" val="348590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BA0BA93-1B5D-478F-988A-E48665DE33A8}" type="datetime1">
              <a:rPr lang="en-US" smtClean="0"/>
              <a:t>2/26/2023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9BCC984-F0B8-47FD-8D7F-6468F085A08E}" type="slidenum">
              <a:rPr lang="en-US" smtClean="0"/>
              <a:t>‹#›</a:t>
            </a:fld>
            <a:endParaRPr lang="en-US"/>
          </a:p>
        </p:txBody>
      </p:sp>
    </p:spTree>
    <p:extLst>
      <p:ext uri="{BB962C8B-B14F-4D97-AF65-F5344CB8AC3E}">
        <p14:creationId xmlns:p14="http://schemas.microsoft.com/office/powerpoint/2010/main" val="178402975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5827-4111-3AD1-D8A3-FAA0BA577925}"/>
              </a:ext>
            </a:extLst>
          </p:cNvPr>
          <p:cNvSpPr>
            <a:spLocks noGrp="1"/>
          </p:cNvSpPr>
          <p:nvPr>
            <p:ph type="ctrTitle"/>
          </p:nvPr>
        </p:nvSpPr>
        <p:spPr>
          <a:xfrm>
            <a:off x="1182502" y="645946"/>
            <a:ext cx="3497565" cy="3002662"/>
          </a:xfrm>
        </p:spPr>
        <p:txBody>
          <a:bodyPr>
            <a:normAutofit fontScale="90000"/>
          </a:bodyPr>
          <a:lstStyle/>
          <a:p>
            <a:pPr algn="l">
              <a:lnSpc>
                <a:spcPct val="150000"/>
              </a:lnSpc>
            </a:pPr>
            <a:r>
              <a:rPr lang="en-US" sz="4400" b="1" dirty="0">
                <a:latin typeface="Arial" panose="020B0604020202020204" pitchFamily="34" charset="0"/>
                <a:cs typeface="Arial" panose="020B0604020202020204" pitchFamily="34" charset="0"/>
              </a:rPr>
              <a:t>Psychology in Health and Social Care</a:t>
            </a:r>
          </a:p>
        </p:txBody>
      </p:sp>
      <p:sp>
        <p:nvSpPr>
          <p:cNvPr id="3" name="Subtitle 2">
            <a:extLst>
              <a:ext uri="{FF2B5EF4-FFF2-40B4-BE49-F238E27FC236}">
                <a16:creationId xmlns:a16="http://schemas.microsoft.com/office/drawing/2014/main" id="{35B6C5FE-D96D-D59B-1854-8EC91D7F065F}"/>
              </a:ext>
            </a:extLst>
          </p:cNvPr>
          <p:cNvSpPr>
            <a:spLocks noGrp="1"/>
          </p:cNvSpPr>
          <p:nvPr>
            <p:ph type="subTitle" idx="1"/>
          </p:nvPr>
        </p:nvSpPr>
        <p:spPr>
          <a:xfrm>
            <a:off x="6094374" y="4263992"/>
            <a:ext cx="3498045" cy="1325857"/>
          </a:xfrm>
        </p:spPr>
        <p:txBody>
          <a:bodyPr>
            <a:normAutofit/>
          </a:bodyPr>
          <a:lstStyle/>
          <a:p>
            <a:pPr algn="l"/>
            <a:r>
              <a:rPr lang="en-US"/>
              <a:t>I</a:t>
            </a:r>
          </a:p>
        </p:txBody>
      </p:sp>
      <p:sp>
        <p:nvSpPr>
          <p:cNvPr id="9" name="Isosceles Triangle 8">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Table 3">
            <a:extLst>
              <a:ext uri="{FF2B5EF4-FFF2-40B4-BE49-F238E27FC236}">
                <a16:creationId xmlns:a16="http://schemas.microsoft.com/office/drawing/2014/main" id="{C9F30B9E-7E68-9AFC-3891-AED2A3F8153C}"/>
              </a:ext>
            </a:extLst>
          </p:cNvPr>
          <p:cNvGraphicFramePr>
            <a:graphicFrameLocks noGrp="1"/>
          </p:cNvGraphicFramePr>
          <p:nvPr>
            <p:extLst>
              <p:ext uri="{D42A27DB-BD31-4B8C-83A1-F6EECF244321}">
                <p14:modId xmlns:p14="http://schemas.microsoft.com/office/powerpoint/2010/main" val="1923548937"/>
              </p:ext>
            </p:extLst>
          </p:nvPr>
        </p:nvGraphicFramePr>
        <p:xfrm>
          <a:off x="5310819" y="396882"/>
          <a:ext cx="4887354" cy="3500790"/>
        </p:xfrm>
        <a:graphic>
          <a:graphicData uri="http://schemas.openxmlformats.org/drawingml/2006/table">
            <a:tbl>
              <a:tblPr>
                <a:noFill/>
                <a:tableStyleId>{5C22544A-7EE6-4342-B048-85BDC9FD1C3A}</a:tableStyleId>
              </a:tblPr>
              <a:tblGrid>
                <a:gridCol w="4887354">
                  <a:extLst>
                    <a:ext uri="{9D8B030D-6E8A-4147-A177-3AD203B41FA5}">
                      <a16:colId xmlns:a16="http://schemas.microsoft.com/office/drawing/2014/main" val="412752300"/>
                    </a:ext>
                  </a:extLst>
                </a:gridCol>
              </a:tblGrid>
              <a:tr h="700158">
                <a:tc>
                  <a:txBody>
                    <a:bodyPr/>
                    <a:lstStyle/>
                    <a:p>
                      <a:pPr>
                        <a:lnSpc>
                          <a:spcPct val="150000"/>
                        </a:lnSpc>
                        <a:spcAft>
                          <a:spcPts val="600"/>
                        </a:spcAft>
                      </a:pPr>
                      <a:r>
                        <a:rPr lang="en-GB" sz="1100" u="sng" cap="none" spc="0" dirty="0">
                          <a:solidFill>
                            <a:schemeClr val="tx1"/>
                          </a:solidFill>
                          <a:effectLst/>
                          <a:latin typeface="Arial" panose="020B0604020202020204" pitchFamily="34" charset="0"/>
                          <a:cs typeface="Arial" panose="020B0604020202020204" pitchFamily="34" charset="0"/>
                        </a:rPr>
                        <a:t>Student Name: Freeda Zeb</a:t>
                      </a:r>
                      <a:endParaRPr lang="en-GB" sz="1100"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02596" marR="109924" marT="29313" marB="219848">
                    <a:lnL w="9525" cap="flat" cmpd="sng" algn="ctr">
                      <a:solidFill>
                        <a:schemeClr val="tx1"/>
                      </a:solidFill>
                      <a:prstDash val="solid"/>
                    </a:lnL>
                    <a:lnR w="12700" cmpd="sng">
                      <a:noFill/>
                      <a:prstDash val="solid"/>
                    </a:lnR>
                    <a:lnT w="9525" cap="flat" cmpd="sng" algn="ctr">
                      <a:noFill/>
                      <a:prstDash val="solid"/>
                    </a:lnT>
                    <a:lnB w="12700" cmpd="sng">
                      <a:noFill/>
                      <a:prstDash val="solid"/>
                    </a:lnB>
                    <a:noFill/>
                  </a:tcPr>
                </a:tc>
                <a:extLst>
                  <a:ext uri="{0D108BD9-81ED-4DB2-BD59-A6C34878D82A}">
                    <a16:rowId xmlns:a16="http://schemas.microsoft.com/office/drawing/2014/main" val="3257975035"/>
                  </a:ext>
                </a:extLst>
              </a:tr>
              <a:tr h="700158">
                <a:tc>
                  <a:txBody>
                    <a:bodyPr/>
                    <a:lstStyle/>
                    <a:p>
                      <a:pPr>
                        <a:lnSpc>
                          <a:spcPct val="150000"/>
                        </a:lnSpc>
                        <a:spcAft>
                          <a:spcPts val="600"/>
                        </a:spcAft>
                      </a:pPr>
                      <a:r>
                        <a:rPr lang="en-GB" sz="1100" u="sng" cap="none" spc="0" dirty="0">
                          <a:solidFill>
                            <a:schemeClr val="tx1"/>
                          </a:solidFill>
                          <a:effectLst/>
                          <a:latin typeface="Arial" panose="020B0604020202020204" pitchFamily="34" charset="0"/>
                          <a:cs typeface="Arial" panose="020B0604020202020204" pitchFamily="34" charset="0"/>
                        </a:rPr>
                        <a:t>Student number: 2126497</a:t>
                      </a:r>
                      <a:endParaRPr lang="en-GB" sz="1100"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02596" marR="109924" marT="29313" marB="219848">
                    <a:lnL w="9525" cap="flat" cmpd="sng" algn="ctr">
                      <a:solidFill>
                        <a:schemeClr val="tx1"/>
                      </a:solid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039337222"/>
                  </a:ext>
                </a:extLst>
              </a:tr>
              <a:tr h="700158">
                <a:tc>
                  <a:txBody>
                    <a:bodyPr/>
                    <a:lstStyle/>
                    <a:p>
                      <a:pPr>
                        <a:lnSpc>
                          <a:spcPct val="150000"/>
                        </a:lnSpc>
                        <a:spcAft>
                          <a:spcPts val="600"/>
                        </a:spcAft>
                      </a:pPr>
                      <a:r>
                        <a:rPr lang="en-GB" sz="1100" u="sng" cap="none" spc="0" dirty="0">
                          <a:solidFill>
                            <a:schemeClr val="tx1"/>
                          </a:solidFill>
                          <a:effectLst/>
                          <a:latin typeface="Arial" panose="020B0604020202020204" pitchFamily="34" charset="0"/>
                          <a:cs typeface="Arial" panose="020B0604020202020204" pitchFamily="34" charset="0"/>
                        </a:rPr>
                        <a:t>Module Code: LCHS4006</a:t>
                      </a:r>
                      <a:endParaRPr lang="en-GB" sz="1100"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02596" marR="109924" marT="29313" marB="219848">
                    <a:lnL w="9525" cap="flat" cmpd="sng" algn="ctr">
                      <a:solidFill>
                        <a:schemeClr val="tx1"/>
                      </a:solid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55860204"/>
                  </a:ext>
                </a:extLst>
              </a:tr>
              <a:tr h="700158">
                <a:tc>
                  <a:txBody>
                    <a:bodyPr/>
                    <a:lstStyle/>
                    <a:p>
                      <a:pPr>
                        <a:lnSpc>
                          <a:spcPct val="150000"/>
                        </a:lnSpc>
                        <a:spcAft>
                          <a:spcPts val="600"/>
                        </a:spcAft>
                      </a:pPr>
                      <a:r>
                        <a:rPr lang="en-GB" sz="1100" u="sng" cap="none" spc="0" dirty="0">
                          <a:solidFill>
                            <a:schemeClr val="tx1"/>
                          </a:solidFill>
                          <a:effectLst/>
                          <a:latin typeface="Arial" panose="020B0604020202020204" pitchFamily="34" charset="0"/>
                          <a:cs typeface="Arial" panose="020B0604020202020204" pitchFamily="34" charset="0"/>
                        </a:rPr>
                        <a:t>Module Title: Psychology in Health and Social Care </a:t>
                      </a:r>
                      <a:endParaRPr lang="en-GB" sz="1100"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02596" marR="109924" marT="29313" marB="219848">
                    <a:lnL w="9525" cap="flat" cmpd="sng" algn="ctr">
                      <a:solidFill>
                        <a:schemeClr val="tx1"/>
                      </a:solid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32240658"/>
                  </a:ext>
                </a:extLst>
              </a:tr>
              <a:tr h="700158">
                <a:tc>
                  <a:txBody>
                    <a:bodyPr/>
                    <a:lstStyle/>
                    <a:p>
                      <a:pPr>
                        <a:lnSpc>
                          <a:spcPct val="150000"/>
                        </a:lnSpc>
                        <a:spcAft>
                          <a:spcPts val="600"/>
                        </a:spcAft>
                      </a:pPr>
                      <a:r>
                        <a:rPr lang="en-GB" sz="1100" u="sng" cap="none" spc="0" dirty="0">
                          <a:solidFill>
                            <a:schemeClr val="tx1"/>
                          </a:solidFill>
                          <a:effectLst/>
                          <a:latin typeface="Arial" panose="020B0604020202020204" pitchFamily="34" charset="0"/>
                          <a:cs typeface="Arial" panose="020B0604020202020204" pitchFamily="34" charset="0"/>
                        </a:rPr>
                        <a:t>Lecturer: Donna Holder</a:t>
                      </a:r>
                      <a:endParaRPr lang="en-GB" sz="1100"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02596" marR="109924" marT="29313" marB="219848">
                    <a:lnL w="9525" cap="flat" cmpd="sng" algn="ctr">
                      <a:solidFill>
                        <a:schemeClr val="tx1"/>
                      </a:solid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207116733"/>
                  </a:ext>
                </a:extLst>
              </a:tr>
            </a:tbl>
          </a:graphicData>
        </a:graphic>
      </p:graphicFrame>
    </p:spTree>
    <p:extLst>
      <p:ext uri="{BB962C8B-B14F-4D97-AF65-F5344CB8AC3E}">
        <p14:creationId xmlns:p14="http://schemas.microsoft.com/office/powerpoint/2010/main" val="3683348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C9DDC-6D64-229E-1E44-A3124BBFAC4F}"/>
              </a:ext>
            </a:extLst>
          </p:cNvPr>
          <p:cNvSpPr>
            <a:spLocks noGrp="1"/>
          </p:cNvSpPr>
          <p:nvPr>
            <p:ph type="title"/>
          </p:nvPr>
        </p:nvSpPr>
        <p:spPr>
          <a:xfrm>
            <a:off x="474134" y="156238"/>
            <a:ext cx="8596668" cy="1320800"/>
          </a:xfrm>
        </p:spPr>
        <p:txBody>
          <a:bodyPr/>
          <a:lstStyle/>
          <a:p>
            <a:r>
              <a:rPr lang="en-US" dirty="0"/>
              <a:t>Introduction</a:t>
            </a:r>
          </a:p>
        </p:txBody>
      </p:sp>
      <p:sp>
        <p:nvSpPr>
          <p:cNvPr id="3" name="Content Placeholder 2">
            <a:extLst>
              <a:ext uri="{FF2B5EF4-FFF2-40B4-BE49-F238E27FC236}">
                <a16:creationId xmlns:a16="http://schemas.microsoft.com/office/drawing/2014/main" id="{BDB0217E-7A8A-89EB-FA47-F9E546663128}"/>
              </a:ext>
            </a:extLst>
          </p:cNvPr>
          <p:cNvSpPr>
            <a:spLocks noGrp="1"/>
          </p:cNvSpPr>
          <p:nvPr>
            <p:ph idx="1"/>
          </p:nvPr>
        </p:nvSpPr>
        <p:spPr>
          <a:xfrm>
            <a:off x="474134" y="687389"/>
            <a:ext cx="8596668" cy="3880773"/>
          </a:xfrm>
        </p:spPr>
        <p:txBody>
          <a:bodyPr>
            <a:normAutofit/>
          </a:bodyPr>
          <a:lstStyle/>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As a primary volunteer at a Centre for women, I know how crucial it is to provide age-appropriate activities </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For kids while their moms attend counselling sessions is very important</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My proposed activity for children aged 7-11 is storytelling</a:t>
            </a:r>
          </a:p>
          <a:p>
            <a:pPr marL="0" indent="0">
              <a:lnSpc>
                <a:spcPct val="150000"/>
              </a:lnSpc>
              <a:buNone/>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Using Freud's psychological theory and literature, I will present and explain the activities I've chosen to participate in.</a:t>
            </a:r>
          </a:p>
        </p:txBody>
      </p:sp>
      <p:sp>
        <p:nvSpPr>
          <p:cNvPr id="4" name="Slide Number Placeholder 3">
            <a:extLst>
              <a:ext uri="{FF2B5EF4-FFF2-40B4-BE49-F238E27FC236}">
                <a16:creationId xmlns:a16="http://schemas.microsoft.com/office/drawing/2014/main" id="{17AE4CE0-30E8-5D9E-908A-C43EDDAFCA06}"/>
              </a:ext>
            </a:extLst>
          </p:cNvPr>
          <p:cNvSpPr>
            <a:spLocks noGrp="1"/>
          </p:cNvSpPr>
          <p:nvPr>
            <p:ph type="sldNum" sz="quarter" idx="12"/>
          </p:nvPr>
        </p:nvSpPr>
        <p:spPr/>
        <p:txBody>
          <a:bodyPr/>
          <a:lstStyle/>
          <a:p>
            <a:fld id="{69BCC984-F0B8-47FD-8D7F-6468F085A08E}" type="slidenum">
              <a:rPr lang="en-US" smtClean="0"/>
              <a:t>2</a:t>
            </a:fld>
            <a:endParaRPr lang="en-US"/>
          </a:p>
        </p:txBody>
      </p:sp>
    </p:spTree>
    <p:extLst>
      <p:ext uri="{BB962C8B-B14F-4D97-AF65-F5344CB8AC3E}">
        <p14:creationId xmlns:p14="http://schemas.microsoft.com/office/powerpoint/2010/main" val="4032944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6BA77-0761-4B4B-0914-03B65FAED38D}"/>
              </a:ext>
            </a:extLst>
          </p:cNvPr>
          <p:cNvSpPr>
            <a:spLocks noGrp="1"/>
          </p:cNvSpPr>
          <p:nvPr>
            <p:ph type="title"/>
          </p:nvPr>
        </p:nvSpPr>
        <p:spPr>
          <a:xfrm>
            <a:off x="474134" y="49876"/>
            <a:ext cx="8596668" cy="1320800"/>
          </a:xfrm>
        </p:spPr>
        <p:txBody>
          <a:bodyPr>
            <a:normAutofit fontScale="90000"/>
          </a:bodyPr>
          <a:lstStyle/>
          <a:p>
            <a:pPr>
              <a:lnSpc>
                <a:spcPct val="150000"/>
              </a:lnSpc>
            </a:pPr>
            <a:r>
              <a:rPr lang="en-US" sz="3000" dirty="0">
                <a:latin typeface="Arial" panose="020B0604020202020204" pitchFamily="34" charset="0"/>
                <a:cs typeface="Arial" panose="020B0604020202020204" pitchFamily="34" charset="0"/>
              </a:rPr>
              <a:t>Understanding the way Storytelling Works for 7-11</a:t>
            </a:r>
          </a:p>
        </p:txBody>
      </p:sp>
      <p:sp>
        <p:nvSpPr>
          <p:cNvPr id="3" name="Content Placeholder 2">
            <a:extLst>
              <a:ext uri="{FF2B5EF4-FFF2-40B4-BE49-F238E27FC236}">
                <a16:creationId xmlns:a16="http://schemas.microsoft.com/office/drawing/2014/main" id="{3B77EB21-1AA5-AE95-428A-4E2298E6A4CA}"/>
              </a:ext>
            </a:extLst>
          </p:cNvPr>
          <p:cNvSpPr>
            <a:spLocks noGrp="1"/>
          </p:cNvSpPr>
          <p:nvPr>
            <p:ph idx="1"/>
          </p:nvPr>
        </p:nvSpPr>
        <p:spPr>
          <a:xfrm>
            <a:off x="5308364" y="830927"/>
            <a:ext cx="4394435" cy="3880773"/>
          </a:xfrm>
        </p:spPr>
        <p:txBody>
          <a:bodyPr>
            <a:noAutofit/>
          </a:bodyPr>
          <a:lstStyle/>
          <a:p>
            <a:pPr>
              <a:lnSpc>
                <a:spcPct val="150000"/>
              </a:lnSpc>
            </a:pPr>
            <a:r>
              <a:rPr lang="en-US" sz="1100" dirty="0">
                <a:latin typeface="Arial" panose="020B0604020202020204" pitchFamily="34" charset="0"/>
                <a:cs typeface="Arial" panose="020B0604020202020204" pitchFamily="34" charset="0"/>
              </a:rPr>
              <a:t>Children's cognitive, social, and emotional growth may be aided by engaging in storytelling since it is a creative activity that allows them to utilize their imagination</a:t>
            </a:r>
          </a:p>
          <a:p>
            <a:pPr>
              <a:lnSpc>
                <a:spcPct val="150000"/>
              </a:lnSpc>
            </a:pPr>
            <a:r>
              <a:rPr lang="en-US" sz="1100" dirty="0">
                <a:latin typeface="Arial" panose="020B0604020202020204" pitchFamily="34" charset="0"/>
                <a:cs typeface="Arial" panose="020B0604020202020204" pitchFamily="34" charset="0"/>
              </a:rPr>
              <a:t>They are supposed to learn from the experiences and viewpoints of others. According to Freud's psychoanalytic theory, children's exposure to many events, including tales and narratives</a:t>
            </a:r>
          </a:p>
          <a:p>
            <a:pPr>
              <a:lnSpc>
                <a:spcPct val="150000"/>
              </a:lnSpc>
            </a:pPr>
            <a:r>
              <a:rPr lang="en-US" sz="1100" dirty="0">
                <a:latin typeface="Arial" panose="020B0604020202020204" pitchFamily="34" charset="0"/>
                <a:cs typeface="Arial" panose="020B0604020202020204" pitchFamily="34" charset="0"/>
              </a:rPr>
              <a:t>Influences their cognitive and emotional development also play an important role in that respect</a:t>
            </a:r>
          </a:p>
          <a:p>
            <a:pPr>
              <a:lnSpc>
                <a:spcPct val="150000"/>
              </a:lnSpc>
            </a:pPr>
            <a:r>
              <a:rPr lang="en-US" sz="1100" dirty="0">
                <a:latin typeface="Arial" panose="020B0604020202020204" pitchFamily="34" charset="0"/>
                <a:cs typeface="Arial" panose="020B0604020202020204" pitchFamily="34" charset="0"/>
              </a:rPr>
              <a:t>By fostering the growth of children's vocabulary, understanding, and capacity for inference, storytelling may aid in the education of their developing minds.</a:t>
            </a:r>
          </a:p>
        </p:txBody>
      </p:sp>
      <p:pic>
        <p:nvPicPr>
          <p:cNvPr id="1026" name="Picture 2" descr="How storytelling can work as a pedagogy to facilitate children's English as  a foreign language learning - Thao Thi Phuong Nguyen, Louise Gwenneth  Phillips, 2022">
            <a:extLst>
              <a:ext uri="{FF2B5EF4-FFF2-40B4-BE49-F238E27FC236}">
                <a16:creationId xmlns:a16="http://schemas.microsoft.com/office/drawing/2014/main" id="{315201FE-B903-AB8E-83DD-3E9D0CB2A7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928" y="645336"/>
            <a:ext cx="4394436" cy="3888563"/>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BAECD341-91ED-2817-495B-5A0FFE9944BD}"/>
              </a:ext>
            </a:extLst>
          </p:cNvPr>
          <p:cNvSpPr>
            <a:spLocks noGrp="1"/>
          </p:cNvSpPr>
          <p:nvPr>
            <p:ph type="sldNum" sz="quarter" idx="12"/>
          </p:nvPr>
        </p:nvSpPr>
        <p:spPr/>
        <p:txBody>
          <a:bodyPr/>
          <a:lstStyle/>
          <a:p>
            <a:fld id="{69BCC984-F0B8-47FD-8D7F-6468F085A08E}" type="slidenum">
              <a:rPr lang="en-US" smtClean="0"/>
              <a:t>3</a:t>
            </a:fld>
            <a:endParaRPr lang="en-US"/>
          </a:p>
        </p:txBody>
      </p:sp>
    </p:spTree>
    <p:extLst>
      <p:ext uri="{BB962C8B-B14F-4D97-AF65-F5344CB8AC3E}">
        <p14:creationId xmlns:p14="http://schemas.microsoft.com/office/powerpoint/2010/main" val="4294589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C771A-4C64-67D1-31D4-F7A424BF101D}"/>
              </a:ext>
            </a:extLst>
          </p:cNvPr>
          <p:cNvSpPr>
            <a:spLocks noGrp="1"/>
          </p:cNvSpPr>
          <p:nvPr>
            <p:ph type="title"/>
          </p:nvPr>
        </p:nvSpPr>
        <p:spPr>
          <a:xfrm>
            <a:off x="677334" y="451513"/>
            <a:ext cx="8596668" cy="1320800"/>
          </a:xfrm>
        </p:spPr>
        <p:txBody>
          <a:bodyPr>
            <a:noAutofit/>
          </a:bodyPr>
          <a:lstStyle/>
          <a:p>
            <a:pPr>
              <a:lnSpc>
                <a:spcPct val="150000"/>
              </a:lnSpc>
            </a:pPr>
            <a:r>
              <a:rPr lang="en-US" sz="2800" dirty="0">
                <a:latin typeface="Arial" panose="020B0604020202020204" pitchFamily="34" charset="0"/>
                <a:cs typeface="Arial" panose="020B0604020202020204" pitchFamily="34" charset="0"/>
              </a:rPr>
              <a:t>Understanding the way Storytelling Works for 7-11</a:t>
            </a:r>
          </a:p>
        </p:txBody>
      </p:sp>
      <p:sp>
        <p:nvSpPr>
          <p:cNvPr id="3" name="Content Placeholder 2">
            <a:extLst>
              <a:ext uri="{FF2B5EF4-FFF2-40B4-BE49-F238E27FC236}">
                <a16:creationId xmlns:a16="http://schemas.microsoft.com/office/drawing/2014/main" id="{5C90484A-9633-5F75-9823-4A608FD63907}"/>
              </a:ext>
            </a:extLst>
          </p:cNvPr>
          <p:cNvSpPr>
            <a:spLocks noGrp="1"/>
          </p:cNvSpPr>
          <p:nvPr>
            <p:ph idx="1"/>
          </p:nvPr>
        </p:nvSpPr>
        <p:spPr>
          <a:xfrm>
            <a:off x="677334" y="1111913"/>
            <a:ext cx="8596668" cy="3880773"/>
          </a:xfrm>
        </p:spPr>
        <p:txBody>
          <a:bodyPr>
            <a:normAutofit/>
          </a:bodyPr>
          <a:lstStyle/>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The children will enjoy this exercise more if they are given age-appropriate tales to read and are encouraged to produce their own stories to go along with the readings</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The tales may be read aloud, and the kids can talk about what they think happened and what the themes are. Kids may also produce their own tales, either visually or verbally</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Children's emotional development may be aided during </a:t>
            </a:r>
            <a:r>
              <a:rPr lang="en-US" sz="1100" dirty="0" err="1">
                <a:latin typeface="Arial" panose="020B0604020202020204" pitchFamily="34" charset="0"/>
                <a:cs typeface="Arial" panose="020B0604020202020204" pitchFamily="34" charset="0"/>
              </a:rPr>
              <a:t>storytime</a:t>
            </a:r>
            <a:r>
              <a:rPr lang="en-US" sz="1100" dirty="0">
                <a:latin typeface="Arial" panose="020B0604020202020204" pitchFamily="34" charset="0"/>
                <a:cs typeface="Arial" panose="020B0604020202020204" pitchFamily="34" charset="0"/>
              </a:rPr>
              <a:t> by encouraging them to identify with and express the emotions of the story's protagonist and antagonist.</a:t>
            </a:r>
          </a:p>
        </p:txBody>
      </p:sp>
      <p:sp>
        <p:nvSpPr>
          <p:cNvPr id="4" name="Slide Number Placeholder 3">
            <a:extLst>
              <a:ext uri="{FF2B5EF4-FFF2-40B4-BE49-F238E27FC236}">
                <a16:creationId xmlns:a16="http://schemas.microsoft.com/office/drawing/2014/main" id="{ADE2651A-73BE-8E63-46F6-57B01892979C}"/>
              </a:ext>
            </a:extLst>
          </p:cNvPr>
          <p:cNvSpPr>
            <a:spLocks noGrp="1"/>
          </p:cNvSpPr>
          <p:nvPr>
            <p:ph type="sldNum" sz="quarter" idx="12"/>
          </p:nvPr>
        </p:nvSpPr>
        <p:spPr/>
        <p:txBody>
          <a:bodyPr/>
          <a:lstStyle/>
          <a:p>
            <a:fld id="{69BCC984-F0B8-47FD-8D7F-6468F085A08E}" type="slidenum">
              <a:rPr lang="en-US" smtClean="0"/>
              <a:t>4</a:t>
            </a:fld>
            <a:endParaRPr lang="en-US"/>
          </a:p>
        </p:txBody>
      </p:sp>
    </p:spTree>
    <p:extLst>
      <p:ext uri="{BB962C8B-B14F-4D97-AF65-F5344CB8AC3E}">
        <p14:creationId xmlns:p14="http://schemas.microsoft.com/office/powerpoint/2010/main" val="880071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6DC81-55E9-A41B-AE83-CF56C6082D8D}"/>
              </a:ext>
            </a:extLst>
          </p:cNvPr>
          <p:cNvSpPr>
            <a:spLocks noGrp="1"/>
          </p:cNvSpPr>
          <p:nvPr>
            <p:ph type="title"/>
          </p:nvPr>
        </p:nvSpPr>
        <p:spPr>
          <a:xfrm>
            <a:off x="335664" y="179389"/>
            <a:ext cx="8596668" cy="1090611"/>
          </a:xfrm>
        </p:spPr>
        <p:txBody>
          <a:bodyPr>
            <a:normAutofit fontScale="90000"/>
          </a:bodyPr>
          <a:lstStyle/>
          <a:p>
            <a:pPr>
              <a:lnSpc>
                <a:spcPct val="150000"/>
              </a:lnSpc>
            </a:pPr>
            <a:r>
              <a:rPr lang="en-US" sz="2800" dirty="0">
                <a:latin typeface="Arial" panose="020B0604020202020204" pitchFamily="34" charset="0"/>
                <a:cs typeface="Arial" panose="020B0604020202020204" pitchFamily="34" charset="0"/>
              </a:rPr>
              <a:t>Relating the Activity to Freud’s Psychoanalytic Theory </a:t>
            </a:r>
          </a:p>
        </p:txBody>
      </p:sp>
      <p:sp>
        <p:nvSpPr>
          <p:cNvPr id="3" name="Content Placeholder 2">
            <a:extLst>
              <a:ext uri="{FF2B5EF4-FFF2-40B4-BE49-F238E27FC236}">
                <a16:creationId xmlns:a16="http://schemas.microsoft.com/office/drawing/2014/main" id="{DE0E4354-A2E5-D632-8266-5E223904050E}"/>
              </a:ext>
            </a:extLst>
          </p:cNvPr>
          <p:cNvSpPr>
            <a:spLocks noGrp="1"/>
          </p:cNvSpPr>
          <p:nvPr>
            <p:ph idx="1"/>
          </p:nvPr>
        </p:nvSpPr>
        <p:spPr>
          <a:xfrm>
            <a:off x="5672667" y="942975"/>
            <a:ext cx="3584401" cy="3335467"/>
          </a:xfrm>
        </p:spPr>
        <p:txBody>
          <a:bodyPr>
            <a:normAutofit fontScale="92500" lnSpcReduction="10000"/>
          </a:bodyPr>
          <a:lstStyle/>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The capacity to recognize and control one's emotions is central to Freud's psychoanalytic theory of child development</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Children as young as infants are already able to communicate their feelings via crying, cooing, and facial expressions</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Children have the capacity for more nuanced emotional responses and the ability to manage their emotions in social settings as they mature.</a:t>
            </a:r>
          </a:p>
        </p:txBody>
      </p:sp>
      <p:pic>
        <p:nvPicPr>
          <p:cNvPr id="2050" name="Picture 2" descr="Meaningfulness of parental involvement in early childhood education:... |  Download Scientific Diagram">
            <a:extLst>
              <a:ext uri="{FF2B5EF4-FFF2-40B4-BE49-F238E27FC236}">
                <a16:creationId xmlns:a16="http://schemas.microsoft.com/office/drawing/2014/main" id="{C4AAC44D-DB1D-69FE-8402-42A98F77D5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400" y="993563"/>
            <a:ext cx="4319059" cy="3590164"/>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E3C9E2CC-FA87-B48D-A3D4-1DF7ACB09599}"/>
              </a:ext>
            </a:extLst>
          </p:cNvPr>
          <p:cNvSpPr>
            <a:spLocks noGrp="1"/>
          </p:cNvSpPr>
          <p:nvPr>
            <p:ph type="sldNum" sz="quarter" idx="12"/>
          </p:nvPr>
        </p:nvSpPr>
        <p:spPr/>
        <p:txBody>
          <a:bodyPr/>
          <a:lstStyle/>
          <a:p>
            <a:fld id="{69BCC984-F0B8-47FD-8D7F-6468F085A08E}" type="slidenum">
              <a:rPr lang="en-US" smtClean="0"/>
              <a:t>5</a:t>
            </a:fld>
            <a:endParaRPr lang="en-US"/>
          </a:p>
        </p:txBody>
      </p:sp>
    </p:spTree>
    <p:extLst>
      <p:ext uri="{BB962C8B-B14F-4D97-AF65-F5344CB8AC3E}">
        <p14:creationId xmlns:p14="http://schemas.microsoft.com/office/powerpoint/2010/main" val="3284172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30B57-480C-34F8-1AB0-2603C7970F21}"/>
              </a:ext>
            </a:extLst>
          </p:cNvPr>
          <p:cNvSpPr>
            <a:spLocks noGrp="1"/>
          </p:cNvSpPr>
          <p:nvPr>
            <p:ph type="title"/>
          </p:nvPr>
        </p:nvSpPr>
        <p:spPr>
          <a:xfrm>
            <a:off x="-1" y="0"/>
            <a:ext cx="10291865" cy="825500"/>
          </a:xfrm>
        </p:spPr>
        <p:txBody>
          <a:bodyPr>
            <a:normAutofit/>
          </a:bodyPr>
          <a:lstStyle/>
          <a:p>
            <a:pPr>
              <a:lnSpc>
                <a:spcPct val="150000"/>
              </a:lnSpc>
            </a:pPr>
            <a:r>
              <a:rPr lang="en-US" sz="2500" dirty="0">
                <a:latin typeface="Arial" panose="020B0604020202020204" pitchFamily="34" charset="0"/>
                <a:cs typeface="Arial" panose="020B0604020202020204" pitchFamily="34" charset="0"/>
              </a:rPr>
              <a:t>Understanding the Implications of the Theory and Activity for Children</a:t>
            </a:r>
          </a:p>
        </p:txBody>
      </p:sp>
      <p:sp>
        <p:nvSpPr>
          <p:cNvPr id="3" name="Content Placeholder 2">
            <a:extLst>
              <a:ext uri="{FF2B5EF4-FFF2-40B4-BE49-F238E27FC236}">
                <a16:creationId xmlns:a16="http://schemas.microsoft.com/office/drawing/2014/main" id="{FD6D8ED9-3E64-1D97-F292-AB45CDB87F16}"/>
              </a:ext>
            </a:extLst>
          </p:cNvPr>
          <p:cNvSpPr>
            <a:spLocks noGrp="1"/>
          </p:cNvSpPr>
          <p:nvPr>
            <p:ph idx="1"/>
          </p:nvPr>
        </p:nvSpPr>
        <p:spPr>
          <a:xfrm>
            <a:off x="540636" y="711198"/>
            <a:ext cx="8733366" cy="2286004"/>
          </a:xfrm>
        </p:spPr>
        <p:txBody>
          <a:bodyPr>
            <a:noAutofit/>
          </a:bodyPr>
          <a:lstStyle/>
          <a:p>
            <a:pPr>
              <a:lnSpc>
                <a:spcPct val="160000"/>
              </a:lnSpc>
            </a:pPr>
            <a:r>
              <a:rPr lang="en-US" sz="1100" dirty="0">
                <a:latin typeface="Arial" panose="020B0604020202020204" pitchFamily="34" charset="0"/>
                <a:cs typeface="Arial" panose="020B0604020202020204" pitchFamily="34" charset="0"/>
              </a:rPr>
              <a:t>Children's emotional development may be greatly aided by storytelling since it gives them a nonjudgmental environment in which they can freely express and process their feelings</a:t>
            </a:r>
          </a:p>
          <a:p>
            <a:pPr>
              <a:lnSpc>
                <a:spcPct val="160000"/>
              </a:lnSpc>
            </a:pPr>
            <a:r>
              <a:rPr lang="en-US" sz="1100" dirty="0">
                <a:latin typeface="Arial" panose="020B0604020202020204" pitchFamily="34" charset="0"/>
                <a:cs typeface="Arial" panose="020B0604020202020204" pitchFamily="34" charset="0"/>
              </a:rPr>
              <a:t>Having a language for emotions like this might help kids learn to express themselves clearly. </a:t>
            </a:r>
          </a:p>
          <a:p>
            <a:pPr>
              <a:lnSpc>
                <a:spcPct val="160000"/>
              </a:lnSpc>
            </a:pPr>
            <a:r>
              <a:rPr lang="en-US" sz="1100" dirty="0">
                <a:latin typeface="Arial" panose="020B0604020202020204" pitchFamily="34" charset="0"/>
                <a:cs typeface="Arial" panose="020B0604020202020204" pitchFamily="34" charset="0"/>
              </a:rPr>
              <a:t>To help kids better comprehend the feelings and experiences of others, read them tales about people going through difficult situations</a:t>
            </a:r>
          </a:p>
          <a:p>
            <a:pPr>
              <a:lnSpc>
                <a:spcPct val="160000"/>
              </a:lnSpc>
            </a:pPr>
            <a:r>
              <a:rPr lang="en-US" sz="1100" dirty="0">
                <a:latin typeface="Arial" panose="020B0604020202020204" pitchFamily="34" charset="0"/>
                <a:cs typeface="Arial" panose="020B0604020202020204" pitchFamily="34" charset="0"/>
              </a:rPr>
              <a:t>The ability to read and appropriately react to the emotions of others, as well as the development of meaningful connections with peers and adults, are all important components of a child's social and emotional intelligence.</a:t>
            </a:r>
          </a:p>
        </p:txBody>
      </p:sp>
      <p:pic>
        <p:nvPicPr>
          <p:cNvPr id="4098" name="Picture 2" descr="Conceptual framework for animated movies of pious story. | Download  Scientific Diagram">
            <a:extLst>
              <a:ext uri="{FF2B5EF4-FFF2-40B4-BE49-F238E27FC236}">
                <a16:creationId xmlns:a16="http://schemas.microsoft.com/office/drawing/2014/main" id="{85F992F0-4030-2BEB-4565-C7F01F85B2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4100" y="3236578"/>
            <a:ext cx="5835650" cy="3169909"/>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6D71D620-05D9-BC5F-020F-1D1FEBFF8ADC}"/>
              </a:ext>
            </a:extLst>
          </p:cNvPr>
          <p:cNvSpPr>
            <a:spLocks noGrp="1"/>
          </p:cNvSpPr>
          <p:nvPr>
            <p:ph type="sldNum" sz="quarter" idx="12"/>
          </p:nvPr>
        </p:nvSpPr>
        <p:spPr/>
        <p:txBody>
          <a:bodyPr/>
          <a:lstStyle/>
          <a:p>
            <a:fld id="{69BCC984-F0B8-47FD-8D7F-6468F085A08E}" type="slidenum">
              <a:rPr lang="en-US" smtClean="0"/>
              <a:t>6</a:t>
            </a:fld>
            <a:endParaRPr lang="en-US"/>
          </a:p>
        </p:txBody>
      </p:sp>
    </p:spTree>
    <p:extLst>
      <p:ext uri="{BB962C8B-B14F-4D97-AF65-F5344CB8AC3E}">
        <p14:creationId xmlns:p14="http://schemas.microsoft.com/office/powerpoint/2010/main" val="419424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03851-A505-055F-F646-39C404744177}"/>
              </a:ext>
            </a:extLst>
          </p:cNvPr>
          <p:cNvSpPr>
            <a:spLocks noGrp="1"/>
          </p:cNvSpPr>
          <p:nvPr>
            <p:ph type="title"/>
          </p:nvPr>
        </p:nvSpPr>
        <p:spPr>
          <a:xfrm>
            <a:off x="342900" y="203200"/>
            <a:ext cx="8931102" cy="1155700"/>
          </a:xfrm>
        </p:spPr>
        <p:txBody>
          <a:bodyPr/>
          <a:lstStyle/>
          <a:p>
            <a:pPr>
              <a:lnSpc>
                <a:spcPct val="150000"/>
              </a:lnSpc>
            </a:pPr>
            <a:r>
              <a:rPr lang="en-US"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D0B54D24-BB22-7931-4269-3316503227C1}"/>
              </a:ext>
            </a:extLst>
          </p:cNvPr>
          <p:cNvSpPr>
            <a:spLocks noGrp="1"/>
          </p:cNvSpPr>
          <p:nvPr>
            <p:ph idx="1"/>
          </p:nvPr>
        </p:nvSpPr>
        <p:spPr>
          <a:xfrm>
            <a:off x="342900" y="1028700"/>
            <a:ext cx="8596668" cy="2908301"/>
          </a:xfrm>
        </p:spPr>
        <p:txBody>
          <a:bodyPr>
            <a:normAutofit/>
          </a:bodyPr>
          <a:lstStyle/>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It is essential for the mental, emotional, and social growth of children to have access to age-appropriate activities in a women's refuge </a:t>
            </a:r>
            <a:r>
              <a:rPr lang="en-US" sz="1100" dirty="0" err="1">
                <a:latin typeface="Arial" panose="020B0604020202020204" pitchFamily="34" charset="0"/>
                <a:cs typeface="Arial" panose="020B0604020202020204" pitchFamily="34" charset="0"/>
              </a:rPr>
              <a:t>centre</a:t>
            </a:r>
            <a:endParaRPr lang="en-US" sz="1100" dirty="0">
              <a:latin typeface="Arial" panose="020B0604020202020204" pitchFamily="34" charset="0"/>
              <a:cs typeface="Arial" panose="020B0604020202020204" pitchFamily="34" charset="0"/>
            </a:endParaRP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Freud's theory suggests that children may learn and practice these abilities via sensory play and storytelling</a:t>
            </a:r>
          </a:p>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When their moms are in support groups, the children will be able to participate in these activities and feel safe, engaged, and connected.</a:t>
            </a:r>
          </a:p>
          <a:p>
            <a:pPr marL="0" indent="0">
              <a:lnSpc>
                <a:spcPct val="150000"/>
              </a:lnSpc>
              <a:buNone/>
            </a:pPr>
            <a:endParaRPr lang="en-US"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D5EF14B-C66E-9C30-437E-D0A26B96703B}"/>
              </a:ext>
            </a:extLst>
          </p:cNvPr>
          <p:cNvSpPr>
            <a:spLocks noGrp="1"/>
          </p:cNvSpPr>
          <p:nvPr>
            <p:ph type="sldNum" sz="quarter" idx="12"/>
          </p:nvPr>
        </p:nvSpPr>
        <p:spPr/>
        <p:txBody>
          <a:bodyPr/>
          <a:lstStyle/>
          <a:p>
            <a:fld id="{69BCC984-F0B8-47FD-8D7F-6468F085A08E}" type="slidenum">
              <a:rPr lang="en-US" smtClean="0"/>
              <a:t>7</a:t>
            </a:fld>
            <a:endParaRPr lang="en-US"/>
          </a:p>
        </p:txBody>
      </p:sp>
    </p:spTree>
    <p:extLst>
      <p:ext uri="{BB962C8B-B14F-4D97-AF65-F5344CB8AC3E}">
        <p14:creationId xmlns:p14="http://schemas.microsoft.com/office/powerpoint/2010/main" val="935469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245A2-7AD7-AE22-881B-D8F221066189}"/>
              </a:ext>
            </a:extLst>
          </p:cNvPr>
          <p:cNvSpPr>
            <a:spLocks noGrp="1"/>
          </p:cNvSpPr>
          <p:nvPr>
            <p:ph type="title"/>
          </p:nvPr>
        </p:nvSpPr>
        <p:spPr>
          <a:xfrm>
            <a:off x="516468" y="156237"/>
            <a:ext cx="8596668" cy="923263"/>
          </a:xfrm>
        </p:spPr>
        <p:txBody>
          <a:bodyPr/>
          <a:lstStyle/>
          <a:p>
            <a:pPr>
              <a:lnSpc>
                <a:spcPct val="150000"/>
              </a:lnSpc>
            </a:pPr>
            <a:r>
              <a:rPr lang="en-US"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126C1CB-E1C2-76CD-A8A6-D0ED0A2F0073}"/>
              </a:ext>
            </a:extLst>
          </p:cNvPr>
          <p:cNvSpPr>
            <a:spLocks noGrp="1"/>
          </p:cNvSpPr>
          <p:nvPr>
            <p:ph idx="1"/>
          </p:nvPr>
        </p:nvSpPr>
        <p:spPr>
          <a:xfrm>
            <a:off x="335664" y="942513"/>
            <a:ext cx="8596668" cy="3880773"/>
          </a:xfrm>
        </p:spPr>
        <p:txBody>
          <a:bodyPr>
            <a:normAutofit/>
          </a:bodyPr>
          <a:lstStyle/>
          <a:p>
            <a:pPr>
              <a:lnSpc>
                <a:spcPct val="150000"/>
              </a:lnSpc>
            </a:pPr>
            <a:r>
              <a:rPr lang="en-US" sz="1100" dirty="0">
                <a:latin typeface="Arial" panose="020B0604020202020204" pitchFamily="34" charset="0"/>
                <a:cs typeface="Arial" panose="020B0604020202020204" pitchFamily="34" charset="0"/>
              </a:rPr>
              <a:t>Bal, M. (2019). Telling objects: a narrative perspective on collecting. In Grasping the World (pp. 84-102). Routledge.</a:t>
            </a:r>
          </a:p>
          <a:p>
            <a:pPr>
              <a:lnSpc>
                <a:spcPct val="150000"/>
              </a:lnSpc>
            </a:pPr>
            <a:r>
              <a:rPr lang="en-US" sz="1100" dirty="0" err="1">
                <a:latin typeface="Arial" panose="020B0604020202020204" pitchFamily="34" charset="0"/>
                <a:cs typeface="Arial" panose="020B0604020202020204" pitchFamily="34" charset="0"/>
              </a:rPr>
              <a:t>Bosmajian</a:t>
            </a:r>
            <a:r>
              <a:rPr lang="en-US" sz="1100" dirty="0">
                <a:latin typeface="Arial" panose="020B0604020202020204" pitchFamily="34" charset="0"/>
                <a:cs typeface="Arial" panose="020B0604020202020204" pitchFamily="34" charset="0"/>
              </a:rPr>
              <a:t>, H. (2018). Psychoanalytical criticism. In International Companion Encyclopedia of Children’s Literature (pp. 129-139). Routledge.</a:t>
            </a:r>
          </a:p>
          <a:p>
            <a:pPr>
              <a:lnSpc>
                <a:spcPct val="150000"/>
              </a:lnSpc>
            </a:pPr>
            <a:r>
              <a:rPr lang="en-US" sz="1100" dirty="0">
                <a:latin typeface="Arial" panose="020B0604020202020204" pitchFamily="34" charset="0"/>
                <a:cs typeface="Arial" panose="020B0604020202020204" pitchFamily="34" charset="0"/>
              </a:rPr>
              <a:t>Drescher, J. (2019). Causes and because: On etiological theories of homosexuality. In The Annual of Psychoanalysis: Rethinking Psychoanalysis and the Homosexuality's (pp. 57-68). Routledge.</a:t>
            </a:r>
          </a:p>
          <a:p>
            <a:pPr>
              <a:lnSpc>
                <a:spcPct val="150000"/>
              </a:lnSpc>
            </a:pPr>
            <a:r>
              <a:rPr lang="en-US" sz="1100" dirty="0">
                <a:latin typeface="Arial" panose="020B0604020202020204" pitchFamily="34" charset="0"/>
                <a:cs typeface="Arial" panose="020B0604020202020204" pitchFamily="34" charset="0"/>
              </a:rPr>
              <a:t>Lindgren, A. L. (2019). Towards an ethics of sexuality–alternative feminist figurations and a (boy) child: a close reading of a prize-winning sex education manual from the early twentieth century. Gender and Education, 31(6), 774-787.</a:t>
            </a:r>
          </a:p>
          <a:p>
            <a:pPr>
              <a:lnSpc>
                <a:spcPct val="150000"/>
              </a:lnSpc>
            </a:pPr>
            <a:r>
              <a:rPr lang="en-US" sz="1100" dirty="0" err="1">
                <a:latin typeface="Arial" panose="020B0604020202020204" pitchFamily="34" charset="0"/>
                <a:cs typeface="Arial" panose="020B0604020202020204" pitchFamily="34" charset="0"/>
              </a:rPr>
              <a:t>Mahalel</a:t>
            </a:r>
            <a:r>
              <a:rPr lang="en-US" sz="1100" dirty="0">
                <a:latin typeface="Arial" panose="020B0604020202020204" pitchFamily="34" charset="0"/>
                <a:cs typeface="Arial" panose="020B0604020202020204" pitchFamily="34" charset="0"/>
              </a:rPr>
              <a:t>, A. T. (2020). Reading Freud’s patients: Memoir, narrative, and the analysand. Routledge.</a:t>
            </a:r>
          </a:p>
          <a:p>
            <a:pPr>
              <a:lnSpc>
                <a:spcPct val="150000"/>
              </a:lnSpc>
            </a:pPr>
            <a:r>
              <a:rPr lang="en-US" sz="1100" dirty="0" err="1">
                <a:latin typeface="Arial" panose="020B0604020202020204" pitchFamily="34" charset="0"/>
                <a:cs typeface="Arial" panose="020B0604020202020204" pitchFamily="34" charset="0"/>
              </a:rPr>
              <a:t>Wilkie</a:t>
            </a:r>
            <a:r>
              <a:rPr lang="en-US" sz="1100" dirty="0">
                <a:latin typeface="Arial" panose="020B0604020202020204" pitchFamily="34" charset="0"/>
                <a:cs typeface="Arial" panose="020B0604020202020204" pitchFamily="34" charset="0"/>
              </a:rPr>
              <a:t>-Stibbs, C. (2018). Intertextuality and the child reader. In International companion encyclopedia of children’s literature (pp. 179-190). Routledge.</a:t>
            </a:r>
          </a:p>
          <a:p>
            <a:endParaRPr lang="en-US" dirty="0"/>
          </a:p>
          <a:p>
            <a:endParaRPr lang="en-US" dirty="0"/>
          </a:p>
        </p:txBody>
      </p:sp>
      <p:sp>
        <p:nvSpPr>
          <p:cNvPr id="4" name="Slide Number Placeholder 3">
            <a:extLst>
              <a:ext uri="{FF2B5EF4-FFF2-40B4-BE49-F238E27FC236}">
                <a16:creationId xmlns:a16="http://schemas.microsoft.com/office/drawing/2014/main" id="{33F66BE7-B923-C1F9-3036-078DB163F418}"/>
              </a:ext>
            </a:extLst>
          </p:cNvPr>
          <p:cNvSpPr>
            <a:spLocks noGrp="1"/>
          </p:cNvSpPr>
          <p:nvPr>
            <p:ph type="sldNum" sz="quarter" idx="12"/>
          </p:nvPr>
        </p:nvSpPr>
        <p:spPr/>
        <p:txBody>
          <a:bodyPr/>
          <a:lstStyle/>
          <a:p>
            <a:fld id="{69BCC984-F0B8-47FD-8D7F-6468F085A08E}" type="slidenum">
              <a:rPr lang="en-US" smtClean="0"/>
              <a:t>8</a:t>
            </a:fld>
            <a:endParaRPr lang="en-US"/>
          </a:p>
        </p:txBody>
      </p:sp>
    </p:spTree>
    <p:extLst>
      <p:ext uri="{BB962C8B-B14F-4D97-AF65-F5344CB8AC3E}">
        <p14:creationId xmlns:p14="http://schemas.microsoft.com/office/powerpoint/2010/main" val="4292752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8EEC1-9A28-1499-F1D8-6A91DC8E3B9E}"/>
              </a:ext>
            </a:extLst>
          </p:cNvPr>
          <p:cNvSpPr>
            <a:spLocks noGrp="1"/>
          </p:cNvSpPr>
          <p:nvPr>
            <p:ph type="title"/>
          </p:nvPr>
        </p:nvSpPr>
        <p:spPr/>
        <p:txBody>
          <a:bodyPr/>
          <a:lstStyle/>
          <a:p>
            <a:r>
              <a:rPr lang="en-US" dirty="0"/>
              <a:t>Resource </a:t>
            </a:r>
          </a:p>
        </p:txBody>
      </p:sp>
      <p:sp>
        <p:nvSpPr>
          <p:cNvPr id="3" name="Content Placeholder 2">
            <a:extLst>
              <a:ext uri="{FF2B5EF4-FFF2-40B4-BE49-F238E27FC236}">
                <a16:creationId xmlns:a16="http://schemas.microsoft.com/office/drawing/2014/main" id="{08DFA7F2-1FC2-B21D-4FF8-81781751D1CC}"/>
              </a:ext>
            </a:extLst>
          </p:cNvPr>
          <p:cNvSpPr>
            <a:spLocks noGrp="1"/>
          </p:cNvSpPr>
          <p:nvPr>
            <p:ph idx="1"/>
          </p:nvPr>
        </p:nvSpPr>
        <p:spPr>
          <a:xfrm>
            <a:off x="677334" y="1303339"/>
            <a:ext cx="8596668" cy="1725611"/>
          </a:xfrm>
        </p:spPr>
        <p:txBody>
          <a:bodyPr>
            <a:normAutofit/>
          </a:bodyPr>
          <a:lstStyle/>
          <a:p>
            <a:pPr>
              <a:lnSpc>
                <a:spcPct val="150000"/>
              </a:lnSpc>
            </a:pPr>
            <a:endParaRPr lang="en-US" sz="1100" dirty="0">
              <a:latin typeface="Arial" panose="020B0604020202020204" pitchFamily="34" charset="0"/>
              <a:cs typeface="Arial" panose="020B0604020202020204" pitchFamily="34" charset="0"/>
            </a:endParaRPr>
          </a:p>
          <a:p>
            <a:pPr>
              <a:lnSpc>
                <a:spcPct val="150000"/>
              </a:lnSpc>
            </a:pPr>
            <a:r>
              <a:rPr lang="en-US" sz="1100" dirty="0">
                <a:latin typeface="Arial" panose="020B0604020202020204" pitchFamily="34" charset="0"/>
                <a:cs typeface="Arial" panose="020B0604020202020204" pitchFamily="34" charset="0"/>
              </a:rPr>
              <a:t>Bal, M. (2019). Telling objects: a narrative perspective on collecting. In Grasping the World (pp. 84-102). Routledge.</a:t>
            </a:r>
          </a:p>
          <a:p>
            <a:pPr>
              <a:lnSpc>
                <a:spcPct val="150000"/>
              </a:lnSpc>
            </a:pPr>
            <a:r>
              <a:rPr lang="en-US" sz="1100" dirty="0">
                <a:latin typeface="Arial" panose="020B0604020202020204" pitchFamily="34" charset="0"/>
                <a:cs typeface="Arial" panose="020B0604020202020204" pitchFamily="34" charset="0"/>
              </a:rPr>
              <a:t>In this chapter, Bal provides a narrative perspective on collecting objects, focusing on the role of storytelling in creating and communicating the meanings of objects. She argues that narratives can transform objects into signifiers, imbuing them with cultural and personal meanings that help individuals make sense of their experiences.</a:t>
            </a:r>
          </a:p>
        </p:txBody>
      </p:sp>
      <p:sp>
        <p:nvSpPr>
          <p:cNvPr id="4" name="Slide Number Placeholder 3">
            <a:extLst>
              <a:ext uri="{FF2B5EF4-FFF2-40B4-BE49-F238E27FC236}">
                <a16:creationId xmlns:a16="http://schemas.microsoft.com/office/drawing/2014/main" id="{6CBF26CD-4F7D-3DA4-61B1-D644194D304B}"/>
              </a:ext>
            </a:extLst>
          </p:cNvPr>
          <p:cNvSpPr>
            <a:spLocks noGrp="1"/>
          </p:cNvSpPr>
          <p:nvPr>
            <p:ph type="sldNum" sz="quarter" idx="12"/>
          </p:nvPr>
        </p:nvSpPr>
        <p:spPr/>
        <p:txBody>
          <a:bodyPr/>
          <a:lstStyle/>
          <a:p>
            <a:fld id="{69BCC984-F0B8-47FD-8D7F-6468F085A08E}" type="slidenum">
              <a:rPr lang="en-US" smtClean="0"/>
              <a:t>9</a:t>
            </a:fld>
            <a:endParaRPr lang="en-US"/>
          </a:p>
        </p:txBody>
      </p:sp>
      <p:sp>
        <p:nvSpPr>
          <p:cNvPr id="5" name="TextBox 4">
            <a:extLst>
              <a:ext uri="{FF2B5EF4-FFF2-40B4-BE49-F238E27FC236}">
                <a16:creationId xmlns:a16="http://schemas.microsoft.com/office/drawing/2014/main" id="{0AADC6A1-36F1-7D69-AE10-51A25C4C35F2}"/>
              </a:ext>
            </a:extLst>
          </p:cNvPr>
          <p:cNvSpPr txBox="1"/>
          <p:nvPr/>
        </p:nvSpPr>
        <p:spPr>
          <a:xfrm>
            <a:off x="677334" y="3429000"/>
            <a:ext cx="8596668" cy="1892826"/>
          </a:xfrm>
          <a:prstGeom prst="rect">
            <a:avLst/>
          </a:prstGeom>
          <a:noFill/>
        </p:spPr>
        <p:txBody>
          <a:bodyPr wrap="square" rtlCol="0">
            <a:spAutoFit/>
          </a:bodyPr>
          <a:lstStyle/>
          <a:p>
            <a:pPr marL="285750" indent="-285750" algn="l">
              <a:lnSpc>
                <a:spcPct val="150000"/>
              </a:lnSpc>
              <a:buClr>
                <a:srgbClr val="92D050"/>
              </a:buClr>
              <a:buFont typeface="Wingdings" panose="05000000000000000000" pitchFamily="2" charset="2"/>
              <a:buChar char="Ø"/>
            </a:pPr>
            <a:r>
              <a:rPr lang="en-US" sz="1100" b="0" i="0" dirty="0" err="1">
                <a:solidFill>
                  <a:srgbClr val="374151"/>
                </a:solidFill>
                <a:effectLst/>
                <a:latin typeface="Arial" panose="020B0604020202020204" pitchFamily="34" charset="0"/>
                <a:cs typeface="Arial" panose="020B0604020202020204" pitchFamily="34" charset="0"/>
              </a:rPr>
              <a:t>Bosmajian</a:t>
            </a:r>
            <a:r>
              <a:rPr lang="en-US" sz="1100" b="0" i="0" dirty="0">
                <a:solidFill>
                  <a:srgbClr val="374151"/>
                </a:solidFill>
                <a:effectLst/>
                <a:latin typeface="Arial" panose="020B0604020202020204" pitchFamily="34" charset="0"/>
                <a:cs typeface="Arial" panose="020B0604020202020204" pitchFamily="34" charset="0"/>
              </a:rPr>
              <a:t>, H. (2018). Psychoanalytical criticism. In International Companion Encyclopedia of Children’s Literature (pp. 129-139). Routledge.</a:t>
            </a:r>
          </a:p>
          <a:p>
            <a:pPr algn="l">
              <a:lnSpc>
                <a:spcPct val="150000"/>
              </a:lnSpc>
            </a:pPr>
            <a:endParaRPr lang="en-US" sz="1100" b="0" i="0" dirty="0">
              <a:solidFill>
                <a:srgbClr val="374151"/>
              </a:solidFill>
              <a:effectLst/>
              <a:latin typeface="Arial" panose="020B0604020202020204" pitchFamily="34" charset="0"/>
              <a:cs typeface="Arial" panose="020B0604020202020204" pitchFamily="34" charset="0"/>
            </a:endParaRPr>
          </a:p>
          <a:p>
            <a:pPr marL="285750" indent="-285750" algn="l">
              <a:lnSpc>
                <a:spcPct val="150000"/>
              </a:lnSpc>
              <a:buClr>
                <a:srgbClr val="92D050"/>
              </a:buClr>
              <a:buFont typeface="Wingdings" panose="05000000000000000000" pitchFamily="2" charset="2"/>
              <a:buChar char="Ø"/>
            </a:pPr>
            <a:r>
              <a:rPr lang="en-US" sz="1100" b="0" i="0" dirty="0">
                <a:solidFill>
                  <a:srgbClr val="374151"/>
                </a:solidFill>
                <a:effectLst/>
                <a:latin typeface="Arial" panose="020B0604020202020204" pitchFamily="34" charset="0"/>
                <a:cs typeface="Arial" panose="020B0604020202020204" pitchFamily="34" charset="0"/>
              </a:rPr>
              <a:t> In this chapter, </a:t>
            </a:r>
            <a:r>
              <a:rPr lang="en-US" sz="1100" b="0" i="0" dirty="0" err="1">
                <a:solidFill>
                  <a:srgbClr val="374151"/>
                </a:solidFill>
                <a:effectLst/>
                <a:latin typeface="Arial" panose="020B0604020202020204" pitchFamily="34" charset="0"/>
                <a:cs typeface="Arial" panose="020B0604020202020204" pitchFamily="34" charset="0"/>
              </a:rPr>
              <a:t>Bosmajian</a:t>
            </a:r>
            <a:r>
              <a:rPr lang="en-US" sz="1100" b="0" i="0" dirty="0">
                <a:solidFill>
                  <a:srgbClr val="374151"/>
                </a:solidFill>
                <a:effectLst/>
                <a:latin typeface="Arial" panose="020B0604020202020204" pitchFamily="34" charset="0"/>
                <a:cs typeface="Arial" panose="020B0604020202020204" pitchFamily="34" charset="0"/>
              </a:rPr>
              <a:t> provides an overview of psychoanalytic criticism and its application to children's literature. He explains key concepts such as the Oedipus complex, repression, and the uncanny, and discusses how these can be used to analyze the psychological meanings of literary texts for children.</a:t>
            </a:r>
          </a:p>
          <a:p>
            <a:endParaRPr lang="en-GB" dirty="0"/>
          </a:p>
        </p:txBody>
      </p:sp>
    </p:spTree>
    <p:extLst>
      <p:ext uri="{BB962C8B-B14F-4D97-AF65-F5344CB8AC3E}">
        <p14:creationId xmlns:p14="http://schemas.microsoft.com/office/powerpoint/2010/main" val="1640202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6AF37-03B0-A468-DCBC-6443608833BE}"/>
              </a:ext>
            </a:extLst>
          </p:cNvPr>
          <p:cNvSpPr>
            <a:spLocks noGrp="1"/>
          </p:cNvSpPr>
          <p:nvPr>
            <p:ph type="title"/>
          </p:nvPr>
        </p:nvSpPr>
        <p:spPr/>
        <p:txBody>
          <a:bodyPr/>
          <a:lstStyle/>
          <a:p>
            <a:pPr>
              <a:lnSpc>
                <a:spcPct val="150000"/>
              </a:lnSpc>
            </a:pPr>
            <a:r>
              <a:rPr lang="en-US" dirty="0">
                <a:latin typeface="Arial" panose="020B0604020202020204" pitchFamily="34" charset="0"/>
                <a:cs typeface="Arial" panose="020B0604020202020204" pitchFamily="34" charset="0"/>
              </a:rPr>
              <a:t>Resource</a:t>
            </a:r>
            <a:r>
              <a:rPr lang="en-US" dirty="0"/>
              <a:t> </a:t>
            </a:r>
          </a:p>
        </p:txBody>
      </p:sp>
      <p:sp>
        <p:nvSpPr>
          <p:cNvPr id="3" name="Content Placeholder 2">
            <a:extLst>
              <a:ext uri="{FF2B5EF4-FFF2-40B4-BE49-F238E27FC236}">
                <a16:creationId xmlns:a16="http://schemas.microsoft.com/office/drawing/2014/main" id="{B316A134-79EB-D740-867F-6860FE822EE8}"/>
              </a:ext>
            </a:extLst>
          </p:cNvPr>
          <p:cNvSpPr>
            <a:spLocks noGrp="1"/>
          </p:cNvSpPr>
          <p:nvPr>
            <p:ph idx="1"/>
          </p:nvPr>
        </p:nvSpPr>
        <p:spPr>
          <a:xfrm>
            <a:off x="677334" y="1708150"/>
            <a:ext cx="8596668" cy="3880773"/>
          </a:xfrm>
        </p:spPr>
        <p:txBody>
          <a:bodyPr>
            <a:normAutofit/>
          </a:bodyPr>
          <a:lstStyle/>
          <a:p>
            <a:pPr algn="l">
              <a:lnSpc>
                <a:spcPct val="150000"/>
              </a:lnSpc>
            </a:pPr>
            <a:r>
              <a:rPr lang="en-US" sz="1100" b="0" i="0" dirty="0">
                <a:solidFill>
                  <a:srgbClr val="374151"/>
                </a:solidFill>
                <a:effectLst/>
                <a:latin typeface="Arial" panose="020B0604020202020204" pitchFamily="34" charset="0"/>
                <a:cs typeface="Arial" panose="020B0604020202020204" pitchFamily="34" charset="0"/>
              </a:rPr>
              <a:t>Drescher, J. (2019). Causes and </a:t>
            </a:r>
            <a:r>
              <a:rPr lang="en-US" sz="1100" b="0" i="0" dirty="0" err="1">
                <a:solidFill>
                  <a:srgbClr val="374151"/>
                </a:solidFill>
                <a:effectLst/>
                <a:latin typeface="Arial" panose="020B0604020202020204" pitchFamily="34" charset="0"/>
                <a:cs typeface="Arial" panose="020B0604020202020204" pitchFamily="34" charset="0"/>
              </a:rPr>
              <a:t>becauses</a:t>
            </a:r>
            <a:r>
              <a:rPr lang="en-US" sz="1100" b="0" i="0" dirty="0">
                <a:solidFill>
                  <a:srgbClr val="374151"/>
                </a:solidFill>
                <a:effectLst/>
                <a:latin typeface="Arial" panose="020B0604020202020204" pitchFamily="34" charset="0"/>
                <a:cs typeface="Arial" panose="020B0604020202020204" pitchFamily="34" charset="0"/>
              </a:rPr>
              <a:t>: On etiological theories of homosexuality. In The Annual of Psychoanalysis: Rethinking Psychoanalysis and the </a:t>
            </a:r>
            <a:r>
              <a:rPr lang="en-US" sz="1100" b="0" i="0" dirty="0" err="1">
                <a:solidFill>
                  <a:srgbClr val="374151"/>
                </a:solidFill>
                <a:effectLst/>
                <a:latin typeface="Arial" panose="020B0604020202020204" pitchFamily="34" charset="0"/>
                <a:cs typeface="Arial" panose="020B0604020202020204" pitchFamily="34" charset="0"/>
              </a:rPr>
              <a:t>Homosexualities</a:t>
            </a:r>
            <a:r>
              <a:rPr lang="en-US" sz="1100" b="0" i="0" dirty="0">
                <a:solidFill>
                  <a:srgbClr val="374151"/>
                </a:solidFill>
                <a:effectLst/>
                <a:latin typeface="Arial" panose="020B0604020202020204" pitchFamily="34" charset="0"/>
                <a:cs typeface="Arial" panose="020B0604020202020204" pitchFamily="34" charset="0"/>
              </a:rPr>
              <a:t> (pp. 57-68). Routledge.</a:t>
            </a:r>
          </a:p>
          <a:p>
            <a:pPr marL="0" indent="0" algn="l">
              <a:lnSpc>
                <a:spcPct val="150000"/>
              </a:lnSpc>
              <a:buNone/>
            </a:pPr>
            <a:endParaRPr lang="en-US" sz="1100" b="0" i="0" dirty="0">
              <a:solidFill>
                <a:srgbClr val="374151"/>
              </a:solidFill>
              <a:effectLst/>
              <a:latin typeface="Arial" panose="020B0604020202020204" pitchFamily="34" charset="0"/>
              <a:cs typeface="Arial" panose="020B0604020202020204" pitchFamily="34" charset="0"/>
            </a:endParaRPr>
          </a:p>
          <a:p>
            <a:pPr algn="l">
              <a:lnSpc>
                <a:spcPct val="150000"/>
              </a:lnSpc>
            </a:pPr>
            <a:r>
              <a:rPr lang="en-US" sz="1100" b="0" i="0" dirty="0">
                <a:solidFill>
                  <a:srgbClr val="374151"/>
                </a:solidFill>
                <a:effectLst/>
                <a:latin typeface="Arial" panose="020B0604020202020204" pitchFamily="34" charset="0"/>
                <a:cs typeface="Arial" panose="020B0604020202020204" pitchFamily="34" charset="0"/>
              </a:rPr>
              <a:t>In this chapter, Drescher examines the history of etiological theories of homosexuality in psychoanalysis, discussing the shifting perspectives of psychoanalysts on the origins and meaning of same-sex desire. He argues that psychoanalytic theories of homosexuality have been shaped by broader social and cultural attitudes towards sexuality and that a more nuanced approach is needed to understand the complexity of sexual identities and experiences.</a:t>
            </a:r>
          </a:p>
          <a:p>
            <a:endParaRPr lang="en-US" dirty="0"/>
          </a:p>
        </p:txBody>
      </p:sp>
      <p:sp>
        <p:nvSpPr>
          <p:cNvPr id="4" name="Slide Number Placeholder 3">
            <a:extLst>
              <a:ext uri="{FF2B5EF4-FFF2-40B4-BE49-F238E27FC236}">
                <a16:creationId xmlns:a16="http://schemas.microsoft.com/office/drawing/2014/main" id="{D67C0192-DE01-D382-DDD4-A7A1C8AD54E2}"/>
              </a:ext>
            </a:extLst>
          </p:cNvPr>
          <p:cNvSpPr>
            <a:spLocks noGrp="1"/>
          </p:cNvSpPr>
          <p:nvPr>
            <p:ph type="sldNum" sz="quarter" idx="12"/>
          </p:nvPr>
        </p:nvSpPr>
        <p:spPr/>
        <p:txBody>
          <a:bodyPr/>
          <a:lstStyle/>
          <a:p>
            <a:fld id="{69BCC984-F0B8-47FD-8D7F-6468F085A08E}" type="slidenum">
              <a:rPr lang="en-US" smtClean="0"/>
              <a:t>10</a:t>
            </a:fld>
            <a:endParaRPr lang="en-US"/>
          </a:p>
        </p:txBody>
      </p:sp>
    </p:spTree>
    <p:extLst>
      <p:ext uri="{BB962C8B-B14F-4D97-AF65-F5344CB8AC3E}">
        <p14:creationId xmlns:p14="http://schemas.microsoft.com/office/powerpoint/2010/main" val="2483676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AC247-CEB2-5015-5D71-4CD0CDDAFD09}"/>
              </a:ext>
            </a:extLst>
          </p:cNvPr>
          <p:cNvSpPr>
            <a:spLocks noGrp="1"/>
          </p:cNvSpPr>
          <p:nvPr>
            <p:ph type="title"/>
          </p:nvPr>
        </p:nvSpPr>
        <p:spPr/>
        <p:txBody>
          <a:bodyPr/>
          <a:lstStyle/>
          <a:p>
            <a:pPr>
              <a:lnSpc>
                <a:spcPct val="150000"/>
              </a:lnSpc>
            </a:pPr>
            <a:r>
              <a:rPr lang="en-US" dirty="0">
                <a:latin typeface="Arial" panose="020B0604020202020204" pitchFamily="34" charset="0"/>
                <a:cs typeface="Arial" panose="020B0604020202020204" pitchFamily="34" charset="0"/>
              </a:rPr>
              <a:t>Resource</a:t>
            </a:r>
            <a:r>
              <a:rPr lang="en-US" dirty="0"/>
              <a:t> </a:t>
            </a:r>
          </a:p>
        </p:txBody>
      </p:sp>
      <p:sp>
        <p:nvSpPr>
          <p:cNvPr id="3" name="Content Placeholder 2">
            <a:extLst>
              <a:ext uri="{FF2B5EF4-FFF2-40B4-BE49-F238E27FC236}">
                <a16:creationId xmlns:a16="http://schemas.microsoft.com/office/drawing/2014/main" id="{775E149B-C9EC-B0AD-C2F1-B14546A3A7B1}"/>
              </a:ext>
            </a:extLst>
          </p:cNvPr>
          <p:cNvSpPr>
            <a:spLocks noGrp="1"/>
          </p:cNvSpPr>
          <p:nvPr>
            <p:ph idx="1"/>
          </p:nvPr>
        </p:nvSpPr>
        <p:spPr/>
        <p:txBody>
          <a:bodyPr/>
          <a:lstStyle/>
          <a:p>
            <a:pPr algn="l">
              <a:lnSpc>
                <a:spcPct val="150000"/>
              </a:lnSpc>
            </a:pPr>
            <a:r>
              <a:rPr lang="en-US" sz="1100" b="0" i="0" dirty="0">
                <a:solidFill>
                  <a:srgbClr val="374151"/>
                </a:solidFill>
                <a:effectLst/>
                <a:latin typeface="Arial" panose="020B0604020202020204" pitchFamily="34" charset="0"/>
                <a:cs typeface="Arial" panose="020B0604020202020204" pitchFamily="34" charset="0"/>
              </a:rPr>
              <a:t>Lindgren, A. L. (2019). Towards an ethics of sexuality–alternative feminist figurations and a (boy) child: a close reading of a prize-winning sex education manual from the early twentieth century. Gender and Education, 31(6), 774-787.</a:t>
            </a:r>
          </a:p>
          <a:p>
            <a:pPr marL="0" indent="0" algn="l">
              <a:lnSpc>
                <a:spcPct val="150000"/>
              </a:lnSpc>
              <a:buNone/>
            </a:pPr>
            <a:endParaRPr lang="en-US" sz="1100" b="0" i="0" dirty="0">
              <a:solidFill>
                <a:srgbClr val="374151"/>
              </a:solidFill>
              <a:effectLst/>
              <a:latin typeface="Arial" panose="020B0604020202020204" pitchFamily="34" charset="0"/>
              <a:cs typeface="Arial" panose="020B0604020202020204" pitchFamily="34" charset="0"/>
            </a:endParaRPr>
          </a:p>
          <a:p>
            <a:pPr algn="l">
              <a:lnSpc>
                <a:spcPct val="150000"/>
              </a:lnSpc>
            </a:pPr>
            <a:r>
              <a:rPr lang="en-US" sz="1100" b="0" i="0" dirty="0">
                <a:solidFill>
                  <a:srgbClr val="374151"/>
                </a:solidFill>
                <a:effectLst/>
                <a:latin typeface="Arial" panose="020B0604020202020204" pitchFamily="34" charset="0"/>
                <a:cs typeface="Arial" panose="020B0604020202020204" pitchFamily="34" charset="0"/>
              </a:rPr>
              <a:t>In this article, Lindgren analyzes a prize-winning sex education manual from the early twentieth century, using feminist and queer theories to critique its representations of gender and sexuality. She argues that the manual presents a narrow and normative vision of sexuality, and calls for a more ethical and inclusive approach to sex education that recognizes the diversity of sexual experiences and desires.</a:t>
            </a:r>
          </a:p>
          <a:p>
            <a:endParaRPr lang="en-US" dirty="0"/>
          </a:p>
        </p:txBody>
      </p:sp>
      <p:sp>
        <p:nvSpPr>
          <p:cNvPr id="4" name="Slide Number Placeholder 3">
            <a:extLst>
              <a:ext uri="{FF2B5EF4-FFF2-40B4-BE49-F238E27FC236}">
                <a16:creationId xmlns:a16="http://schemas.microsoft.com/office/drawing/2014/main" id="{96134D7D-580F-809B-DBCA-BDC31BB245BA}"/>
              </a:ext>
            </a:extLst>
          </p:cNvPr>
          <p:cNvSpPr>
            <a:spLocks noGrp="1"/>
          </p:cNvSpPr>
          <p:nvPr>
            <p:ph type="sldNum" sz="quarter" idx="12"/>
          </p:nvPr>
        </p:nvSpPr>
        <p:spPr/>
        <p:txBody>
          <a:bodyPr/>
          <a:lstStyle/>
          <a:p>
            <a:fld id="{69BCC984-F0B8-47FD-8D7F-6468F085A08E}" type="slidenum">
              <a:rPr lang="en-US" smtClean="0"/>
              <a:t>11</a:t>
            </a:fld>
            <a:endParaRPr lang="en-US"/>
          </a:p>
        </p:txBody>
      </p:sp>
    </p:spTree>
    <p:extLst>
      <p:ext uri="{BB962C8B-B14F-4D97-AF65-F5344CB8AC3E}">
        <p14:creationId xmlns:p14="http://schemas.microsoft.com/office/powerpoint/2010/main" val="2801350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13103-52E6-EEF0-BCEA-08D89E2AD552}"/>
              </a:ext>
            </a:extLst>
          </p:cNvPr>
          <p:cNvSpPr>
            <a:spLocks noGrp="1"/>
          </p:cNvSpPr>
          <p:nvPr>
            <p:ph type="title"/>
          </p:nvPr>
        </p:nvSpPr>
        <p:spPr/>
        <p:txBody>
          <a:bodyPr/>
          <a:lstStyle/>
          <a:p>
            <a:pPr>
              <a:lnSpc>
                <a:spcPct val="150000"/>
              </a:lnSpc>
            </a:pPr>
            <a:r>
              <a:rPr lang="en-US" dirty="0">
                <a:latin typeface="Arial" panose="020B0604020202020204" pitchFamily="34" charset="0"/>
                <a:cs typeface="Arial" panose="020B0604020202020204" pitchFamily="34" charset="0"/>
              </a:rPr>
              <a:t>Resource</a:t>
            </a:r>
            <a:r>
              <a:rPr lang="en-US" dirty="0"/>
              <a:t> </a:t>
            </a:r>
          </a:p>
        </p:txBody>
      </p:sp>
      <p:sp>
        <p:nvSpPr>
          <p:cNvPr id="3" name="Content Placeholder 2">
            <a:extLst>
              <a:ext uri="{FF2B5EF4-FFF2-40B4-BE49-F238E27FC236}">
                <a16:creationId xmlns:a16="http://schemas.microsoft.com/office/drawing/2014/main" id="{72CA91CA-9027-2F89-69BE-44963166A56F}"/>
              </a:ext>
            </a:extLst>
          </p:cNvPr>
          <p:cNvSpPr>
            <a:spLocks noGrp="1"/>
          </p:cNvSpPr>
          <p:nvPr>
            <p:ph idx="1"/>
          </p:nvPr>
        </p:nvSpPr>
        <p:spPr/>
        <p:txBody>
          <a:bodyPr/>
          <a:lstStyle/>
          <a:p>
            <a:pPr algn="l">
              <a:lnSpc>
                <a:spcPct val="150000"/>
              </a:lnSpc>
            </a:pPr>
            <a:r>
              <a:rPr lang="en-US" sz="1100" b="0" i="0" dirty="0" err="1">
                <a:solidFill>
                  <a:srgbClr val="374151"/>
                </a:solidFill>
                <a:effectLst/>
                <a:latin typeface="Arial" panose="020B0604020202020204" pitchFamily="34" charset="0"/>
                <a:cs typeface="Arial" panose="020B0604020202020204" pitchFamily="34" charset="0"/>
              </a:rPr>
              <a:t>Mahalel</a:t>
            </a:r>
            <a:r>
              <a:rPr lang="en-US" sz="1100" b="0" i="0" dirty="0">
                <a:solidFill>
                  <a:srgbClr val="374151"/>
                </a:solidFill>
                <a:effectLst/>
                <a:latin typeface="Arial" panose="020B0604020202020204" pitchFamily="34" charset="0"/>
                <a:cs typeface="Arial" panose="020B0604020202020204" pitchFamily="34" charset="0"/>
              </a:rPr>
              <a:t>, A. T. (2020). Reading Freud’s patients: Memoir, narrative, and the analysand. Routledge.</a:t>
            </a:r>
          </a:p>
          <a:p>
            <a:pPr marL="0" indent="0" algn="l">
              <a:lnSpc>
                <a:spcPct val="150000"/>
              </a:lnSpc>
              <a:buNone/>
            </a:pPr>
            <a:endParaRPr lang="en-US" sz="1100" b="0" i="0" dirty="0">
              <a:solidFill>
                <a:srgbClr val="374151"/>
              </a:solidFill>
              <a:effectLst/>
              <a:latin typeface="Arial" panose="020B0604020202020204" pitchFamily="34" charset="0"/>
              <a:cs typeface="Arial" panose="020B0604020202020204" pitchFamily="34" charset="0"/>
            </a:endParaRPr>
          </a:p>
          <a:p>
            <a:pPr algn="l">
              <a:lnSpc>
                <a:spcPct val="150000"/>
              </a:lnSpc>
            </a:pPr>
            <a:r>
              <a:rPr lang="en-US" sz="1100" b="0" i="0" dirty="0">
                <a:solidFill>
                  <a:srgbClr val="374151"/>
                </a:solidFill>
                <a:effectLst/>
                <a:latin typeface="Arial" panose="020B0604020202020204" pitchFamily="34" charset="0"/>
                <a:cs typeface="Arial" panose="020B0604020202020204" pitchFamily="34" charset="0"/>
              </a:rPr>
              <a:t>In this book, </a:t>
            </a:r>
            <a:r>
              <a:rPr lang="en-US" sz="1100" b="0" i="0" dirty="0" err="1">
                <a:solidFill>
                  <a:srgbClr val="374151"/>
                </a:solidFill>
                <a:effectLst/>
                <a:latin typeface="Arial" panose="020B0604020202020204" pitchFamily="34" charset="0"/>
                <a:cs typeface="Arial" panose="020B0604020202020204" pitchFamily="34" charset="0"/>
              </a:rPr>
              <a:t>Mahalel</a:t>
            </a:r>
            <a:r>
              <a:rPr lang="en-US" sz="1100" b="0" i="0" dirty="0">
                <a:solidFill>
                  <a:srgbClr val="374151"/>
                </a:solidFill>
                <a:effectLst/>
                <a:latin typeface="Arial" panose="020B0604020202020204" pitchFamily="34" charset="0"/>
                <a:cs typeface="Arial" panose="020B0604020202020204" pitchFamily="34" charset="0"/>
              </a:rPr>
              <a:t> examines the role of memoir and narrative in psychoanalysis, focusing on the case histories of Freud's patients. She argues that the narratives produced in psychoanalytic treatment can be understood as a form of creative writing and discusses how patients use language and storytelling to make sense of their experiences and construct their identities.</a:t>
            </a:r>
          </a:p>
          <a:p>
            <a:pPr marL="0" indent="0">
              <a:buNone/>
            </a:pPr>
            <a:endParaRPr lang="en-US" dirty="0"/>
          </a:p>
        </p:txBody>
      </p:sp>
      <p:sp>
        <p:nvSpPr>
          <p:cNvPr id="4" name="Slide Number Placeholder 3">
            <a:extLst>
              <a:ext uri="{FF2B5EF4-FFF2-40B4-BE49-F238E27FC236}">
                <a16:creationId xmlns:a16="http://schemas.microsoft.com/office/drawing/2014/main" id="{E565AB74-9FF1-9502-7A0F-D133A23348F2}"/>
              </a:ext>
            </a:extLst>
          </p:cNvPr>
          <p:cNvSpPr>
            <a:spLocks noGrp="1"/>
          </p:cNvSpPr>
          <p:nvPr>
            <p:ph type="sldNum" sz="quarter" idx="12"/>
          </p:nvPr>
        </p:nvSpPr>
        <p:spPr/>
        <p:txBody>
          <a:bodyPr/>
          <a:lstStyle/>
          <a:p>
            <a:fld id="{69BCC984-F0B8-47FD-8D7F-6468F085A08E}" type="slidenum">
              <a:rPr lang="en-US" smtClean="0"/>
              <a:t>12</a:t>
            </a:fld>
            <a:endParaRPr lang="en-US"/>
          </a:p>
        </p:txBody>
      </p:sp>
    </p:spTree>
    <p:extLst>
      <p:ext uri="{BB962C8B-B14F-4D97-AF65-F5344CB8AC3E}">
        <p14:creationId xmlns:p14="http://schemas.microsoft.com/office/powerpoint/2010/main" val="1890987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4647B-AFFF-382D-826E-CA07C414E5FE}"/>
              </a:ext>
            </a:extLst>
          </p:cNvPr>
          <p:cNvSpPr>
            <a:spLocks noGrp="1"/>
          </p:cNvSpPr>
          <p:nvPr>
            <p:ph type="title"/>
          </p:nvPr>
        </p:nvSpPr>
        <p:spPr/>
        <p:txBody>
          <a:bodyPr/>
          <a:lstStyle/>
          <a:p>
            <a:r>
              <a:rPr lang="en-US" dirty="0"/>
              <a:t>Resource </a:t>
            </a:r>
          </a:p>
        </p:txBody>
      </p:sp>
      <p:sp>
        <p:nvSpPr>
          <p:cNvPr id="3" name="Content Placeholder 2">
            <a:extLst>
              <a:ext uri="{FF2B5EF4-FFF2-40B4-BE49-F238E27FC236}">
                <a16:creationId xmlns:a16="http://schemas.microsoft.com/office/drawing/2014/main" id="{42346160-FC30-F565-B7CE-1AC96FF6217A}"/>
              </a:ext>
            </a:extLst>
          </p:cNvPr>
          <p:cNvSpPr>
            <a:spLocks noGrp="1"/>
          </p:cNvSpPr>
          <p:nvPr>
            <p:ph idx="1"/>
          </p:nvPr>
        </p:nvSpPr>
        <p:spPr/>
        <p:txBody>
          <a:bodyPr/>
          <a:lstStyle/>
          <a:p>
            <a:pPr algn="l">
              <a:lnSpc>
                <a:spcPct val="150000"/>
              </a:lnSpc>
            </a:pPr>
            <a:r>
              <a:rPr lang="en-US" sz="1100" b="0" i="0" dirty="0" err="1">
                <a:solidFill>
                  <a:srgbClr val="374151"/>
                </a:solidFill>
                <a:effectLst/>
                <a:latin typeface="Arial" panose="020B0604020202020204" pitchFamily="34" charset="0"/>
                <a:cs typeface="Arial" panose="020B0604020202020204" pitchFamily="34" charset="0"/>
              </a:rPr>
              <a:t>Wilkie</a:t>
            </a:r>
            <a:r>
              <a:rPr lang="en-US" sz="1100" b="0" i="0" dirty="0">
                <a:solidFill>
                  <a:srgbClr val="374151"/>
                </a:solidFill>
                <a:effectLst/>
                <a:latin typeface="Arial" panose="020B0604020202020204" pitchFamily="34" charset="0"/>
                <a:cs typeface="Arial" panose="020B0604020202020204" pitchFamily="34" charset="0"/>
              </a:rPr>
              <a:t>-Stibbs, C. (2018). Intertextuality and the child reader. In International companion encyclopedia of children’s literature (pp. 179-190). Routledge.</a:t>
            </a:r>
          </a:p>
          <a:p>
            <a:pPr algn="l">
              <a:lnSpc>
                <a:spcPct val="150000"/>
              </a:lnSpc>
            </a:pPr>
            <a:r>
              <a:rPr lang="en-US" sz="1100" b="0" i="0" dirty="0">
                <a:solidFill>
                  <a:srgbClr val="374151"/>
                </a:solidFill>
                <a:effectLst/>
                <a:latin typeface="Arial" panose="020B0604020202020204" pitchFamily="34" charset="0"/>
                <a:cs typeface="Arial" panose="020B0604020202020204" pitchFamily="34" charset="0"/>
              </a:rPr>
              <a:t>In this chapter, </a:t>
            </a:r>
            <a:r>
              <a:rPr lang="en-US" sz="1100" b="0" i="0" dirty="0" err="1">
                <a:solidFill>
                  <a:srgbClr val="374151"/>
                </a:solidFill>
                <a:effectLst/>
                <a:latin typeface="Arial" panose="020B0604020202020204" pitchFamily="34" charset="0"/>
                <a:cs typeface="Arial" panose="020B0604020202020204" pitchFamily="34" charset="0"/>
              </a:rPr>
              <a:t>Wilkie</a:t>
            </a:r>
            <a:r>
              <a:rPr lang="en-US" sz="1100" b="0" i="0" dirty="0">
                <a:solidFill>
                  <a:srgbClr val="374151"/>
                </a:solidFill>
                <a:effectLst/>
                <a:latin typeface="Arial" panose="020B0604020202020204" pitchFamily="34" charset="0"/>
                <a:cs typeface="Arial" panose="020B0604020202020204" pitchFamily="34" charset="0"/>
              </a:rPr>
              <a:t>-Stibbs explores the concept of intertextuality and its application to children's literature. She discusses how intertextual references to other literary texts can enrich children's reading experiences and help them make connections between different stories and genres. She also considers the potential challenges and limitations of intertextuality, particularly for young or inexperienced readers.</a:t>
            </a:r>
          </a:p>
          <a:p>
            <a:endParaRPr lang="en-US" dirty="0"/>
          </a:p>
        </p:txBody>
      </p:sp>
      <p:sp>
        <p:nvSpPr>
          <p:cNvPr id="4" name="Slide Number Placeholder 3">
            <a:extLst>
              <a:ext uri="{FF2B5EF4-FFF2-40B4-BE49-F238E27FC236}">
                <a16:creationId xmlns:a16="http://schemas.microsoft.com/office/drawing/2014/main" id="{280D9ABA-595A-BF87-8B56-A14070F760D2}"/>
              </a:ext>
            </a:extLst>
          </p:cNvPr>
          <p:cNvSpPr>
            <a:spLocks noGrp="1"/>
          </p:cNvSpPr>
          <p:nvPr>
            <p:ph type="sldNum" sz="quarter" idx="12"/>
          </p:nvPr>
        </p:nvSpPr>
        <p:spPr/>
        <p:txBody>
          <a:bodyPr/>
          <a:lstStyle/>
          <a:p>
            <a:fld id="{69BCC984-F0B8-47FD-8D7F-6468F085A08E}" type="slidenum">
              <a:rPr lang="en-US" smtClean="0"/>
              <a:t>13</a:t>
            </a:fld>
            <a:endParaRPr lang="en-US"/>
          </a:p>
        </p:txBody>
      </p:sp>
    </p:spTree>
    <p:extLst>
      <p:ext uri="{BB962C8B-B14F-4D97-AF65-F5344CB8AC3E}">
        <p14:creationId xmlns:p14="http://schemas.microsoft.com/office/powerpoint/2010/main" val="30164041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1937</Words>
  <Application>Microsoft Office PowerPoint</Application>
  <PresentationFormat>Widescreen</PresentationFormat>
  <Paragraphs>105</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Times New Roman</vt:lpstr>
      <vt:lpstr>Trebuchet MS</vt:lpstr>
      <vt:lpstr>Wingdings</vt:lpstr>
      <vt:lpstr>Wingdings 3</vt:lpstr>
      <vt:lpstr>Facet</vt:lpstr>
      <vt:lpstr>Psychology in Health and Social Care</vt:lpstr>
      <vt:lpstr>Introduction</vt:lpstr>
      <vt:lpstr>Understanding the way Storytelling Works for 7-11</vt:lpstr>
      <vt:lpstr>Understanding the way Storytelling Works for 7-11</vt:lpstr>
      <vt:lpstr>Relating the Activity to Freud’s Psychoanalytic Theory </vt:lpstr>
      <vt:lpstr>Understanding the Implications of the Theory and Activity for Children</vt:lpstr>
      <vt:lpstr>Conclusion</vt:lpstr>
      <vt:lpstr>References</vt:lpstr>
      <vt:lpstr>Resource </vt:lpstr>
      <vt:lpstr>Resource </vt:lpstr>
      <vt:lpstr>Resource </vt:lpstr>
      <vt:lpstr>Resource </vt:lpstr>
      <vt:lpstr>Resource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Faiz Hassan/Int'L Ops/KHI</dc:creator>
  <cp:lastModifiedBy>Freeda Zeb</cp:lastModifiedBy>
  <cp:revision>5</cp:revision>
  <dcterms:created xsi:type="dcterms:W3CDTF">2023-02-20T05:34:14Z</dcterms:created>
  <dcterms:modified xsi:type="dcterms:W3CDTF">2023-02-26T20:47:44Z</dcterms:modified>
</cp:coreProperties>
</file>