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notesMasterIdLst>
    <p:notesMasterId r:id="rId72"/>
  </p:notesMasterIdLst>
  <p:handoutMasterIdLst>
    <p:handoutMasterId r:id="rId73"/>
  </p:handoutMasterIdLst>
  <p:sldIdLst>
    <p:sldId id="256" r:id="rId2"/>
    <p:sldId id="257" r:id="rId3"/>
    <p:sldId id="258" r:id="rId4"/>
    <p:sldId id="327" r:id="rId5"/>
    <p:sldId id="329" r:id="rId6"/>
    <p:sldId id="328" r:id="rId7"/>
    <p:sldId id="330" r:id="rId8"/>
    <p:sldId id="259" r:id="rId9"/>
    <p:sldId id="326" r:id="rId10"/>
    <p:sldId id="349" r:id="rId11"/>
    <p:sldId id="350" r:id="rId12"/>
    <p:sldId id="261" r:id="rId13"/>
    <p:sldId id="262" r:id="rId14"/>
    <p:sldId id="286" r:id="rId15"/>
    <p:sldId id="332" r:id="rId16"/>
    <p:sldId id="351" r:id="rId17"/>
    <p:sldId id="346" r:id="rId18"/>
    <p:sldId id="352" r:id="rId19"/>
    <p:sldId id="331" r:id="rId20"/>
    <p:sldId id="304" r:id="rId21"/>
    <p:sldId id="305" r:id="rId22"/>
    <p:sldId id="306" r:id="rId23"/>
    <p:sldId id="288" r:id="rId24"/>
    <p:sldId id="353" r:id="rId25"/>
    <p:sldId id="290" r:id="rId26"/>
    <p:sldId id="311" r:id="rId27"/>
    <p:sldId id="354" r:id="rId28"/>
    <p:sldId id="355" r:id="rId29"/>
    <p:sldId id="291" r:id="rId30"/>
    <p:sldId id="307" r:id="rId31"/>
    <p:sldId id="334" r:id="rId32"/>
    <p:sldId id="341" r:id="rId33"/>
    <p:sldId id="267" r:id="rId34"/>
    <p:sldId id="268" r:id="rId35"/>
    <p:sldId id="269" r:id="rId36"/>
    <p:sldId id="292" r:id="rId37"/>
    <p:sldId id="335" r:id="rId38"/>
    <p:sldId id="356" r:id="rId39"/>
    <p:sldId id="271" r:id="rId40"/>
    <p:sldId id="272" r:id="rId41"/>
    <p:sldId id="274" r:id="rId42"/>
    <p:sldId id="275" r:id="rId43"/>
    <p:sldId id="276" r:id="rId44"/>
    <p:sldId id="299" r:id="rId45"/>
    <p:sldId id="300" r:id="rId46"/>
    <p:sldId id="321" r:id="rId47"/>
    <p:sldId id="301" r:id="rId48"/>
    <p:sldId id="322" r:id="rId49"/>
    <p:sldId id="302" r:id="rId50"/>
    <p:sldId id="323" r:id="rId51"/>
    <p:sldId id="313" r:id="rId52"/>
    <p:sldId id="314" r:id="rId53"/>
    <p:sldId id="315" r:id="rId54"/>
    <p:sldId id="316" r:id="rId55"/>
    <p:sldId id="347" r:id="rId56"/>
    <p:sldId id="317" r:id="rId57"/>
    <p:sldId id="318" r:id="rId58"/>
    <p:sldId id="319" r:id="rId59"/>
    <p:sldId id="294" r:id="rId60"/>
    <p:sldId id="340" r:id="rId61"/>
    <p:sldId id="342" r:id="rId62"/>
    <p:sldId id="343" r:id="rId63"/>
    <p:sldId id="297" r:id="rId64"/>
    <p:sldId id="277" r:id="rId65"/>
    <p:sldId id="278" r:id="rId66"/>
    <p:sldId id="279" r:id="rId67"/>
    <p:sldId id="280" r:id="rId68"/>
    <p:sldId id="281" r:id="rId69"/>
    <p:sldId id="282" r:id="rId70"/>
    <p:sldId id="348" r:id="rId7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8" d="100"/>
          <a:sy n="78" d="100"/>
        </p:scale>
        <p:origin x="456" y="6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569C22-8050-481B-967A-41E1F5B49806}" type="doc">
      <dgm:prSet loTypeId="urn:microsoft.com/office/officeart/2005/8/layout/matrix3" loCatId="matrix" qsTypeId="urn:microsoft.com/office/officeart/2005/8/quickstyle/3d1" qsCatId="3D" csTypeId="urn:microsoft.com/office/officeart/2005/8/colors/accent1_2" csCatId="accent1" phldr="1"/>
      <dgm:spPr/>
      <dgm:t>
        <a:bodyPr/>
        <a:lstStyle/>
        <a:p>
          <a:endParaRPr lang="en-GB"/>
        </a:p>
      </dgm:t>
    </dgm:pt>
    <dgm:pt modelId="{B6930661-EB14-43AC-AE60-8ACE7963A86A}">
      <dgm:prSet phldrT="[Text]"/>
      <dgm:spPr/>
      <dgm:t>
        <a:bodyPr/>
        <a:lstStyle/>
        <a:p>
          <a:r>
            <a:rPr lang="en-GB" dirty="0" smtClean="0"/>
            <a:t>Power</a:t>
          </a:r>
        </a:p>
        <a:p>
          <a:r>
            <a:rPr lang="en-GB" dirty="0" smtClean="0"/>
            <a:t>Assurance  </a:t>
          </a:r>
          <a:endParaRPr lang="en-GB" dirty="0"/>
        </a:p>
      </dgm:t>
    </dgm:pt>
    <dgm:pt modelId="{DD4363DB-E32B-407E-9F80-A010791A628D}" type="parTrans" cxnId="{A3DE2BBD-0FDF-4A96-BB91-150C526B6523}">
      <dgm:prSet/>
      <dgm:spPr/>
      <dgm:t>
        <a:bodyPr/>
        <a:lstStyle/>
        <a:p>
          <a:endParaRPr lang="en-GB"/>
        </a:p>
      </dgm:t>
    </dgm:pt>
    <dgm:pt modelId="{5888B489-A059-49EC-84CF-B8F1015EB4D9}" type="sibTrans" cxnId="{A3DE2BBD-0FDF-4A96-BB91-150C526B6523}">
      <dgm:prSet/>
      <dgm:spPr/>
      <dgm:t>
        <a:bodyPr/>
        <a:lstStyle/>
        <a:p>
          <a:endParaRPr lang="en-GB"/>
        </a:p>
      </dgm:t>
    </dgm:pt>
    <dgm:pt modelId="{28DC5F05-3FB1-45DF-B9B7-D180AA22FE72}">
      <dgm:prSet phldrT="[Text]"/>
      <dgm:spPr/>
      <dgm:t>
        <a:bodyPr/>
        <a:lstStyle/>
        <a:p>
          <a:r>
            <a:rPr lang="en-GB" dirty="0" smtClean="0"/>
            <a:t>Anger Retaliatory </a:t>
          </a:r>
          <a:endParaRPr lang="en-GB" dirty="0"/>
        </a:p>
      </dgm:t>
    </dgm:pt>
    <dgm:pt modelId="{A1A48E38-B983-473E-9595-E21C71AAD712}" type="parTrans" cxnId="{4CE72B9C-B395-4A65-9FB1-C31E58559BAF}">
      <dgm:prSet/>
      <dgm:spPr/>
      <dgm:t>
        <a:bodyPr/>
        <a:lstStyle/>
        <a:p>
          <a:endParaRPr lang="en-GB"/>
        </a:p>
      </dgm:t>
    </dgm:pt>
    <dgm:pt modelId="{A1EDE650-55C2-4D95-AAF0-C52ECD606DE7}" type="sibTrans" cxnId="{4CE72B9C-B395-4A65-9FB1-C31E58559BAF}">
      <dgm:prSet/>
      <dgm:spPr/>
      <dgm:t>
        <a:bodyPr/>
        <a:lstStyle/>
        <a:p>
          <a:endParaRPr lang="en-GB"/>
        </a:p>
      </dgm:t>
    </dgm:pt>
    <dgm:pt modelId="{CEBEC7AF-BE65-414E-A409-7AC2B7F48D02}">
      <dgm:prSet phldrT="[Text]"/>
      <dgm:spPr/>
      <dgm:t>
        <a:bodyPr/>
        <a:lstStyle/>
        <a:p>
          <a:r>
            <a:rPr lang="en-GB" dirty="0" smtClean="0"/>
            <a:t>Anger </a:t>
          </a:r>
        </a:p>
        <a:p>
          <a:r>
            <a:rPr lang="en-GB" dirty="0" smtClean="0"/>
            <a:t>Excitement </a:t>
          </a:r>
          <a:endParaRPr lang="en-GB" dirty="0"/>
        </a:p>
      </dgm:t>
    </dgm:pt>
    <dgm:pt modelId="{36EB6481-08E5-4B6C-9857-54954D955A44}" type="parTrans" cxnId="{C7E46F93-99BF-4320-9E32-729345F0F300}">
      <dgm:prSet/>
      <dgm:spPr/>
      <dgm:t>
        <a:bodyPr/>
        <a:lstStyle/>
        <a:p>
          <a:endParaRPr lang="en-GB"/>
        </a:p>
      </dgm:t>
    </dgm:pt>
    <dgm:pt modelId="{7DCB0D2B-6A49-4C54-8361-62BA75400270}" type="sibTrans" cxnId="{C7E46F93-99BF-4320-9E32-729345F0F300}">
      <dgm:prSet/>
      <dgm:spPr/>
      <dgm:t>
        <a:bodyPr/>
        <a:lstStyle/>
        <a:p>
          <a:endParaRPr lang="en-GB"/>
        </a:p>
      </dgm:t>
    </dgm:pt>
    <dgm:pt modelId="{AE969BB2-257A-46B0-A250-3553878FC432}">
      <dgm:prSet phldrT="[Text]"/>
      <dgm:spPr/>
      <dgm:t>
        <a:bodyPr/>
        <a:lstStyle/>
        <a:p>
          <a:endParaRPr lang="en-GB"/>
        </a:p>
      </dgm:t>
    </dgm:pt>
    <dgm:pt modelId="{80B8E725-E661-4004-B00D-13F929F61893}" type="parTrans" cxnId="{27A2A30F-9E8E-4AB4-A31B-7CFFD4D8DC2C}">
      <dgm:prSet/>
      <dgm:spPr/>
      <dgm:t>
        <a:bodyPr/>
        <a:lstStyle/>
        <a:p>
          <a:endParaRPr lang="en-GB"/>
        </a:p>
      </dgm:t>
    </dgm:pt>
    <dgm:pt modelId="{6B076D31-5396-4F38-B884-AE09B253568E}" type="sibTrans" cxnId="{27A2A30F-9E8E-4AB4-A31B-7CFFD4D8DC2C}">
      <dgm:prSet/>
      <dgm:spPr/>
      <dgm:t>
        <a:bodyPr/>
        <a:lstStyle/>
        <a:p>
          <a:endParaRPr lang="en-GB"/>
        </a:p>
      </dgm:t>
    </dgm:pt>
    <dgm:pt modelId="{5DC5DE5C-A13C-49B9-BD38-E2C5367A5D37}">
      <dgm:prSet phldrT="[Text]"/>
      <dgm:spPr/>
      <dgm:t>
        <a:bodyPr/>
        <a:lstStyle/>
        <a:p>
          <a:endParaRPr lang="en-GB" dirty="0" smtClean="0"/>
        </a:p>
        <a:p>
          <a:r>
            <a:rPr lang="en-GB" dirty="0" smtClean="0"/>
            <a:t> Power</a:t>
          </a:r>
        </a:p>
        <a:p>
          <a:r>
            <a:rPr lang="en-GB" dirty="0" smtClean="0"/>
            <a:t>Assertive </a:t>
          </a:r>
        </a:p>
        <a:p>
          <a:endParaRPr lang="en-GB" dirty="0"/>
        </a:p>
      </dgm:t>
    </dgm:pt>
    <dgm:pt modelId="{315E2253-DE63-44F9-9579-6C921A466EDB}" type="parTrans" cxnId="{847B9460-56F2-4A8D-A237-E09856FEB08C}">
      <dgm:prSet/>
      <dgm:spPr/>
      <dgm:t>
        <a:bodyPr/>
        <a:lstStyle/>
        <a:p>
          <a:endParaRPr lang="en-GB"/>
        </a:p>
      </dgm:t>
    </dgm:pt>
    <dgm:pt modelId="{90AC6914-FAEC-4C68-B690-C55B62B4E183}" type="sibTrans" cxnId="{847B9460-56F2-4A8D-A237-E09856FEB08C}">
      <dgm:prSet/>
      <dgm:spPr/>
      <dgm:t>
        <a:bodyPr/>
        <a:lstStyle/>
        <a:p>
          <a:endParaRPr lang="en-GB"/>
        </a:p>
      </dgm:t>
    </dgm:pt>
    <dgm:pt modelId="{4D833633-8B28-4AF2-AD8D-7CF8D899F889}" type="pres">
      <dgm:prSet presAssocID="{FE569C22-8050-481B-967A-41E1F5B49806}" presName="matrix" presStyleCnt="0">
        <dgm:presLayoutVars>
          <dgm:chMax val="1"/>
          <dgm:dir/>
          <dgm:resizeHandles val="exact"/>
        </dgm:presLayoutVars>
      </dgm:prSet>
      <dgm:spPr/>
      <dgm:t>
        <a:bodyPr/>
        <a:lstStyle/>
        <a:p>
          <a:endParaRPr lang="en-GB"/>
        </a:p>
      </dgm:t>
    </dgm:pt>
    <dgm:pt modelId="{FE820ED5-F544-4E9D-A165-7FFD238D3F5F}" type="pres">
      <dgm:prSet presAssocID="{FE569C22-8050-481B-967A-41E1F5B49806}" presName="diamond" presStyleLbl="bgShp" presStyleIdx="0" presStyleCnt="1"/>
      <dgm:spPr/>
    </dgm:pt>
    <dgm:pt modelId="{B1D40F91-86C4-4F0B-A728-2CB2C4340AB3}" type="pres">
      <dgm:prSet presAssocID="{FE569C22-8050-481B-967A-41E1F5B49806}" presName="quad1" presStyleLbl="node1" presStyleIdx="0" presStyleCnt="4" custScaleX="101049" custScaleY="101605">
        <dgm:presLayoutVars>
          <dgm:chMax val="0"/>
          <dgm:chPref val="0"/>
          <dgm:bulletEnabled val="1"/>
        </dgm:presLayoutVars>
      </dgm:prSet>
      <dgm:spPr/>
      <dgm:t>
        <a:bodyPr/>
        <a:lstStyle/>
        <a:p>
          <a:endParaRPr lang="en-GB"/>
        </a:p>
      </dgm:t>
    </dgm:pt>
    <dgm:pt modelId="{C9CFB3BC-89EA-41A3-A8A4-671636C035C9}" type="pres">
      <dgm:prSet presAssocID="{FE569C22-8050-481B-967A-41E1F5B49806}" presName="quad2" presStyleLbl="node1" presStyleIdx="1" presStyleCnt="4">
        <dgm:presLayoutVars>
          <dgm:chMax val="0"/>
          <dgm:chPref val="0"/>
          <dgm:bulletEnabled val="1"/>
        </dgm:presLayoutVars>
      </dgm:prSet>
      <dgm:spPr/>
      <dgm:t>
        <a:bodyPr/>
        <a:lstStyle/>
        <a:p>
          <a:endParaRPr lang="en-GB"/>
        </a:p>
      </dgm:t>
    </dgm:pt>
    <dgm:pt modelId="{B32F61CE-82EA-4382-9C83-AC6D98952EC9}" type="pres">
      <dgm:prSet presAssocID="{FE569C22-8050-481B-967A-41E1F5B49806}" presName="quad3" presStyleLbl="node1" presStyleIdx="2" presStyleCnt="4">
        <dgm:presLayoutVars>
          <dgm:chMax val="0"/>
          <dgm:chPref val="0"/>
          <dgm:bulletEnabled val="1"/>
        </dgm:presLayoutVars>
      </dgm:prSet>
      <dgm:spPr/>
      <dgm:t>
        <a:bodyPr/>
        <a:lstStyle/>
        <a:p>
          <a:endParaRPr lang="en-GB"/>
        </a:p>
      </dgm:t>
    </dgm:pt>
    <dgm:pt modelId="{F978845E-A99A-48A8-8E7C-2D6D608639E4}" type="pres">
      <dgm:prSet presAssocID="{FE569C22-8050-481B-967A-41E1F5B49806}" presName="quad4" presStyleLbl="node1" presStyleIdx="3" presStyleCnt="4">
        <dgm:presLayoutVars>
          <dgm:chMax val="0"/>
          <dgm:chPref val="0"/>
          <dgm:bulletEnabled val="1"/>
        </dgm:presLayoutVars>
      </dgm:prSet>
      <dgm:spPr/>
      <dgm:t>
        <a:bodyPr/>
        <a:lstStyle/>
        <a:p>
          <a:endParaRPr lang="en-GB"/>
        </a:p>
      </dgm:t>
    </dgm:pt>
  </dgm:ptLst>
  <dgm:cxnLst>
    <dgm:cxn modelId="{82BA7F77-D2CA-4242-B1F6-4C6068922DFD}" type="presOf" srcId="{5DC5DE5C-A13C-49B9-BD38-E2C5367A5D37}" destId="{B32F61CE-82EA-4382-9C83-AC6D98952EC9}" srcOrd="0" destOrd="0" presId="urn:microsoft.com/office/officeart/2005/8/layout/matrix3"/>
    <dgm:cxn modelId="{4CE72B9C-B395-4A65-9FB1-C31E58559BAF}" srcId="{FE569C22-8050-481B-967A-41E1F5B49806}" destId="{28DC5F05-3FB1-45DF-B9B7-D180AA22FE72}" srcOrd="1" destOrd="0" parTransId="{A1A48E38-B983-473E-9595-E21C71AAD712}" sibTransId="{A1EDE650-55C2-4D95-AAF0-C52ECD606DE7}"/>
    <dgm:cxn modelId="{4F64A76E-F3F0-4C3D-BC35-8045F7AA13EA}" type="presOf" srcId="{FE569C22-8050-481B-967A-41E1F5B49806}" destId="{4D833633-8B28-4AF2-AD8D-7CF8D899F889}" srcOrd="0" destOrd="0" presId="urn:microsoft.com/office/officeart/2005/8/layout/matrix3"/>
    <dgm:cxn modelId="{C7E46F93-99BF-4320-9E32-729345F0F300}" srcId="{FE569C22-8050-481B-967A-41E1F5B49806}" destId="{CEBEC7AF-BE65-414E-A409-7AC2B7F48D02}" srcOrd="3" destOrd="0" parTransId="{36EB6481-08E5-4B6C-9857-54954D955A44}" sibTransId="{7DCB0D2B-6A49-4C54-8361-62BA75400270}"/>
    <dgm:cxn modelId="{847B9460-56F2-4A8D-A237-E09856FEB08C}" srcId="{FE569C22-8050-481B-967A-41E1F5B49806}" destId="{5DC5DE5C-A13C-49B9-BD38-E2C5367A5D37}" srcOrd="2" destOrd="0" parTransId="{315E2253-DE63-44F9-9579-6C921A466EDB}" sibTransId="{90AC6914-FAEC-4C68-B690-C55B62B4E183}"/>
    <dgm:cxn modelId="{A3DE2BBD-0FDF-4A96-BB91-150C526B6523}" srcId="{FE569C22-8050-481B-967A-41E1F5B49806}" destId="{B6930661-EB14-43AC-AE60-8ACE7963A86A}" srcOrd="0" destOrd="0" parTransId="{DD4363DB-E32B-407E-9F80-A010791A628D}" sibTransId="{5888B489-A059-49EC-84CF-B8F1015EB4D9}"/>
    <dgm:cxn modelId="{247C776B-1959-402B-9FEE-E375CC0955DC}" type="presOf" srcId="{CEBEC7AF-BE65-414E-A409-7AC2B7F48D02}" destId="{F978845E-A99A-48A8-8E7C-2D6D608639E4}" srcOrd="0" destOrd="0" presId="urn:microsoft.com/office/officeart/2005/8/layout/matrix3"/>
    <dgm:cxn modelId="{AE2BBD64-C509-4DE8-B46B-4C25A3643E78}" type="presOf" srcId="{B6930661-EB14-43AC-AE60-8ACE7963A86A}" destId="{B1D40F91-86C4-4F0B-A728-2CB2C4340AB3}" srcOrd="0" destOrd="0" presId="urn:microsoft.com/office/officeart/2005/8/layout/matrix3"/>
    <dgm:cxn modelId="{AFCB7873-775C-42B3-AFCB-0CE74C209206}" type="presOf" srcId="{28DC5F05-3FB1-45DF-B9B7-D180AA22FE72}" destId="{C9CFB3BC-89EA-41A3-A8A4-671636C035C9}" srcOrd="0" destOrd="0" presId="urn:microsoft.com/office/officeart/2005/8/layout/matrix3"/>
    <dgm:cxn modelId="{27A2A30F-9E8E-4AB4-A31B-7CFFD4D8DC2C}" srcId="{FE569C22-8050-481B-967A-41E1F5B49806}" destId="{AE969BB2-257A-46B0-A250-3553878FC432}" srcOrd="4" destOrd="0" parTransId="{80B8E725-E661-4004-B00D-13F929F61893}" sibTransId="{6B076D31-5396-4F38-B884-AE09B253568E}"/>
    <dgm:cxn modelId="{7E519747-9922-48BD-A806-4479CC90FD92}" type="presParOf" srcId="{4D833633-8B28-4AF2-AD8D-7CF8D899F889}" destId="{FE820ED5-F544-4E9D-A165-7FFD238D3F5F}" srcOrd="0" destOrd="0" presId="urn:microsoft.com/office/officeart/2005/8/layout/matrix3"/>
    <dgm:cxn modelId="{9642E340-7C22-4F6D-AF99-E841A539BAAD}" type="presParOf" srcId="{4D833633-8B28-4AF2-AD8D-7CF8D899F889}" destId="{B1D40F91-86C4-4F0B-A728-2CB2C4340AB3}" srcOrd="1" destOrd="0" presId="urn:microsoft.com/office/officeart/2005/8/layout/matrix3"/>
    <dgm:cxn modelId="{C0FDCFD8-71AD-442F-8656-00EA0BC030CE}" type="presParOf" srcId="{4D833633-8B28-4AF2-AD8D-7CF8D899F889}" destId="{C9CFB3BC-89EA-41A3-A8A4-671636C035C9}" srcOrd="2" destOrd="0" presId="urn:microsoft.com/office/officeart/2005/8/layout/matrix3"/>
    <dgm:cxn modelId="{B64FF865-7F40-4C52-A7A8-6319E0495FDA}" type="presParOf" srcId="{4D833633-8B28-4AF2-AD8D-7CF8D899F889}" destId="{B32F61CE-82EA-4382-9C83-AC6D98952EC9}" srcOrd="3" destOrd="0" presId="urn:microsoft.com/office/officeart/2005/8/layout/matrix3"/>
    <dgm:cxn modelId="{DA8E3D7E-5CF5-4D90-91A0-B8A187B79963}" type="presParOf" srcId="{4D833633-8B28-4AF2-AD8D-7CF8D899F889}" destId="{F978845E-A99A-48A8-8E7C-2D6D608639E4}"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820ED5-F544-4E9D-A165-7FFD238D3F5F}">
      <dsp:nvSpPr>
        <dsp:cNvPr id="0" name=""/>
        <dsp:cNvSpPr/>
      </dsp:nvSpPr>
      <dsp:spPr>
        <a:xfrm>
          <a:off x="1245083" y="0"/>
          <a:ext cx="4422601" cy="4422601"/>
        </a:xfrm>
        <a:prstGeom prst="diamond">
          <a:avLst/>
        </a:prstGeom>
        <a:gradFill rotWithShape="0">
          <a:gsLst>
            <a:gs pos="0">
              <a:schemeClr val="accent1">
                <a:tint val="40000"/>
                <a:hueOff val="0"/>
                <a:satOff val="0"/>
                <a:lumOff val="0"/>
                <a:alphaOff val="0"/>
                <a:shade val="85000"/>
                <a:satMod val="130000"/>
              </a:schemeClr>
            </a:gs>
            <a:gs pos="34000">
              <a:schemeClr val="accent1">
                <a:tint val="40000"/>
                <a:hueOff val="0"/>
                <a:satOff val="0"/>
                <a:lumOff val="0"/>
                <a:alphaOff val="0"/>
                <a:shade val="87000"/>
                <a:satMod val="125000"/>
              </a:schemeClr>
            </a:gs>
            <a:gs pos="70000">
              <a:schemeClr val="accent1">
                <a:tint val="40000"/>
                <a:hueOff val="0"/>
                <a:satOff val="0"/>
                <a:lumOff val="0"/>
                <a:alphaOff val="0"/>
                <a:tint val="100000"/>
                <a:shade val="90000"/>
                <a:satMod val="130000"/>
              </a:schemeClr>
            </a:gs>
            <a:gs pos="100000">
              <a:schemeClr val="accent1">
                <a:tint val="40000"/>
                <a:hueOff val="0"/>
                <a:satOff val="0"/>
                <a:lumOff val="0"/>
                <a:alphaOff val="0"/>
                <a:tint val="100000"/>
                <a:shade val="100000"/>
                <a:satMod val="110000"/>
              </a:schemeClr>
            </a:gs>
          </a:gsLst>
          <a:path path="circle">
            <a:fillToRect l="100000" t="100000" r="100000" b="100000"/>
          </a:path>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B1D40F91-86C4-4F0B-A728-2CB2C4340AB3}">
      <dsp:nvSpPr>
        <dsp:cNvPr id="0" name=""/>
        <dsp:cNvSpPr/>
      </dsp:nvSpPr>
      <dsp:spPr>
        <a:xfrm>
          <a:off x="1656183" y="406305"/>
          <a:ext cx="1742907" cy="1752497"/>
        </a:xfrm>
        <a:prstGeom prst="roundRec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dirty="0" smtClean="0"/>
            <a:t>Power</a:t>
          </a:r>
        </a:p>
        <a:p>
          <a:pPr lvl="0" algn="ctr" defTabSz="844550">
            <a:lnSpc>
              <a:spcPct val="90000"/>
            </a:lnSpc>
            <a:spcBef>
              <a:spcPct val="0"/>
            </a:spcBef>
            <a:spcAft>
              <a:spcPct val="35000"/>
            </a:spcAft>
          </a:pPr>
          <a:r>
            <a:rPr lang="en-GB" sz="1900" kern="1200" dirty="0" smtClean="0"/>
            <a:t>Assurance  </a:t>
          </a:r>
          <a:endParaRPr lang="en-GB" sz="1900" kern="1200" dirty="0"/>
        </a:p>
      </dsp:txBody>
      <dsp:txXfrm>
        <a:off x="1741265" y="491387"/>
        <a:ext cx="1572743" cy="1582333"/>
      </dsp:txXfrm>
    </dsp:sp>
    <dsp:sp modelId="{C9CFB3BC-89EA-41A3-A8A4-671636C035C9}">
      <dsp:nvSpPr>
        <dsp:cNvPr id="0" name=""/>
        <dsp:cNvSpPr/>
      </dsp:nvSpPr>
      <dsp:spPr>
        <a:xfrm>
          <a:off x="3522723" y="420147"/>
          <a:ext cx="1724814" cy="1724814"/>
        </a:xfrm>
        <a:prstGeom prst="roundRec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dirty="0" smtClean="0"/>
            <a:t>Anger Retaliatory </a:t>
          </a:r>
          <a:endParaRPr lang="en-GB" sz="1900" kern="1200" dirty="0"/>
        </a:p>
      </dsp:txBody>
      <dsp:txXfrm>
        <a:off x="3606921" y="504345"/>
        <a:ext cx="1556418" cy="1556418"/>
      </dsp:txXfrm>
    </dsp:sp>
    <dsp:sp modelId="{B32F61CE-82EA-4382-9C83-AC6D98952EC9}">
      <dsp:nvSpPr>
        <dsp:cNvPr id="0" name=""/>
        <dsp:cNvSpPr/>
      </dsp:nvSpPr>
      <dsp:spPr>
        <a:xfrm>
          <a:off x="1665230" y="2277639"/>
          <a:ext cx="1724814" cy="1724814"/>
        </a:xfrm>
        <a:prstGeom prst="roundRec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endParaRPr lang="en-GB" sz="1900" kern="1200" dirty="0" smtClean="0"/>
        </a:p>
        <a:p>
          <a:pPr lvl="0" algn="ctr" defTabSz="844550">
            <a:lnSpc>
              <a:spcPct val="90000"/>
            </a:lnSpc>
            <a:spcBef>
              <a:spcPct val="0"/>
            </a:spcBef>
            <a:spcAft>
              <a:spcPct val="35000"/>
            </a:spcAft>
          </a:pPr>
          <a:r>
            <a:rPr lang="en-GB" sz="1900" kern="1200" dirty="0" smtClean="0"/>
            <a:t> Power</a:t>
          </a:r>
        </a:p>
        <a:p>
          <a:pPr lvl="0" algn="ctr" defTabSz="844550">
            <a:lnSpc>
              <a:spcPct val="90000"/>
            </a:lnSpc>
            <a:spcBef>
              <a:spcPct val="0"/>
            </a:spcBef>
            <a:spcAft>
              <a:spcPct val="35000"/>
            </a:spcAft>
          </a:pPr>
          <a:r>
            <a:rPr lang="en-GB" sz="1900" kern="1200" dirty="0" smtClean="0"/>
            <a:t>Assertive </a:t>
          </a:r>
        </a:p>
        <a:p>
          <a:pPr lvl="0" algn="ctr" defTabSz="844550">
            <a:lnSpc>
              <a:spcPct val="90000"/>
            </a:lnSpc>
            <a:spcBef>
              <a:spcPct val="0"/>
            </a:spcBef>
            <a:spcAft>
              <a:spcPct val="35000"/>
            </a:spcAft>
          </a:pPr>
          <a:endParaRPr lang="en-GB" sz="1900" kern="1200" dirty="0"/>
        </a:p>
      </dsp:txBody>
      <dsp:txXfrm>
        <a:off x="1749428" y="2361837"/>
        <a:ext cx="1556418" cy="1556418"/>
      </dsp:txXfrm>
    </dsp:sp>
    <dsp:sp modelId="{F978845E-A99A-48A8-8E7C-2D6D608639E4}">
      <dsp:nvSpPr>
        <dsp:cNvPr id="0" name=""/>
        <dsp:cNvSpPr/>
      </dsp:nvSpPr>
      <dsp:spPr>
        <a:xfrm>
          <a:off x="3522723" y="2277639"/>
          <a:ext cx="1724814" cy="1724814"/>
        </a:xfrm>
        <a:prstGeom prst="roundRec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dirty="0" smtClean="0"/>
            <a:t>Anger </a:t>
          </a:r>
        </a:p>
        <a:p>
          <a:pPr lvl="0" algn="ctr" defTabSz="844550">
            <a:lnSpc>
              <a:spcPct val="90000"/>
            </a:lnSpc>
            <a:spcBef>
              <a:spcPct val="0"/>
            </a:spcBef>
            <a:spcAft>
              <a:spcPct val="35000"/>
            </a:spcAft>
          </a:pPr>
          <a:r>
            <a:rPr lang="en-GB" sz="1900" kern="1200" dirty="0" smtClean="0"/>
            <a:t>Excitement </a:t>
          </a:r>
          <a:endParaRPr lang="en-GB" sz="1900" kern="1200" dirty="0"/>
        </a:p>
      </dsp:txBody>
      <dsp:txXfrm>
        <a:off x="3606921" y="2361837"/>
        <a:ext cx="1556418" cy="1556418"/>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6400" cy="496888"/>
          </a:xfrm>
          <a:prstGeom prst="rect">
            <a:avLst/>
          </a:prstGeom>
        </p:spPr>
        <p:txBody>
          <a:bodyPr vert="horz" lIns="91428" tIns="45714" rIns="91428" bIns="45714"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28" tIns="45714" rIns="91428" bIns="45714" rtlCol="0"/>
          <a:lstStyle>
            <a:lvl1pPr algn="r">
              <a:defRPr sz="1200"/>
            </a:lvl1pPr>
          </a:lstStyle>
          <a:p>
            <a:fld id="{776933A1-FDFC-437F-AAF9-5A080C40B548}" type="datetimeFigureOut">
              <a:rPr lang="en-US" smtClean="0"/>
              <a:pPr/>
              <a:t>10/2/2017</a:t>
            </a:fld>
            <a:endParaRPr lang="en-GB"/>
          </a:p>
        </p:txBody>
      </p:sp>
      <p:sp>
        <p:nvSpPr>
          <p:cNvPr id="4" name="Footer Placeholder 3"/>
          <p:cNvSpPr>
            <a:spLocks noGrp="1"/>
          </p:cNvSpPr>
          <p:nvPr>
            <p:ph type="ftr" sz="quarter" idx="2"/>
          </p:nvPr>
        </p:nvSpPr>
        <p:spPr>
          <a:xfrm>
            <a:off x="1" y="9428164"/>
            <a:ext cx="2946400" cy="496887"/>
          </a:xfrm>
          <a:prstGeom prst="rect">
            <a:avLst/>
          </a:prstGeom>
        </p:spPr>
        <p:txBody>
          <a:bodyPr vert="horz" lIns="91428" tIns="45714" rIns="91428" bIns="45714"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4"/>
            <a:ext cx="2946400" cy="496887"/>
          </a:xfrm>
          <a:prstGeom prst="rect">
            <a:avLst/>
          </a:prstGeom>
        </p:spPr>
        <p:txBody>
          <a:bodyPr vert="horz" lIns="91428" tIns="45714" rIns="91428" bIns="45714" rtlCol="0" anchor="b"/>
          <a:lstStyle>
            <a:lvl1pPr algn="r">
              <a:defRPr sz="1200"/>
            </a:lvl1pPr>
          </a:lstStyle>
          <a:p>
            <a:fld id="{75A1B307-490E-4946-B55F-BCF5ED223C5F}" type="slidenum">
              <a:rPr lang="en-GB" smtClean="0"/>
              <a:pPr/>
              <a:t>‹#›</a:t>
            </a:fld>
            <a:endParaRPr lang="en-GB"/>
          </a:p>
        </p:txBody>
      </p:sp>
    </p:spTree>
    <p:extLst>
      <p:ext uri="{BB962C8B-B14F-4D97-AF65-F5344CB8AC3E}">
        <p14:creationId xmlns:p14="http://schemas.microsoft.com/office/powerpoint/2010/main" val="123782539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28" tIns="45714" rIns="91428" bIns="45714"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28" tIns="45714" rIns="91428" bIns="45714" rtlCol="0"/>
          <a:lstStyle>
            <a:lvl1pPr algn="r">
              <a:defRPr sz="1200"/>
            </a:lvl1pPr>
          </a:lstStyle>
          <a:p>
            <a:fld id="{0B3EB92C-74C1-421D-AFC8-93AB383FCA5D}" type="datetimeFigureOut">
              <a:rPr lang="en-GB" smtClean="0"/>
              <a:pPr/>
              <a:t>02/10/2017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28" tIns="45714" rIns="91428" bIns="45714"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28" tIns="45714" rIns="91428" bIns="45714"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28" tIns="45714" rIns="91428" bIns="45714"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28" tIns="45714" rIns="91428" bIns="45714" rtlCol="0" anchor="b"/>
          <a:lstStyle>
            <a:lvl1pPr algn="r">
              <a:defRPr sz="1200"/>
            </a:lvl1pPr>
          </a:lstStyle>
          <a:p>
            <a:fld id="{3B968800-8A99-4A80-A920-C6FFB5270283}" type="slidenum">
              <a:rPr lang="en-GB" smtClean="0"/>
              <a:pPr/>
              <a:t>‹#›</a:t>
            </a:fld>
            <a:endParaRPr lang="en-GB"/>
          </a:p>
        </p:txBody>
      </p:sp>
    </p:spTree>
    <p:extLst>
      <p:ext uri="{BB962C8B-B14F-4D97-AF65-F5344CB8AC3E}">
        <p14:creationId xmlns:p14="http://schemas.microsoft.com/office/powerpoint/2010/main" val="34862781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1</a:t>
            </a:fld>
            <a:endParaRPr lang="en-GB"/>
          </a:p>
        </p:txBody>
      </p:sp>
    </p:spTree>
    <p:extLst>
      <p:ext uri="{BB962C8B-B14F-4D97-AF65-F5344CB8AC3E}">
        <p14:creationId xmlns:p14="http://schemas.microsoft.com/office/powerpoint/2010/main" val="17845588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2</a:t>
            </a:fld>
            <a:endParaRPr lang="en-GB"/>
          </a:p>
        </p:txBody>
      </p:sp>
    </p:spTree>
    <p:extLst>
      <p:ext uri="{BB962C8B-B14F-4D97-AF65-F5344CB8AC3E}">
        <p14:creationId xmlns:p14="http://schemas.microsoft.com/office/powerpoint/2010/main" val="13277243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3</a:t>
            </a:fld>
            <a:endParaRPr lang="en-GB"/>
          </a:p>
        </p:txBody>
      </p:sp>
    </p:spTree>
    <p:extLst>
      <p:ext uri="{BB962C8B-B14F-4D97-AF65-F5344CB8AC3E}">
        <p14:creationId xmlns:p14="http://schemas.microsoft.com/office/powerpoint/2010/main" val="32864300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8</a:t>
            </a:fld>
            <a:endParaRPr lang="en-GB"/>
          </a:p>
        </p:txBody>
      </p:sp>
    </p:spTree>
    <p:extLst>
      <p:ext uri="{BB962C8B-B14F-4D97-AF65-F5344CB8AC3E}">
        <p14:creationId xmlns:p14="http://schemas.microsoft.com/office/powerpoint/2010/main" val="30554615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9</a:t>
            </a:fld>
            <a:endParaRPr lang="en-GB"/>
          </a:p>
        </p:txBody>
      </p:sp>
    </p:spTree>
    <p:extLst>
      <p:ext uri="{BB962C8B-B14F-4D97-AF65-F5344CB8AC3E}">
        <p14:creationId xmlns:p14="http://schemas.microsoft.com/office/powerpoint/2010/main" val="29146534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smtClean="0"/>
          </a:p>
        </p:txBody>
      </p:sp>
      <p:sp>
        <p:nvSpPr>
          <p:cNvPr id="276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56546" indent="-290979">
              <a:defRPr>
                <a:solidFill>
                  <a:schemeClr val="tx1"/>
                </a:solidFill>
                <a:latin typeface="Calibri" pitchFamily="34" charset="0"/>
              </a:defRPr>
            </a:lvl2pPr>
            <a:lvl3pPr marL="1163917" indent="-232783">
              <a:defRPr>
                <a:solidFill>
                  <a:schemeClr val="tx1"/>
                </a:solidFill>
                <a:latin typeface="Calibri" pitchFamily="34" charset="0"/>
              </a:defRPr>
            </a:lvl3pPr>
            <a:lvl4pPr marL="1629484" indent="-232783">
              <a:defRPr>
                <a:solidFill>
                  <a:schemeClr val="tx1"/>
                </a:solidFill>
                <a:latin typeface="Calibri" pitchFamily="34" charset="0"/>
              </a:defRPr>
            </a:lvl4pPr>
            <a:lvl5pPr marL="2095050" indent="-232783">
              <a:defRPr>
                <a:solidFill>
                  <a:schemeClr val="tx1"/>
                </a:solidFill>
                <a:latin typeface="Calibri" pitchFamily="34" charset="0"/>
              </a:defRPr>
            </a:lvl5pPr>
            <a:lvl6pPr marL="2560617" indent="-232783" fontAlgn="base">
              <a:spcBef>
                <a:spcPct val="0"/>
              </a:spcBef>
              <a:spcAft>
                <a:spcPct val="0"/>
              </a:spcAft>
              <a:defRPr>
                <a:solidFill>
                  <a:schemeClr val="tx1"/>
                </a:solidFill>
                <a:latin typeface="Calibri" pitchFamily="34" charset="0"/>
              </a:defRPr>
            </a:lvl6pPr>
            <a:lvl7pPr marL="3026184" indent="-232783" fontAlgn="base">
              <a:spcBef>
                <a:spcPct val="0"/>
              </a:spcBef>
              <a:spcAft>
                <a:spcPct val="0"/>
              </a:spcAft>
              <a:defRPr>
                <a:solidFill>
                  <a:schemeClr val="tx1"/>
                </a:solidFill>
                <a:latin typeface="Calibri" pitchFamily="34" charset="0"/>
              </a:defRPr>
            </a:lvl7pPr>
            <a:lvl8pPr marL="3491751" indent="-232783" fontAlgn="base">
              <a:spcBef>
                <a:spcPct val="0"/>
              </a:spcBef>
              <a:spcAft>
                <a:spcPct val="0"/>
              </a:spcAft>
              <a:defRPr>
                <a:solidFill>
                  <a:schemeClr val="tx1"/>
                </a:solidFill>
                <a:latin typeface="Calibri" pitchFamily="34" charset="0"/>
              </a:defRPr>
            </a:lvl8pPr>
            <a:lvl9pPr marL="3957317" indent="-232783"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BAF716B6-8DE9-40E8-8A1E-B817B1245F38}" type="slidenum">
              <a:rPr lang="en-GB"/>
              <a:pPr fontAlgn="base">
                <a:spcBef>
                  <a:spcPct val="0"/>
                </a:spcBef>
                <a:spcAft>
                  <a:spcPct val="0"/>
                </a:spcAft>
              </a:pPr>
              <a:t>10</a:t>
            </a:fld>
            <a:endParaRPr lang="en-GB"/>
          </a:p>
        </p:txBody>
      </p:sp>
    </p:spTree>
    <p:extLst>
      <p:ext uri="{BB962C8B-B14F-4D97-AF65-F5344CB8AC3E}">
        <p14:creationId xmlns:p14="http://schemas.microsoft.com/office/powerpoint/2010/main" val="26471132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11</a:t>
            </a:fld>
            <a:endParaRPr lang="en-GB"/>
          </a:p>
        </p:txBody>
      </p:sp>
    </p:spTree>
    <p:extLst>
      <p:ext uri="{BB962C8B-B14F-4D97-AF65-F5344CB8AC3E}">
        <p14:creationId xmlns:p14="http://schemas.microsoft.com/office/powerpoint/2010/main" val="20964396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12</a:t>
            </a:fld>
            <a:endParaRPr lang="en-GB"/>
          </a:p>
        </p:txBody>
      </p:sp>
    </p:spTree>
    <p:extLst>
      <p:ext uri="{BB962C8B-B14F-4D97-AF65-F5344CB8AC3E}">
        <p14:creationId xmlns:p14="http://schemas.microsoft.com/office/powerpoint/2010/main" val="38149115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13</a:t>
            </a:fld>
            <a:endParaRPr lang="en-GB"/>
          </a:p>
        </p:txBody>
      </p:sp>
    </p:spTree>
    <p:extLst>
      <p:ext uri="{BB962C8B-B14F-4D97-AF65-F5344CB8AC3E}">
        <p14:creationId xmlns:p14="http://schemas.microsoft.com/office/powerpoint/2010/main" val="23476190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B968800-8A99-4A80-A920-C6FFB5270283}" type="slidenum">
              <a:rPr lang="en-GB" smtClean="0"/>
              <a:pPr/>
              <a:t>14</a:t>
            </a:fld>
            <a:endParaRPr lang="en-GB"/>
          </a:p>
        </p:txBody>
      </p:sp>
    </p:spTree>
    <p:extLst>
      <p:ext uri="{BB962C8B-B14F-4D97-AF65-F5344CB8AC3E}">
        <p14:creationId xmlns:p14="http://schemas.microsoft.com/office/powerpoint/2010/main" val="16944635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1031"/>
          <p:cNvSpPr>
            <a:spLocks noGrp="1" noChangeArrowheads="1"/>
          </p:cNvSpPr>
          <p:nvPr>
            <p:ph type="sldNum" sz="quarter" idx="5"/>
          </p:nvPr>
        </p:nvSpPr>
        <p:spPr>
          <a:noFill/>
        </p:spPr>
        <p:txBody>
          <a:bodyPr/>
          <a:lstStyle>
            <a:lvl1pPr>
              <a:defRPr sz="2400">
                <a:solidFill>
                  <a:schemeClr val="tx1"/>
                </a:solidFill>
                <a:latin typeface="Arial" charset="0"/>
                <a:ea typeface="ＭＳ Ｐゴシック" pitchFamily="16" charset="-128"/>
              </a:defRPr>
            </a:lvl1pPr>
            <a:lvl2pPr marL="756546" indent="-290979">
              <a:defRPr sz="2400">
                <a:solidFill>
                  <a:schemeClr val="tx1"/>
                </a:solidFill>
                <a:latin typeface="Arial" charset="0"/>
                <a:ea typeface="ＭＳ Ｐゴシック" pitchFamily="16" charset="-128"/>
              </a:defRPr>
            </a:lvl2pPr>
            <a:lvl3pPr marL="1163917" indent="-232783">
              <a:defRPr sz="2400">
                <a:solidFill>
                  <a:schemeClr val="tx1"/>
                </a:solidFill>
                <a:latin typeface="Arial" charset="0"/>
                <a:ea typeface="ＭＳ Ｐゴシック" pitchFamily="16" charset="-128"/>
              </a:defRPr>
            </a:lvl3pPr>
            <a:lvl4pPr marL="1629484" indent="-232783">
              <a:defRPr sz="2400">
                <a:solidFill>
                  <a:schemeClr val="tx1"/>
                </a:solidFill>
                <a:latin typeface="Arial" charset="0"/>
                <a:ea typeface="ＭＳ Ｐゴシック" pitchFamily="16" charset="-128"/>
              </a:defRPr>
            </a:lvl4pPr>
            <a:lvl5pPr marL="2095050" indent="-232783">
              <a:defRPr sz="2400">
                <a:solidFill>
                  <a:schemeClr val="tx1"/>
                </a:solidFill>
                <a:latin typeface="Arial" charset="0"/>
                <a:ea typeface="ＭＳ Ｐゴシック" pitchFamily="16" charset="-128"/>
              </a:defRPr>
            </a:lvl5pPr>
            <a:lvl6pPr marL="2560617" indent="-232783" eaLnBrk="0" fontAlgn="base" hangingPunct="0">
              <a:spcBef>
                <a:spcPct val="0"/>
              </a:spcBef>
              <a:spcAft>
                <a:spcPct val="0"/>
              </a:spcAft>
              <a:defRPr sz="2400">
                <a:solidFill>
                  <a:schemeClr val="tx1"/>
                </a:solidFill>
                <a:latin typeface="Arial" charset="0"/>
                <a:ea typeface="ＭＳ Ｐゴシック" pitchFamily="16" charset="-128"/>
              </a:defRPr>
            </a:lvl6pPr>
            <a:lvl7pPr marL="3026184" indent="-232783" eaLnBrk="0" fontAlgn="base" hangingPunct="0">
              <a:spcBef>
                <a:spcPct val="0"/>
              </a:spcBef>
              <a:spcAft>
                <a:spcPct val="0"/>
              </a:spcAft>
              <a:defRPr sz="2400">
                <a:solidFill>
                  <a:schemeClr val="tx1"/>
                </a:solidFill>
                <a:latin typeface="Arial" charset="0"/>
                <a:ea typeface="ＭＳ Ｐゴシック" pitchFamily="16" charset="-128"/>
              </a:defRPr>
            </a:lvl7pPr>
            <a:lvl8pPr marL="3491751" indent="-232783" eaLnBrk="0" fontAlgn="base" hangingPunct="0">
              <a:spcBef>
                <a:spcPct val="0"/>
              </a:spcBef>
              <a:spcAft>
                <a:spcPct val="0"/>
              </a:spcAft>
              <a:defRPr sz="2400">
                <a:solidFill>
                  <a:schemeClr val="tx1"/>
                </a:solidFill>
                <a:latin typeface="Arial" charset="0"/>
                <a:ea typeface="ＭＳ Ｐゴシック" pitchFamily="16" charset="-128"/>
              </a:defRPr>
            </a:lvl8pPr>
            <a:lvl9pPr marL="3957317" indent="-232783" eaLnBrk="0" fontAlgn="base" hangingPunct="0">
              <a:spcBef>
                <a:spcPct val="0"/>
              </a:spcBef>
              <a:spcAft>
                <a:spcPct val="0"/>
              </a:spcAft>
              <a:defRPr sz="2400">
                <a:solidFill>
                  <a:schemeClr val="tx1"/>
                </a:solidFill>
                <a:latin typeface="Arial" charset="0"/>
                <a:ea typeface="ＭＳ Ｐゴシック" pitchFamily="16" charset="-128"/>
              </a:defRPr>
            </a:lvl9pPr>
          </a:lstStyle>
          <a:p>
            <a:fld id="{8D99249B-1081-4A90-B9D5-E9C5FFD988DD}" type="slidenum">
              <a:rPr lang="en-US" sz="1200"/>
              <a:pPr/>
              <a:t>16</a:t>
            </a:fld>
            <a:endParaRPr lang="en-US" sz="1200"/>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noFill/>
        </p:spPr>
        <p:txBody>
          <a:bodyPr/>
          <a:lstStyle/>
          <a:p>
            <a:pPr eaLnBrk="1" hangingPunct="1"/>
            <a:endParaRPr lang="en-US" smtClean="0"/>
          </a:p>
        </p:txBody>
      </p:sp>
    </p:spTree>
    <p:extLst>
      <p:ext uri="{BB962C8B-B14F-4D97-AF65-F5344CB8AC3E}">
        <p14:creationId xmlns:p14="http://schemas.microsoft.com/office/powerpoint/2010/main" val="4015128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17</a:t>
            </a:fld>
            <a:endParaRPr lang="en-GB"/>
          </a:p>
        </p:txBody>
      </p:sp>
    </p:spTree>
    <p:extLst>
      <p:ext uri="{BB962C8B-B14F-4D97-AF65-F5344CB8AC3E}">
        <p14:creationId xmlns:p14="http://schemas.microsoft.com/office/powerpoint/2010/main" val="34443300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18</a:t>
            </a:fld>
            <a:endParaRPr lang="en-GB"/>
          </a:p>
        </p:txBody>
      </p:sp>
    </p:spTree>
    <p:extLst>
      <p:ext uri="{BB962C8B-B14F-4D97-AF65-F5344CB8AC3E}">
        <p14:creationId xmlns:p14="http://schemas.microsoft.com/office/powerpoint/2010/main" val="22450910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smtClean="0"/>
          </a:p>
        </p:txBody>
      </p:sp>
      <p:sp>
        <p:nvSpPr>
          <p:cNvPr id="2560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887969F6-D95A-4C70-91E8-F33DB2480C6C}" type="slidenum">
              <a:rPr lang="en-GB" smtClean="0"/>
              <a:pPr fontAlgn="base">
                <a:spcBef>
                  <a:spcPct val="0"/>
                </a:spcBef>
                <a:spcAft>
                  <a:spcPct val="0"/>
                </a:spcAft>
                <a:defRPr/>
              </a:pPr>
              <a:t>20</a:t>
            </a:fld>
            <a:endParaRPr lang="en-GB" smtClean="0"/>
          </a:p>
        </p:txBody>
      </p:sp>
    </p:spTree>
    <p:extLst>
      <p:ext uri="{BB962C8B-B14F-4D97-AF65-F5344CB8AC3E}">
        <p14:creationId xmlns:p14="http://schemas.microsoft.com/office/powerpoint/2010/main" val="8517267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smtClean="0"/>
          </a:p>
        </p:txBody>
      </p:sp>
      <p:sp>
        <p:nvSpPr>
          <p:cNvPr id="2765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21A94EA1-F52A-43FB-B9EC-277FBE46B7AF}" type="slidenum">
              <a:rPr lang="en-GB" smtClean="0"/>
              <a:pPr fontAlgn="base">
                <a:spcBef>
                  <a:spcPct val="0"/>
                </a:spcBef>
                <a:spcAft>
                  <a:spcPct val="0"/>
                </a:spcAft>
                <a:defRPr/>
              </a:pPr>
              <a:t>21</a:t>
            </a:fld>
            <a:endParaRPr lang="en-GB" smtClean="0"/>
          </a:p>
        </p:txBody>
      </p:sp>
    </p:spTree>
    <p:extLst>
      <p:ext uri="{BB962C8B-B14F-4D97-AF65-F5344CB8AC3E}">
        <p14:creationId xmlns:p14="http://schemas.microsoft.com/office/powerpoint/2010/main" val="42363783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smtClean="0"/>
          </a:p>
        </p:txBody>
      </p:sp>
      <p:sp>
        <p:nvSpPr>
          <p:cNvPr id="28676"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B7AAC6B-68C1-416E-8101-9C958E93FFA6}" type="slidenum">
              <a:rPr lang="en-GB" smtClean="0"/>
              <a:pPr fontAlgn="base">
                <a:spcBef>
                  <a:spcPct val="0"/>
                </a:spcBef>
                <a:spcAft>
                  <a:spcPct val="0"/>
                </a:spcAft>
                <a:defRPr/>
              </a:pPr>
              <a:t>22</a:t>
            </a:fld>
            <a:endParaRPr lang="en-GB" smtClean="0"/>
          </a:p>
        </p:txBody>
      </p:sp>
    </p:spTree>
    <p:extLst>
      <p:ext uri="{BB962C8B-B14F-4D97-AF65-F5344CB8AC3E}">
        <p14:creationId xmlns:p14="http://schemas.microsoft.com/office/powerpoint/2010/main" val="136845389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23</a:t>
            </a:fld>
            <a:endParaRPr lang="en-GB"/>
          </a:p>
        </p:txBody>
      </p:sp>
    </p:spTree>
    <p:extLst>
      <p:ext uri="{BB962C8B-B14F-4D97-AF65-F5344CB8AC3E}">
        <p14:creationId xmlns:p14="http://schemas.microsoft.com/office/powerpoint/2010/main" val="4086392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24</a:t>
            </a:fld>
            <a:endParaRPr lang="en-GB"/>
          </a:p>
        </p:txBody>
      </p:sp>
    </p:spTree>
    <p:extLst>
      <p:ext uri="{BB962C8B-B14F-4D97-AF65-F5344CB8AC3E}">
        <p14:creationId xmlns:p14="http://schemas.microsoft.com/office/powerpoint/2010/main" val="26721158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25</a:t>
            </a:fld>
            <a:endParaRPr lang="en-GB"/>
          </a:p>
        </p:txBody>
      </p:sp>
    </p:spTree>
    <p:extLst>
      <p:ext uri="{BB962C8B-B14F-4D97-AF65-F5344CB8AC3E}">
        <p14:creationId xmlns:p14="http://schemas.microsoft.com/office/powerpoint/2010/main" val="27514325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26</a:t>
            </a:fld>
            <a:endParaRPr lang="en-GB"/>
          </a:p>
        </p:txBody>
      </p:sp>
    </p:spTree>
    <p:extLst>
      <p:ext uri="{BB962C8B-B14F-4D97-AF65-F5344CB8AC3E}">
        <p14:creationId xmlns:p14="http://schemas.microsoft.com/office/powerpoint/2010/main" val="135085446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29</a:t>
            </a:fld>
            <a:endParaRPr lang="en-GB"/>
          </a:p>
        </p:txBody>
      </p:sp>
    </p:spTree>
    <p:extLst>
      <p:ext uri="{BB962C8B-B14F-4D97-AF65-F5344CB8AC3E}">
        <p14:creationId xmlns:p14="http://schemas.microsoft.com/office/powerpoint/2010/main" val="234534119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smtClean="0"/>
          </a:p>
        </p:txBody>
      </p:sp>
      <p:sp>
        <p:nvSpPr>
          <p:cNvPr id="3277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00580CD-09BD-4BDE-96BB-6ABA2AB67DD9}" type="slidenum">
              <a:rPr lang="en-GB" smtClean="0"/>
              <a:pPr fontAlgn="base">
                <a:spcBef>
                  <a:spcPct val="0"/>
                </a:spcBef>
                <a:spcAft>
                  <a:spcPct val="0"/>
                </a:spcAft>
                <a:defRPr/>
              </a:pPr>
              <a:t>30</a:t>
            </a:fld>
            <a:endParaRPr lang="en-GB" smtClean="0"/>
          </a:p>
        </p:txBody>
      </p:sp>
    </p:spTree>
    <p:extLst>
      <p:ext uri="{BB962C8B-B14F-4D97-AF65-F5344CB8AC3E}">
        <p14:creationId xmlns:p14="http://schemas.microsoft.com/office/powerpoint/2010/main" val="37817618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33</a:t>
            </a:fld>
            <a:endParaRPr lang="en-GB"/>
          </a:p>
        </p:txBody>
      </p:sp>
    </p:spTree>
    <p:extLst>
      <p:ext uri="{BB962C8B-B14F-4D97-AF65-F5344CB8AC3E}">
        <p14:creationId xmlns:p14="http://schemas.microsoft.com/office/powerpoint/2010/main" val="116049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34</a:t>
            </a:fld>
            <a:endParaRPr lang="en-GB"/>
          </a:p>
        </p:txBody>
      </p:sp>
    </p:spTree>
    <p:extLst>
      <p:ext uri="{BB962C8B-B14F-4D97-AF65-F5344CB8AC3E}">
        <p14:creationId xmlns:p14="http://schemas.microsoft.com/office/powerpoint/2010/main" val="276010893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35</a:t>
            </a:fld>
            <a:endParaRPr lang="en-GB"/>
          </a:p>
        </p:txBody>
      </p:sp>
    </p:spTree>
    <p:extLst>
      <p:ext uri="{BB962C8B-B14F-4D97-AF65-F5344CB8AC3E}">
        <p14:creationId xmlns:p14="http://schemas.microsoft.com/office/powerpoint/2010/main" val="15538765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36</a:t>
            </a:fld>
            <a:endParaRPr lang="en-GB"/>
          </a:p>
        </p:txBody>
      </p:sp>
    </p:spTree>
    <p:extLst>
      <p:ext uri="{BB962C8B-B14F-4D97-AF65-F5344CB8AC3E}">
        <p14:creationId xmlns:p14="http://schemas.microsoft.com/office/powerpoint/2010/main" val="130552476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39</a:t>
            </a:fld>
            <a:endParaRPr lang="en-GB"/>
          </a:p>
        </p:txBody>
      </p:sp>
    </p:spTree>
    <p:extLst>
      <p:ext uri="{BB962C8B-B14F-4D97-AF65-F5344CB8AC3E}">
        <p14:creationId xmlns:p14="http://schemas.microsoft.com/office/powerpoint/2010/main" val="363419835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40</a:t>
            </a:fld>
            <a:endParaRPr lang="en-GB"/>
          </a:p>
        </p:txBody>
      </p:sp>
    </p:spTree>
    <p:extLst>
      <p:ext uri="{BB962C8B-B14F-4D97-AF65-F5344CB8AC3E}">
        <p14:creationId xmlns:p14="http://schemas.microsoft.com/office/powerpoint/2010/main" val="239295481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41</a:t>
            </a:fld>
            <a:endParaRPr lang="en-GB"/>
          </a:p>
        </p:txBody>
      </p:sp>
    </p:spTree>
    <p:extLst>
      <p:ext uri="{BB962C8B-B14F-4D97-AF65-F5344CB8AC3E}">
        <p14:creationId xmlns:p14="http://schemas.microsoft.com/office/powerpoint/2010/main" val="113594499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42</a:t>
            </a:fld>
            <a:endParaRPr lang="en-GB"/>
          </a:p>
        </p:txBody>
      </p:sp>
    </p:spTree>
    <p:extLst>
      <p:ext uri="{BB962C8B-B14F-4D97-AF65-F5344CB8AC3E}">
        <p14:creationId xmlns:p14="http://schemas.microsoft.com/office/powerpoint/2010/main" val="399253776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43</a:t>
            </a:fld>
            <a:endParaRPr lang="en-GB"/>
          </a:p>
        </p:txBody>
      </p:sp>
    </p:spTree>
    <p:extLst>
      <p:ext uri="{BB962C8B-B14F-4D97-AF65-F5344CB8AC3E}">
        <p14:creationId xmlns:p14="http://schemas.microsoft.com/office/powerpoint/2010/main" val="389750621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smtClean="0"/>
          </a:p>
        </p:txBody>
      </p:sp>
      <p:sp>
        <p:nvSpPr>
          <p:cNvPr id="2253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1B1138BC-FAA7-456E-997B-018F747DD5FA}" type="slidenum">
              <a:rPr lang="en-GB" smtClean="0"/>
              <a:pPr fontAlgn="base">
                <a:spcBef>
                  <a:spcPct val="0"/>
                </a:spcBef>
                <a:spcAft>
                  <a:spcPct val="0"/>
                </a:spcAft>
                <a:defRPr/>
              </a:pPr>
              <a:t>44</a:t>
            </a:fld>
            <a:endParaRPr lang="en-GB" smtClean="0"/>
          </a:p>
        </p:txBody>
      </p:sp>
    </p:spTree>
    <p:extLst>
      <p:ext uri="{BB962C8B-B14F-4D97-AF65-F5344CB8AC3E}">
        <p14:creationId xmlns:p14="http://schemas.microsoft.com/office/powerpoint/2010/main" val="121745405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smtClean="0"/>
          </a:p>
        </p:txBody>
      </p:sp>
      <p:sp>
        <p:nvSpPr>
          <p:cNvPr id="23556"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E22A6316-E188-4857-A71D-904D34422ADB}" type="slidenum">
              <a:rPr lang="en-GB" smtClean="0"/>
              <a:pPr fontAlgn="base">
                <a:spcBef>
                  <a:spcPct val="0"/>
                </a:spcBef>
                <a:spcAft>
                  <a:spcPct val="0"/>
                </a:spcAft>
                <a:defRPr/>
              </a:pPr>
              <a:t>45</a:t>
            </a:fld>
            <a:endParaRPr lang="en-GB" smtClean="0"/>
          </a:p>
        </p:txBody>
      </p:sp>
    </p:spTree>
    <p:extLst>
      <p:ext uri="{BB962C8B-B14F-4D97-AF65-F5344CB8AC3E}">
        <p14:creationId xmlns:p14="http://schemas.microsoft.com/office/powerpoint/2010/main" val="375818782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smtClean="0"/>
          </a:p>
        </p:txBody>
      </p:sp>
      <p:sp>
        <p:nvSpPr>
          <p:cNvPr id="2458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5579DA6-B750-4527-89C9-3AC481DBEFF4}" type="slidenum">
              <a:rPr lang="en-GB" smtClean="0"/>
              <a:pPr fontAlgn="base">
                <a:spcBef>
                  <a:spcPct val="0"/>
                </a:spcBef>
                <a:spcAft>
                  <a:spcPct val="0"/>
                </a:spcAft>
                <a:defRPr/>
              </a:pPr>
              <a:t>47</a:t>
            </a:fld>
            <a:endParaRPr lang="en-GB" smtClean="0"/>
          </a:p>
        </p:txBody>
      </p:sp>
    </p:spTree>
    <p:extLst>
      <p:ext uri="{BB962C8B-B14F-4D97-AF65-F5344CB8AC3E}">
        <p14:creationId xmlns:p14="http://schemas.microsoft.com/office/powerpoint/2010/main" val="185223564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smtClean="0"/>
          </a:p>
        </p:txBody>
      </p:sp>
      <p:sp>
        <p:nvSpPr>
          <p:cNvPr id="2560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6183A7AA-D555-4DC4-9A33-7E797FBCE066}" type="slidenum">
              <a:rPr lang="en-GB" smtClean="0"/>
              <a:pPr fontAlgn="base">
                <a:spcBef>
                  <a:spcPct val="0"/>
                </a:spcBef>
                <a:spcAft>
                  <a:spcPct val="0"/>
                </a:spcAft>
                <a:defRPr/>
              </a:pPr>
              <a:t>49</a:t>
            </a:fld>
            <a:endParaRPr lang="en-GB" smtClean="0"/>
          </a:p>
        </p:txBody>
      </p:sp>
    </p:spTree>
    <p:extLst>
      <p:ext uri="{BB962C8B-B14F-4D97-AF65-F5344CB8AC3E}">
        <p14:creationId xmlns:p14="http://schemas.microsoft.com/office/powerpoint/2010/main" val="186363977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031"/>
          <p:cNvSpPr>
            <a:spLocks noGrp="1" noChangeArrowheads="1"/>
          </p:cNvSpPr>
          <p:nvPr>
            <p:ph type="sldNum" sz="quarter" idx="5"/>
          </p:nvPr>
        </p:nvSpPr>
        <p:spPr>
          <a:noFill/>
        </p:spPr>
        <p:txBody>
          <a:bodyPr/>
          <a:lstStyle>
            <a:lvl1pPr>
              <a:defRPr sz="2400">
                <a:solidFill>
                  <a:schemeClr val="tx1"/>
                </a:solidFill>
                <a:latin typeface="Arial" charset="0"/>
                <a:ea typeface="ＭＳ Ｐゴシック" pitchFamily="16" charset="-128"/>
              </a:defRPr>
            </a:lvl1pPr>
            <a:lvl2pPr marL="756546" indent="-290979">
              <a:defRPr sz="2400">
                <a:solidFill>
                  <a:schemeClr val="tx1"/>
                </a:solidFill>
                <a:latin typeface="Arial" charset="0"/>
                <a:ea typeface="ＭＳ Ｐゴシック" pitchFamily="16" charset="-128"/>
              </a:defRPr>
            </a:lvl2pPr>
            <a:lvl3pPr marL="1163917" indent="-232783">
              <a:defRPr sz="2400">
                <a:solidFill>
                  <a:schemeClr val="tx1"/>
                </a:solidFill>
                <a:latin typeface="Arial" charset="0"/>
                <a:ea typeface="ＭＳ Ｐゴシック" pitchFamily="16" charset="-128"/>
              </a:defRPr>
            </a:lvl3pPr>
            <a:lvl4pPr marL="1629484" indent="-232783">
              <a:defRPr sz="2400">
                <a:solidFill>
                  <a:schemeClr val="tx1"/>
                </a:solidFill>
                <a:latin typeface="Arial" charset="0"/>
                <a:ea typeface="ＭＳ Ｐゴシック" pitchFamily="16" charset="-128"/>
              </a:defRPr>
            </a:lvl4pPr>
            <a:lvl5pPr marL="2095050" indent="-232783">
              <a:defRPr sz="2400">
                <a:solidFill>
                  <a:schemeClr val="tx1"/>
                </a:solidFill>
                <a:latin typeface="Arial" charset="0"/>
                <a:ea typeface="ＭＳ Ｐゴシック" pitchFamily="16" charset="-128"/>
              </a:defRPr>
            </a:lvl5pPr>
            <a:lvl6pPr marL="2560617" indent="-232783" eaLnBrk="0" fontAlgn="base" hangingPunct="0">
              <a:spcBef>
                <a:spcPct val="0"/>
              </a:spcBef>
              <a:spcAft>
                <a:spcPct val="0"/>
              </a:spcAft>
              <a:defRPr sz="2400">
                <a:solidFill>
                  <a:schemeClr val="tx1"/>
                </a:solidFill>
                <a:latin typeface="Arial" charset="0"/>
                <a:ea typeface="ＭＳ Ｐゴシック" pitchFamily="16" charset="-128"/>
              </a:defRPr>
            </a:lvl6pPr>
            <a:lvl7pPr marL="3026184" indent="-232783" eaLnBrk="0" fontAlgn="base" hangingPunct="0">
              <a:spcBef>
                <a:spcPct val="0"/>
              </a:spcBef>
              <a:spcAft>
                <a:spcPct val="0"/>
              </a:spcAft>
              <a:defRPr sz="2400">
                <a:solidFill>
                  <a:schemeClr val="tx1"/>
                </a:solidFill>
                <a:latin typeface="Arial" charset="0"/>
                <a:ea typeface="ＭＳ Ｐゴシック" pitchFamily="16" charset="-128"/>
              </a:defRPr>
            </a:lvl7pPr>
            <a:lvl8pPr marL="3491751" indent="-232783" eaLnBrk="0" fontAlgn="base" hangingPunct="0">
              <a:spcBef>
                <a:spcPct val="0"/>
              </a:spcBef>
              <a:spcAft>
                <a:spcPct val="0"/>
              </a:spcAft>
              <a:defRPr sz="2400">
                <a:solidFill>
                  <a:schemeClr val="tx1"/>
                </a:solidFill>
                <a:latin typeface="Arial" charset="0"/>
                <a:ea typeface="ＭＳ Ｐゴシック" pitchFamily="16" charset="-128"/>
              </a:defRPr>
            </a:lvl8pPr>
            <a:lvl9pPr marL="3957317" indent="-232783" eaLnBrk="0" fontAlgn="base" hangingPunct="0">
              <a:spcBef>
                <a:spcPct val="0"/>
              </a:spcBef>
              <a:spcAft>
                <a:spcPct val="0"/>
              </a:spcAft>
              <a:defRPr sz="2400">
                <a:solidFill>
                  <a:schemeClr val="tx1"/>
                </a:solidFill>
                <a:latin typeface="Arial" charset="0"/>
                <a:ea typeface="ＭＳ Ｐゴシック" pitchFamily="16" charset="-128"/>
              </a:defRPr>
            </a:lvl9pPr>
          </a:lstStyle>
          <a:p>
            <a:fld id="{B68D11D1-F7FC-4BCC-B26D-FEDCE294B706}" type="slidenum">
              <a:rPr lang="en-US" sz="1200"/>
              <a:pPr/>
              <a:t>51</a:t>
            </a:fld>
            <a:endParaRPr lang="en-US" sz="120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p:spPr>
        <p:txBody>
          <a:bodyPr/>
          <a:lstStyle/>
          <a:p>
            <a:pPr eaLnBrk="1" hangingPunct="1"/>
            <a:endParaRPr lang="en-US" smtClean="0"/>
          </a:p>
        </p:txBody>
      </p:sp>
    </p:spTree>
    <p:extLst>
      <p:ext uri="{BB962C8B-B14F-4D97-AF65-F5344CB8AC3E}">
        <p14:creationId xmlns:p14="http://schemas.microsoft.com/office/powerpoint/2010/main" val="77904532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1031"/>
          <p:cNvSpPr>
            <a:spLocks noGrp="1" noChangeArrowheads="1"/>
          </p:cNvSpPr>
          <p:nvPr>
            <p:ph type="sldNum" sz="quarter" idx="5"/>
          </p:nvPr>
        </p:nvSpPr>
        <p:spPr>
          <a:noFill/>
        </p:spPr>
        <p:txBody>
          <a:bodyPr/>
          <a:lstStyle>
            <a:lvl1pPr>
              <a:defRPr sz="2400">
                <a:solidFill>
                  <a:schemeClr val="tx1"/>
                </a:solidFill>
                <a:latin typeface="Arial" charset="0"/>
                <a:ea typeface="ＭＳ Ｐゴシック" pitchFamily="16" charset="-128"/>
              </a:defRPr>
            </a:lvl1pPr>
            <a:lvl2pPr marL="756546" indent="-290979">
              <a:defRPr sz="2400">
                <a:solidFill>
                  <a:schemeClr val="tx1"/>
                </a:solidFill>
                <a:latin typeface="Arial" charset="0"/>
                <a:ea typeface="ＭＳ Ｐゴシック" pitchFamily="16" charset="-128"/>
              </a:defRPr>
            </a:lvl2pPr>
            <a:lvl3pPr marL="1163917" indent="-232783">
              <a:defRPr sz="2400">
                <a:solidFill>
                  <a:schemeClr val="tx1"/>
                </a:solidFill>
                <a:latin typeface="Arial" charset="0"/>
                <a:ea typeface="ＭＳ Ｐゴシック" pitchFamily="16" charset="-128"/>
              </a:defRPr>
            </a:lvl3pPr>
            <a:lvl4pPr marL="1629484" indent="-232783">
              <a:defRPr sz="2400">
                <a:solidFill>
                  <a:schemeClr val="tx1"/>
                </a:solidFill>
                <a:latin typeface="Arial" charset="0"/>
                <a:ea typeface="ＭＳ Ｐゴシック" pitchFamily="16" charset="-128"/>
              </a:defRPr>
            </a:lvl4pPr>
            <a:lvl5pPr marL="2095050" indent="-232783">
              <a:defRPr sz="2400">
                <a:solidFill>
                  <a:schemeClr val="tx1"/>
                </a:solidFill>
                <a:latin typeface="Arial" charset="0"/>
                <a:ea typeface="ＭＳ Ｐゴシック" pitchFamily="16" charset="-128"/>
              </a:defRPr>
            </a:lvl5pPr>
            <a:lvl6pPr marL="2560617" indent="-232783" eaLnBrk="0" fontAlgn="base" hangingPunct="0">
              <a:spcBef>
                <a:spcPct val="0"/>
              </a:spcBef>
              <a:spcAft>
                <a:spcPct val="0"/>
              </a:spcAft>
              <a:defRPr sz="2400">
                <a:solidFill>
                  <a:schemeClr val="tx1"/>
                </a:solidFill>
                <a:latin typeface="Arial" charset="0"/>
                <a:ea typeface="ＭＳ Ｐゴシック" pitchFamily="16" charset="-128"/>
              </a:defRPr>
            </a:lvl6pPr>
            <a:lvl7pPr marL="3026184" indent="-232783" eaLnBrk="0" fontAlgn="base" hangingPunct="0">
              <a:spcBef>
                <a:spcPct val="0"/>
              </a:spcBef>
              <a:spcAft>
                <a:spcPct val="0"/>
              </a:spcAft>
              <a:defRPr sz="2400">
                <a:solidFill>
                  <a:schemeClr val="tx1"/>
                </a:solidFill>
                <a:latin typeface="Arial" charset="0"/>
                <a:ea typeface="ＭＳ Ｐゴシック" pitchFamily="16" charset="-128"/>
              </a:defRPr>
            </a:lvl7pPr>
            <a:lvl8pPr marL="3491751" indent="-232783" eaLnBrk="0" fontAlgn="base" hangingPunct="0">
              <a:spcBef>
                <a:spcPct val="0"/>
              </a:spcBef>
              <a:spcAft>
                <a:spcPct val="0"/>
              </a:spcAft>
              <a:defRPr sz="2400">
                <a:solidFill>
                  <a:schemeClr val="tx1"/>
                </a:solidFill>
                <a:latin typeface="Arial" charset="0"/>
                <a:ea typeface="ＭＳ Ｐゴシック" pitchFamily="16" charset="-128"/>
              </a:defRPr>
            </a:lvl8pPr>
            <a:lvl9pPr marL="3957317" indent="-232783" eaLnBrk="0" fontAlgn="base" hangingPunct="0">
              <a:spcBef>
                <a:spcPct val="0"/>
              </a:spcBef>
              <a:spcAft>
                <a:spcPct val="0"/>
              </a:spcAft>
              <a:defRPr sz="2400">
                <a:solidFill>
                  <a:schemeClr val="tx1"/>
                </a:solidFill>
                <a:latin typeface="Arial" charset="0"/>
                <a:ea typeface="ＭＳ Ｐゴシック" pitchFamily="16" charset="-128"/>
              </a:defRPr>
            </a:lvl9pPr>
          </a:lstStyle>
          <a:p>
            <a:fld id="{21C9346D-0C91-4A9A-99F3-809E770F60A4}" type="slidenum">
              <a:rPr lang="en-US" sz="1200"/>
              <a:pPr/>
              <a:t>52</a:t>
            </a:fld>
            <a:endParaRPr lang="en-US" sz="1200"/>
          </a:p>
        </p:txBody>
      </p:sp>
      <p:sp>
        <p:nvSpPr>
          <p:cNvPr id="19459"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a:noFill/>
        </p:spPr>
        <p:txBody>
          <a:bodyPr/>
          <a:lstStyle/>
          <a:p>
            <a:pPr eaLnBrk="1" hangingPunct="1"/>
            <a:endParaRPr lang="en-US" smtClean="0"/>
          </a:p>
        </p:txBody>
      </p:sp>
    </p:spTree>
    <p:extLst>
      <p:ext uri="{BB962C8B-B14F-4D97-AF65-F5344CB8AC3E}">
        <p14:creationId xmlns:p14="http://schemas.microsoft.com/office/powerpoint/2010/main" val="311096594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031"/>
          <p:cNvSpPr>
            <a:spLocks noGrp="1" noChangeArrowheads="1"/>
          </p:cNvSpPr>
          <p:nvPr>
            <p:ph type="sldNum" sz="quarter" idx="5"/>
          </p:nvPr>
        </p:nvSpPr>
        <p:spPr>
          <a:noFill/>
        </p:spPr>
        <p:txBody>
          <a:bodyPr/>
          <a:lstStyle>
            <a:lvl1pPr>
              <a:defRPr sz="2400">
                <a:solidFill>
                  <a:schemeClr val="tx1"/>
                </a:solidFill>
                <a:latin typeface="Arial" charset="0"/>
                <a:ea typeface="ＭＳ Ｐゴシック" pitchFamily="16" charset="-128"/>
              </a:defRPr>
            </a:lvl1pPr>
            <a:lvl2pPr marL="756546" indent="-290979">
              <a:defRPr sz="2400">
                <a:solidFill>
                  <a:schemeClr val="tx1"/>
                </a:solidFill>
                <a:latin typeface="Arial" charset="0"/>
                <a:ea typeface="ＭＳ Ｐゴシック" pitchFamily="16" charset="-128"/>
              </a:defRPr>
            </a:lvl2pPr>
            <a:lvl3pPr marL="1163917" indent="-232783">
              <a:defRPr sz="2400">
                <a:solidFill>
                  <a:schemeClr val="tx1"/>
                </a:solidFill>
                <a:latin typeface="Arial" charset="0"/>
                <a:ea typeface="ＭＳ Ｐゴシック" pitchFamily="16" charset="-128"/>
              </a:defRPr>
            </a:lvl3pPr>
            <a:lvl4pPr marL="1629484" indent="-232783">
              <a:defRPr sz="2400">
                <a:solidFill>
                  <a:schemeClr val="tx1"/>
                </a:solidFill>
                <a:latin typeface="Arial" charset="0"/>
                <a:ea typeface="ＭＳ Ｐゴシック" pitchFamily="16" charset="-128"/>
              </a:defRPr>
            </a:lvl4pPr>
            <a:lvl5pPr marL="2095050" indent="-232783">
              <a:defRPr sz="2400">
                <a:solidFill>
                  <a:schemeClr val="tx1"/>
                </a:solidFill>
                <a:latin typeface="Arial" charset="0"/>
                <a:ea typeface="ＭＳ Ｐゴシック" pitchFamily="16" charset="-128"/>
              </a:defRPr>
            </a:lvl5pPr>
            <a:lvl6pPr marL="2560617" indent="-232783" eaLnBrk="0" fontAlgn="base" hangingPunct="0">
              <a:spcBef>
                <a:spcPct val="0"/>
              </a:spcBef>
              <a:spcAft>
                <a:spcPct val="0"/>
              </a:spcAft>
              <a:defRPr sz="2400">
                <a:solidFill>
                  <a:schemeClr val="tx1"/>
                </a:solidFill>
                <a:latin typeface="Arial" charset="0"/>
                <a:ea typeface="ＭＳ Ｐゴシック" pitchFamily="16" charset="-128"/>
              </a:defRPr>
            </a:lvl6pPr>
            <a:lvl7pPr marL="3026184" indent="-232783" eaLnBrk="0" fontAlgn="base" hangingPunct="0">
              <a:spcBef>
                <a:spcPct val="0"/>
              </a:spcBef>
              <a:spcAft>
                <a:spcPct val="0"/>
              </a:spcAft>
              <a:defRPr sz="2400">
                <a:solidFill>
                  <a:schemeClr val="tx1"/>
                </a:solidFill>
                <a:latin typeface="Arial" charset="0"/>
                <a:ea typeface="ＭＳ Ｐゴシック" pitchFamily="16" charset="-128"/>
              </a:defRPr>
            </a:lvl7pPr>
            <a:lvl8pPr marL="3491751" indent="-232783" eaLnBrk="0" fontAlgn="base" hangingPunct="0">
              <a:spcBef>
                <a:spcPct val="0"/>
              </a:spcBef>
              <a:spcAft>
                <a:spcPct val="0"/>
              </a:spcAft>
              <a:defRPr sz="2400">
                <a:solidFill>
                  <a:schemeClr val="tx1"/>
                </a:solidFill>
                <a:latin typeface="Arial" charset="0"/>
                <a:ea typeface="ＭＳ Ｐゴシック" pitchFamily="16" charset="-128"/>
              </a:defRPr>
            </a:lvl8pPr>
            <a:lvl9pPr marL="3957317" indent="-232783" eaLnBrk="0" fontAlgn="base" hangingPunct="0">
              <a:spcBef>
                <a:spcPct val="0"/>
              </a:spcBef>
              <a:spcAft>
                <a:spcPct val="0"/>
              </a:spcAft>
              <a:defRPr sz="2400">
                <a:solidFill>
                  <a:schemeClr val="tx1"/>
                </a:solidFill>
                <a:latin typeface="Arial" charset="0"/>
                <a:ea typeface="ＭＳ Ｐゴシック" pitchFamily="16" charset="-128"/>
              </a:defRPr>
            </a:lvl9pPr>
          </a:lstStyle>
          <a:p>
            <a:fld id="{9CEEC3F1-2FE4-4B06-85D1-411FCA7CF34A}" type="slidenum">
              <a:rPr lang="en-US" sz="1200"/>
              <a:pPr/>
              <a:t>53</a:t>
            </a:fld>
            <a:endParaRPr lang="en-US" sz="120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p:spPr>
        <p:txBody>
          <a:bodyPr/>
          <a:lstStyle/>
          <a:p>
            <a:pPr eaLnBrk="1" hangingPunct="1"/>
            <a:endParaRPr lang="en-US" smtClean="0"/>
          </a:p>
        </p:txBody>
      </p:sp>
    </p:spTree>
    <p:extLst>
      <p:ext uri="{BB962C8B-B14F-4D97-AF65-F5344CB8AC3E}">
        <p14:creationId xmlns:p14="http://schemas.microsoft.com/office/powerpoint/2010/main" val="79137086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031"/>
          <p:cNvSpPr>
            <a:spLocks noGrp="1" noChangeArrowheads="1"/>
          </p:cNvSpPr>
          <p:nvPr>
            <p:ph type="sldNum" sz="quarter" idx="5"/>
          </p:nvPr>
        </p:nvSpPr>
        <p:spPr>
          <a:noFill/>
        </p:spPr>
        <p:txBody>
          <a:bodyPr/>
          <a:lstStyle>
            <a:lvl1pPr>
              <a:defRPr sz="2400">
                <a:solidFill>
                  <a:schemeClr val="tx1"/>
                </a:solidFill>
                <a:latin typeface="Arial" charset="0"/>
                <a:ea typeface="ＭＳ Ｐゴシック" pitchFamily="16" charset="-128"/>
              </a:defRPr>
            </a:lvl1pPr>
            <a:lvl2pPr marL="756546" indent="-290979">
              <a:defRPr sz="2400">
                <a:solidFill>
                  <a:schemeClr val="tx1"/>
                </a:solidFill>
                <a:latin typeface="Arial" charset="0"/>
                <a:ea typeface="ＭＳ Ｐゴシック" pitchFamily="16" charset="-128"/>
              </a:defRPr>
            </a:lvl2pPr>
            <a:lvl3pPr marL="1163917" indent="-232783">
              <a:defRPr sz="2400">
                <a:solidFill>
                  <a:schemeClr val="tx1"/>
                </a:solidFill>
                <a:latin typeface="Arial" charset="0"/>
                <a:ea typeface="ＭＳ Ｐゴシック" pitchFamily="16" charset="-128"/>
              </a:defRPr>
            </a:lvl3pPr>
            <a:lvl4pPr marL="1629484" indent="-232783">
              <a:defRPr sz="2400">
                <a:solidFill>
                  <a:schemeClr val="tx1"/>
                </a:solidFill>
                <a:latin typeface="Arial" charset="0"/>
                <a:ea typeface="ＭＳ Ｐゴシック" pitchFamily="16" charset="-128"/>
              </a:defRPr>
            </a:lvl4pPr>
            <a:lvl5pPr marL="2095050" indent="-232783">
              <a:defRPr sz="2400">
                <a:solidFill>
                  <a:schemeClr val="tx1"/>
                </a:solidFill>
                <a:latin typeface="Arial" charset="0"/>
                <a:ea typeface="ＭＳ Ｐゴシック" pitchFamily="16" charset="-128"/>
              </a:defRPr>
            </a:lvl5pPr>
            <a:lvl6pPr marL="2560617" indent="-232783" eaLnBrk="0" fontAlgn="base" hangingPunct="0">
              <a:spcBef>
                <a:spcPct val="0"/>
              </a:spcBef>
              <a:spcAft>
                <a:spcPct val="0"/>
              </a:spcAft>
              <a:defRPr sz="2400">
                <a:solidFill>
                  <a:schemeClr val="tx1"/>
                </a:solidFill>
                <a:latin typeface="Arial" charset="0"/>
                <a:ea typeface="ＭＳ Ｐゴシック" pitchFamily="16" charset="-128"/>
              </a:defRPr>
            </a:lvl6pPr>
            <a:lvl7pPr marL="3026184" indent="-232783" eaLnBrk="0" fontAlgn="base" hangingPunct="0">
              <a:spcBef>
                <a:spcPct val="0"/>
              </a:spcBef>
              <a:spcAft>
                <a:spcPct val="0"/>
              </a:spcAft>
              <a:defRPr sz="2400">
                <a:solidFill>
                  <a:schemeClr val="tx1"/>
                </a:solidFill>
                <a:latin typeface="Arial" charset="0"/>
                <a:ea typeface="ＭＳ Ｐゴシック" pitchFamily="16" charset="-128"/>
              </a:defRPr>
            </a:lvl7pPr>
            <a:lvl8pPr marL="3491751" indent="-232783" eaLnBrk="0" fontAlgn="base" hangingPunct="0">
              <a:spcBef>
                <a:spcPct val="0"/>
              </a:spcBef>
              <a:spcAft>
                <a:spcPct val="0"/>
              </a:spcAft>
              <a:defRPr sz="2400">
                <a:solidFill>
                  <a:schemeClr val="tx1"/>
                </a:solidFill>
                <a:latin typeface="Arial" charset="0"/>
                <a:ea typeface="ＭＳ Ｐゴシック" pitchFamily="16" charset="-128"/>
              </a:defRPr>
            </a:lvl8pPr>
            <a:lvl9pPr marL="3957317" indent="-232783" eaLnBrk="0" fontAlgn="base" hangingPunct="0">
              <a:spcBef>
                <a:spcPct val="0"/>
              </a:spcBef>
              <a:spcAft>
                <a:spcPct val="0"/>
              </a:spcAft>
              <a:defRPr sz="2400">
                <a:solidFill>
                  <a:schemeClr val="tx1"/>
                </a:solidFill>
                <a:latin typeface="Arial" charset="0"/>
                <a:ea typeface="ＭＳ Ｐゴシック" pitchFamily="16" charset="-128"/>
              </a:defRPr>
            </a:lvl9pPr>
          </a:lstStyle>
          <a:p>
            <a:fld id="{BD691759-E71C-4539-814A-248E9BD07B6A}" type="slidenum">
              <a:rPr lang="en-US" sz="1200"/>
              <a:pPr/>
              <a:t>54</a:t>
            </a:fld>
            <a:endParaRPr lang="en-US" sz="120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p:spPr>
        <p:txBody>
          <a:bodyPr/>
          <a:lstStyle/>
          <a:p>
            <a:pPr eaLnBrk="1" hangingPunct="1"/>
            <a:endParaRPr lang="en-US" smtClean="0"/>
          </a:p>
        </p:txBody>
      </p:sp>
    </p:spTree>
    <p:extLst>
      <p:ext uri="{BB962C8B-B14F-4D97-AF65-F5344CB8AC3E}">
        <p14:creationId xmlns:p14="http://schemas.microsoft.com/office/powerpoint/2010/main" val="153741141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031"/>
          <p:cNvSpPr>
            <a:spLocks noGrp="1" noChangeArrowheads="1"/>
          </p:cNvSpPr>
          <p:nvPr>
            <p:ph type="sldNum" sz="quarter" idx="5"/>
          </p:nvPr>
        </p:nvSpPr>
        <p:spPr>
          <a:noFill/>
        </p:spPr>
        <p:txBody>
          <a:bodyPr/>
          <a:lstStyle>
            <a:lvl1pPr>
              <a:defRPr sz="2400">
                <a:solidFill>
                  <a:schemeClr val="tx1"/>
                </a:solidFill>
                <a:latin typeface="Arial" charset="0"/>
                <a:ea typeface="ＭＳ Ｐゴシック" pitchFamily="16" charset="-128"/>
              </a:defRPr>
            </a:lvl1pPr>
            <a:lvl2pPr marL="756546" indent="-290979">
              <a:defRPr sz="2400">
                <a:solidFill>
                  <a:schemeClr val="tx1"/>
                </a:solidFill>
                <a:latin typeface="Arial" charset="0"/>
                <a:ea typeface="ＭＳ Ｐゴシック" pitchFamily="16" charset="-128"/>
              </a:defRPr>
            </a:lvl2pPr>
            <a:lvl3pPr marL="1163917" indent="-232783">
              <a:defRPr sz="2400">
                <a:solidFill>
                  <a:schemeClr val="tx1"/>
                </a:solidFill>
                <a:latin typeface="Arial" charset="0"/>
                <a:ea typeface="ＭＳ Ｐゴシック" pitchFamily="16" charset="-128"/>
              </a:defRPr>
            </a:lvl3pPr>
            <a:lvl4pPr marL="1629484" indent="-232783">
              <a:defRPr sz="2400">
                <a:solidFill>
                  <a:schemeClr val="tx1"/>
                </a:solidFill>
                <a:latin typeface="Arial" charset="0"/>
                <a:ea typeface="ＭＳ Ｐゴシック" pitchFamily="16" charset="-128"/>
              </a:defRPr>
            </a:lvl4pPr>
            <a:lvl5pPr marL="2095050" indent="-232783">
              <a:defRPr sz="2400">
                <a:solidFill>
                  <a:schemeClr val="tx1"/>
                </a:solidFill>
                <a:latin typeface="Arial" charset="0"/>
                <a:ea typeface="ＭＳ Ｐゴシック" pitchFamily="16" charset="-128"/>
              </a:defRPr>
            </a:lvl5pPr>
            <a:lvl6pPr marL="2560617" indent="-232783" eaLnBrk="0" fontAlgn="base" hangingPunct="0">
              <a:spcBef>
                <a:spcPct val="0"/>
              </a:spcBef>
              <a:spcAft>
                <a:spcPct val="0"/>
              </a:spcAft>
              <a:defRPr sz="2400">
                <a:solidFill>
                  <a:schemeClr val="tx1"/>
                </a:solidFill>
                <a:latin typeface="Arial" charset="0"/>
                <a:ea typeface="ＭＳ Ｐゴシック" pitchFamily="16" charset="-128"/>
              </a:defRPr>
            </a:lvl6pPr>
            <a:lvl7pPr marL="3026184" indent="-232783" eaLnBrk="0" fontAlgn="base" hangingPunct="0">
              <a:spcBef>
                <a:spcPct val="0"/>
              </a:spcBef>
              <a:spcAft>
                <a:spcPct val="0"/>
              </a:spcAft>
              <a:defRPr sz="2400">
                <a:solidFill>
                  <a:schemeClr val="tx1"/>
                </a:solidFill>
                <a:latin typeface="Arial" charset="0"/>
                <a:ea typeface="ＭＳ Ｐゴシック" pitchFamily="16" charset="-128"/>
              </a:defRPr>
            </a:lvl7pPr>
            <a:lvl8pPr marL="3491751" indent="-232783" eaLnBrk="0" fontAlgn="base" hangingPunct="0">
              <a:spcBef>
                <a:spcPct val="0"/>
              </a:spcBef>
              <a:spcAft>
                <a:spcPct val="0"/>
              </a:spcAft>
              <a:defRPr sz="2400">
                <a:solidFill>
                  <a:schemeClr val="tx1"/>
                </a:solidFill>
                <a:latin typeface="Arial" charset="0"/>
                <a:ea typeface="ＭＳ Ｐゴシック" pitchFamily="16" charset="-128"/>
              </a:defRPr>
            </a:lvl8pPr>
            <a:lvl9pPr marL="3957317" indent="-232783" eaLnBrk="0" fontAlgn="base" hangingPunct="0">
              <a:spcBef>
                <a:spcPct val="0"/>
              </a:spcBef>
              <a:spcAft>
                <a:spcPct val="0"/>
              </a:spcAft>
              <a:defRPr sz="2400">
                <a:solidFill>
                  <a:schemeClr val="tx1"/>
                </a:solidFill>
                <a:latin typeface="Arial" charset="0"/>
                <a:ea typeface="ＭＳ Ｐゴシック" pitchFamily="16" charset="-128"/>
              </a:defRPr>
            </a:lvl9pPr>
          </a:lstStyle>
          <a:p>
            <a:fld id="{9861DACF-7FE8-43AF-BE63-2BED6ABAD1DB}" type="slidenum">
              <a:rPr lang="en-US" sz="1200"/>
              <a:pPr/>
              <a:t>56</a:t>
            </a:fld>
            <a:endParaRPr lang="en-US" sz="1200"/>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p:spPr>
        <p:txBody>
          <a:bodyPr/>
          <a:lstStyle/>
          <a:p>
            <a:pPr eaLnBrk="1" hangingPunct="1"/>
            <a:endParaRPr lang="en-US" smtClean="0"/>
          </a:p>
        </p:txBody>
      </p:sp>
    </p:spTree>
    <p:extLst>
      <p:ext uri="{BB962C8B-B14F-4D97-AF65-F5344CB8AC3E}">
        <p14:creationId xmlns:p14="http://schemas.microsoft.com/office/powerpoint/2010/main" val="419247463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031"/>
          <p:cNvSpPr>
            <a:spLocks noGrp="1" noChangeArrowheads="1"/>
          </p:cNvSpPr>
          <p:nvPr>
            <p:ph type="sldNum" sz="quarter" idx="5"/>
          </p:nvPr>
        </p:nvSpPr>
        <p:spPr>
          <a:noFill/>
        </p:spPr>
        <p:txBody>
          <a:bodyPr/>
          <a:lstStyle>
            <a:lvl1pPr>
              <a:defRPr sz="2400">
                <a:solidFill>
                  <a:schemeClr val="tx1"/>
                </a:solidFill>
                <a:latin typeface="Arial" charset="0"/>
                <a:ea typeface="ＭＳ Ｐゴシック" pitchFamily="16" charset="-128"/>
              </a:defRPr>
            </a:lvl1pPr>
            <a:lvl2pPr marL="756546" indent="-290979">
              <a:defRPr sz="2400">
                <a:solidFill>
                  <a:schemeClr val="tx1"/>
                </a:solidFill>
                <a:latin typeface="Arial" charset="0"/>
                <a:ea typeface="ＭＳ Ｐゴシック" pitchFamily="16" charset="-128"/>
              </a:defRPr>
            </a:lvl2pPr>
            <a:lvl3pPr marL="1163917" indent="-232783">
              <a:defRPr sz="2400">
                <a:solidFill>
                  <a:schemeClr val="tx1"/>
                </a:solidFill>
                <a:latin typeface="Arial" charset="0"/>
                <a:ea typeface="ＭＳ Ｐゴシック" pitchFamily="16" charset="-128"/>
              </a:defRPr>
            </a:lvl3pPr>
            <a:lvl4pPr marL="1629484" indent="-232783">
              <a:defRPr sz="2400">
                <a:solidFill>
                  <a:schemeClr val="tx1"/>
                </a:solidFill>
                <a:latin typeface="Arial" charset="0"/>
                <a:ea typeface="ＭＳ Ｐゴシック" pitchFamily="16" charset="-128"/>
              </a:defRPr>
            </a:lvl4pPr>
            <a:lvl5pPr marL="2095050" indent="-232783">
              <a:defRPr sz="2400">
                <a:solidFill>
                  <a:schemeClr val="tx1"/>
                </a:solidFill>
                <a:latin typeface="Arial" charset="0"/>
                <a:ea typeface="ＭＳ Ｐゴシック" pitchFamily="16" charset="-128"/>
              </a:defRPr>
            </a:lvl5pPr>
            <a:lvl6pPr marL="2560617" indent="-232783" eaLnBrk="0" fontAlgn="base" hangingPunct="0">
              <a:spcBef>
                <a:spcPct val="0"/>
              </a:spcBef>
              <a:spcAft>
                <a:spcPct val="0"/>
              </a:spcAft>
              <a:defRPr sz="2400">
                <a:solidFill>
                  <a:schemeClr val="tx1"/>
                </a:solidFill>
                <a:latin typeface="Arial" charset="0"/>
                <a:ea typeface="ＭＳ Ｐゴシック" pitchFamily="16" charset="-128"/>
              </a:defRPr>
            </a:lvl6pPr>
            <a:lvl7pPr marL="3026184" indent="-232783" eaLnBrk="0" fontAlgn="base" hangingPunct="0">
              <a:spcBef>
                <a:spcPct val="0"/>
              </a:spcBef>
              <a:spcAft>
                <a:spcPct val="0"/>
              </a:spcAft>
              <a:defRPr sz="2400">
                <a:solidFill>
                  <a:schemeClr val="tx1"/>
                </a:solidFill>
                <a:latin typeface="Arial" charset="0"/>
                <a:ea typeface="ＭＳ Ｐゴシック" pitchFamily="16" charset="-128"/>
              </a:defRPr>
            </a:lvl7pPr>
            <a:lvl8pPr marL="3491751" indent="-232783" eaLnBrk="0" fontAlgn="base" hangingPunct="0">
              <a:spcBef>
                <a:spcPct val="0"/>
              </a:spcBef>
              <a:spcAft>
                <a:spcPct val="0"/>
              </a:spcAft>
              <a:defRPr sz="2400">
                <a:solidFill>
                  <a:schemeClr val="tx1"/>
                </a:solidFill>
                <a:latin typeface="Arial" charset="0"/>
                <a:ea typeface="ＭＳ Ｐゴシック" pitchFamily="16" charset="-128"/>
              </a:defRPr>
            </a:lvl8pPr>
            <a:lvl9pPr marL="3957317" indent="-232783" eaLnBrk="0" fontAlgn="base" hangingPunct="0">
              <a:spcBef>
                <a:spcPct val="0"/>
              </a:spcBef>
              <a:spcAft>
                <a:spcPct val="0"/>
              </a:spcAft>
              <a:defRPr sz="2400">
                <a:solidFill>
                  <a:schemeClr val="tx1"/>
                </a:solidFill>
                <a:latin typeface="Arial" charset="0"/>
                <a:ea typeface="ＭＳ Ｐゴシック" pitchFamily="16" charset="-128"/>
              </a:defRPr>
            </a:lvl9pPr>
          </a:lstStyle>
          <a:p>
            <a:fld id="{102FA7F5-749B-4636-B4CD-F5957054D860}" type="slidenum">
              <a:rPr lang="en-US" sz="1200"/>
              <a:pPr/>
              <a:t>58</a:t>
            </a:fld>
            <a:endParaRPr lang="en-US" sz="1200"/>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p:spPr>
        <p:txBody>
          <a:bodyPr/>
          <a:lstStyle/>
          <a:p>
            <a:pPr eaLnBrk="1" hangingPunct="1"/>
            <a:endParaRPr lang="en-US" smtClean="0"/>
          </a:p>
        </p:txBody>
      </p:sp>
    </p:spTree>
    <p:extLst>
      <p:ext uri="{BB962C8B-B14F-4D97-AF65-F5344CB8AC3E}">
        <p14:creationId xmlns:p14="http://schemas.microsoft.com/office/powerpoint/2010/main" val="6775355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64</a:t>
            </a:fld>
            <a:endParaRPr lang="en-GB"/>
          </a:p>
        </p:txBody>
      </p:sp>
    </p:spTree>
    <p:extLst>
      <p:ext uri="{BB962C8B-B14F-4D97-AF65-F5344CB8AC3E}">
        <p14:creationId xmlns:p14="http://schemas.microsoft.com/office/powerpoint/2010/main" val="206283724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65</a:t>
            </a:fld>
            <a:endParaRPr lang="en-GB"/>
          </a:p>
        </p:txBody>
      </p:sp>
    </p:spTree>
    <p:extLst>
      <p:ext uri="{BB962C8B-B14F-4D97-AF65-F5344CB8AC3E}">
        <p14:creationId xmlns:p14="http://schemas.microsoft.com/office/powerpoint/2010/main" val="294524099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66</a:t>
            </a:fld>
            <a:endParaRPr lang="en-GB"/>
          </a:p>
        </p:txBody>
      </p:sp>
    </p:spTree>
    <p:extLst>
      <p:ext uri="{BB962C8B-B14F-4D97-AF65-F5344CB8AC3E}">
        <p14:creationId xmlns:p14="http://schemas.microsoft.com/office/powerpoint/2010/main" val="343210963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67</a:t>
            </a:fld>
            <a:endParaRPr lang="en-GB"/>
          </a:p>
        </p:txBody>
      </p:sp>
    </p:spTree>
    <p:extLst>
      <p:ext uri="{BB962C8B-B14F-4D97-AF65-F5344CB8AC3E}">
        <p14:creationId xmlns:p14="http://schemas.microsoft.com/office/powerpoint/2010/main" val="42090603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68</a:t>
            </a:fld>
            <a:endParaRPr lang="en-GB"/>
          </a:p>
        </p:txBody>
      </p:sp>
    </p:spTree>
    <p:extLst>
      <p:ext uri="{BB962C8B-B14F-4D97-AF65-F5344CB8AC3E}">
        <p14:creationId xmlns:p14="http://schemas.microsoft.com/office/powerpoint/2010/main" val="210726140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69</a:t>
            </a:fld>
            <a:endParaRPr lang="en-GB"/>
          </a:p>
        </p:txBody>
      </p:sp>
    </p:spTree>
    <p:extLst>
      <p:ext uri="{BB962C8B-B14F-4D97-AF65-F5344CB8AC3E}">
        <p14:creationId xmlns:p14="http://schemas.microsoft.com/office/powerpoint/2010/main" val="30370571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7A9E35A-6C44-42EB-9301-8DD0E125219B}" type="datetimeFigureOut">
              <a:rPr lang="en-GB" smtClean="0"/>
              <a:pPr/>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F75CEE-A6D1-4079-8E87-69A1DCF1AC16}"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49050990"/>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7A9E35A-6C44-42EB-9301-8DD0E125219B}" type="datetimeFigureOut">
              <a:rPr lang="en-GB" smtClean="0"/>
              <a:pPr/>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F75CEE-A6D1-4079-8E87-69A1DCF1AC16}" type="slidenum">
              <a:rPr lang="en-GB" smtClean="0"/>
              <a:pPr/>
              <a:t>‹#›</a:t>
            </a:fld>
            <a:endParaRPr lang="en-GB"/>
          </a:p>
        </p:txBody>
      </p:sp>
    </p:spTree>
    <p:extLst>
      <p:ext uri="{BB962C8B-B14F-4D97-AF65-F5344CB8AC3E}">
        <p14:creationId xmlns:p14="http://schemas.microsoft.com/office/powerpoint/2010/main" val="2247897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7A9E35A-6C44-42EB-9301-8DD0E125219B}" type="datetimeFigureOut">
              <a:rPr lang="en-GB" smtClean="0"/>
              <a:pPr/>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F75CEE-A6D1-4079-8E87-69A1DCF1AC16}"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06385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7A9E35A-6C44-42EB-9301-8DD0E125219B}" type="datetimeFigureOut">
              <a:rPr lang="en-GB" smtClean="0"/>
              <a:pPr/>
              <a:t>02/10/2017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F75CEE-A6D1-4079-8E87-69A1DCF1AC16}" type="slidenum">
              <a:rPr lang="en-GB" smtClean="0"/>
              <a:pPr/>
              <a:t>‹#›</a:t>
            </a:fld>
            <a:endParaRPr lang="en-GB"/>
          </a:p>
        </p:txBody>
      </p:sp>
    </p:spTree>
    <p:extLst>
      <p:ext uri="{BB962C8B-B14F-4D97-AF65-F5344CB8AC3E}">
        <p14:creationId xmlns:p14="http://schemas.microsoft.com/office/powerpoint/2010/main" val="36690471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7A9E35A-6C44-42EB-9301-8DD0E125219B}" type="datetimeFigureOut">
              <a:rPr lang="en-GB" smtClean="0"/>
              <a:pPr/>
              <a:t>02/10/2017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F75CEE-A6D1-4079-8E87-69A1DCF1AC16}" type="slidenum">
              <a:rPr lang="en-GB" smtClean="0"/>
              <a:pPr/>
              <a:t>‹#›</a:t>
            </a:fld>
            <a:endParaRPr lang="en-GB"/>
          </a:p>
        </p:txBody>
      </p:sp>
    </p:spTree>
    <p:extLst>
      <p:ext uri="{BB962C8B-B14F-4D97-AF65-F5344CB8AC3E}">
        <p14:creationId xmlns:p14="http://schemas.microsoft.com/office/powerpoint/2010/main" val="3095871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7A9E35A-6C44-42EB-9301-8DD0E125219B}" type="datetimeFigureOut">
              <a:rPr lang="en-GB" smtClean="0"/>
              <a:pPr/>
              <a:t>02/10/2017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F75CEE-A6D1-4079-8E87-69A1DCF1AC16}" type="slidenum">
              <a:rPr lang="en-GB" smtClean="0"/>
              <a:pPr/>
              <a:t>‹#›</a:t>
            </a:fld>
            <a:endParaRPr lang="en-GB"/>
          </a:p>
        </p:txBody>
      </p:sp>
    </p:spTree>
    <p:extLst>
      <p:ext uri="{BB962C8B-B14F-4D97-AF65-F5344CB8AC3E}">
        <p14:creationId xmlns:p14="http://schemas.microsoft.com/office/powerpoint/2010/main" val="41270797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57A9E35A-6C44-42EB-9301-8DD0E125219B}" type="datetimeFigureOut">
              <a:rPr lang="en-GB" smtClean="0"/>
              <a:pPr/>
              <a:t>02/10/2017</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BBF75CEE-A6D1-4079-8E87-69A1DCF1AC16}" type="slidenum">
              <a:rPr lang="en-GB" smtClean="0"/>
              <a:pPr/>
              <a:t>‹#›</a:t>
            </a:fld>
            <a:endParaRPr lang="en-GB"/>
          </a:p>
        </p:txBody>
      </p:sp>
    </p:spTree>
    <p:extLst>
      <p:ext uri="{BB962C8B-B14F-4D97-AF65-F5344CB8AC3E}">
        <p14:creationId xmlns:p14="http://schemas.microsoft.com/office/powerpoint/2010/main" val="2647088398"/>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57A9E35A-6C44-42EB-9301-8DD0E125219B}" type="datetimeFigureOut">
              <a:rPr lang="en-GB" smtClean="0"/>
              <a:pPr/>
              <a:t>02/10/2017</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BF75CEE-A6D1-4079-8E87-69A1DCF1AC16}" type="slidenum">
              <a:rPr lang="en-GB" smtClean="0"/>
              <a:pPr/>
              <a:t>‹#›</a:t>
            </a:fld>
            <a:endParaRPr lang="en-GB"/>
          </a:p>
        </p:txBody>
      </p:sp>
    </p:spTree>
    <p:extLst>
      <p:ext uri="{BB962C8B-B14F-4D97-AF65-F5344CB8AC3E}">
        <p14:creationId xmlns:p14="http://schemas.microsoft.com/office/powerpoint/2010/main" val="69673516"/>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7A9E35A-6C44-42EB-9301-8DD0E125219B}" type="datetimeFigureOut">
              <a:rPr lang="en-GB" smtClean="0"/>
              <a:pPr/>
              <a:t>02/10/2017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F75CEE-A6D1-4079-8E87-69A1DCF1AC16}" type="slidenum">
              <a:rPr lang="en-GB" smtClean="0"/>
              <a:pPr/>
              <a:t>‹#›</a:t>
            </a:fld>
            <a:endParaRPr lang="en-GB"/>
          </a:p>
        </p:txBody>
      </p:sp>
    </p:spTree>
    <p:extLst>
      <p:ext uri="{BB962C8B-B14F-4D97-AF65-F5344CB8AC3E}">
        <p14:creationId xmlns:p14="http://schemas.microsoft.com/office/powerpoint/2010/main" val="33435585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7A9E35A-6C44-42EB-9301-8DD0E125219B}" type="datetimeFigureOut">
              <a:rPr lang="en-GB" smtClean="0"/>
              <a:pPr/>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F75CEE-A6D1-4079-8E87-69A1DCF1AC16}" type="slidenum">
              <a:rPr lang="en-GB" smtClean="0"/>
              <a:pPr/>
              <a:t>‹#›</a:t>
            </a:fld>
            <a:endParaRPr lang="en-GB"/>
          </a:p>
        </p:txBody>
      </p:sp>
    </p:spTree>
    <p:extLst>
      <p:ext uri="{BB962C8B-B14F-4D97-AF65-F5344CB8AC3E}">
        <p14:creationId xmlns:p14="http://schemas.microsoft.com/office/powerpoint/2010/main" val="9654288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7A9E35A-6C44-42EB-9301-8DD0E125219B}" type="datetimeFigureOut">
              <a:rPr lang="en-GB" smtClean="0"/>
              <a:pPr/>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F75CEE-A6D1-4079-8E87-69A1DCF1AC16}" type="slidenum">
              <a:rPr lang="en-GB" smtClean="0"/>
              <a:pPr/>
              <a:t>‹#›</a:t>
            </a:fld>
            <a:endParaRPr lang="en-GB"/>
          </a:p>
        </p:txBody>
      </p:sp>
    </p:spTree>
    <p:extLst>
      <p:ext uri="{BB962C8B-B14F-4D97-AF65-F5344CB8AC3E}">
        <p14:creationId xmlns:p14="http://schemas.microsoft.com/office/powerpoint/2010/main" val="200783793"/>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57A9E35A-6C44-42EB-9301-8DD0E125219B}" type="datetimeFigureOut">
              <a:rPr lang="en-GB" smtClean="0"/>
              <a:pPr/>
              <a:t>02/10/2017</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BBF75CEE-A6D1-4079-8E87-69A1DCF1AC16}" type="slidenum">
              <a:rPr lang="en-GB" smtClean="0"/>
              <a:pPr/>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4659363"/>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P6YuBqIlcGY" TargetMode="External"/><Relationship Id="rId2" Type="http://schemas.openxmlformats.org/officeDocument/2006/relationships/hyperlink" Target="https://www.youtube.com/watch?v=6zzO2tTARBY" TargetMode="External"/><Relationship Id="rId1" Type="http://schemas.openxmlformats.org/officeDocument/2006/relationships/slideLayout" Target="../slideLayouts/slideLayout2.xml"/><Relationship Id="rId5" Type="http://schemas.openxmlformats.org/officeDocument/2006/relationships/hyperlink" Target="https://www.youtube.com/watch?v=xv4CHjJXGEQ" TargetMode="External"/><Relationship Id="rId4" Type="http://schemas.openxmlformats.org/officeDocument/2006/relationships/hyperlink" Target="https://www.youtube.com/watch?v=qWcyb37ncsM"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2.xml"/><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solidFill>
                  <a:schemeClr val="accent6">
                    <a:lumMod val="50000"/>
                  </a:schemeClr>
                </a:solidFill>
              </a:rPr>
              <a:t>Offender </a:t>
            </a:r>
            <a:r>
              <a:rPr lang="en-GB" dirty="0" smtClean="0">
                <a:solidFill>
                  <a:schemeClr val="accent6">
                    <a:lumMod val="50000"/>
                  </a:schemeClr>
                </a:solidFill>
              </a:rPr>
              <a:t>Profiling</a:t>
            </a:r>
            <a:endParaRPr lang="en-GB" dirty="0">
              <a:solidFill>
                <a:schemeClr val="accent6">
                  <a:lumMod val="50000"/>
                </a:schemeClr>
              </a:solidFill>
            </a:endParaRPr>
          </a:p>
        </p:txBody>
      </p:sp>
      <p:sp>
        <p:nvSpPr>
          <p:cNvPr id="3" name="Subtitle 2"/>
          <p:cNvSpPr>
            <a:spLocks noGrp="1"/>
          </p:cNvSpPr>
          <p:nvPr>
            <p:ph type="subTitle" idx="1"/>
          </p:nvPr>
        </p:nvSpPr>
        <p:spPr>
          <a:solidFill>
            <a:schemeClr val="bg1"/>
          </a:solidFill>
          <a:ln>
            <a:solidFill>
              <a:schemeClr val="accent1"/>
            </a:solidFill>
          </a:ln>
        </p:spPr>
        <p:txBody>
          <a:bodyPr/>
          <a:lstStyle/>
          <a:p>
            <a:pPr algn="ctr"/>
            <a:r>
              <a:rPr lang="en-GB" b="1" dirty="0" smtClean="0">
                <a:solidFill>
                  <a:schemeClr val="accent6">
                    <a:lumMod val="50000"/>
                  </a:schemeClr>
                </a:solidFill>
              </a:rPr>
              <a:t>Criminology and Forensic psychology:</a:t>
            </a:r>
          </a:p>
          <a:p>
            <a:pPr algn="ctr"/>
            <a:r>
              <a:rPr lang="en-GB" b="1" dirty="0" smtClean="0">
                <a:solidFill>
                  <a:schemeClr val="accent6">
                    <a:lumMod val="50000"/>
                  </a:schemeClr>
                </a:solidFill>
              </a:rPr>
              <a:t>Lecture 2</a:t>
            </a:r>
            <a:endParaRPr lang="en-GB" b="1" dirty="0">
              <a:solidFill>
                <a:schemeClr val="accent6">
                  <a:lumMod val="50000"/>
                </a:schemeClr>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6">
                    <a:lumMod val="50000"/>
                  </a:schemeClr>
                </a:solidFill>
              </a:rPr>
              <a:t>What is it?</a:t>
            </a:r>
            <a:endParaRPr lang="en-GB" dirty="0">
              <a:solidFill>
                <a:schemeClr val="accent6">
                  <a:lumMod val="50000"/>
                </a:schemeClr>
              </a:solidFill>
            </a:endParaRPr>
          </a:p>
        </p:txBody>
      </p:sp>
      <p:sp>
        <p:nvSpPr>
          <p:cNvPr id="3" name="Content Placeholder 2"/>
          <p:cNvSpPr>
            <a:spLocks noGrp="1"/>
          </p:cNvSpPr>
          <p:nvPr>
            <p:ph idx="1"/>
          </p:nvPr>
        </p:nvSpPr>
        <p:spPr>
          <a:solidFill>
            <a:schemeClr val="bg1"/>
          </a:solidFill>
          <a:ln>
            <a:solidFill>
              <a:schemeClr val="accent1"/>
            </a:solidFill>
          </a:ln>
        </p:spPr>
        <p:txBody>
          <a:bodyPr>
            <a:normAutofit/>
          </a:bodyPr>
          <a:lstStyle/>
          <a:p>
            <a:r>
              <a:rPr lang="en-GB" sz="2400" dirty="0" smtClean="0">
                <a:solidFill>
                  <a:schemeClr val="accent6">
                    <a:lumMod val="50000"/>
                  </a:schemeClr>
                </a:solidFill>
              </a:rPr>
              <a:t>Offender profiling is grounded in the belief that it is possible to work out the characteristics of an offender by examining the characteristics of their offences. As Ainsworth (2001; p.7) puts it,</a:t>
            </a:r>
          </a:p>
          <a:p>
            <a:r>
              <a:rPr lang="en-GB" sz="2400" dirty="0" smtClean="0">
                <a:solidFill>
                  <a:schemeClr val="accent6">
                    <a:lumMod val="50000"/>
                  </a:schemeClr>
                </a:solidFill>
              </a:rPr>
              <a:t>“profiling generally refers to the process of using all the available information about a crime, a crime scene, and a victim in order to compose a profile of the (as yet) unknown perpetrator.”</a:t>
            </a:r>
          </a:p>
          <a:p>
            <a:r>
              <a:rPr lang="en-GB" sz="2400" dirty="0" smtClean="0">
                <a:solidFill>
                  <a:schemeClr val="accent6">
                    <a:lumMod val="50000"/>
                  </a:schemeClr>
                </a:solidFill>
              </a:rPr>
              <a:t>Or, </a:t>
            </a:r>
            <a:r>
              <a:rPr lang="en-GB" sz="2400" dirty="0" smtClean="0">
                <a:solidFill>
                  <a:schemeClr val="accent6">
                    <a:lumMod val="50000"/>
                  </a:schemeClr>
                </a:solidFill>
              </a:rPr>
              <a:t>“the </a:t>
            </a:r>
            <a:r>
              <a:rPr lang="en-GB" sz="2400" dirty="0" smtClean="0">
                <a:solidFill>
                  <a:schemeClr val="accent6">
                    <a:lumMod val="50000"/>
                  </a:schemeClr>
                </a:solidFill>
              </a:rPr>
              <a:t>inferring of an offender`s characteristics from the crime scene </a:t>
            </a:r>
            <a:r>
              <a:rPr lang="en-GB" sz="2400" dirty="0" smtClean="0">
                <a:solidFill>
                  <a:schemeClr val="accent6">
                    <a:lumMod val="50000"/>
                  </a:schemeClr>
                </a:solidFill>
              </a:rPr>
              <a:t>behaviour</a:t>
            </a:r>
            <a:r>
              <a:rPr lang="en-GB" sz="2400" dirty="0" smtClean="0">
                <a:solidFill>
                  <a:schemeClr val="accent6">
                    <a:lumMod val="50000"/>
                  </a:schemeClr>
                </a:solidFill>
              </a:rPr>
              <a:t>.”</a:t>
            </a:r>
            <a:endParaRPr lang="en-GB" sz="2400" dirty="0" smtClean="0">
              <a:solidFill>
                <a:schemeClr val="accent6">
                  <a:lumMod val="50000"/>
                </a:schemeClr>
              </a:solidFill>
            </a:endParaRPr>
          </a:p>
          <a:p>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92696"/>
            <a:ext cx="8229600" cy="5256584"/>
          </a:xfrm>
          <a:solidFill>
            <a:schemeClr val="bg1"/>
          </a:solidFill>
          <a:ln>
            <a:solidFill>
              <a:schemeClr val="accent1"/>
            </a:solidFill>
          </a:ln>
        </p:spPr>
        <p:txBody>
          <a:bodyPr>
            <a:normAutofit/>
          </a:bodyPr>
          <a:lstStyle/>
          <a:p>
            <a:pPr>
              <a:buFont typeface="Wingdings" panose="05000000000000000000" pitchFamily="2" charset="2"/>
              <a:buChar char="v"/>
            </a:pPr>
            <a:endParaRPr lang="en-GB" sz="2400" dirty="0" smtClean="0">
              <a:solidFill>
                <a:schemeClr val="accent6">
                  <a:lumMod val="50000"/>
                </a:schemeClr>
              </a:solidFill>
            </a:endParaRPr>
          </a:p>
          <a:p>
            <a:pPr>
              <a:buFont typeface="Wingdings" panose="05000000000000000000" pitchFamily="2" charset="2"/>
              <a:buChar char="v"/>
            </a:pPr>
            <a:r>
              <a:rPr lang="en-GB" sz="2400" dirty="0" smtClean="0">
                <a:solidFill>
                  <a:schemeClr val="accent6">
                    <a:lumMod val="50000"/>
                  </a:schemeClr>
                </a:solidFill>
              </a:rPr>
              <a:t>Clearly</a:t>
            </a:r>
            <a:r>
              <a:rPr lang="en-GB" sz="2400" dirty="0" smtClean="0">
                <a:solidFill>
                  <a:schemeClr val="accent6">
                    <a:lumMod val="50000"/>
                  </a:schemeClr>
                </a:solidFill>
              </a:rPr>
              <a:t>, then, there is a close relationship between profiling and ‘conventional’ detective work.</a:t>
            </a:r>
          </a:p>
          <a:p>
            <a:pPr>
              <a:buFont typeface="Wingdings" panose="05000000000000000000" pitchFamily="2" charset="2"/>
              <a:buChar char="v"/>
            </a:pPr>
            <a:r>
              <a:rPr lang="en-GB" sz="2400" dirty="0" smtClean="0">
                <a:solidFill>
                  <a:schemeClr val="accent6">
                    <a:lumMod val="50000"/>
                  </a:schemeClr>
                </a:solidFill>
              </a:rPr>
              <a:t>However, profiling differs from conventional detection in its attempt to use information about how an offence was committed to make suggestions about the psychological characteristics of the offender. </a:t>
            </a:r>
          </a:p>
          <a:p>
            <a:pPr>
              <a:buFont typeface="Wingdings" panose="05000000000000000000" pitchFamily="2" charset="2"/>
              <a:buChar char="v"/>
            </a:pPr>
            <a:r>
              <a:rPr lang="en-GB" sz="2400" dirty="0" smtClean="0">
                <a:solidFill>
                  <a:schemeClr val="accent6">
                    <a:lumMod val="50000"/>
                  </a:schemeClr>
                </a:solidFill>
              </a:rPr>
              <a:t>Profiling cannot tell police exactly who committed an offence, but it potentially can make predictions about the characteristics an offender is likely to possess. </a:t>
            </a:r>
          </a:p>
          <a:p>
            <a:pPr>
              <a:buFont typeface="Wingdings" panose="05000000000000000000" pitchFamily="2" charset="2"/>
              <a:buChar char="v"/>
            </a:pPr>
            <a:r>
              <a:rPr lang="en-GB" sz="2400" dirty="0" smtClean="0">
                <a:solidFill>
                  <a:schemeClr val="accent6">
                    <a:lumMod val="50000"/>
                  </a:schemeClr>
                </a:solidFill>
              </a:rPr>
              <a:t>This can help police target their investigation more effectively and prioritise suspects once they have been identified.</a:t>
            </a:r>
            <a:endParaRPr lang="en-GB" sz="2400" dirty="0">
              <a:solidFill>
                <a:schemeClr val="accent6">
                  <a:lumMod val="50000"/>
                </a:schemeClr>
              </a:solidFill>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080120"/>
          </a:xfrm>
        </p:spPr>
        <p:txBody>
          <a:bodyPr>
            <a:normAutofit/>
          </a:bodyPr>
          <a:lstStyle/>
          <a:p>
            <a:r>
              <a:rPr lang="en-GB" sz="4000" dirty="0" smtClean="0">
                <a:solidFill>
                  <a:schemeClr val="accent6">
                    <a:lumMod val="50000"/>
                  </a:schemeClr>
                </a:solidFill>
              </a:rPr>
              <a:t>How do Police typically solve cases?</a:t>
            </a:r>
            <a:endParaRPr lang="en-GB" sz="4000" dirty="0">
              <a:solidFill>
                <a:schemeClr val="accent6">
                  <a:lumMod val="50000"/>
                </a:schemeClr>
              </a:solidFill>
            </a:endParaRPr>
          </a:p>
        </p:txBody>
      </p:sp>
      <p:sp>
        <p:nvSpPr>
          <p:cNvPr id="3" name="Content Placeholder 2"/>
          <p:cNvSpPr>
            <a:spLocks noGrp="1"/>
          </p:cNvSpPr>
          <p:nvPr>
            <p:ph idx="1"/>
          </p:nvPr>
        </p:nvSpPr>
        <p:spPr>
          <a:xfrm>
            <a:off x="457200" y="1916832"/>
            <a:ext cx="8229600" cy="4176464"/>
          </a:xfrm>
          <a:solidFill>
            <a:schemeClr val="bg1"/>
          </a:solidFill>
          <a:ln>
            <a:solidFill>
              <a:schemeClr val="accent1"/>
            </a:solidFill>
          </a:ln>
        </p:spPr>
        <p:txBody>
          <a:bodyPr>
            <a:normAutofit/>
          </a:bodyPr>
          <a:lstStyle/>
          <a:p>
            <a:pPr>
              <a:buFont typeface="Wingdings" panose="05000000000000000000" pitchFamily="2" charset="2"/>
              <a:buChar char="v"/>
            </a:pPr>
            <a:r>
              <a:rPr lang="en-GB" dirty="0" smtClean="0">
                <a:solidFill>
                  <a:schemeClr val="accent6">
                    <a:lumMod val="50000"/>
                  </a:schemeClr>
                </a:solidFill>
              </a:rPr>
              <a:t>Collection and analysis of data and information from the crime scene</a:t>
            </a:r>
          </a:p>
          <a:p>
            <a:pPr>
              <a:buFont typeface="Wingdings" panose="05000000000000000000" pitchFamily="2" charset="2"/>
              <a:buChar char="v"/>
            </a:pPr>
            <a:r>
              <a:rPr lang="en-GB" dirty="0" smtClean="0">
                <a:solidFill>
                  <a:schemeClr val="accent6">
                    <a:lumMod val="50000"/>
                  </a:schemeClr>
                </a:solidFill>
              </a:rPr>
              <a:t>Pursue different lines of enquiry</a:t>
            </a:r>
          </a:p>
          <a:p>
            <a:pPr>
              <a:buFont typeface="Wingdings" panose="05000000000000000000" pitchFamily="2" charset="2"/>
              <a:buChar char="v"/>
            </a:pPr>
            <a:r>
              <a:rPr lang="en-GB" dirty="0" smtClean="0">
                <a:solidFill>
                  <a:schemeClr val="accent6">
                    <a:lumMod val="50000"/>
                  </a:schemeClr>
                </a:solidFill>
              </a:rPr>
              <a:t>Case </a:t>
            </a:r>
            <a:r>
              <a:rPr lang="en-GB" dirty="0" smtClean="0">
                <a:solidFill>
                  <a:schemeClr val="accent6">
                    <a:lumMod val="50000"/>
                  </a:schemeClr>
                </a:solidFill>
              </a:rPr>
              <a:t>construction </a:t>
            </a:r>
            <a:endParaRPr lang="en-GB" dirty="0" smtClean="0">
              <a:solidFill>
                <a:schemeClr val="accent6">
                  <a:lumMod val="50000"/>
                </a:schemeClr>
              </a:solidFill>
            </a:endParaRPr>
          </a:p>
          <a:p>
            <a:r>
              <a:rPr lang="en-GB" dirty="0" smtClean="0">
                <a:solidFill>
                  <a:srgbClr val="C00000"/>
                </a:solidFill>
              </a:rPr>
              <a:t>BUT, the </a:t>
            </a:r>
            <a:r>
              <a:rPr lang="en-GB" dirty="0" smtClean="0">
                <a:solidFill>
                  <a:srgbClr val="C00000"/>
                </a:solidFill>
              </a:rPr>
              <a:t>`WHODUNNIT` </a:t>
            </a:r>
            <a:r>
              <a:rPr lang="en-GB" dirty="0" smtClean="0">
                <a:solidFill>
                  <a:srgbClr val="C00000"/>
                </a:solidFill>
              </a:rPr>
              <a:t>is a little different:</a:t>
            </a:r>
          </a:p>
          <a:p>
            <a:pPr>
              <a:buFont typeface="Wingdings" panose="05000000000000000000" pitchFamily="2" charset="2"/>
              <a:buChar char="v"/>
            </a:pPr>
            <a:r>
              <a:rPr lang="en-GB" dirty="0" smtClean="0">
                <a:solidFill>
                  <a:schemeClr val="accent6">
                    <a:lumMod val="50000"/>
                  </a:schemeClr>
                </a:solidFill>
              </a:rPr>
              <a:t>Initial response, collection and examination of the crime scene</a:t>
            </a:r>
          </a:p>
          <a:p>
            <a:pPr>
              <a:buFont typeface="Wingdings" panose="05000000000000000000" pitchFamily="2" charset="2"/>
              <a:buChar char="v"/>
            </a:pPr>
            <a:r>
              <a:rPr lang="en-GB" dirty="0" smtClean="0">
                <a:solidFill>
                  <a:schemeClr val="accent6">
                    <a:lumMod val="50000"/>
                  </a:schemeClr>
                </a:solidFill>
              </a:rPr>
              <a:t>Information burst, Quick generation of substantial </a:t>
            </a:r>
            <a:r>
              <a:rPr lang="en-GB" dirty="0" smtClean="0">
                <a:solidFill>
                  <a:schemeClr val="accent6">
                    <a:lumMod val="50000"/>
                  </a:schemeClr>
                </a:solidFill>
              </a:rPr>
              <a:t>information</a:t>
            </a:r>
            <a:endParaRPr lang="en-GB" dirty="0" smtClean="0">
              <a:solidFill>
                <a:schemeClr val="accent6">
                  <a:lumMod val="50000"/>
                </a:schemeClr>
              </a:solidFill>
            </a:endParaRPr>
          </a:p>
          <a:p>
            <a:pPr>
              <a:buFont typeface="Wingdings" panose="05000000000000000000" pitchFamily="2" charset="2"/>
              <a:buChar char="v"/>
            </a:pPr>
            <a:r>
              <a:rPr lang="en-GB" dirty="0" smtClean="0">
                <a:solidFill>
                  <a:schemeClr val="accent6">
                    <a:lumMod val="50000"/>
                  </a:schemeClr>
                </a:solidFill>
              </a:rPr>
              <a:t>Suspect development</a:t>
            </a:r>
          </a:p>
          <a:p>
            <a:pPr>
              <a:buFont typeface="Wingdings" panose="05000000000000000000" pitchFamily="2" charset="2"/>
              <a:buChar char="v"/>
            </a:pPr>
            <a:r>
              <a:rPr lang="en-GB" dirty="0" smtClean="0">
                <a:solidFill>
                  <a:schemeClr val="accent6">
                    <a:lumMod val="50000"/>
                  </a:schemeClr>
                </a:solidFill>
              </a:rPr>
              <a:t>Suspect targeting</a:t>
            </a:r>
          </a:p>
          <a:p>
            <a:pPr>
              <a:buFont typeface="Wingdings" panose="05000000000000000000" pitchFamily="2" charset="2"/>
              <a:buChar char="v"/>
            </a:pPr>
            <a:r>
              <a:rPr lang="en-GB" dirty="0" smtClean="0">
                <a:solidFill>
                  <a:schemeClr val="accent6">
                    <a:lumMod val="50000"/>
                  </a:schemeClr>
                </a:solidFill>
              </a:rPr>
              <a:t>Case construction</a:t>
            </a:r>
          </a:p>
          <a:p>
            <a:endParaRPr lang="en-GB" dirty="0"/>
          </a:p>
        </p:txBody>
      </p:sp>
    </p:spTree>
    <p:extLst>
      <p:ext uri="{BB962C8B-B14F-4D97-AF65-F5344CB8AC3E}">
        <p14:creationId xmlns:p14="http://schemas.microsoft.com/office/powerpoint/2010/main" val="167033845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76672"/>
            <a:ext cx="8229600" cy="648072"/>
          </a:xfrm>
        </p:spPr>
        <p:txBody>
          <a:bodyPr>
            <a:normAutofit fontScale="90000"/>
          </a:bodyPr>
          <a:lstStyle/>
          <a:p>
            <a:r>
              <a:rPr lang="en-GB" dirty="0" smtClean="0">
                <a:solidFill>
                  <a:schemeClr val="accent6">
                    <a:lumMod val="50000"/>
                  </a:schemeClr>
                </a:solidFill>
              </a:rPr>
              <a:t>The FBI and CSA</a:t>
            </a:r>
            <a:endParaRPr lang="en-GB" dirty="0">
              <a:solidFill>
                <a:schemeClr val="accent6">
                  <a:lumMod val="50000"/>
                </a:schemeClr>
              </a:solidFill>
            </a:endParaRPr>
          </a:p>
        </p:txBody>
      </p:sp>
      <p:sp>
        <p:nvSpPr>
          <p:cNvPr id="3" name="Content Placeholder 2"/>
          <p:cNvSpPr>
            <a:spLocks noGrp="1"/>
          </p:cNvSpPr>
          <p:nvPr>
            <p:ph idx="1"/>
          </p:nvPr>
        </p:nvSpPr>
        <p:spPr>
          <a:xfrm>
            <a:off x="457200" y="1916832"/>
            <a:ext cx="8229600" cy="4176464"/>
          </a:xfrm>
          <a:solidFill>
            <a:schemeClr val="bg1"/>
          </a:solidFill>
          <a:ln>
            <a:solidFill>
              <a:schemeClr val="accent1"/>
            </a:solidFill>
          </a:ln>
        </p:spPr>
        <p:txBody>
          <a:bodyPr>
            <a:noAutofit/>
          </a:bodyPr>
          <a:lstStyle/>
          <a:p>
            <a:endParaRPr lang="en-GB" sz="2400" dirty="0" smtClean="0">
              <a:solidFill>
                <a:schemeClr val="accent6">
                  <a:lumMod val="50000"/>
                </a:schemeClr>
              </a:solidFill>
            </a:endParaRPr>
          </a:p>
          <a:p>
            <a:pPr>
              <a:buFont typeface="Wingdings" panose="05000000000000000000" pitchFamily="2" charset="2"/>
              <a:buChar char="v"/>
            </a:pPr>
            <a:r>
              <a:rPr lang="en-GB" sz="2400" dirty="0" smtClean="0">
                <a:solidFill>
                  <a:schemeClr val="accent6">
                    <a:lumMod val="50000"/>
                  </a:schemeClr>
                </a:solidFill>
              </a:rPr>
              <a:t>Data assimilation- From </a:t>
            </a:r>
            <a:r>
              <a:rPr lang="en-GB" sz="2400" dirty="0" smtClean="0">
                <a:solidFill>
                  <a:schemeClr val="accent6">
                    <a:lumMod val="50000"/>
                  </a:schemeClr>
                </a:solidFill>
              </a:rPr>
              <a:t>police reports, crime scene photographs, pathologists reports.</a:t>
            </a:r>
          </a:p>
          <a:p>
            <a:pPr>
              <a:buFont typeface="Wingdings" panose="05000000000000000000" pitchFamily="2" charset="2"/>
              <a:buChar char="v"/>
            </a:pPr>
            <a:r>
              <a:rPr lang="en-GB" sz="2400" dirty="0" smtClean="0">
                <a:solidFill>
                  <a:schemeClr val="accent6">
                    <a:lumMod val="50000"/>
                  </a:schemeClr>
                </a:solidFill>
              </a:rPr>
              <a:t>Crime </a:t>
            </a:r>
            <a:r>
              <a:rPr lang="en-GB" sz="2400" dirty="0" smtClean="0">
                <a:solidFill>
                  <a:schemeClr val="accent6">
                    <a:lumMod val="50000"/>
                  </a:schemeClr>
                </a:solidFill>
              </a:rPr>
              <a:t>classification- Organised </a:t>
            </a:r>
            <a:r>
              <a:rPr lang="en-GB" sz="2400" dirty="0" smtClean="0">
                <a:solidFill>
                  <a:schemeClr val="accent6">
                    <a:lumMod val="50000"/>
                  </a:schemeClr>
                </a:solidFill>
              </a:rPr>
              <a:t>or </a:t>
            </a:r>
            <a:r>
              <a:rPr lang="en-GB" sz="2400" dirty="0" smtClean="0">
                <a:solidFill>
                  <a:schemeClr val="accent6">
                    <a:lumMod val="50000"/>
                  </a:schemeClr>
                </a:solidFill>
              </a:rPr>
              <a:t>disorganised (For FBI/CSA profiling only).</a:t>
            </a:r>
            <a:endParaRPr lang="en-GB" sz="2400" dirty="0" smtClean="0">
              <a:solidFill>
                <a:schemeClr val="accent6">
                  <a:lumMod val="50000"/>
                </a:schemeClr>
              </a:solidFill>
            </a:endParaRPr>
          </a:p>
          <a:p>
            <a:pPr>
              <a:buFont typeface="Wingdings" panose="05000000000000000000" pitchFamily="2" charset="2"/>
              <a:buChar char="v"/>
            </a:pPr>
            <a:r>
              <a:rPr lang="en-GB" sz="2400" dirty="0" smtClean="0">
                <a:solidFill>
                  <a:schemeClr val="accent6">
                    <a:lumMod val="50000"/>
                  </a:schemeClr>
                </a:solidFill>
              </a:rPr>
              <a:t>Scene </a:t>
            </a:r>
            <a:r>
              <a:rPr lang="en-GB" sz="2400" dirty="0" smtClean="0">
                <a:solidFill>
                  <a:schemeClr val="accent6">
                    <a:lumMod val="50000"/>
                  </a:schemeClr>
                </a:solidFill>
              </a:rPr>
              <a:t>reconstruction- Generating </a:t>
            </a:r>
            <a:r>
              <a:rPr lang="en-GB" sz="2400" dirty="0" smtClean="0">
                <a:solidFill>
                  <a:schemeClr val="accent6">
                    <a:lumMod val="50000"/>
                  </a:schemeClr>
                </a:solidFill>
              </a:rPr>
              <a:t>hypotheses from crime sequence, modus operandi.</a:t>
            </a:r>
          </a:p>
          <a:p>
            <a:pPr>
              <a:buFont typeface="Wingdings" panose="05000000000000000000" pitchFamily="2" charset="2"/>
              <a:buChar char="v"/>
            </a:pPr>
            <a:r>
              <a:rPr lang="en-GB" sz="2400" dirty="0" smtClean="0">
                <a:solidFill>
                  <a:schemeClr val="accent6">
                    <a:lumMod val="50000"/>
                  </a:schemeClr>
                </a:solidFill>
              </a:rPr>
              <a:t>Profile </a:t>
            </a:r>
            <a:r>
              <a:rPr lang="en-GB" sz="2400" dirty="0" smtClean="0">
                <a:solidFill>
                  <a:schemeClr val="accent6">
                    <a:lumMod val="50000"/>
                  </a:schemeClr>
                </a:solidFill>
              </a:rPr>
              <a:t>generation- Demographic </a:t>
            </a:r>
            <a:r>
              <a:rPr lang="en-GB" sz="2400" dirty="0" smtClean="0">
                <a:solidFill>
                  <a:schemeClr val="accent6">
                    <a:lumMod val="50000"/>
                  </a:schemeClr>
                </a:solidFill>
              </a:rPr>
              <a:t>characteristics, physical characteristics, behavioural habits.</a:t>
            </a:r>
            <a:endParaRPr lang="en-GB" sz="2400" dirty="0">
              <a:solidFill>
                <a:schemeClr val="accent6">
                  <a:lumMod val="50000"/>
                </a:schemeClr>
              </a:solidFill>
            </a:endParaRPr>
          </a:p>
        </p:txBody>
      </p:sp>
    </p:spTree>
    <p:extLst>
      <p:ext uri="{BB962C8B-B14F-4D97-AF65-F5344CB8AC3E}">
        <p14:creationId xmlns:p14="http://schemas.microsoft.com/office/powerpoint/2010/main" val="52311788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36680"/>
          </a:xfrm>
        </p:spPr>
        <p:txBody>
          <a:bodyPr>
            <a:normAutofit/>
          </a:bodyPr>
          <a:lstStyle/>
          <a:p>
            <a:r>
              <a:rPr lang="en-GB" sz="4000" dirty="0" smtClean="0">
                <a:solidFill>
                  <a:schemeClr val="accent6">
                    <a:lumMod val="50000"/>
                  </a:schemeClr>
                </a:solidFill>
              </a:rPr>
              <a:t>Crime signature and modus operandi</a:t>
            </a:r>
            <a:endParaRPr lang="en-GB" sz="4000" dirty="0">
              <a:solidFill>
                <a:schemeClr val="accent6">
                  <a:lumMod val="50000"/>
                </a:schemeClr>
              </a:solidFill>
            </a:endParaRPr>
          </a:p>
        </p:txBody>
      </p:sp>
      <p:sp>
        <p:nvSpPr>
          <p:cNvPr id="3" name="Content Placeholder 2"/>
          <p:cNvSpPr>
            <a:spLocks noGrp="1"/>
          </p:cNvSpPr>
          <p:nvPr>
            <p:ph idx="1"/>
          </p:nvPr>
        </p:nvSpPr>
        <p:spPr>
          <a:xfrm>
            <a:off x="457200" y="1844824"/>
            <a:ext cx="8229600" cy="4104456"/>
          </a:xfrm>
          <a:solidFill>
            <a:schemeClr val="bg1"/>
          </a:solidFill>
          <a:ln>
            <a:solidFill>
              <a:schemeClr val="accent1"/>
            </a:solidFill>
          </a:ln>
        </p:spPr>
        <p:txBody>
          <a:bodyPr>
            <a:normAutofit/>
          </a:bodyPr>
          <a:lstStyle/>
          <a:p>
            <a:r>
              <a:rPr lang="en-GB" sz="2400" dirty="0" smtClean="0">
                <a:solidFill>
                  <a:schemeClr val="accent6">
                    <a:lumMod val="50000"/>
                  </a:schemeClr>
                </a:solidFill>
              </a:rPr>
              <a:t>Crime signature-</a:t>
            </a:r>
          </a:p>
          <a:p>
            <a:r>
              <a:rPr lang="en-GB" sz="2400" dirty="0" smtClean="0">
                <a:solidFill>
                  <a:schemeClr val="accent6">
                    <a:lumMod val="50000"/>
                  </a:schemeClr>
                </a:solidFill>
              </a:rPr>
              <a:t>A crime`s signature characteristics reflect things which happen during the commissioning of a crime but are idiosyncratic to the offender.</a:t>
            </a:r>
          </a:p>
          <a:p>
            <a:pPr marL="0" indent="0">
              <a:buNone/>
            </a:pPr>
            <a:endParaRPr lang="en-GB" sz="2400" dirty="0" smtClean="0">
              <a:solidFill>
                <a:schemeClr val="accent6">
                  <a:lumMod val="50000"/>
                </a:schemeClr>
              </a:solidFill>
            </a:endParaRPr>
          </a:p>
          <a:p>
            <a:r>
              <a:rPr lang="en-GB" sz="2400" dirty="0" smtClean="0">
                <a:solidFill>
                  <a:schemeClr val="accent6">
                    <a:lumMod val="50000"/>
                  </a:schemeClr>
                </a:solidFill>
              </a:rPr>
              <a:t>Modus operandi-</a:t>
            </a:r>
          </a:p>
          <a:p>
            <a:r>
              <a:rPr lang="en-GB" sz="2400" dirty="0" smtClean="0">
                <a:solidFill>
                  <a:schemeClr val="accent6">
                    <a:lumMod val="50000"/>
                  </a:schemeClr>
                </a:solidFill>
              </a:rPr>
              <a:t>The particular way in which a person performs a task, which is applied to crime. They are not necessarily fixed, but are changed in the light of experience.</a:t>
            </a:r>
            <a:endParaRPr lang="en-GB" sz="2400" dirty="0">
              <a:solidFill>
                <a:schemeClr val="accent6">
                  <a:lumMod val="50000"/>
                </a:schemeClr>
              </a:solidFill>
            </a:endParaRPr>
          </a:p>
        </p:txBody>
      </p:sp>
    </p:spTree>
    <p:extLst>
      <p:ext uri="{BB962C8B-B14F-4D97-AF65-F5344CB8AC3E}">
        <p14:creationId xmlns:p14="http://schemas.microsoft.com/office/powerpoint/2010/main" val="355691316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6">
                    <a:lumMod val="50000"/>
                  </a:schemeClr>
                </a:solidFill>
              </a:rPr>
              <a:t>Main questions:</a:t>
            </a:r>
            <a:endParaRPr lang="en-GB" dirty="0">
              <a:solidFill>
                <a:schemeClr val="accent6">
                  <a:lumMod val="50000"/>
                </a:schemeClr>
              </a:solidFill>
            </a:endParaRPr>
          </a:p>
        </p:txBody>
      </p:sp>
      <p:sp>
        <p:nvSpPr>
          <p:cNvPr id="3" name="Content Placeholder 2"/>
          <p:cNvSpPr>
            <a:spLocks noGrp="1"/>
          </p:cNvSpPr>
          <p:nvPr>
            <p:ph idx="1"/>
          </p:nvPr>
        </p:nvSpPr>
        <p:spPr>
          <a:xfrm>
            <a:off x="251520" y="1845734"/>
            <a:ext cx="8712967" cy="4023360"/>
          </a:xfrm>
          <a:solidFill>
            <a:schemeClr val="bg1"/>
          </a:solidFill>
          <a:ln>
            <a:solidFill>
              <a:schemeClr val="accent1"/>
            </a:solidFill>
          </a:ln>
        </p:spPr>
        <p:txBody>
          <a:bodyPr>
            <a:normAutofit fontScale="70000" lnSpcReduction="20000"/>
          </a:bodyPr>
          <a:lstStyle/>
          <a:p>
            <a:pPr>
              <a:buFont typeface="Wingdings" panose="05000000000000000000" pitchFamily="2" charset="2"/>
              <a:buChar char="v"/>
            </a:pPr>
            <a:r>
              <a:rPr lang="en-GB" sz="3100" dirty="0" smtClean="0">
                <a:solidFill>
                  <a:schemeClr val="accent6">
                    <a:lumMod val="50000"/>
                  </a:schemeClr>
                </a:solidFill>
              </a:rPr>
              <a:t>Does it work?</a:t>
            </a:r>
          </a:p>
          <a:p>
            <a:pPr marL="0" indent="0">
              <a:buNone/>
            </a:pPr>
            <a:endParaRPr lang="en-GB" sz="3100" dirty="0" smtClean="0">
              <a:solidFill>
                <a:schemeClr val="accent6">
                  <a:lumMod val="50000"/>
                </a:schemeClr>
              </a:solidFill>
            </a:endParaRPr>
          </a:p>
          <a:p>
            <a:pPr>
              <a:buFont typeface="Wingdings" panose="05000000000000000000" pitchFamily="2" charset="2"/>
              <a:buChar char="v"/>
            </a:pPr>
            <a:r>
              <a:rPr lang="en-GB" sz="3100" dirty="0" smtClean="0">
                <a:solidFill>
                  <a:schemeClr val="accent6">
                    <a:lumMod val="50000"/>
                  </a:schemeClr>
                </a:solidFill>
              </a:rPr>
              <a:t>Is it common sense?</a:t>
            </a:r>
          </a:p>
          <a:p>
            <a:pPr marL="0" indent="0">
              <a:buNone/>
            </a:pPr>
            <a:endParaRPr lang="en-GB" sz="3100" dirty="0" smtClean="0">
              <a:solidFill>
                <a:schemeClr val="accent6">
                  <a:lumMod val="50000"/>
                </a:schemeClr>
              </a:solidFill>
            </a:endParaRPr>
          </a:p>
          <a:p>
            <a:pPr>
              <a:buFont typeface="Wingdings" panose="05000000000000000000" pitchFamily="2" charset="2"/>
              <a:buChar char="v"/>
            </a:pPr>
            <a:r>
              <a:rPr lang="en-GB" sz="3100" dirty="0" smtClean="0">
                <a:solidFill>
                  <a:schemeClr val="accent6">
                    <a:lumMod val="50000"/>
                  </a:schemeClr>
                </a:solidFill>
              </a:rPr>
              <a:t>If not, why not?</a:t>
            </a:r>
          </a:p>
          <a:p>
            <a:pPr>
              <a:buFont typeface="Wingdings" panose="05000000000000000000" pitchFamily="2" charset="2"/>
              <a:buChar char="v"/>
            </a:pPr>
            <a:endParaRPr lang="en-GB" sz="3100" dirty="0" smtClean="0">
              <a:solidFill>
                <a:schemeClr val="accent6">
                  <a:lumMod val="50000"/>
                </a:schemeClr>
              </a:solidFill>
            </a:endParaRPr>
          </a:p>
          <a:p>
            <a:pPr>
              <a:buFont typeface="Wingdings" panose="05000000000000000000" pitchFamily="2" charset="2"/>
              <a:buChar char="v"/>
            </a:pPr>
            <a:r>
              <a:rPr lang="en-GB" sz="3100" dirty="0" smtClean="0">
                <a:solidFill>
                  <a:schemeClr val="accent6">
                    <a:lumMod val="50000"/>
                  </a:schemeClr>
                </a:solidFill>
              </a:rPr>
              <a:t>What is the evidence?</a:t>
            </a:r>
          </a:p>
          <a:p>
            <a:pPr marL="0" indent="0">
              <a:buNone/>
            </a:pPr>
            <a:endParaRPr lang="en-GB" sz="3100" dirty="0" smtClean="0">
              <a:solidFill>
                <a:schemeClr val="accent6">
                  <a:lumMod val="50000"/>
                </a:schemeClr>
              </a:solidFill>
            </a:endParaRPr>
          </a:p>
          <a:p>
            <a:pPr>
              <a:buFont typeface="Wingdings" panose="05000000000000000000" pitchFamily="2" charset="2"/>
              <a:buChar char="v"/>
            </a:pPr>
            <a:r>
              <a:rPr lang="en-GB" sz="3100" dirty="0" smtClean="0">
                <a:solidFill>
                  <a:schemeClr val="accent6">
                    <a:lumMod val="50000"/>
                  </a:schemeClr>
                </a:solidFill>
              </a:rPr>
              <a:t>Which type do we use: FBI, Investigative, Typological or Geographical?</a:t>
            </a:r>
          </a:p>
          <a:p>
            <a:endParaRPr lang="en-GB" dirty="0">
              <a:solidFill>
                <a:schemeClr val="accent6">
                  <a:lumMod val="50000"/>
                </a:schemeClr>
              </a:solidFill>
            </a:endParaRPr>
          </a:p>
        </p:txBody>
      </p:sp>
    </p:spTree>
    <p:extLst>
      <p:ext uri="{BB962C8B-B14F-4D97-AF65-F5344CB8AC3E}">
        <p14:creationId xmlns:p14="http://schemas.microsoft.com/office/powerpoint/2010/main" val="73011746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152128"/>
          </a:xfrm>
        </p:spPr>
        <p:txBody>
          <a:bodyPr>
            <a:noAutofit/>
          </a:bodyPr>
          <a:lstStyle/>
          <a:p>
            <a:pPr algn="ctr"/>
            <a:r>
              <a:rPr lang="en-GB" sz="4000" dirty="0" smtClean="0">
                <a:solidFill>
                  <a:schemeClr val="accent6">
                    <a:lumMod val="50000"/>
                  </a:schemeClr>
                </a:solidFill>
              </a:rPr>
              <a:t>The main approaches to profiling </a:t>
            </a:r>
            <a:r>
              <a:rPr lang="en-GB" sz="4000" dirty="0" smtClean="0">
                <a:solidFill>
                  <a:schemeClr val="accent6">
                    <a:lumMod val="50000"/>
                  </a:schemeClr>
                </a:solidFill>
              </a:rPr>
              <a:t/>
            </a:r>
            <a:br>
              <a:rPr lang="en-GB" sz="4000" dirty="0" smtClean="0">
                <a:solidFill>
                  <a:schemeClr val="accent6">
                    <a:lumMod val="50000"/>
                  </a:schemeClr>
                </a:solidFill>
              </a:rPr>
            </a:br>
            <a:r>
              <a:rPr lang="en-GB" sz="4000" dirty="0" smtClean="0">
                <a:solidFill>
                  <a:schemeClr val="accent6">
                    <a:lumMod val="50000"/>
                  </a:schemeClr>
                </a:solidFill>
              </a:rPr>
              <a:t>(</a:t>
            </a:r>
            <a:r>
              <a:rPr lang="en-GB" sz="4000" dirty="0" smtClean="0">
                <a:solidFill>
                  <a:schemeClr val="accent6">
                    <a:lumMod val="50000"/>
                  </a:schemeClr>
                </a:solidFill>
              </a:rPr>
              <a:t>UK: bottom up)</a:t>
            </a:r>
            <a:endParaRPr lang="en-GB" sz="4000" dirty="0">
              <a:solidFill>
                <a:schemeClr val="accent6">
                  <a:lumMod val="50000"/>
                </a:schemeClr>
              </a:solidFill>
            </a:endParaRPr>
          </a:p>
        </p:txBody>
      </p:sp>
      <p:sp>
        <p:nvSpPr>
          <p:cNvPr id="3" name="Content Placeholder 2"/>
          <p:cNvSpPr>
            <a:spLocks noGrp="1"/>
          </p:cNvSpPr>
          <p:nvPr>
            <p:ph idx="1"/>
          </p:nvPr>
        </p:nvSpPr>
        <p:spPr>
          <a:xfrm>
            <a:off x="457200" y="1844824"/>
            <a:ext cx="8229600" cy="4320480"/>
          </a:xfrm>
          <a:solidFill>
            <a:schemeClr val="bg1"/>
          </a:solidFill>
          <a:ln>
            <a:solidFill>
              <a:schemeClr val="accent1"/>
            </a:solidFill>
          </a:ln>
        </p:spPr>
        <p:txBody>
          <a:bodyPr>
            <a:normAutofit lnSpcReduction="10000"/>
          </a:bodyPr>
          <a:lstStyle/>
          <a:p>
            <a:endParaRPr lang="en-GB" b="1" dirty="0" smtClean="0"/>
          </a:p>
          <a:p>
            <a:pPr>
              <a:buFont typeface="Wingdings" panose="05000000000000000000" pitchFamily="2" charset="2"/>
              <a:buChar char="v"/>
            </a:pPr>
            <a:r>
              <a:rPr lang="en-GB" sz="2400" b="1" dirty="0" smtClean="0">
                <a:solidFill>
                  <a:schemeClr val="accent6">
                    <a:lumMod val="50000"/>
                  </a:schemeClr>
                </a:solidFill>
              </a:rPr>
              <a:t>The geographical approach – this looks at patterns in the location and timing of offences to </a:t>
            </a:r>
            <a:r>
              <a:rPr lang="en-GB" sz="2400" dirty="0" smtClean="0">
                <a:solidFill>
                  <a:schemeClr val="accent6">
                    <a:lumMod val="50000"/>
                  </a:schemeClr>
                </a:solidFill>
              </a:rPr>
              <a:t>make judgements about links between crimes and suggestions about where offenders live and work. </a:t>
            </a:r>
          </a:p>
          <a:p>
            <a:pPr>
              <a:buFont typeface="Wingdings" panose="05000000000000000000" pitchFamily="2" charset="2"/>
              <a:buChar char="v"/>
            </a:pPr>
            <a:r>
              <a:rPr lang="en-GB" sz="2400" b="1" dirty="0" smtClean="0">
                <a:solidFill>
                  <a:schemeClr val="accent6">
                    <a:lumMod val="50000"/>
                  </a:schemeClr>
                </a:solidFill>
              </a:rPr>
              <a:t>Investigative psychology – this grew out of geographical profiling and uses established </a:t>
            </a:r>
            <a:r>
              <a:rPr lang="en-GB" sz="2400" dirty="0" smtClean="0">
                <a:solidFill>
                  <a:schemeClr val="accent6">
                    <a:lumMod val="50000"/>
                  </a:schemeClr>
                </a:solidFill>
              </a:rPr>
              <a:t>psychological theories and methods of analysis to predict offender characteristics from offending behaviour</a:t>
            </a:r>
            <a:r>
              <a:rPr lang="en-GB" sz="2400" dirty="0" smtClean="0">
                <a:solidFill>
                  <a:schemeClr val="accent6">
                    <a:lumMod val="50000"/>
                  </a:schemeClr>
                </a:solidFill>
              </a:rPr>
              <a:t>. </a:t>
            </a:r>
            <a:endParaRPr lang="en-GB" sz="2400" dirty="0" smtClean="0">
              <a:solidFill>
                <a:schemeClr val="accent6">
                  <a:lumMod val="50000"/>
                </a:schemeClr>
              </a:solidFill>
            </a:endParaRPr>
          </a:p>
          <a:p>
            <a:r>
              <a:rPr lang="en-GB" sz="2400" dirty="0" smtClean="0">
                <a:solidFill>
                  <a:schemeClr val="accent6">
                    <a:lumMod val="50000"/>
                  </a:schemeClr>
                </a:solidFill>
              </a:rPr>
              <a:t>Despite it`s prevalence in the media, it is only used in the minority of cases: </a:t>
            </a:r>
            <a:r>
              <a:rPr lang="en-GB" sz="2400" dirty="0" err="1" smtClean="0">
                <a:solidFill>
                  <a:schemeClr val="accent6">
                    <a:lumMod val="50000"/>
                  </a:schemeClr>
                </a:solidFill>
              </a:rPr>
              <a:t>Copson</a:t>
            </a:r>
            <a:r>
              <a:rPr lang="en-GB" sz="2400" dirty="0" smtClean="0">
                <a:solidFill>
                  <a:schemeClr val="accent6">
                    <a:lumMod val="50000"/>
                  </a:schemeClr>
                </a:solidFill>
              </a:rPr>
              <a:t> (1994) only used in 75 cases in that year! </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936104"/>
          </a:xfrm>
        </p:spPr>
        <p:txBody>
          <a:bodyPr>
            <a:normAutofit/>
          </a:bodyPr>
          <a:lstStyle/>
          <a:p>
            <a:r>
              <a:rPr lang="en-GB" dirty="0" smtClean="0">
                <a:solidFill>
                  <a:schemeClr val="accent6">
                    <a:lumMod val="50000"/>
                  </a:schemeClr>
                </a:solidFill>
              </a:rPr>
              <a:t>American (top down) approaches</a:t>
            </a:r>
            <a:endParaRPr lang="en-GB" dirty="0">
              <a:solidFill>
                <a:schemeClr val="accent6">
                  <a:lumMod val="50000"/>
                </a:schemeClr>
              </a:solidFill>
            </a:endParaRPr>
          </a:p>
        </p:txBody>
      </p:sp>
      <p:sp>
        <p:nvSpPr>
          <p:cNvPr id="3" name="Content Placeholder 2"/>
          <p:cNvSpPr>
            <a:spLocks noGrp="1"/>
          </p:cNvSpPr>
          <p:nvPr>
            <p:ph idx="1"/>
          </p:nvPr>
        </p:nvSpPr>
        <p:spPr>
          <a:xfrm>
            <a:off x="457200" y="1700808"/>
            <a:ext cx="8229600" cy="4464496"/>
          </a:xfrm>
          <a:solidFill>
            <a:schemeClr val="bg1"/>
          </a:solidFill>
          <a:ln>
            <a:solidFill>
              <a:schemeClr val="accent1"/>
            </a:solidFill>
          </a:ln>
        </p:spPr>
        <p:txBody>
          <a:bodyPr>
            <a:normAutofit/>
          </a:bodyPr>
          <a:lstStyle/>
          <a:p>
            <a:r>
              <a:rPr lang="en-GB" dirty="0" smtClean="0">
                <a:solidFill>
                  <a:schemeClr val="accent6">
                    <a:lumMod val="50000"/>
                  </a:schemeClr>
                </a:solidFill>
              </a:rPr>
              <a:t>This originated from the FBI in 1979, and was known as crime scene analysis. Evidence from the crime scene is compared to patterns from previous crimes in order to predict future crimes and where.</a:t>
            </a:r>
          </a:p>
          <a:p>
            <a:r>
              <a:rPr lang="en-GB" dirty="0" smtClean="0">
                <a:solidFill>
                  <a:schemeClr val="accent6">
                    <a:lumMod val="50000"/>
                  </a:schemeClr>
                </a:solidFill>
              </a:rPr>
              <a:t>The FBI interviewed 36 serial killers and rapists including Charles Manson.</a:t>
            </a:r>
          </a:p>
          <a:p>
            <a:r>
              <a:rPr lang="en-GB" dirty="0" smtClean="0">
                <a:solidFill>
                  <a:schemeClr val="accent6">
                    <a:lumMod val="50000"/>
                  </a:schemeClr>
                </a:solidFill>
              </a:rPr>
              <a:t>The interviews suggested that murders and rapists can be classified into different types according to motive, level of violence, likelihood of repeat offences etc.</a:t>
            </a:r>
          </a:p>
          <a:p>
            <a:r>
              <a:rPr lang="en-GB" dirty="0" smtClean="0">
                <a:solidFill>
                  <a:schemeClr val="accent6">
                    <a:lumMod val="50000"/>
                  </a:schemeClr>
                </a:solidFill>
              </a:rPr>
              <a:t>The interview data eventually formed VICAP (violent criminal apprehension programme) to develop psychological profiles.</a:t>
            </a:r>
          </a:p>
          <a:p>
            <a:r>
              <a:rPr lang="en-GB" dirty="0" smtClean="0">
                <a:solidFill>
                  <a:schemeClr val="accent6">
                    <a:lumMod val="50000"/>
                  </a:schemeClr>
                </a:solidFill>
              </a:rPr>
              <a:t>Reports of murders are sent to the Investigative Support Unit and added to the database.</a:t>
            </a:r>
          </a:p>
          <a:p>
            <a:r>
              <a:rPr lang="en-GB" dirty="0" smtClean="0">
                <a:solidFill>
                  <a:schemeClr val="accent6">
                    <a:lumMod val="50000"/>
                  </a:schemeClr>
                </a:solidFill>
              </a:rPr>
              <a:t>The unit identified two different types of murders: organised and disorganised</a:t>
            </a:r>
            <a:r>
              <a:rPr lang="en-GB" dirty="0" smtClean="0"/>
              <a:t>.</a:t>
            </a:r>
            <a:endParaRPr lang="en-GB" dirty="0"/>
          </a:p>
        </p:txBody>
      </p:sp>
    </p:spTree>
    <p:extLst>
      <p:ext uri="{BB962C8B-B14F-4D97-AF65-F5344CB8AC3E}">
        <p14:creationId xmlns:p14="http://schemas.microsoft.com/office/powerpoint/2010/main" val="83843072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22960" y="286605"/>
            <a:ext cx="7543800" cy="982156"/>
          </a:xfrm>
        </p:spPr>
        <p:txBody>
          <a:bodyPr/>
          <a:lstStyle/>
          <a:p>
            <a:r>
              <a:rPr lang="en-GB" dirty="0" smtClean="0">
                <a:solidFill>
                  <a:schemeClr val="accent6">
                    <a:lumMod val="50000"/>
                  </a:schemeClr>
                </a:solidFill>
              </a:rPr>
              <a:t>Compare and contrast…</a:t>
            </a:r>
          </a:p>
        </p:txBody>
      </p:sp>
      <p:sp>
        <p:nvSpPr>
          <p:cNvPr id="3" name="Content Placeholder 2"/>
          <p:cNvSpPr>
            <a:spLocks noGrp="1"/>
          </p:cNvSpPr>
          <p:nvPr>
            <p:ph idx="1"/>
          </p:nvPr>
        </p:nvSpPr>
        <p:spPr>
          <a:solidFill>
            <a:schemeClr val="bg1"/>
          </a:solidFill>
          <a:ln>
            <a:solidFill>
              <a:schemeClr val="accent1"/>
            </a:solidFill>
          </a:ln>
        </p:spPr>
        <p:txBody>
          <a:bodyPr>
            <a:normAutofit fontScale="92500" lnSpcReduction="20000"/>
          </a:bodyPr>
          <a:lstStyle/>
          <a:p>
            <a:r>
              <a:rPr lang="en-GB" sz="2400" dirty="0" smtClean="0">
                <a:solidFill>
                  <a:schemeClr val="accent6">
                    <a:lumMod val="50000"/>
                  </a:schemeClr>
                </a:solidFill>
              </a:rPr>
              <a:t>How are geographical and typological offender profiling similar and different</a:t>
            </a:r>
            <a:r>
              <a:rPr lang="en-GB" sz="2400" dirty="0" smtClean="0">
                <a:solidFill>
                  <a:schemeClr val="accent6">
                    <a:lumMod val="50000"/>
                  </a:schemeClr>
                </a:solidFill>
              </a:rPr>
              <a:t>?</a:t>
            </a:r>
          </a:p>
          <a:p>
            <a:endParaRPr lang="en-GB" sz="2400" dirty="0" smtClean="0">
              <a:solidFill>
                <a:schemeClr val="accent6">
                  <a:lumMod val="50000"/>
                </a:schemeClr>
              </a:solidFill>
            </a:endParaRPr>
          </a:p>
          <a:p>
            <a:pPr lvl="1">
              <a:buFont typeface="Wingdings" panose="05000000000000000000" pitchFamily="2" charset="2"/>
              <a:buChar char="v"/>
            </a:pPr>
            <a:r>
              <a:rPr lang="en-GB" sz="2400" dirty="0" smtClean="0">
                <a:solidFill>
                  <a:schemeClr val="accent6">
                    <a:lumMod val="50000"/>
                  </a:schemeClr>
                </a:solidFill>
              </a:rPr>
              <a:t>Purpose</a:t>
            </a:r>
          </a:p>
          <a:p>
            <a:pPr marL="201168" lvl="1" indent="0">
              <a:buNone/>
            </a:pPr>
            <a:endParaRPr lang="en-GB" sz="2400" dirty="0" smtClean="0">
              <a:solidFill>
                <a:schemeClr val="accent6">
                  <a:lumMod val="50000"/>
                </a:schemeClr>
              </a:solidFill>
            </a:endParaRPr>
          </a:p>
          <a:p>
            <a:pPr lvl="1">
              <a:buFont typeface="Wingdings" panose="05000000000000000000" pitchFamily="2" charset="2"/>
              <a:buChar char="v"/>
            </a:pPr>
            <a:r>
              <a:rPr lang="en-GB" sz="2400" dirty="0" smtClean="0">
                <a:solidFill>
                  <a:schemeClr val="accent6">
                    <a:lumMod val="50000"/>
                  </a:schemeClr>
                </a:solidFill>
              </a:rPr>
              <a:t>Assumptions</a:t>
            </a:r>
          </a:p>
          <a:p>
            <a:pPr marL="201168" lvl="1" indent="0">
              <a:buNone/>
            </a:pPr>
            <a:endParaRPr lang="en-GB" sz="2400" dirty="0" smtClean="0">
              <a:solidFill>
                <a:schemeClr val="accent6">
                  <a:lumMod val="50000"/>
                </a:schemeClr>
              </a:solidFill>
            </a:endParaRPr>
          </a:p>
          <a:p>
            <a:pPr lvl="1">
              <a:buFont typeface="Wingdings" panose="05000000000000000000" pitchFamily="2" charset="2"/>
              <a:buChar char="v"/>
            </a:pPr>
            <a:r>
              <a:rPr lang="en-GB" sz="2400" dirty="0" smtClean="0">
                <a:solidFill>
                  <a:schemeClr val="accent6">
                    <a:lumMod val="50000"/>
                  </a:schemeClr>
                </a:solidFill>
              </a:rPr>
              <a:t>Use of categories/types</a:t>
            </a:r>
          </a:p>
          <a:p>
            <a:pPr marL="201168" lvl="1" indent="0">
              <a:buNone/>
            </a:pPr>
            <a:endParaRPr lang="en-GB" sz="2400" dirty="0" smtClean="0">
              <a:solidFill>
                <a:schemeClr val="accent6">
                  <a:lumMod val="50000"/>
                </a:schemeClr>
              </a:solidFill>
            </a:endParaRPr>
          </a:p>
          <a:p>
            <a:pPr lvl="1">
              <a:buFont typeface="Wingdings" panose="05000000000000000000" pitchFamily="2" charset="2"/>
              <a:buChar char="v"/>
            </a:pPr>
            <a:r>
              <a:rPr lang="en-GB" sz="2400" dirty="0" smtClean="0">
                <a:solidFill>
                  <a:schemeClr val="accent6">
                    <a:lumMod val="50000"/>
                  </a:schemeClr>
                </a:solidFill>
              </a:rPr>
              <a:t>Types of crime applicable</a:t>
            </a:r>
          </a:p>
          <a:p>
            <a:pPr marL="201168" lvl="1" indent="0">
              <a:buNone/>
            </a:pPr>
            <a:endParaRPr lang="en-GB" sz="2400" dirty="0" smtClean="0">
              <a:solidFill>
                <a:schemeClr val="accent6">
                  <a:lumMod val="50000"/>
                </a:schemeClr>
              </a:solidFill>
            </a:endParaRPr>
          </a:p>
          <a:p>
            <a:pPr lvl="1">
              <a:buFont typeface="Wingdings" panose="05000000000000000000" pitchFamily="2" charset="2"/>
              <a:buChar char="v"/>
            </a:pPr>
            <a:r>
              <a:rPr lang="en-GB" sz="2400" dirty="0" smtClean="0">
                <a:solidFill>
                  <a:schemeClr val="accent6">
                    <a:lumMod val="50000"/>
                  </a:schemeClr>
                </a:solidFill>
              </a:rPr>
              <a:t>Evidence base</a:t>
            </a:r>
          </a:p>
        </p:txBody>
      </p:sp>
    </p:spTree>
    <p:extLst>
      <p:ext uri="{BB962C8B-B14F-4D97-AF65-F5344CB8AC3E}">
        <p14:creationId xmlns:p14="http://schemas.microsoft.com/office/powerpoint/2010/main" val="200875683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2000"/>
                                        <p:tgtEl>
                                          <p:spTgt spid="3">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4" end="4"/>
                                            </p:txEl>
                                          </p:spTgt>
                                        </p:tgtEl>
                                        <p:attrNameLst>
                                          <p:attrName>style.visibility</p:attrName>
                                        </p:attrNameLst>
                                      </p:cBhvr>
                                      <p:to>
                                        <p:strVal val="visible"/>
                                      </p:to>
                                    </p:set>
                                    <p:animEffect transition="in" filter="fade">
                                      <p:cBhvr>
                                        <p:cTn id="10" dur="2000"/>
                                        <p:tgtEl>
                                          <p:spTgt spid="3">
                                            <p:txEl>
                                              <p:pRg st="4" end="4"/>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Effect transition="in" filter="fade">
                                      <p:cBhvr>
                                        <p:cTn id="13" dur="2000"/>
                                        <p:tgtEl>
                                          <p:spTgt spid="3">
                                            <p:txEl>
                                              <p:pRg st="6" end="6"/>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8" end="8"/>
                                            </p:txEl>
                                          </p:spTgt>
                                        </p:tgtEl>
                                        <p:attrNameLst>
                                          <p:attrName>style.visibility</p:attrName>
                                        </p:attrNameLst>
                                      </p:cBhvr>
                                      <p:to>
                                        <p:strVal val="visible"/>
                                      </p:to>
                                    </p:set>
                                    <p:animEffect transition="in" filter="fade">
                                      <p:cBhvr>
                                        <p:cTn id="16" dur="2000"/>
                                        <p:tgtEl>
                                          <p:spTgt spid="3">
                                            <p:txEl>
                                              <p:pRg st="8" end="8"/>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10" end="10"/>
                                            </p:txEl>
                                          </p:spTgt>
                                        </p:tgtEl>
                                        <p:attrNameLst>
                                          <p:attrName>style.visibility</p:attrName>
                                        </p:attrNameLst>
                                      </p:cBhvr>
                                      <p:to>
                                        <p:strVal val="visible"/>
                                      </p:to>
                                    </p:set>
                                    <p:animEffect transition="in" filter="fade">
                                      <p:cBhvr>
                                        <p:cTn id="19"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720080"/>
          </a:xfrm>
        </p:spPr>
        <p:txBody>
          <a:bodyPr>
            <a:normAutofit/>
          </a:bodyPr>
          <a:lstStyle/>
          <a:p>
            <a:r>
              <a:rPr lang="en-GB" dirty="0" smtClean="0">
                <a:solidFill>
                  <a:schemeClr val="accent6">
                    <a:lumMod val="50000"/>
                  </a:schemeClr>
                </a:solidFill>
              </a:rPr>
              <a:t>Evaluation</a:t>
            </a:r>
            <a:endParaRPr lang="en-GB" dirty="0">
              <a:solidFill>
                <a:schemeClr val="accent6">
                  <a:lumMod val="50000"/>
                </a:schemeClr>
              </a:solidFill>
            </a:endParaRPr>
          </a:p>
        </p:txBody>
      </p:sp>
      <p:sp>
        <p:nvSpPr>
          <p:cNvPr id="3" name="Content Placeholder 2"/>
          <p:cNvSpPr>
            <a:spLocks noGrp="1"/>
          </p:cNvSpPr>
          <p:nvPr>
            <p:ph idx="1"/>
          </p:nvPr>
        </p:nvSpPr>
        <p:spPr>
          <a:xfrm>
            <a:off x="457200" y="1844824"/>
            <a:ext cx="8229600" cy="4104456"/>
          </a:xfrm>
          <a:solidFill>
            <a:schemeClr val="bg1"/>
          </a:solidFill>
          <a:ln>
            <a:solidFill>
              <a:schemeClr val="accent1"/>
            </a:solidFill>
          </a:ln>
        </p:spPr>
        <p:txBody>
          <a:bodyPr>
            <a:normAutofit lnSpcReduction="10000"/>
          </a:bodyPr>
          <a:lstStyle/>
          <a:p>
            <a:pPr>
              <a:buFont typeface="Wingdings" panose="05000000000000000000" pitchFamily="2" charset="2"/>
              <a:buChar char="v"/>
            </a:pPr>
            <a:endParaRPr lang="en-GB" sz="2400" dirty="0" smtClean="0">
              <a:solidFill>
                <a:schemeClr val="accent6">
                  <a:lumMod val="50000"/>
                </a:schemeClr>
              </a:solidFill>
            </a:endParaRPr>
          </a:p>
          <a:p>
            <a:pPr>
              <a:buFont typeface="Wingdings" panose="05000000000000000000" pitchFamily="2" charset="2"/>
              <a:buChar char="v"/>
            </a:pPr>
            <a:r>
              <a:rPr lang="en-GB" sz="2400" dirty="0" smtClean="0">
                <a:solidFill>
                  <a:schemeClr val="accent6">
                    <a:lumMod val="50000"/>
                  </a:schemeClr>
                </a:solidFill>
              </a:rPr>
              <a:t>There </a:t>
            </a:r>
            <a:r>
              <a:rPr lang="en-GB" sz="2400" dirty="0" smtClean="0">
                <a:solidFill>
                  <a:schemeClr val="accent6">
                    <a:lumMod val="50000"/>
                  </a:schemeClr>
                </a:solidFill>
              </a:rPr>
              <a:t>is considerable debate about which of these approaches is the most effective way of profiling offenders and, indeed, whether psychological profiling has anything useful to offer at all. </a:t>
            </a:r>
          </a:p>
          <a:p>
            <a:pPr>
              <a:buFont typeface="Wingdings" panose="05000000000000000000" pitchFamily="2" charset="2"/>
              <a:buChar char="v"/>
            </a:pPr>
            <a:r>
              <a:rPr lang="en-GB" sz="2400" dirty="0" smtClean="0">
                <a:solidFill>
                  <a:schemeClr val="accent6">
                    <a:lumMod val="50000"/>
                  </a:schemeClr>
                </a:solidFill>
              </a:rPr>
              <a:t>There is also an ongoing debate about whether offender profiling is an art or a science and the extent to which a scientific approach to offender profiling is possible</a:t>
            </a:r>
            <a:r>
              <a:rPr lang="en-GB" sz="2400" dirty="0" smtClean="0">
                <a:solidFill>
                  <a:schemeClr val="accent6">
                    <a:lumMod val="50000"/>
                  </a:schemeClr>
                </a:solidFill>
              </a:rPr>
              <a:t>.</a:t>
            </a:r>
          </a:p>
          <a:p>
            <a:pPr>
              <a:buFont typeface="Wingdings" panose="05000000000000000000" pitchFamily="2" charset="2"/>
              <a:buChar char="v"/>
            </a:pPr>
            <a:r>
              <a:rPr lang="en-GB" sz="2400" dirty="0" smtClean="0">
                <a:solidFill>
                  <a:schemeClr val="accent6">
                    <a:lumMod val="50000"/>
                  </a:schemeClr>
                </a:solidFill>
              </a:rPr>
              <a:t>The focus of your critical review will be to explore these issues by using a central journal article, synthesising and evaluating it, whilst using a variety of different papers to assist you in your critique.</a:t>
            </a:r>
            <a:endParaRPr lang="en-GB" sz="2400" dirty="0">
              <a:solidFill>
                <a:schemeClr val="accent6">
                  <a:lumMod val="50000"/>
                </a:schemeClr>
              </a:solidFill>
            </a:endParaRPr>
          </a:p>
        </p:txBody>
      </p:sp>
    </p:spTree>
    <p:extLst>
      <p:ext uri="{BB962C8B-B14F-4D97-AF65-F5344CB8AC3E}">
        <p14:creationId xmlns:p14="http://schemas.microsoft.com/office/powerpoint/2010/main" val="106539441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1152128"/>
          </a:xfrm>
        </p:spPr>
        <p:txBody>
          <a:bodyPr>
            <a:noAutofit/>
          </a:bodyPr>
          <a:lstStyle/>
          <a:p>
            <a:pPr algn="ctr"/>
            <a:r>
              <a:rPr lang="en-GB" sz="4000" dirty="0" smtClean="0">
                <a:solidFill>
                  <a:schemeClr val="accent6">
                    <a:lumMod val="50000"/>
                  </a:schemeClr>
                </a:solidFill>
              </a:rPr>
              <a:t>Geographical profiling </a:t>
            </a:r>
            <a:r>
              <a:rPr lang="en-GB" sz="4000" dirty="0" smtClean="0">
                <a:solidFill>
                  <a:schemeClr val="accent6">
                    <a:lumMod val="50000"/>
                  </a:schemeClr>
                </a:solidFill>
              </a:rPr>
              <a:t/>
            </a:r>
            <a:br>
              <a:rPr lang="en-GB" sz="4000" dirty="0" smtClean="0">
                <a:solidFill>
                  <a:schemeClr val="accent6">
                    <a:lumMod val="50000"/>
                  </a:schemeClr>
                </a:solidFill>
              </a:rPr>
            </a:br>
            <a:r>
              <a:rPr lang="en-GB" sz="4000" dirty="0" smtClean="0">
                <a:solidFill>
                  <a:schemeClr val="accent6">
                    <a:lumMod val="50000"/>
                  </a:schemeClr>
                </a:solidFill>
              </a:rPr>
              <a:t>(</a:t>
            </a:r>
            <a:r>
              <a:rPr lang="en-GB" sz="4000" dirty="0" smtClean="0">
                <a:solidFill>
                  <a:schemeClr val="accent6">
                    <a:lumMod val="50000"/>
                  </a:schemeClr>
                </a:solidFill>
              </a:rPr>
              <a:t>British bottom up approach)</a:t>
            </a:r>
            <a:endParaRPr lang="en-GB" sz="4000" dirty="0">
              <a:solidFill>
                <a:schemeClr val="accent6">
                  <a:lumMod val="50000"/>
                </a:schemeClr>
              </a:solidFill>
            </a:endParaRPr>
          </a:p>
        </p:txBody>
      </p:sp>
      <p:sp>
        <p:nvSpPr>
          <p:cNvPr id="3" name="Content Placeholder 2"/>
          <p:cNvSpPr>
            <a:spLocks noGrp="1"/>
          </p:cNvSpPr>
          <p:nvPr>
            <p:ph idx="1"/>
          </p:nvPr>
        </p:nvSpPr>
        <p:spPr>
          <a:xfrm>
            <a:off x="457200" y="1916832"/>
            <a:ext cx="8229600" cy="4104456"/>
          </a:xfrm>
          <a:solidFill>
            <a:schemeClr val="bg1"/>
          </a:solidFill>
          <a:ln>
            <a:solidFill>
              <a:schemeClr val="accent1"/>
            </a:solidFill>
          </a:ln>
        </p:spPr>
        <p:txBody>
          <a:bodyPr>
            <a:normAutofit/>
          </a:bodyPr>
          <a:lstStyle/>
          <a:p>
            <a:pPr>
              <a:buFont typeface="Wingdings" panose="05000000000000000000" pitchFamily="2" charset="2"/>
              <a:buChar char="v"/>
            </a:pPr>
            <a:r>
              <a:rPr lang="en-GB" sz="2400" dirty="0" smtClean="0">
                <a:solidFill>
                  <a:schemeClr val="accent6">
                    <a:lumMod val="50000"/>
                  </a:schemeClr>
                </a:solidFill>
              </a:rPr>
              <a:t>Geographical profiling has much to offer the police. It is of considerable value in helping them determine how to deploy resources, allows informed judgements to be made about which crimes are linked and can contribute significantly to the task of narrowing down a list of suspects.</a:t>
            </a:r>
          </a:p>
          <a:p>
            <a:pPr>
              <a:buFont typeface="Wingdings" panose="05000000000000000000" pitchFamily="2" charset="2"/>
              <a:buChar char="v"/>
            </a:pPr>
            <a:r>
              <a:rPr lang="en-GB" sz="2400" dirty="0" smtClean="0">
                <a:solidFill>
                  <a:schemeClr val="accent6">
                    <a:lumMod val="50000"/>
                  </a:schemeClr>
                </a:solidFill>
              </a:rPr>
              <a:t>It also helps prioritize an area and predict where an offender may live.</a:t>
            </a:r>
          </a:p>
          <a:p>
            <a:pPr>
              <a:buFont typeface="Wingdings" panose="05000000000000000000" pitchFamily="2" charset="2"/>
              <a:buChar char="v"/>
            </a:pPr>
            <a:r>
              <a:rPr lang="en-GB" sz="2400" dirty="0" smtClean="0">
                <a:solidFill>
                  <a:schemeClr val="accent6">
                    <a:lumMod val="50000"/>
                  </a:schemeClr>
                </a:solidFill>
              </a:rPr>
              <a:t>It is based on well-established psychological principles and conducted in a scientific manner: hypotheses are developed which can be tested against evidence and modified or rejected as the evidence dictates.</a:t>
            </a:r>
            <a:endParaRPr lang="en-GB" sz="2400" dirty="0">
              <a:solidFill>
                <a:schemeClr val="accent6">
                  <a:lumMod val="50000"/>
                </a:schemeClr>
              </a:solidFill>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1008112"/>
          </a:xfrm>
        </p:spPr>
        <p:txBody>
          <a:bodyPr>
            <a:normAutofit/>
          </a:bodyPr>
          <a:lstStyle/>
          <a:p>
            <a:r>
              <a:rPr lang="en-GB" sz="4000" dirty="0" smtClean="0">
                <a:solidFill>
                  <a:schemeClr val="accent6">
                    <a:lumMod val="50000"/>
                  </a:schemeClr>
                </a:solidFill>
              </a:rPr>
              <a:t>Geographical profiling can be used to:</a:t>
            </a:r>
            <a:endParaRPr lang="en-GB" sz="4000" dirty="0">
              <a:solidFill>
                <a:schemeClr val="accent6">
                  <a:lumMod val="50000"/>
                </a:schemeClr>
              </a:solidFill>
            </a:endParaRPr>
          </a:p>
        </p:txBody>
      </p:sp>
      <p:sp>
        <p:nvSpPr>
          <p:cNvPr id="3" name="Content Placeholder 2"/>
          <p:cNvSpPr>
            <a:spLocks noGrp="1"/>
          </p:cNvSpPr>
          <p:nvPr>
            <p:ph idx="1"/>
          </p:nvPr>
        </p:nvSpPr>
        <p:spPr>
          <a:xfrm>
            <a:off x="179512" y="1628800"/>
            <a:ext cx="8856984" cy="4695800"/>
          </a:xfrm>
          <a:solidFill>
            <a:schemeClr val="bg1"/>
          </a:solidFill>
          <a:ln>
            <a:solidFill>
              <a:schemeClr val="accent1"/>
            </a:solidFill>
          </a:ln>
        </p:spPr>
        <p:txBody>
          <a:bodyPr>
            <a:noAutofit/>
          </a:bodyPr>
          <a:lstStyle/>
          <a:p>
            <a:pPr>
              <a:buFont typeface="Wingdings" panose="05000000000000000000" pitchFamily="2" charset="2"/>
              <a:buChar char="v"/>
            </a:pPr>
            <a:r>
              <a:rPr lang="en-GB" sz="2400" dirty="0" smtClean="0">
                <a:solidFill>
                  <a:schemeClr val="accent6">
                    <a:lumMod val="50000"/>
                  </a:schemeClr>
                </a:solidFill>
              </a:rPr>
              <a:t>Identify </a:t>
            </a:r>
            <a:r>
              <a:rPr lang="en-GB" sz="2400" dirty="0" smtClean="0">
                <a:solidFill>
                  <a:schemeClr val="accent6">
                    <a:lumMod val="50000"/>
                  </a:schemeClr>
                </a:solidFill>
              </a:rPr>
              <a:t>which </a:t>
            </a:r>
            <a:r>
              <a:rPr lang="en-GB" sz="2400" dirty="0" smtClean="0">
                <a:solidFill>
                  <a:schemeClr val="accent6">
                    <a:lumMod val="50000"/>
                  </a:schemeClr>
                </a:solidFill>
              </a:rPr>
              <a:t>offences are linked (e.g. carried out by the same offender or offenders) and which are not, which helps to focus investigations.</a:t>
            </a:r>
          </a:p>
          <a:p>
            <a:pPr>
              <a:buFont typeface="Wingdings" panose="05000000000000000000" pitchFamily="2" charset="2"/>
              <a:buChar char="v"/>
            </a:pPr>
            <a:r>
              <a:rPr lang="en-GB" sz="2400" dirty="0" smtClean="0">
                <a:solidFill>
                  <a:schemeClr val="accent6">
                    <a:lumMod val="50000"/>
                  </a:schemeClr>
                </a:solidFill>
              </a:rPr>
              <a:t>Predict characteristics of the offender(s) </a:t>
            </a:r>
            <a:r>
              <a:rPr lang="en-GB" sz="2400" dirty="0" smtClean="0">
                <a:solidFill>
                  <a:schemeClr val="accent6">
                    <a:lumMod val="50000"/>
                  </a:schemeClr>
                </a:solidFill>
              </a:rPr>
              <a:t>(e.g</a:t>
            </a:r>
            <a:r>
              <a:rPr lang="en-GB" sz="2400" dirty="0" smtClean="0">
                <a:solidFill>
                  <a:schemeClr val="accent6">
                    <a:lumMod val="50000"/>
                  </a:schemeClr>
                </a:solidFill>
              </a:rPr>
              <a:t>. where they are likely to live; what sort of knowledge they have of </a:t>
            </a:r>
            <a:r>
              <a:rPr lang="en-GB" sz="2400" dirty="0" smtClean="0">
                <a:solidFill>
                  <a:schemeClr val="accent6">
                    <a:lumMod val="50000"/>
                  </a:schemeClr>
                </a:solidFill>
              </a:rPr>
              <a:t>an </a:t>
            </a:r>
            <a:r>
              <a:rPr lang="en-GB" sz="2400" dirty="0" smtClean="0">
                <a:solidFill>
                  <a:schemeClr val="accent6">
                    <a:lumMod val="50000"/>
                  </a:schemeClr>
                </a:solidFill>
              </a:rPr>
              <a:t>area) </a:t>
            </a:r>
            <a:r>
              <a:rPr lang="en-GB" sz="2400" dirty="0" smtClean="0">
                <a:solidFill>
                  <a:schemeClr val="accent6">
                    <a:lumMod val="50000"/>
                  </a:schemeClr>
                </a:solidFill>
              </a:rPr>
              <a:t>to </a:t>
            </a:r>
            <a:r>
              <a:rPr lang="en-GB" sz="2400" dirty="0" smtClean="0">
                <a:solidFill>
                  <a:schemeClr val="accent6">
                    <a:lumMod val="50000"/>
                  </a:schemeClr>
                </a:solidFill>
              </a:rPr>
              <a:t>target investigative efforts and prioritise suspects.</a:t>
            </a:r>
          </a:p>
          <a:p>
            <a:pPr>
              <a:buFont typeface="Wingdings" panose="05000000000000000000" pitchFamily="2" charset="2"/>
              <a:buChar char="v"/>
            </a:pPr>
            <a:r>
              <a:rPr lang="en-GB" sz="2400" dirty="0" smtClean="0">
                <a:solidFill>
                  <a:schemeClr val="accent6">
                    <a:lumMod val="50000"/>
                  </a:schemeClr>
                </a:solidFill>
              </a:rPr>
              <a:t>Understand the link between offending and </a:t>
            </a:r>
            <a:r>
              <a:rPr lang="en-GB" sz="2400" dirty="0" smtClean="0">
                <a:solidFill>
                  <a:schemeClr val="accent6">
                    <a:lumMod val="50000"/>
                  </a:schemeClr>
                </a:solidFill>
              </a:rPr>
              <a:t>location; </a:t>
            </a:r>
            <a:r>
              <a:rPr lang="en-GB" sz="2400" dirty="0" smtClean="0">
                <a:solidFill>
                  <a:schemeClr val="accent6">
                    <a:lumMod val="50000"/>
                  </a:schemeClr>
                </a:solidFill>
              </a:rPr>
              <a:t>why certain places attract more crime than others and why, even in ‘high crime’ neighbourhoods, some addresses are repeatedly victimized and some are left alone.</a:t>
            </a:r>
          </a:p>
          <a:p>
            <a:pPr>
              <a:buFont typeface="Wingdings" panose="05000000000000000000" pitchFamily="2" charset="2"/>
              <a:buChar char="v"/>
            </a:pPr>
            <a:r>
              <a:rPr lang="en-GB" sz="2400" dirty="0" smtClean="0">
                <a:solidFill>
                  <a:schemeClr val="accent6">
                    <a:lumMod val="50000"/>
                  </a:schemeClr>
                </a:solidFill>
              </a:rPr>
              <a:t>Help </a:t>
            </a:r>
            <a:r>
              <a:rPr lang="en-GB" sz="2400" dirty="0" smtClean="0">
                <a:solidFill>
                  <a:schemeClr val="accent6">
                    <a:lumMod val="50000"/>
                  </a:schemeClr>
                </a:solidFill>
              </a:rPr>
              <a:t>police/other </a:t>
            </a:r>
            <a:r>
              <a:rPr lang="en-GB" sz="2400" dirty="0" smtClean="0">
                <a:solidFill>
                  <a:schemeClr val="accent6">
                    <a:lumMod val="50000"/>
                  </a:schemeClr>
                </a:solidFill>
              </a:rPr>
              <a:t>official bodies target crime prevention resources in the right areas and in the </a:t>
            </a:r>
            <a:r>
              <a:rPr lang="en-GB" sz="2400" dirty="0" smtClean="0">
                <a:solidFill>
                  <a:schemeClr val="accent6">
                    <a:lumMod val="50000"/>
                  </a:schemeClr>
                </a:solidFill>
              </a:rPr>
              <a:t>right way.</a:t>
            </a:r>
            <a:endParaRPr lang="en-GB" sz="2400" dirty="0">
              <a:solidFill>
                <a:schemeClr val="accent6">
                  <a:lumMod val="50000"/>
                </a:schemeClr>
              </a:solidFill>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936104"/>
          </a:xfrm>
        </p:spPr>
        <p:txBody>
          <a:bodyPr>
            <a:normAutofit/>
          </a:bodyPr>
          <a:lstStyle/>
          <a:p>
            <a:r>
              <a:rPr lang="en-GB" sz="4000" dirty="0" smtClean="0">
                <a:solidFill>
                  <a:schemeClr val="accent6">
                    <a:lumMod val="50000"/>
                  </a:schemeClr>
                </a:solidFill>
              </a:rPr>
              <a:t>Main</a:t>
            </a:r>
            <a:r>
              <a:rPr lang="en-GB" sz="4000" dirty="0" smtClean="0">
                <a:solidFill>
                  <a:schemeClr val="accent6">
                    <a:lumMod val="50000"/>
                  </a:schemeClr>
                </a:solidFill>
              </a:rPr>
              <a:t> </a:t>
            </a:r>
            <a:r>
              <a:rPr lang="en-GB" sz="4000" dirty="0" smtClean="0">
                <a:solidFill>
                  <a:schemeClr val="accent6">
                    <a:lumMod val="50000"/>
                  </a:schemeClr>
                </a:solidFill>
              </a:rPr>
              <a:t>geographical profiling principles</a:t>
            </a:r>
            <a:endParaRPr lang="en-GB" sz="4000" dirty="0">
              <a:solidFill>
                <a:schemeClr val="accent6">
                  <a:lumMod val="50000"/>
                </a:schemeClr>
              </a:solidFill>
            </a:endParaRPr>
          </a:p>
        </p:txBody>
      </p:sp>
      <p:sp>
        <p:nvSpPr>
          <p:cNvPr id="3" name="Content Placeholder 2"/>
          <p:cNvSpPr>
            <a:spLocks noGrp="1"/>
          </p:cNvSpPr>
          <p:nvPr>
            <p:ph idx="1"/>
          </p:nvPr>
        </p:nvSpPr>
        <p:spPr>
          <a:xfrm>
            <a:off x="457200" y="1916832"/>
            <a:ext cx="8229600" cy="4176464"/>
          </a:xfrm>
          <a:solidFill>
            <a:schemeClr val="bg1"/>
          </a:solidFill>
          <a:ln>
            <a:solidFill>
              <a:schemeClr val="accent1"/>
            </a:solidFill>
          </a:ln>
        </p:spPr>
        <p:txBody>
          <a:bodyPr>
            <a:normAutofit fontScale="92500" lnSpcReduction="10000"/>
          </a:bodyPr>
          <a:lstStyle/>
          <a:p>
            <a:pPr>
              <a:buFont typeface="Wingdings" panose="05000000000000000000" pitchFamily="2" charset="2"/>
              <a:buChar char="v"/>
            </a:pPr>
            <a:r>
              <a:rPr lang="en-GB" sz="2400" b="1" dirty="0" smtClean="0">
                <a:solidFill>
                  <a:schemeClr val="accent6">
                    <a:lumMod val="50000"/>
                  </a:schemeClr>
                </a:solidFill>
              </a:rPr>
              <a:t>Distance decay</a:t>
            </a:r>
            <a:r>
              <a:rPr lang="en-GB" sz="2400" dirty="0" smtClean="0">
                <a:solidFill>
                  <a:schemeClr val="accent6">
                    <a:lumMod val="50000"/>
                  </a:schemeClr>
                </a:solidFill>
              </a:rPr>
              <a:t>: offenders will only travel as far as they have to (if all other factors are equal)</a:t>
            </a:r>
          </a:p>
          <a:p>
            <a:pPr>
              <a:buFont typeface="Wingdings" panose="05000000000000000000" pitchFamily="2" charset="2"/>
              <a:buChar char="v"/>
            </a:pPr>
            <a:r>
              <a:rPr lang="en-GB" sz="2400" b="1" dirty="0" smtClean="0">
                <a:solidFill>
                  <a:schemeClr val="accent6">
                    <a:lumMod val="50000"/>
                  </a:schemeClr>
                </a:solidFill>
              </a:rPr>
              <a:t>Rational choice  theory/ cost benefit analysis</a:t>
            </a:r>
            <a:r>
              <a:rPr lang="en-GB" sz="2400" dirty="0" smtClean="0">
                <a:solidFill>
                  <a:schemeClr val="accent6">
                    <a:lumMod val="50000"/>
                  </a:schemeClr>
                </a:solidFill>
              </a:rPr>
              <a:t>: when deciding where to offend, weigh up pro`s and con`s</a:t>
            </a:r>
            <a:r>
              <a:rPr lang="en-GB" sz="2400" dirty="0">
                <a:solidFill>
                  <a:schemeClr val="accent6">
                    <a:lumMod val="50000"/>
                  </a:schemeClr>
                </a:solidFill>
              </a:rPr>
              <a:t>. </a:t>
            </a:r>
          </a:p>
          <a:p>
            <a:pPr>
              <a:buFont typeface="Wingdings" panose="05000000000000000000" pitchFamily="2" charset="2"/>
              <a:buChar char="v"/>
            </a:pPr>
            <a:r>
              <a:rPr lang="en-GB" sz="2400" dirty="0" smtClean="0">
                <a:solidFill>
                  <a:schemeClr val="accent6">
                    <a:lumMod val="50000"/>
                  </a:schemeClr>
                </a:solidFill>
              </a:rPr>
              <a:t>This relates to spatial </a:t>
            </a:r>
            <a:r>
              <a:rPr lang="en-GB" sz="2400" dirty="0">
                <a:solidFill>
                  <a:schemeClr val="accent6">
                    <a:lumMod val="50000"/>
                  </a:schemeClr>
                </a:solidFill>
              </a:rPr>
              <a:t>behaviour </a:t>
            </a:r>
            <a:r>
              <a:rPr lang="en-GB" sz="2400" dirty="0" smtClean="0">
                <a:solidFill>
                  <a:schemeClr val="accent6">
                    <a:lumMod val="50000"/>
                  </a:schemeClr>
                </a:solidFill>
              </a:rPr>
              <a:t>and includes </a:t>
            </a:r>
            <a:r>
              <a:rPr lang="en-GB" sz="2400" dirty="0">
                <a:solidFill>
                  <a:schemeClr val="accent6">
                    <a:lumMod val="50000"/>
                  </a:schemeClr>
                </a:solidFill>
              </a:rPr>
              <a:t>the </a:t>
            </a:r>
            <a:r>
              <a:rPr lang="en-GB" sz="2400" b="1" dirty="0">
                <a:solidFill>
                  <a:schemeClr val="accent6">
                    <a:lumMod val="50000"/>
                  </a:schemeClr>
                </a:solidFill>
              </a:rPr>
              <a:t>least-effort</a:t>
            </a:r>
            <a:r>
              <a:rPr lang="en-GB" sz="2400" dirty="0">
                <a:solidFill>
                  <a:schemeClr val="accent6">
                    <a:lumMod val="50000"/>
                  </a:schemeClr>
                </a:solidFill>
              </a:rPr>
              <a:t> principle where offenders are more likely to act on the first or opportunity and the idea of a </a:t>
            </a:r>
            <a:r>
              <a:rPr lang="en-GB" sz="2400" b="1" dirty="0">
                <a:solidFill>
                  <a:schemeClr val="accent6">
                    <a:lumMod val="50000"/>
                  </a:schemeClr>
                </a:solidFill>
              </a:rPr>
              <a:t>buffer zone</a:t>
            </a:r>
            <a:r>
              <a:rPr lang="en-GB" sz="2400" dirty="0">
                <a:solidFill>
                  <a:schemeClr val="accent6">
                    <a:lumMod val="50000"/>
                  </a:schemeClr>
                </a:solidFill>
              </a:rPr>
              <a:t>. It exhibits a constant tension between the offender’s desire to divert attention from his home base and the desire to travel no further than necessary to commit crimes.</a:t>
            </a:r>
            <a:endParaRPr lang="en-GB" sz="2400" dirty="0" smtClean="0">
              <a:solidFill>
                <a:schemeClr val="accent6">
                  <a:lumMod val="50000"/>
                </a:schemeClr>
              </a:solidFill>
            </a:endParaRPr>
          </a:p>
          <a:p>
            <a:pPr>
              <a:buFont typeface="Wingdings" panose="05000000000000000000" pitchFamily="2" charset="2"/>
              <a:buChar char="v"/>
            </a:pPr>
            <a:r>
              <a:rPr lang="en-GB" sz="2400" b="1" dirty="0" smtClean="0">
                <a:solidFill>
                  <a:schemeClr val="accent6">
                    <a:lumMod val="50000"/>
                  </a:schemeClr>
                </a:solidFill>
              </a:rPr>
              <a:t>RAT</a:t>
            </a:r>
            <a:r>
              <a:rPr lang="en-GB" sz="2400" b="1" dirty="0" smtClean="0">
                <a:solidFill>
                  <a:schemeClr val="accent6">
                    <a:lumMod val="50000"/>
                  </a:schemeClr>
                </a:solidFill>
              </a:rPr>
              <a:t>( routine activity theory)</a:t>
            </a:r>
            <a:r>
              <a:rPr lang="en-GB" sz="2400" dirty="0">
                <a:solidFill>
                  <a:schemeClr val="accent6">
                    <a:lumMod val="50000"/>
                  </a:schemeClr>
                </a:solidFill>
              </a:rPr>
              <a:t>: the focus of routine activity is the study of crime as an event, highlighting its relation to space and time and emphasizing its ecological nature and the implications thereof.</a:t>
            </a:r>
            <a:endParaRPr lang="en-GB" sz="2400" dirty="0" smtClean="0">
              <a:solidFill>
                <a:schemeClr val="accent6">
                  <a:lumMod val="50000"/>
                </a:schemeClr>
              </a:solidFill>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420656"/>
          </a:xfrm>
        </p:spPr>
        <p:txBody>
          <a:bodyPr>
            <a:normAutofit fontScale="90000"/>
          </a:bodyPr>
          <a:lstStyle/>
          <a:p>
            <a:r>
              <a:rPr lang="en-GB" dirty="0" smtClean="0">
                <a:solidFill>
                  <a:schemeClr val="accent6">
                    <a:lumMod val="50000"/>
                  </a:schemeClr>
                </a:solidFill>
              </a:rPr>
              <a:t>More principles…</a:t>
            </a:r>
            <a:endParaRPr lang="en-GB" dirty="0">
              <a:solidFill>
                <a:schemeClr val="accent6">
                  <a:lumMod val="50000"/>
                </a:schemeClr>
              </a:solidFill>
            </a:endParaRPr>
          </a:p>
        </p:txBody>
      </p:sp>
      <p:sp>
        <p:nvSpPr>
          <p:cNvPr id="3" name="Content Placeholder 2"/>
          <p:cNvSpPr>
            <a:spLocks noGrp="1"/>
          </p:cNvSpPr>
          <p:nvPr>
            <p:ph idx="1"/>
          </p:nvPr>
        </p:nvSpPr>
        <p:spPr>
          <a:xfrm>
            <a:off x="457200" y="2060848"/>
            <a:ext cx="8229600" cy="3960440"/>
          </a:xfrm>
          <a:solidFill>
            <a:schemeClr val="bg1"/>
          </a:solidFill>
          <a:ln>
            <a:solidFill>
              <a:schemeClr val="accent1"/>
            </a:solidFill>
          </a:ln>
        </p:spPr>
        <p:txBody>
          <a:bodyPr>
            <a:normAutofit/>
          </a:bodyPr>
          <a:lstStyle/>
          <a:p>
            <a:pPr>
              <a:buFont typeface="Wingdings" panose="05000000000000000000" pitchFamily="2" charset="2"/>
              <a:buChar char="v"/>
            </a:pPr>
            <a:r>
              <a:rPr lang="en-GB" sz="2400" b="1" dirty="0">
                <a:solidFill>
                  <a:schemeClr val="accent6">
                    <a:lumMod val="50000"/>
                  </a:schemeClr>
                </a:solidFill>
              </a:rPr>
              <a:t>Mental maps</a:t>
            </a:r>
            <a:r>
              <a:rPr lang="en-GB" sz="2400" dirty="0">
                <a:solidFill>
                  <a:schemeClr val="accent6">
                    <a:lumMod val="50000"/>
                  </a:schemeClr>
                </a:solidFill>
              </a:rPr>
              <a:t>: S</a:t>
            </a:r>
            <a:r>
              <a:rPr lang="en-GB" sz="2400" dirty="0" smtClean="0">
                <a:solidFill>
                  <a:schemeClr val="accent6">
                    <a:lumMod val="50000"/>
                  </a:schemeClr>
                </a:solidFill>
              </a:rPr>
              <a:t>patial </a:t>
            </a:r>
            <a:r>
              <a:rPr lang="en-GB" sz="2400" dirty="0">
                <a:solidFill>
                  <a:schemeClr val="accent6">
                    <a:lumMod val="50000"/>
                  </a:schemeClr>
                </a:solidFill>
              </a:rPr>
              <a:t>awareness </a:t>
            </a:r>
            <a:r>
              <a:rPr lang="en-GB" sz="2400" dirty="0" smtClean="0">
                <a:solidFill>
                  <a:schemeClr val="accent6">
                    <a:lumMod val="50000"/>
                  </a:schemeClr>
                </a:solidFill>
              </a:rPr>
              <a:t>of </a:t>
            </a:r>
            <a:r>
              <a:rPr lang="en-GB" sz="2400" dirty="0" smtClean="0">
                <a:solidFill>
                  <a:schemeClr val="accent6">
                    <a:lumMod val="50000"/>
                  </a:schemeClr>
                </a:solidFill>
              </a:rPr>
              <a:t>where </a:t>
            </a:r>
            <a:r>
              <a:rPr lang="en-GB" sz="2400" dirty="0">
                <a:solidFill>
                  <a:schemeClr val="accent6">
                    <a:lumMod val="50000"/>
                  </a:schemeClr>
                </a:solidFill>
              </a:rPr>
              <a:t>is easily accessible</a:t>
            </a:r>
            <a:r>
              <a:rPr lang="en-GB" sz="2400" dirty="0" smtClean="0">
                <a:solidFill>
                  <a:schemeClr val="accent6">
                    <a:lumMod val="50000"/>
                  </a:schemeClr>
                </a:solidFill>
              </a:rPr>
              <a:t>.</a:t>
            </a:r>
          </a:p>
          <a:p>
            <a:pPr>
              <a:buFont typeface="Wingdings" panose="05000000000000000000" pitchFamily="2" charset="2"/>
              <a:buChar char="v"/>
            </a:pPr>
            <a:r>
              <a:rPr lang="en-GB" sz="2400" b="1" dirty="0" smtClean="0">
                <a:solidFill>
                  <a:schemeClr val="accent6">
                    <a:lumMod val="50000"/>
                  </a:schemeClr>
                </a:solidFill>
              </a:rPr>
              <a:t>Smallest space analysis: </a:t>
            </a:r>
            <a:r>
              <a:rPr lang="en-GB" sz="2400" dirty="0" smtClean="0">
                <a:solidFill>
                  <a:schemeClr val="accent6">
                    <a:lumMod val="50000"/>
                  </a:schemeClr>
                </a:solidFill>
              </a:rPr>
              <a:t>A statistical method (Canter 1994). See slides further along presentation.</a:t>
            </a:r>
            <a:endParaRPr lang="en-GB" sz="2400" b="1" dirty="0" smtClean="0">
              <a:solidFill>
                <a:schemeClr val="accent6">
                  <a:lumMod val="50000"/>
                </a:schemeClr>
              </a:solidFill>
            </a:endParaRPr>
          </a:p>
          <a:p>
            <a:pPr>
              <a:buFont typeface="Wingdings" panose="05000000000000000000" pitchFamily="2" charset="2"/>
              <a:buChar char="v"/>
            </a:pPr>
            <a:r>
              <a:rPr lang="en-GB" sz="2400" b="1" dirty="0" smtClean="0">
                <a:solidFill>
                  <a:schemeClr val="accent6">
                    <a:lumMod val="50000"/>
                  </a:schemeClr>
                </a:solidFill>
              </a:rPr>
              <a:t>Crime linkage: </a:t>
            </a:r>
            <a:r>
              <a:rPr lang="en-GB" sz="2400" dirty="0" smtClean="0">
                <a:solidFill>
                  <a:schemeClr val="accent6">
                    <a:lumMod val="50000"/>
                  </a:schemeClr>
                </a:solidFill>
              </a:rPr>
              <a:t>(</a:t>
            </a:r>
            <a:r>
              <a:rPr lang="en-GB" sz="2400" dirty="0" err="1" smtClean="0">
                <a:solidFill>
                  <a:schemeClr val="accent6">
                    <a:lumMod val="50000"/>
                  </a:schemeClr>
                </a:solidFill>
              </a:rPr>
              <a:t>Bennell</a:t>
            </a:r>
            <a:r>
              <a:rPr lang="en-GB" sz="2400" dirty="0" smtClean="0">
                <a:solidFill>
                  <a:schemeClr val="accent6">
                    <a:lumMod val="50000"/>
                  </a:schemeClr>
                </a:solidFill>
              </a:rPr>
              <a:t> &amp; Canter 2002). </a:t>
            </a:r>
          </a:p>
          <a:p>
            <a:pPr>
              <a:buFont typeface="Wingdings" panose="05000000000000000000" pitchFamily="2" charset="2"/>
              <a:buChar char="v"/>
            </a:pPr>
            <a:r>
              <a:rPr lang="en-GB" sz="2400" b="1" dirty="0" smtClean="0">
                <a:solidFill>
                  <a:schemeClr val="accent6">
                    <a:lumMod val="50000"/>
                  </a:schemeClr>
                </a:solidFill>
              </a:rPr>
              <a:t>RIGEL</a:t>
            </a:r>
            <a:r>
              <a:rPr lang="en-GB" sz="2400" dirty="0" smtClean="0">
                <a:solidFill>
                  <a:schemeClr val="accent6">
                    <a:lumMod val="50000"/>
                  </a:schemeClr>
                </a:solidFill>
              </a:rPr>
              <a:t>: </a:t>
            </a:r>
            <a:r>
              <a:rPr lang="en-GB" sz="2400" dirty="0" err="1" smtClean="0">
                <a:solidFill>
                  <a:schemeClr val="accent6">
                    <a:lumMod val="50000"/>
                  </a:schemeClr>
                </a:solidFill>
              </a:rPr>
              <a:t>Rossmo</a:t>
            </a:r>
            <a:r>
              <a:rPr lang="en-GB" sz="2400" dirty="0" smtClean="0">
                <a:solidFill>
                  <a:schemeClr val="accent6">
                    <a:lumMod val="50000"/>
                  </a:schemeClr>
                </a:solidFill>
              </a:rPr>
              <a:t> (2000). An algorithm technique to analyse the spatial locations of serial crimes. </a:t>
            </a:r>
          </a:p>
          <a:p>
            <a:pPr>
              <a:buFont typeface="Wingdings" panose="05000000000000000000" pitchFamily="2" charset="2"/>
              <a:buChar char="v"/>
            </a:pPr>
            <a:r>
              <a:rPr lang="en-GB" sz="2400" b="1" dirty="0" smtClean="0">
                <a:solidFill>
                  <a:schemeClr val="accent6">
                    <a:lumMod val="50000"/>
                  </a:schemeClr>
                </a:solidFill>
              </a:rPr>
              <a:t>Marauder versus Commuter </a:t>
            </a:r>
            <a:r>
              <a:rPr lang="en-GB" sz="2400" dirty="0" smtClean="0">
                <a:solidFill>
                  <a:schemeClr val="accent6">
                    <a:lumMod val="50000"/>
                  </a:schemeClr>
                </a:solidFill>
              </a:rPr>
              <a:t>offender (Canter 1994).</a:t>
            </a:r>
            <a:endParaRPr lang="en-GB" sz="2400" dirty="0">
              <a:solidFill>
                <a:schemeClr val="accent6">
                  <a:lumMod val="50000"/>
                </a:schemeClr>
              </a:solidFill>
            </a:endParaRPr>
          </a:p>
        </p:txBody>
      </p:sp>
    </p:spTree>
    <p:extLst>
      <p:ext uri="{BB962C8B-B14F-4D97-AF65-F5344CB8AC3E}">
        <p14:creationId xmlns:p14="http://schemas.microsoft.com/office/powerpoint/2010/main" val="286579800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normAutofit/>
          </a:bodyPr>
          <a:lstStyle/>
          <a:p>
            <a:pPr eaLnBrk="1" hangingPunct="1"/>
            <a:r>
              <a:rPr lang="en-US" sz="4400" dirty="0" smtClean="0">
                <a:solidFill>
                  <a:schemeClr val="accent6">
                    <a:lumMod val="50000"/>
                  </a:schemeClr>
                </a:solidFill>
              </a:rPr>
              <a:t>British Approach- </a:t>
            </a:r>
            <a:r>
              <a:rPr lang="en-US" sz="4400" dirty="0" smtClean="0">
                <a:solidFill>
                  <a:schemeClr val="accent6">
                    <a:lumMod val="50000"/>
                  </a:schemeClr>
                </a:solidFill>
              </a:rPr>
              <a:t>more</a:t>
            </a:r>
            <a:r>
              <a:rPr lang="en-US" sz="4400" dirty="0" smtClean="0">
                <a:solidFill>
                  <a:schemeClr val="accent6">
                    <a:lumMod val="50000"/>
                  </a:schemeClr>
                </a:solidFill>
              </a:rPr>
              <a:t> </a:t>
            </a:r>
            <a:r>
              <a:rPr lang="en-US" sz="4400" dirty="0" smtClean="0">
                <a:solidFill>
                  <a:schemeClr val="accent6">
                    <a:lumMod val="50000"/>
                  </a:schemeClr>
                </a:solidFill>
              </a:rPr>
              <a:t>principles</a:t>
            </a:r>
          </a:p>
        </p:txBody>
      </p:sp>
      <p:sp>
        <p:nvSpPr>
          <p:cNvPr id="4099" name="Rectangle 3"/>
          <p:cNvSpPr>
            <a:spLocks noGrp="1" noChangeArrowheads="1"/>
          </p:cNvSpPr>
          <p:nvPr>
            <p:ph sz="half" idx="1"/>
          </p:nvPr>
        </p:nvSpPr>
        <p:spPr>
          <a:solidFill>
            <a:schemeClr val="bg1"/>
          </a:solidFill>
          <a:ln>
            <a:solidFill>
              <a:schemeClr val="accent1"/>
            </a:solidFill>
          </a:ln>
        </p:spPr>
        <p:txBody>
          <a:bodyPr>
            <a:normAutofit/>
          </a:bodyPr>
          <a:lstStyle/>
          <a:p>
            <a:pPr eaLnBrk="1" hangingPunct="1">
              <a:buFontTx/>
              <a:buNone/>
            </a:pPr>
            <a:r>
              <a:rPr lang="en-US" sz="2000" b="1" dirty="0" smtClean="0">
                <a:solidFill>
                  <a:schemeClr val="accent6">
                    <a:lumMod val="50000"/>
                  </a:schemeClr>
                </a:solidFill>
              </a:rPr>
              <a:t>Interpersonal Consistency</a:t>
            </a:r>
          </a:p>
          <a:p>
            <a:pPr eaLnBrk="1" hangingPunct="1"/>
            <a:r>
              <a:rPr lang="en-US" sz="2000" dirty="0" smtClean="0">
                <a:solidFill>
                  <a:schemeClr val="accent6">
                    <a:lumMod val="50000"/>
                  </a:schemeClr>
                </a:solidFill>
              </a:rPr>
              <a:t>The behaviour of the offender at the time of the crime will be comparable to what they’re like in every day life</a:t>
            </a:r>
          </a:p>
          <a:p>
            <a:pPr eaLnBrk="1" hangingPunct="1"/>
            <a:r>
              <a:rPr lang="en-GB" sz="2000" dirty="0" smtClean="0">
                <a:solidFill>
                  <a:schemeClr val="accent6">
                    <a:lumMod val="50000"/>
                  </a:schemeClr>
                </a:solidFill>
              </a:rPr>
              <a:t>Degree of violence used in serious crimes, especially rape, may reflect how the criminal treats other women in his non-criminal life</a:t>
            </a:r>
            <a:endParaRPr lang="en-US" dirty="0" smtClean="0">
              <a:solidFill>
                <a:schemeClr val="accent6">
                  <a:lumMod val="50000"/>
                </a:schemeClr>
              </a:solidFill>
              <a:latin typeface="Times New Roman" pitchFamily="16" charset="0"/>
            </a:endParaRPr>
          </a:p>
        </p:txBody>
      </p:sp>
      <p:sp>
        <p:nvSpPr>
          <p:cNvPr id="4100" name="Rectangle 4"/>
          <p:cNvSpPr>
            <a:spLocks noGrp="1" noChangeArrowheads="1"/>
          </p:cNvSpPr>
          <p:nvPr>
            <p:ph sz="half" idx="2"/>
          </p:nvPr>
        </p:nvSpPr>
        <p:spPr>
          <a:solidFill>
            <a:schemeClr val="bg1"/>
          </a:solidFill>
          <a:ln>
            <a:solidFill>
              <a:schemeClr val="accent1"/>
            </a:solidFill>
          </a:ln>
        </p:spPr>
        <p:txBody>
          <a:bodyPr>
            <a:normAutofit/>
          </a:bodyPr>
          <a:lstStyle/>
          <a:p>
            <a:pPr eaLnBrk="1" hangingPunct="1">
              <a:buFontTx/>
              <a:buNone/>
            </a:pPr>
            <a:r>
              <a:rPr lang="en-US" sz="2000" b="1" dirty="0" smtClean="0">
                <a:solidFill>
                  <a:schemeClr val="accent6">
                    <a:lumMod val="50000"/>
                  </a:schemeClr>
                </a:solidFill>
              </a:rPr>
              <a:t>Spatial Consistency</a:t>
            </a:r>
          </a:p>
          <a:p>
            <a:pPr eaLnBrk="1" hangingPunct="1"/>
            <a:r>
              <a:rPr lang="en-US" sz="2000" dirty="0" smtClean="0">
                <a:solidFill>
                  <a:schemeClr val="accent6">
                    <a:lumMod val="50000"/>
                  </a:schemeClr>
                </a:solidFill>
              </a:rPr>
              <a:t>Marauders</a:t>
            </a:r>
          </a:p>
          <a:p>
            <a:pPr lvl="1" eaLnBrk="1" hangingPunct="1"/>
            <a:r>
              <a:rPr lang="en-US" sz="1800" dirty="0" smtClean="0">
                <a:solidFill>
                  <a:schemeClr val="accent6">
                    <a:lumMod val="50000"/>
                  </a:schemeClr>
                </a:solidFill>
              </a:rPr>
              <a:t>Commit their crimes close to where they live or feel secure.</a:t>
            </a:r>
          </a:p>
          <a:p>
            <a:pPr lvl="1" eaLnBrk="1" hangingPunct="1"/>
            <a:r>
              <a:rPr lang="en-US" sz="1800" dirty="0" smtClean="0">
                <a:solidFill>
                  <a:schemeClr val="accent6">
                    <a:lumMod val="50000"/>
                  </a:schemeClr>
                </a:solidFill>
              </a:rPr>
              <a:t>Usually </a:t>
            </a:r>
            <a:r>
              <a:rPr lang="en-US" sz="1800" dirty="0" err="1" smtClean="0">
                <a:solidFill>
                  <a:schemeClr val="accent6">
                    <a:lumMod val="50000"/>
                  </a:schemeClr>
                </a:solidFill>
              </a:rPr>
              <a:t>disorganised</a:t>
            </a:r>
            <a:r>
              <a:rPr lang="en-US" sz="1800" dirty="0" smtClean="0">
                <a:solidFill>
                  <a:schemeClr val="accent6">
                    <a:lumMod val="50000"/>
                  </a:schemeClr>
                </a:solidFill>
              </a:rPr>
              <a:t> criminals</a:t>
            </a:r>
          </a:p>
          <a:p>
            <a:pPr eaLnBrk="1" hangingPunct="1">
              <a:buFontTx/>
              <a:buNone/>
            </a:pPr>
            <a:endParaRPr lang="en-US" sz="2000" dirty="0" smtClean="0">
              <a:solidFill>
                <a:schemeClr val="accent6">
                  <a:lumMod val="50000"/>
                </a:schemeClr>
              </a:solidFill>
            </a:endParaRPr>
          </a:p>
          <a:p>
            <a:pPr eaLnBrk="1" hangingPunct="1"/>
            <a:r>
              <a:rPr lang="en-US" sz="2000" dirty="0" smtClean="0">
                <a:solidFill>
                  <a:schemeClr val="accent6">
                    <a:lumMod val="50000"/>
                  </a:schemeClr>
                </a:solidFill>
              </a:rPr>
              <a:t>Commuters</a:t>
            </a:r>
          </a:p>
          <a:p>
            <a:pPr lvl="1" eaLnBrk="1" hangingPunct="1"/>
            <a:r>
              <a:rPr lang="en-US" sz="1800" dirty="0" smtClean="0">
                <a:solidFill>
                  <a:schemeClr val="accent6">
                    <a:lumMod val="50000"/>
                  </a:schemeClr>
                </a:solidFill>
              </a:rPr>
              <a:t>Commit their crimes away from where they usually live</a:t>
            </a:r>
          </a:p>
          <a:p>
            <a:pPr lvl="1" eaLnBrk="1" hangingPunct="1"/>
            <a:r>
              <a:rPr lang="en-US" sz="1800" dirty="0" smtClean="0">
                <a:solidFill>
                  <a:schemeClr val="accent6">
                    <a:lumMod val="50000"/>
                  </a:schemeClr>
                </a:solidFill>
              </a:rPr>
              <a:t>Usually </a:t>
            </a:r>
            <a:r>
              <a:rPr lang="en-US" sz="1800" dirty="0" err="1" smtClean="0">
                <a:solidFill>
                  <a:schemeClr val="accent6">
                    <a:lumMod val="50000"/>
                  </a:schemeClr>
                </a:solidFill>
              </a:rPr>
              <a:t>organised</a:t>
            </a:r>
            <a:endParaRPr lang="en-US" sz="1800" b="1" dirty="0" smtClean="0">
              <a:solidFill>
                <a:schemeClr val="accent6">
                  <a:lumMod val="50000"/>
                </a:schemeClr>
              </a:solidFill>
            </a:endParaRPr>
          </a:p>
        </p:txBody>
      </p:sp>
    </p:spTree>
    <p:extLst>
      <p:ext uri="{BB962C8B-B14F-4D97-AF65-F5344CB8AC3E}">
        <p14:creationId xmlns:p14="http://schemas.microsoft.com/office/powerpoint/2010/main" val="78881122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224136"/>
          </a:xfrm>
        </p:spPr>
        <p:txBody>
          <a:bodyPr>
            <a:normAutofit/>
          </a:bodyPr>
          <a:lstStyle/>
          <a:p>
            <a:r>
              <a:rPr lang="en-GB" dirty="0" smtClean="0">
                <a:solidFill>
                  <a:schemeClr val="accent6">
                    <a:lumMod val="50000"/>
                  </a:schemeClr>
                </a:solidFill>
              </a:rPr>
              <a:t>Application of profiling</a:t>
            </a:r>
            <a:endParaRPr lang="en-GB" dirty="0">
              <a:solidFill>
                <a:schemeClr val="accent6">
                  <a:lumMod val="50000"/>
                </a:schemeClr>
              </a:solidFill>
            </a:endParaRPr>
          </a:p>
        </p:txBody>
      </p:sp>
      <p:sp>
        <p:nvSpPr>
          <p:cNvPr id="3" name="Content Placeholder 2"/>
          <p:cNvSpPr>
            <a:spLocks noGrp="1"/>
          </p:cNvSpPr>
          <p:nvPr>
            <p:ph idx="1"/>
          </p:nvPr>
        </p:nvSpPr>
        <p:spPr>
          <a:xfrm>
            <a:off x="457200" y="1916832"/>
            <a:ext cx="8229600" cy="4104456"/>
          </a:xfrm>
          <a:solidFill>
            <a:schemeClr val="bg1"/>
          </a:solidFill>
          <a:ln>
            <a:solidFill>
              <a:schemeClr val="accent1"/>
            </a:solidFill>
          </a:ln>
        </p:spPr>
        <p:txBody>
          <a:bodyPr>
            <a:normAutofit/>
          </a:bodyPr>
          <a:lstStyle/>
          <a:p>
            <a:pPr>
              <a:buFont typeface="Wingdings" panose="05000000000000000000" pitchFamily="2" charset="2"/>
              <a:buChar char="v"/>
            </a:pPr>
            <a:r>
              <a:rPr lang="en-GB" dirty="0" smtClean="0">
                <a:solidFill>
                  <a:schemeClr val="accent6">
                    <a:lumMod val="50000"/>
                  </a:schemeClr>
                </a:solidFill>
              </a:rPr>
              <a:t>David Canter, a leading investigative psychologist was approached by the police to help in an investigation into a series of rapes and murders in London in the mid 1980s. </a:t>
            </a:r>
          </a:p>
          <a:p>
            <a:pPr>
              <a:buFont typeface="Wingdings" panose="05000000000000000000" pitchFamily="2" charset="2"/>
              <a:buChar char="v"/>
            </a:pPr>
            <a:r>
              <a:rPr lang="en-GB" dirty="0" smtClean="0">
                <a:solidFill>
                  <a:schemeClr val="accent6">
                    <a:lumMod val="50000"/>
                  </a:schemeClr>
                </a:solidFill>
              </a:rPr>
              <a:t>Using the information on the crimes supplied by the police, Canter applied psychological principles to suggest where the offender was living (in the area of the first three attacks), the type of job he did (semi-skilled labour, possibly connected to the railways), the sort of social life he had (a loner with only one or two close male friends) and his history of offending. </a:t>
            </a:r>
          </a:p>
          <a:p>
            <a:pPr>
              <a:buFont typeface="Wingdings" panose="05000000000000000000" pitchFamily="2" charset="2"/>
              <a:buChar char="v"/>
            </a:pPr>
            <a:r>
              <a:rPr lang="en-GB" dirty="0" smtClean="0">
                <a:solidFill>
                  <a:schemeClr val="accent6">
                    <a:lumMod val="50000"/>
                  </a:schemeClr>
                </a:solidFill>
              </a:rPr>
              <a:t>Canter’s profile allowed the police to review their list of suspects and prioritise John Duffy for further investigation. He was placed under observation and subsequently arrested, charged, tried and convicted. Canter’s profile proved to be remarkably accurate. </a:t>
            </a:r>
          </a:p>
        </p:txBody>
      </p:sp>
    </p:spTree>
    <p:extLst>
      <p:ext uri="{BB962C8B-B14F-4D97-AF65-F5344CB8AC3E}">
        <p14:creationId xmlns:p14="http://schemas.microsoft.com/office/powerpoint/2010/main" val="226165410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1080120"/>
          </a:xfrm>
        </p:spPr>
        <p:txBody>
          <a:bodyPr/>
          <a:lstStyle/>
          <a:p>
            <a:r>
              <a:rPr lang="en-GB" dirty="0" smtClean="0">
                <a:solidFill>
                  <a:schemeClr val="accent6">
                    <a:lumMod val="50000"/>
                  </a:schemeClr>
                </a:solidFill>
              </a:rPr>
              <a:t>Marauders and commuters.</a:t>
            </a:r>
            <a:endParaRPr lang="en-GB" dirty="0">
              <a:solidFill>
                <a:schemeClr val="accent6">
                  <a:lumMod val="50000"/>
                </a:schemeClr>
              </a:solidFill>
            </a:endParaRPr>
          </a:p>
        </p:txBody>
      </p:sp>
      <p:sp>
        <p:nvSpPr>
          <p:cNvPr id="3" name="Content Placeholder 2"/>
          <p:cNvSpPr>
            <a:spLocks noGrp="1"/>
          </p:cNvSpPr>
          <p:nvPr>
            <p:ph idx="1"/>
          </p:nvPr>
        </p:nvSpPr>
        <p:spPr>
          <a:xfrm>
            <a:off x="457200" y="1844824"/>
            <a:ext cx="8229600" cy="4104456"/>
          </a:xfrm>
          <a:solidFill>
            <a:schemeClr val="bg1"/>
          </a:solidFill>
          <a:ln>
            <a:solidFill>
              <a:schemeClr val="accent1"/>
            </a:solidFill>
          </a:ln>
        </p:spPr>
        <p:txBody>
          <a:bodyPr>
            <a:normAutofit/>
          </a:bodyPr>
          <a:lstStyle/>
          <a:p>
            <a:pPr>
              <a:buFont typeface="Wingdings" panose="05000000000000000000" pitchFamily="2" charset="2"/>
              <a:buChar char="v"/>
            </a:pPr>
            <a:r>
              <a:rPr lang="en-GB" dirty="0" smtClean="0">
                <a:solidFill>
                  <a:schemeClr val="accent6">
                    <a:lumMod val="50000"/>
                  </a:schemeClr>
                </a:solidFill>
              </a:rPr>
              <a:t>This distinction has arisen due to Canter &amp; </a:t>
            </a:r>
            <a:r>
              <a:rPr lang="en-GB" dirty="0" err="1" smtClean="0">
                <a:solidFill>
                  <a:schemeClr val="accent6">
                    <a:lumMod val="50000"/>
                  </a:schemeClr>
                </a:solidFill>
              </a:rPr>
              <a:t>Rossmo`s</a:t>
            </a:r>
            <a:r>
              <a:rPr lang="en-GB" dirty="0" smtClean="0">
                <a:solidFill>
                  <a:schemeClr val="accent6">
                    <a:lumMod val="50000"/>
                  </a:schemeClr>
                </a:solidFill>
              </a:rPr>
              <a:t> idea of developing `typologies`.</a:t>
            </a:r>
          </a:p>
          <a:p>
            <a:pPr>
              <a:buFont typeface="Wingdings" panose="05000000000000000000" pitchFamily="2" charset="2"/>
              <a:buChar char="v"/>
            </a:pPr>
            <a:r>
              <a:rPr lang="en-GB" dirty="0" smtClean="0">
                <a:solidFill>
                  <a:schemeClr val="accent6">
                    <a:lumMod val="50000"/>
                  </a:schemeClr>
                </a:solidFill>
              </a:rPr>
              <a:t>Offenders are either marauders or commuters.</a:t>
            </a:r>
          </a:p>
          <a:p>
            <a:pPr>
              <a:buFont typeface="Wingdings" panose="05000000000000000000" pitchFamily="2" charset="2"/>
              <a:buChar char="v"/>
            </a:pPr>
            <a:r>
              <a:rPr lang="en-GB" dirty="0" smtClean="0">
                <a:solidFill>
                  <a:schemeClr val="accent6">
                    <a:lumMod val="50000"/>
                  </a:schemeClr>
                </a:solidFill>
              </a:rPr>
              <a:t>Marauders move outwards changing direction each time they commit crimes. Therefore their home range and criminal range overlap.</a:t>
            </a:r>
          </a:p>
          <a:p>
            <a:pPr>
              <a:buFont typeface="Wingdings" panose="05000000000000000000" pitchFamily="2" charset="2"/>
              <a:buChar char="v"/>
            </a:pPr>
            <a:r>
              <a:rPr lang="en-GB" dirty="0" smtClean="0">
                <a:solidFill>
                  <a:schemeClr val="accent6">
                    <a:lumMod val="50000"/>
                  </a:schemeClr>
                </a:solidFill>
              </a:rPr>
              <a:t>Commuters travel away because they are in search of a particular victim outside their home range, thus making their criminal range differ to their home range.</a:t>
            </a:r>
          </a:p>
          <a:p>
            <a:pPr>
              <a:buFont typeface="Wingdings" panose="05000000000000000000" pitchFamily="2" charset="2"/>
              <a:buChar char="v"/>
            </a:pPr>
            <a:r>
              <a:rPr lang="en-GB" dirty="0" smtClean="0">
                <a:solidFill>
                  <a:schemeClr val="accent6">
                    <a:lumMod val="50000"/>
                  </a:schemeClr>
                </a:solidFill>
              </a:rPr>
              <a:t>Research shows, that the marauder pattern is common with serial rapists and </a:t>
            </a:r>
            <a:r>
              <a:rPr lang="en-GB" dirty="0" smtClean="0">
                <a:solidFill>
                  <a:schemeClr val="accent6">
                    <a:lumMod val="50000"/>
                  </a:schemeClr>
                </a:solidFill>
              </a:rPr>
              <a:t>arsonists</a:t>
            </a:r>
            <a:r>
              <a:rPr lang="en-GB" dirty="0" smtClean="0">
                <a:solidFill>
                  <a:schemeClr val="accent6">
                    <a:lumMod val="50000"/>
                  </a:schemeClr>
                </a:solidFill>
              </a:rPr>
              <a:t>; however,</a:t>
            </a:r>
            <a:r>
              <a:rPr lang="en-GB" dirty="0" smtClean="0">
                <a:solidFill>
                  <a:schemeClr val="accent6">
                    <a:lumMod val="50000"/>
                  </a:schemeClr>
                </a:solidFill>
              </a:rPr>
              <a:t> research shows that offenders </a:t>
            </a:r>
            <a:r>
              <a:rPr lang="en-GB" dirty="0" smtClean="0">
                <a:solidFill>
                  <a:schemeClr val="accent6">
                    <a:lumMod val="50000"/>
                  </a:schemeClr>
                </a:solidFill>
              </a:rPr>
              <a:t>can change their </a:t>
            </a:r>
            <a:r>
              <a:rPr lang="en-GB" dirty="0" smtClean="0">
                <a:solidFill>
                  <a:schemeClr val="accent6">
                    <a:lumMod val="50000"/>
                  </a:schemeClr>
                </a:solidFill>
              </a:rPr>
              <a:t>typology, thus questioning the usefulness of the distinction.</a:t>
            </a:r>
            <a:endParaRPr lang="en-GB" dirty="0">
              <a:solidFill>
                <a:schemeClr val="accent6">
                  <a:lumMod val="50000"/>
                </a:schemeClr>
              </a:solidFill>
            </a:endParaRPr>
          </a:p>
        </p:txBody>
      </p:sp>
    </p:spTree>
    <p:extLst>
      <p:ext uri="{BB962C8B-B14F-4D97-AF65-F5344CB8AC3E}">
        <p14:creationId xmlns:p14="http://schemas.microsoft.com/office/powerpoint/2010/main" val="178273483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48680"/>
            <a:ext cx="8229600" cy="576064"/>
          </a:xfrm>
        </p:spPr>
        <p:txBody>
          <a:bodyPr>
            <a:normAutofit fontScale="90000"/>
          </a:bodyPr>
          <a:lstStyle/>
          <a:p>
            <a:r>
              <a:rPr lang="en-GB" dirty="0" smtClean="0">
                <a:solidFill>
                  <a:schemeClr val="accent6">
                    <a:lumMod val="50000"/>
                  </a:schemeClr>
                </a:solidFill>
              </a:rPr>
              <a:t>The railway rapist(s)</a:t>
            </a:r>
            <a:endParaRPr lang="en-GB" dirty="0">
              <a:solidFill>
                <a:schemeClr val="accent6">
                  <a:lumMod val="50000"/>
                </a:schemeClr>
              </a:solidFill>
            </a:endParaRPr>
          </a:p>
        </p:txBody>
      </p:sp>
      <p:sp>
        <p:nvSpPr>
          <p:cNvPr id="3" name="Content Placeholder 2"/>
          <p:cNvSpPr>
            <a:spLocks noGrp="1"/>
          </p:cNvSpPr>
          <p:nvPr>
            <p:ph idx="1"/>
          </p:nvPr>
        </p:nvSpPr>
        <p:spPr>
          <a:xfrm>
            <a:off x="457200" y="2060848"/>
            <a:ext cx="8229600" cy="3960440"/>
          </a:xfrm>
          <a:solidFill>
            <a:schemeClr val="bg1"/>
          </a:solidFill>
          <a:ln>
            <a:solidFill>
              <a:schemeClr val="accent1"/>
            </a:solidFill>
          </a:ln>
        </p:spPr>
        <p:txBody>
          <a:bodyPr/>
          <a:lstStyle/>
          <a:p>
            <a:r>
              <a:rPr lang="en-GB" dirty="0" smtClean="0">
                <a:hlinkClick r:id="rId2"/>
              </a:rPr>
              <a:t>The first scientific profiling case</a:t>
            </a:r>
            <a:endParaRPr lang="en-GB" dirty="0" smtClean="0"/>
          </a:p>
          <a:p>
            <a:pPr marL="0" indent="0">
              <a:buNone/>
            </a:pPr>
            <a:endParaRPr lang="en-GB" dirty="0"/>
          </a:p>
          <a:p>
            <a:r>
              <a:rPr lang="en-GB" sz="2400" dirty="0" smtClean="0">
                <a:solidFill>
                  <a:schemeClr val="accent6">
                    <a:lumMod val="50000"/>
                  </a:schemeClr>
                </a:solidFill>
              </a:rPr>
              <a:t>This is an example of the marauder/commuter distinction </a:t>
            </a:r>
            <a:r>
              <a:rPr lang="en-GB" sz="2400" dirty="0" smtClean="0">
                <a:solidFill>
                  <a:schemeClr val="accent6">
                    <a:lumMod val="50000"/>
                  </a:schemeClr>
                </a:solidFill>
              </a:rPr>
              <a:t>of Canter </a:t>
            </a:r>
            <a:r>
              <a:rPr lang="en-GB" sz="2400" dirty="0" smtClean="0">
                <a:solidFill>
                  <a:schemeClr val="accent6">
                    <a:lumMod val="50000"/>
                  </a:schemeClr>
                </a:solidFill>
              </a:rPr>
              <a:t>(1990) and also the use of mental maps of an area</a:t>
            </a:r>
            <a:r>
              <a:rPr lang="en-GB" sz="2400" dirty="0" smtClean="0">
                <a:solidFill>
                  <a:schemeClr val="accent6">
                    <a:lumMod val="50000"/>
                  </a:schemeClr>
                </a:solidFill>
              </a:rPr>
              <a:t>.</a:t>
            </a:r>
          </a:p>
          <a:p>
            <a:r>
              <a:rPr lang="en-GB" sz="2400" dirty="0" smtClean="0">
                <a:solidFill>
                  <a:schemeClr val="accent6">
                    <a:lumMod val="50000"/>
                  </a:schemeClr>
                </a:solidFill>
                <a:hlinkClick r:id="rId3"/>
              </a:rPr>
              <a:t>Documentary part 1</a:t>
            </a:r>
            <a:endParaRPr lang="en-GB" sz="2400" dirty="0" smtClean="0">
              <a:solidFill>
                <a:schemeClr val="accent6">
                  <a:lumMod val="50000"/>
                </a:schemeClr>
              </a:solidFill>
            </a:endParaRPr>
          </a:p>
          <a:p>
            <a:r>
              <a:rPr lang="en-GB" sz="2400" dirty="0" smtClean="0">
                <a:solidFill>
                  <a:schemeClr val="accent6">
                    <a:lumMod val="50000"/>
                  </a:schemeClr>
                </a:solidFill>
                <a:hlinkClick r:id="rId4"/>
              </a:rPr>
              <a:t>Documentary part 2</a:t>
            </a:r>
            <a:endParaRPr lang="en-GB" sz="2400" dirty="0" smtClean="0">
              <a:solidFill>
                <a:schemeClr val="accent6">
                  <a:lumMod val="50000"/>
                </a:schemeClr>
              </a:solidFill>
            </a:endParaRPr>
          </a:p>
          <a:p>
            <a:r>
              <a:rPr lang="en-GB" sz="2400" dirty="0" smtClean="0">
                <a:solidFill>
                  <a:schemeClr val="accent6">
                    <a:lumMod val="50000"/>
                  </a:schemeClr>
                </a:solidFill>
                <a:hlinkClick r:id="rId5"/>
              </a:rPr>
              <a:t>Documentary part 3</a:t>
            </a:r>
            <a:endParaRPr lang="en-GB" sz="2400" dirty="0" smtClean="0">
              <a:solidFill>
                <a:schemeClr val="accent6">
                  <a:lumMod val="50000"/>
                </a:schemeClr>
              </a:solidFill>
            </a:endParaRPr>
          </a:p>
          <a:p>
            <a:endParaRPr lang="en-GB" sz="2400" dirty="0">
              <a:solidFill>
                <a:schemeClr val="accent6">
                  <a:lumMod val="50000"/>
                </a:schemeClr>
              </a:solidFill>
            </a:endParaRPr>
          </a:p>
          <a:p>
            <a:endParaRPr lang="en-GB" sz="2400" dirty="0">
              <a:solidFill>
                <a:schemeClr val="accent6">
                  <a:lumMod val="50000"/>
                </a:schemeClr>
              </a:solidFill>
            </a:endParaRPr>
          </a:p>
          <a:p>
            <a:endParaRPr lang="en-GB" sz="2400" dirty="0">
              <a:solidFill>
                <a:schemeClr val="accent6">
                  <a:lumMod val="50000"/>
                </a:schemeClr>
              </a:solidFill>
            </a:endParaRPr>
          </a:p>
        </p:txBody>
      </p:sp>
    </p:spTree>
    <p:extLst>
      <p:ext uri="{BB962C8B-B14F-4D97-AF65-F5344CB8AC3E}">
        <p14:creationId xmlns:p14="http://schemas.microsoft.com/office/powerpoint/2010/main" val="337444270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GB" smtClean="0"/>
              <a:t>Crime mapping</a:t>
            </a:r>
          </a:p>
        </p:txBody>
      </p:sp>
      <p:pic>
        <p:nvPicPr>
          <p:cNvPr id="7171" name="Picture 2" descr="SouthfieldsMap.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0200" y="92075"/>
            <a:ext cx="8599488" cy="655161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grpSp>
        <p:nvGrpSpPr>
          <p:cNvPr id="7172" name="Group 22"/>
          <p:cNvGrpSpPr>
            <a:grpSpLocks/>
          </p:cNvGrpSpPr>
          <p:nvPr/>
        </p:nvGrpSpPr>
        <p:grpSpPr bwMode="auto">
          <a:xfrm>
            <a:off x="928688" y="785813"/>
            <a:ext cx="5929312" cy="4857750"/>
            <a:chOff x="928662" y="785794"/>
            <a:chExt cx="5929354" cy="4857784"/>
          </a:xfrm>
        </p:grpSpPr>
        <p:sp>
          <p:nvSpPr>
            <p:cNvPr id="4" name="Oval 3"/>
            <p:cNvSpPr/>
            <p:nvPr/>
          </p:nvSpPr>
          <p:spPr>
            <a:xfrm>
              <a:off x="2571736" y="2643182"/>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5" name="Oval 4"/>
            <p:cNvSpPr/>
            <p:nvPr/>
          </p:nvSpPr>
          <p:spPr>
            <a:xfrm>
              <a:off x="2928926" y="2857495"/>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6" name="Oval 5"/>
            <p:cNvSpPr/>
            <p:nvPr/>
          </p:nvSpPr>
          <p:spPr>
            <a:xfrm>
              <a:off x="2714612" y="3000371"/>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7" name="Oval 6"/>
            <p:cNvSpPr/>
            <p:nvPr/>
          </p:nvSpPr>
          <p:spPr>
            <a:xfrm>
              <a:off x="2714612" y="3643314"/>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8" name="Oval 7"/>
            <p:cNvSpPr/>
            <p:nvPr/>
          </p:nvSpPr>
          <p:spPr>
            <a:xfrm>
              <a:off x="3214678" y="3428999"/>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9" name="Oval 8"/>
            <p:cNvSpPr/>
            <p:nvPr/>
          </p:nvSpPr>
          <p:spPr>
            <a:xfrm>
              <a:off x="3071802" y="3786190"/>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0" name="Oval 9"/>
            <p:cNvSpPr/>
            <p:nvPr/>
          </p:nvSpPr>
          <p:spPr>
            <a:xfrm>
              <a:off x="1500166" y="1285859"/>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1" name="Oval 10"/>
            <p:cNvSpPr/>
            <p:nvPr/>
          </p:nvSpPr>
          <p:spPr>
            <a:xfrm>
              <a:off x="1714480" y="1142983"/>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2" name="Oval 11"/>
            <p:cNvSpPr/>
            <p:nvPr/>
          </p:nvSpPr>
          <p:spPr>
            <a:xfrm>
              <a:off x="928662" y="1500174"/>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3" name="Oval 12"/>
            <p:cNvSpPr/>
            <p:nvPr/>
          </p:nvSpPr>
          <p:spPr>
            <a:xfrm>
              <a:off x="1571604" y="785794"/>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4" name="Oval 13"/>
            <p:cNvSpPr/>
            <p:nvPr/>
          </p:nvSpPr>
          <p:spPr>
            <a:xfrm>
              <a:off x="3143240" y="4929198"/>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5" name="Oval 14"/>
            <p:cNvSpPr/>
            <p:nvPr/>
          </p:nvSpPr>
          <p:spPr>
            <a:xfrm>
              <a:off x="3357554" y="4714883"/>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6" name="Oval 15"/>
            <p:cNvSpPr/>
            <p:nvPr/>
          </p:nvSpPr>
          <p:spPr>
            <a:xfrm>
              <a:off x="3786182" y="5429263"/>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7" name="Oval 16"/>
            <p:cNvSpPr/>
            <p:nvPr/>
          </p:nvSpPr>
          <p:spPr>
            <a:xfrm>
              <a:off x="3071802" y="5500702"/>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8" name="Oval 17"/>
            <p:cNvSpPr/>
            <p:nvPr/>
          </p:nvSpPr>
          <p:spPr>
            <a:xfrm>
              <a:off x="3071802" y="2357430"/>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9" name="Oval 18"/>
            <p:cNvSpPr/>
            <p:nvPr/>
          </p:nvSpPr>
          <p:spPr>
            <a:xfrm>
              <a:off x="2143108" y="3571875"/>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20" name="Oval 19"/>
            <p:cNvSpPr/>
            <p:nvPr/>
          </p:nvSpPr>
          <p:spPr>
            <a:xfrm>
              <a:off x="5715008" y="1928802"/>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21" name="Oval 20"/>
            <p:cNvSpPr/>
            <p:nvPr/>
          </p:nvSpPr>
          <p:spPr>
            <a:xfrm>
              <a:off x="6715140" y="2071678"/>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22" name="Oval 21"/>
            <p:cNvSpPr/>
            <p:nvPr/>
          </p:nvSpPr>
          <p:spPr>
            <a:xfrm>
              <a:off x="5643570" y="2214554"/>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grpSp>
      <p:sp>
        <p:nvSpPr>
          <p:cNvPr id="7173" name="TextBox 23"/>
          <p:cNvSpPr txBox="1">
            <a:spLocks noChangeArrowheads="1"/>
          </p:cNvSpPr>
          <p:nvPr/>
        </p:nvSpPr>
        <p:spPr bwMode="auto">
          <a:xfrm>
            <a:off x="285750" y="6357938"/>
            <a:ext cx="3000375" cy="36988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atin typeface="Calibri" pitchFamily="34" charset="0"/>
              </a:rPr>
              <a:t>Source: streetmap.co.uk</a:t>
            </a:r>
          </a:p>
        </p:txBody>
      </p:sp>
    </p:spTree>
    <p:extLst>
      <p:ext uri="{BB962C8B-B14F-4D97-AF65-F5344CB8AC3E}">
        <p14:creationId xmlns:p14="http://schemas.microsoft.com/office/powerpoint/2010/main" val="34464521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pPr eaLnBrk="1" hangingPunct="1"/>
            <a:r>
              <a:rPr lang="en-GB" smtClean="0"/>
              <a:t>Crime mapping</a:t>
            </a:r>
          </a:p>
        </p:txBody>
      </p:sp>
      <p:pic>
        <p:nvPicPr>
          <p:cNvPr id="9219" name="Picture 2" descr="SouthfieldsMap.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4961" y="0"/>
            <a:ext cx="8599488" cy="655161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grpSp>
        <p:nvGrpSpPr>
          <p:cNvPr id="9220" name="Group 22"/>
          <p:cNvGrpSpPr>
            <a:grpSpLocks/>
          </p:cNvGrpSpPr>
          <p:nvPr/>
        </p:nvGrpSpPr>
        <p:grpSpPr bwMode="auto">
          <a:xfrm>
            <a:off x="928688" y="785813"/>
            <a:ext cx="5929312" cy="4857750"/>
            <a:chOff x="928662" y="785794"/>
            <a:chExt cx="5929354" cy="4857784"/>
          </a:xfrm>
        </p:grpSpPr>
        <p:sp>
          <p:nvSpPr>
            <p:cNvPr id="4" name="Oval 3"/>
            <p:cNvSpPr/>
            <p:nvPr/>
          </p:nvSpPr>
          <p:spPr>
            <a:xfrm>
              <a:off x="2571736" y="2643182"/>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5" name="Oval 4"/>
            <p:cNvSpPr/>
            <p:nvPr/>
          </p:nvSpPr>
          <p:spPr>
            <a:xfrm>
              <a:off x="2928926" y="2857495"/>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6" name="Oval 5"/>
            <p:cNvSpPr/>
            <p:nvPr/>
          </p:nvSpPr>
          <p:spPr>
            <a:xfrm>
              <a:off x="2714612" y="3000371"/>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7" name="Oval 6"/>
            <p:cNvSpPr/>
            <p:nvPr/>
          </p:nvSpPr>
          <p:spPr>
            <a:xfrm>
              <a:off x="2714612" y="3643314"/>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8" name="Oval 7"/>
            <p:cNvSpPr/>
            <p:nvPr/>
          </p:nvSpPr>
          <p:spPr>
            <a:xfrm>
              <a:off x="3214678" y="3428999"/>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9" name="Oval 8"/>
            <p:cNvSpPr/>
            <p:nvPr/>
          </p:nvSpPr>
          <p:spPr>
            <a:xfrm>
              <a:off x="3071802" y="3786190"/>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0" name="Oval 9"/>
            <p:cNvSpPr/>
            <p:nvPr/>
          </p:nvSpPr>
          <p:spPr>
            <a:xfrm>
              <a:off x="1500166" y="1285859"/>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1" name="Oval 10"/>
            <p:cNvSpPr/>
            <p:nvPr/>
          </p:nvSpPr>
          <p:spPr>
            <a:xfrm>
              <a:off x="1714480" y="1142983"/>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2" name="Oval 11"/>
            <p:cNvSpPr/>
            <p:nvPr/>
          </p:nvSpPr>
          <p:spPr>
            <a:xfrm>
              <a:off x="928662" y="1500174"/>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3" name="Oval 12"/>
            <p:cNvSpPr/>
            <p:nvPr/>
          </p:nvSpPr>
          <p:spPr>
            <a:xfrm>
              <a:off x="1571604" y="785794"/>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4" name="Oval 13"/>
            <p:cNvSpPr/>
            <p:nvPr/>
          </p:nvSpPr>
          <p:spPr>
            <a:xfrm>
              <a:off x="3143240" y="4929198"/>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5" name="Oval 14"/>
            <p:cNvSpPr/>
            <p:nvPr/>
          </p:nvSpPr>
          <p:spPr>
            <a:xfrm>
              <a:off x="3357554" y="4714883"/>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6" name="Oval 15"/>
            <p:cNvSpPr/>
            <p:nvPr/>
          </p:nvSpPr>
          <p:spPr>
            <a:xfrm>
              <a:off x="3786182" y="5429263"/>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7" name="Oval 16"/>
            <p:cNvSpPr/>
            <p:nvPr/>
          </p:nvSpPr>
          <p:spPr>
            <a:xfrm>
              <a:off x="3071802" y="5500702"/>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8" name="Oval 17"/>
            <p:cNvSpPr/>
            <p:nvPr/>
          </p:nvSpPr>
          <p:spPr>
            <a:xfrm>
              <a:off x="3071802" y="2357430"/>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9" name="Oval 18"/>
            <p:cNvSpPr/>
            <p:nvPr/>
          </p:nvSpPr>
          <p:spPr>
            <a:xfrm>
              <a:off x="2143108" y="3571875"/>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20" name="Oval 19"/>
            <p:cNvSpPr/>
            <p:nvPr/>
          </p:nvSpPr>
          <p:spPr>
            <a:xfrm>
              <a:off x="5715008" y="1928802"/>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21" name="Oval 20"/>
            <p:cNvSpPr/>
            <p:nvPr/>
          </p:nvSpPr>
          <p:spPr>
            <a:xfrm>
              <a:off x="6715140" y="2071678"/>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22" name="Oval 21"/>
            <p:cNvSpPr/>
            <p:nvPr/>
          </p:nvSpPr>
          <p:spPr>
            <a:xfrm>
              <a:off x="5643570" y="2214554"/>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grpSp>
      <p:grpSp>
        <p:nvGrpSpPr>
          <p:cNvPr id="9221" name="Group 23"/>
          <p:cNvGrpSpPr>
            <a:grpSpLocks/>
          </p:cNvGrpSpPr>
          <p:nvPr/>
        </p:nvGrpSpPr>
        <p:grpSpPr bwMode="auto">
          <a:xfrm>
            <a:off x="785813" y="642938"/>
            <a:ext cx="6215062" cy="5286375"/>
            <a:chOff x="785786" y="642918"/>
            <a:chExt cx="6215106" cy="5286412"/>
          </a:xfrm>
        </p:grpSpPr>
        <p:sp>
          <p:nvSpPr>
            <p:cNvPr id="25" name="Oval 24"/>
            <p:cNvSpPr/>
            <p:nvPr/>
          </p:nvSpPr>
          <p:spPr>
            <a:xfrm>
              <a:off x="785786" y="642918"/>
              <a:ext cx="1357322" cy="1357321"/>
            </a:xfrm>
            <a:prstGeom prst="ellipse">
              <a:avLst/>
            </a:prstGeom>
            <a:solidFill>
              <a:srgbClr val="FF0000">
                <a:alpha val="30000"/>
              </a:srgbClr>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26" name="Oval 25"/>
            <p:cNvSpPr/>
            <p:nvPr/>
          </p:nvSpPr>
          <p:spPr>
            <a:xfrm>
              <a:off x="1857356" y="2143115"/>
              <a:ext cx="2000264" cy="2000264"/>
            </a:xfrm>
            <a:prstGeom prst="ellipse">
              <a:avLst/>
            </a:prstGeom>
            <a:solidFill>
              <a:srgbClr val="FF0000">
                <a:alpha val="30000"/>
              </a:srgbClr>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27" name="Oval 26"/>
            <p:cNvSpPr/>
            <p:nvPr/>
          </p:nvSpPr>
          <p:spPr>
            <a:xfrm>
              <a:off x="5429256" y="1357298"/>
              <a:ext cx="1571636" cy="1571636"/>
            </a:xfrm>
            <a:prstGeom prst="ellipse">
              <a:avLst/>
            </a:prstGeom>
            <a:solidFill>
              <a:srgbClr val="FF0000">
                <a:alpha val="30000"/>
              </a:srgbClr>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28" name="Oval 27"/>
            <p:cNvSpPr/>
            <p:nvPr/>
          </p:nvSpPr>
          <p:spPr>
            <a:xfrm>
              <a:off x="2786050" y="4572007"/>
              <a:ext cx="1357322" cy="1357323"/>
            </a:xfrm>
            <a:prstGeom prst="ellipse">
              <a:avLst/>
            </a:prstGeom>
            <a:solidFill>
              <a:srgbClr val="FF0000">
                <a:alpha val="30000"/>
              </a:srgbClr>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grpSp>
      <p:sp>
        <p:nvSpPr>
          <p:cNvPr id="9222" name="TextBox 33"/>
          <p:cNvSpPr txBox="1">
            <a:spLocks noChangeArrowheads="1"/>
          </p:cNvSpPr>
          <p:nvPr/>
        </p:nvSpPr>
        <p:spPr bwMode="auto">
          <a:xfrm>
            <a:off x="285750" y="6357938"/>
            <a:ext cx="3000375" cy="36988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atin typeface="Calibri" pitchFamily="34" charset="0"/>
              </a:rPr>
              <a:t>Source: streetmap.co.uk</a:t>
            </a:r>
          </a:p>
        </p:txBody>
      </p:sp>
    </p:spTree>
    <p:extLst>
      <p:ext uri="{BB962C8B-B14F-4D97-AF65-F5344CB8AC3E}">
        <p14:creationId xmlns:p14="http://schemas.microsoft.com/office/powerpoint/2010/main" val="71560006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242" name="Group 33"/>
          <p:cNvGrpSpPr>
            <a:grpSpLocks/>
          </p:cNvGrpSpPr>
          <p:nvPr/>
        </p:nvGrpSpPr>
        <p:grpSpPr bwMode="auto">
          <a:xfrm>
            <a:off x="330200" y="88900"/>
            <a:ext cx="8599488" cy="6554788"/>
            <a:chOff x="329533" y="88900"/>
            <a:chExt cx="8600185" cy="6554810"/>
          </a:xfrm>
        </p:grpSpPr>
        <p:pic>
          <p:nvPicPr>
            <p:cNvPr id="10270" name="Picture 2" descr="SouthfieldsMap.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29533" y="92166"/>
              <a:ext cx="8600185" cy="655154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29" name="Freeform 28"/>
            <p:cNvSpPr/>
            <p:nvPr/>
          </p:nvSpPr>
          <p:spPr>
            <a:xfrm>
              <a:off x="1197966" y="90488"/>
              <a:ext cx="2614824" cy="6542109"/>
            </a:xfrm>
            <a:custGeom>
              <a:avLst/>
              <a:gdLst>
                <a:gd name="connsiteX0" fmla="*/ 0 w 2614411"/>
                <a:gd name="connsiteY0" fmla="*/ 0 h 6542468"/>
                <a:gd name="connsiteX1" fmla="*/ 476519 w 2614411"/>
                <a:gd name="connsiteY1" fmla="*/ 2962141 h 6542468"/>
                <a:gd name="connsiteX2" fmla="*/ 2099257 w 2614411"/>
                <a:gd name="connsiteY2" fmla="*/ 5280338 h 6542468"/>
                <a:gd name="connsiteX3" fmla="*/ 2614411 w 2614411"/>
                <a:gd name="connsiteY3" fmla="*/ 6542468 h 6542468"/>
                <a:gd name="connsiteX4" fmla="*/ 2614411 w 2614411"/>
                <a:gd name="connsiteY4" fmla="*/ 6542468 h 6542468"/>
                <a:gd name="connsiteX0" fmla="*/ 0 w 2614411"/>
                <a:gd name="connsiteY0" fmla="*/ 0 h 6542468"/>
                <a:gd name="connsiteX1" fmla="*/ 476519 w 2614411"/>
                <a:gd name="connsiteY1" fmla="*/ 2962141 h 6542468"/>
                <a:gd name="connsiteX2" fmla="*/ 1374001 w 2614411"/>
                <a:gd name="connsiteY2" fmla="*/ 4410418 h 6542468"/>
                <a:gd name="connsiteX3" fmla="*/ 2099257 w 2614411"/>
                <a:gd name="connsiteY3" fmla="*/ 5280338 h 6542468"/>
                <a:gd name="connsiteX4" fmla="*/ 2614411 w 2614411"/>
                <a:gd name="connsiteY4" fmla="*/ 6542468 h 6542468"/>
                <a:gd name="connsiteX5" fmla="*/ 2614411 w 2614411"/>
                <a:gd name="connsiteY5" fmla="*/ 6542468 h 6542468"/>
                <a:gd name="connsiteX0" fmla="*/ 0 w 2614411"/>
                <a:gd name="connsiteY0" fmla="*/ 0 h 6542468"/>
                <a:gd name="connsiteX1" fmla="*/ 476519 w 2614411"/>
                <a:gd name="connsiteY1" fmla="*/ 2962141 h 6542468"/>
                <a:gd name="connsiteX2" fmla="*/ 1374001 w 2614411"/>
                <a:gd name="connsiteY2" fmla="*/ 4410418 h 6542468"/>
                <a:gd name="connsiteX3" fmla="*/ 2099257 w 2614411"/>
                <a:gd name="connsiteY3" fmla="*/ 5280338 h 6542468"/>
                <a:gd name="connsiteX4" fmla="*/ 2445571 w 2614411"/>
                <a:gd name="connsiteY4" fmla="*/ 5910616 h 6542468"/>
                <a:gd name="connsiteX5" fmla="*/ 2614411 w 2614411"/>
                <a:gd name="connsiteY5" fmla="*/ 6542468 h 6542468"/>
                <a:gd name="connsiteX6" fmla="*/ 2614411 w 2614411"/>
                <a:gd name="connsiteY6" fmla="*/ 6542468 h 6542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4411" h="6542468">
                  <a:moveTo>
                    <a:pt x="0" y="0"/>
                  </a:moveTo>
                  <a:cubicBezTo>
                    <a:pt x="63321" y="1041042"/>
                    <a:pt x="126643" y="2082085"/>
                    <a:pt x="476519" y="2962141"/>
                  </a:cubicBezTo>
                  <a:cubicBezTo>
                    <a:pt x="709966" y="3688796"/>
                    <a:pt x="1103545" y="4024052"/>
                    <a:pt x="1374001" y="4410418"/>
                  </a:cubicBezTo>
                  <a:cubicBezTo>
                    <a:pt x="1644457" y="4796784"/>
                    <a:pt x="1920662" y="5030305"/>
                    <a:pt x="2099257" y="5280338"/>
                  </a:cubicBezTo>
                  <a:cubicBezTo>
                    <a:pt x="2277852" y="5530371"/>
                    <a:pt x="2359712" y="5700261"/>
                    <a:pt x="2445571" y="5910616"/>
                  </a:cubicBezTo>
                  <a:cubicBezTo>
                    <a:pt x="2531430" y="6120971"/>
                    <a:pt x="2577223" y="6435251"/>
                    <a:pt x="2614411" y="6542468"/>
                  </a:cubicBezTo>
                  <a:lnTo>
                    <a:pt x="2614411" y="6542468"/>
                  </a:lnTo>
                </a:path>
              </a:pathLst>
            </a:custGeom>
            <a:ln w="57150">
              <a:solidFill>
                <a:schemeClr val="accent1"/>
              </a:solidFill>
            </a:ln>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en-GB"/>
            </a:p>
          </p:txBody>
        </p:sp>
        <p:sp>
          <p:nvSpPr>
            <p:cNvPr id="30" name="Freeform 29"/>
            <p:cNvSpPr/>
            <p:nvPr/>
          </p:nvSpPr>
          <p:spPr>
            <a:xfrm>
              <a:off x="4292254" y="88900"/>
              <a:ext cx="3187958" cy="6540522"/>
            </a:xfrm>
            <a:custGeom>
              <a:avLst/>
              <a:gdLst>
                <a:gd name="connsiteX0" fmla="*/ 0 w 3187700"/>
                <a:gd name="connsiteY0" fmla="*/ 6540500 h 6540500"/>
                <a:gd name="connsiteX1" fmla="*/ 1574800 w 3187700"/>
                <a:gd name="connsiteY1" fmla="*/ 2743200 h 6540500"/>
                <a:gd name="connsiteX2" fmla="*/ 3187700 w 3187700"/>
                <a:gd name="connsiteY2" fmla="*/ 0 h 6540500"/>
                <a:gd name="connsiteX0" fmla="*/ 0 w 3187700"/>
                <a:gd name="connsiteY0" fmla="*/ 6540500 h 6540500"/>
                <a:gd name="connsiteX1" fmla="*/ 1574800 w 3187700"/>
                <a:gd name="connsiteY1" fmla="*/ 2743200 h 6540500"/>
                <a:gd name="connsiteX2" fmla="*/ 2422540 w 3187700"/>
                <a:gd name="connsiteY2" fmla="*/ 1268398 h 6540500"/>
                <a:gd name="connsiteX3" fmla="*/ 3187700 w 3187700"/>
                <a:gd name="connsiteY3" fmla="*/ 0 h 6540500"/>
                <a:gd name="connsiteX0" fmla="*/ 0 w 3187700"/>
                <a:gd name="connsiteY0" fmla="*/ 6540500 h 6540500"/>
                <a:gd name="connsiteX1" fmla="*/ 1574800 w 3187700"/>
                <a:gd name="connsiteY1" fmla="*/ 2743200 h 6540500"/>
                <a:gd name="connsiteX2" fmla="*/ 1922474 w 3187700"/>
                <a:gd name="connsiteY2" fmla="*/ 2125654 h 6540500"/>
                <a:gd name="connsiteX3" fmla="*/ 2422540 w 3187700"/>
                <a:gd name="connsiteY3" fmla="*/ 1268398 h 6540500"/>
                <a:gd name="connsiteX4" fmla="*/ 3187700 w 3187700"/>
                <a:gd name="connsiteY4" fmla="*/ 0 h 6540500"/>
                <a:gd name="connsiteX0" fmla="*/ 0 w 3187700"/>
                <a:gd name="connsiteY0" fmla="*/ 6540500 h 6540500"/>
                <a:gd name="connsiteX1" fmla="*/ 1574800 w 3187700"/>
                <a:gd name="connsiteY1" fmla="*/ 2743200 h 6540500"/>
                <a:gd name="connsiteX2" fmla="*/ 2422540 w 3187700"/>
                <a:gd name="connsiteY2" fmla="*/ 1268398 h 6540500"/>
                <a:gd name="connsiteX3" fmla="*/ 3187700 w 3187700"/>
                <a:gd name="connsiteY3" fmla="*/ 0 h 6540500"/>
              </a:gdLst>
              <a:ahLst/>
              <a:cxnLst>
                <a:cxn ang="0">
                  <a:pos x="connsiteX0" y="connsiteY0"/>
                </a:cxn>
                <a:cxn ang="0">
                  <a:pos x="connsiteX1" y="connsiteY1"/>
                </a:cxn>
                <a:cxn ang="0">
                  <a:pos x="connsiteX2" y="connsiteY2"/>
                </a:cxn>
                <a:cxn ang="0">
                  <a:pos x="connsiteX3" y="connsiteY3"/>
                </a:cxn>
              </a:cxnLst>
              <a:rect l="l" t="t" r="r" b="b"/>
              <a:pathLst>
                <a:path w="3187700" h="6540500">
                  <a:moveTo>
                    <a:pt x="0" y="6540500"/>
                  </a:moveTo>
                  <a:cubicBezTo>
                    <a:pt x="521758" y="5186891"/>
                    <a:pt x="1043517" y="3833283"/>
                    <a:pt x="1574800" y="2743200"/>
                  </a:cubicBezTo>
                  <a:cubicBezTo>
                    <a:pt x="1978557" y="1864516"/>
                    <a:pt x="2153723" y="1725598"/>
                    <a:pt x="2422540" y="1268398"/>
                  </a:cubicBezTo>
                  <a:cubicBezTo>
                    <a:pt x="2633411" y="914122"/>
                    <a:pt x="3053503" y="208703"/>
                    <a:pt x="3187700" y="0"/>
                  </a:cubicBezTo>
                </a:path>
              </a:pathLst>
            </a:custGeom>
            <a:ln w="57150">
              <a:solidFill>
                <a:schemeClr val="accent1"/>
              </a:solidFill>
            </a:ln>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en-GB"/>
            </a:p>
          </p:txBody>
        </p:sp>
        <p:sp>
          <p:nvSpPr>
            <p:cNvPr id="31" name="Rectangle 30"/>
            <p:cNvSpPr/>
            <p:nvPr/>
          </p:nvSpPr>
          <p:spPr>
            <a:xfrm>
              <a:off x="1142399" y="785815"/>
              <a:ext cx="285773" cy="214313"/>
            </a:xfrm>
            <a:prstGeom prst="rect">
              <a:avLst/>
            </a:prstGeom>
            <a:solidFill>
              <a:schemeClr val="tx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32" name="Rectangle 31"/>
            <p:cNvSpPr/>
            <p:nvPr/>
          </p:nvSpPr>
          <p:spPr>
            <a:xfrm>
              <a:off x="3285698" y="5429268"/>
              <a:ext cx="285773" cy="214314"/>
            </a:xfrm>
            <a:prstGeom prst="rect">
              <a:avLst/>
            </a:prstGeom>
            <a:solidFill>
              <a:schemeClr val="tx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33" name="Rectangle 32"/>
            <p:cNvSpPr/>
            <p:nvPr/>
          </p:nvSpPr>
          <p:spPr>
            <a:xfrm>
              <a:off x="6214873" y="1857381"/>
              <a:ext cx="285773" cy="214314"/>
            </a:xfrm>
            <a:prstGeom prst="rect">
              <a:avLst/>
            </a:prstGeom>
            <a:solidFill>
              <a:schemeClr val="tx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grpSp>
      <p:sp>
        <p:nvSpPr>
          <p:cNvPr id="10243" name="Title 1"/>
          <p:cNvSpPr>
            <a:spLocks noGrp="1"/>
          </p:cNvSpPr>
          <p:nvPr>
            <p:ph type="title"/>
          </p:nvPr>
        </p:nvSpPr>
        <p:spPr/>
        <p:txBody>
          <a:bodyPr/>
          <a:lstStyle/>
          <a:p>
            <a:pPr eaLnBrk="1" hangingPunct="1"/>
            <a:endParaRPr lang="en-GB" smtClean="0"/>
          </a:p>
        </p:txBody>
      </p:sp>
      <p:grpSp>
        <p:nvGrpSpPr>
          <p:cNvPr id="10244" name="Group 22"/>
          <p:cNvGrpSpPr>
            <a:grpSpLocks/>
          </p:cNvGrpSpPr>
          <p:nvPr/>
        </p:nvGrpSpPr>
        <p:grpSpPr bwMode="auto">
          <a:xfrm>
            <a:off x="928688" y="785813"/>
            <a:ext cx="5929312" cy="4857750"/>
            <a:chOff x="928662" y="785794"/>
            <a:chExt cx="5929354" cy="4857784"/>
          </a:xfrm>
        </p:grpSpPr>
        <p:sp>
          <p:nvSpPr>
            <p:cNvPr id="4" name="Oval 3"/>
            <p:cNvSpPr/>
            <p:nvPr/>
          </p:nvSpPr>
          <p:spPr>
            <a:xfrm>
              <a:off x="2571736" y="2643182"/>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5" name="Oval 4"/>
            <p:cNvSpPr/>
            <p:nvPr/>
          </p:nvSpPr>
          <p:spPr>
            <a:xfrm>
              <a:off x="2928926" y="2857495"/>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6" name="Oval 5"/>
            <p:cNvSpPr/>
            <p:nvPr/>
          </p:nvSpPr>
          <p:spPr>
            <a:xfrm>
              <a:off x="2714612" y="3000371"/>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7" name="Oval 6"/>
            <p:cNvSpPr/>
            <p:nvPr/>
          </p:nvSpPr>
          <p:spPr>
            <a:xfrm>
              <a:off x="2714612" y="3643314"/>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8" name="Oval 7"/>
            <p:cNvSpPr/>
            <p:nvPr/>
          </p:nvSpPr>
          <p:spPr>
            <a:xfrm>
              <a:off x="3214678" y="3428999"/>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9" name="Oval 8"/>
            <p:cNvSpPr/>
            <p:nvPr/>
          </p:nvSpPr>
          <p:spPr>
            <a:xfrm>
              <a:off x="3071802" y="3786190"/>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0" name="Oval 9"/>
            <p:cNvSpPr/>
            <p:nvPr/>
          </p:nvSpPr>
          <p:spPr>
            <a:xfrm>
              <a:off x="1500166" y="1285859"/>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1" name="Oval 10"/>
            <p:cNvSpPr/>
            <p:nvPr/>
          </p:nvSpPr>
          <p:spPr>
            <a:xfrm>
              <a:off x="1714480" y="1142983"/>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2" name="Oval 11"/>
            <p:cNvSpPr/>
            <p:nvPr/>
          </p:nvSpPr>
          <p:spPr>
            <a:xfrm>
              <a:off x="928662" y="1500174"/>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3" name="Oval 12"/>
            <p:cNvSpPr/>
            <p:nvPr/>
          </p:nvSpPr>
          <p:spPr>
            <a:xfrm>
              <a:off x="1571604" y="785794"/>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4" name="Oval 13"/>
            <p:cNvSpPr/>
            <p:nvPr/>
          </p:nvSpPr>
          <p:spPr>
            <a:xfrm>
              <a:off x="3143240" y="4929198"/>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5" name="Oval 14"/>
            <p:cNvSpPr/>
            <p:nvPr/>
          </p:nvSpPr>
          <p:spPr>
            <a:xfrm>
              <a:off x="3357554" y="4714883"/>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6" name="Oval 15"/>
            <p:cNvSpPr/>
            <p:nvPr/>
          </p:nvSpPr>
          <p:spPr>
            <a:xfrm>
              <a:off x="3786182" y="5429263"/>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7" name="Oval 16"/>
            <p:cNvSpPr/>
            <p:nvPr/>
          </p:nvSpPr>
          <p:spPr>
            <a:xfrm>
              <a:off x="3071802" y="5500702"/>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8" name="Oval 17"/>
            <p:cNvSpPr/>
            <p:nvPr/>
          </p:nvSpPr>
          <p:spPr>
            <a:xfrm>
              <a:off x="3071802" y="2357430"/>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9" name="Oval 18"/>
            <p:cNvSpPr/>
            <p:nvPr/>
          </p:nvSpPr>
          <p:spPr>
            <a:xfrm>
              <a:off x="2143108" y="3571875"/>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20" name="Oval 19"/>
            <p:cNvSpPr/>
            <p:nvPr/>
          </p:nvSpPr>
          <p:spPr>
            <a:xfrm>
              <a:off x="5715008" y="1928802"/>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21" name="Oval 20"/>
            <p:cNvSpPr/>
            <p:nvPr/>
          </p:nvSpPr>
          <p:spPr>
            <a:xfrm>
              <a:off x="6715140" y="2071678"/>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22" name="Oval 21"/>
            <p:cNvSpPr/>
            <p:nvPr/>
          </p:nvSpPr>
          <p:spPr>
            <a:xfrm>
              <a:off x="5643570" y="2214554"/>
              <a:ext cx="142876" cy="142876"/>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grpSp>
      <p:grpSp>
        <p:nvGrpSpPr>
          <p:cNvPr id="10245" name="Group 23"/>
          <p:cNvGrpSpPr>
            <a:grpSpLocks/>
          </p:cNvGrpSpPr>
          <p:nvPr/>
        </p:nvGrpSpPr>
        <p:grpSpPr bwMode="auto">
          <a:xfrm>
            <a:off x="785813" y="642938"/>
            <a:ext cx="6215062" cy="5286375"/>
            <a:chOff x="785786" y="642918"/>
            <a:chExt cx="6215106" cy="5286412"/>
          </a:xfrm>
        </p:grpSpPr>
        <p:sp>
          <p:nvSpPr>
            <p:cNvPr id="25" name="Oval 24"/>
            <p:cNvSpPr/>
            <p:nvPr/>
          </p:nvSpPr>
          <p:spPr>
            <a:xfrm>
              <a:off x="785786" y="642918"/>
              <a:ext cx="1357322" cy="1357321"/>
            </a:xfrm>
            <a:prstGeom prst="ellipse">
              <a:avLst/>
            </a:prstGeom>
            <a:solidFill>
              <a:srgbClr val="FF0000">
                <a:alpha val="30000"/>
              </a:srgbClr>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26" name="Oval 25"/>
            <p:cNvSpPr/>
            <p:nvPr/>
          </p:nvSpPr>
          <p:spPr>
            <a:xfrm>
              <a:off x="1857356" y="2143115"/>
              <a:ext cx="2000264" cy="2000264"/>
            </a:xfrm>
            <a:prstGeom prst="ellipse">
              <a:avLst/>
            </a:prstGeom>
            <a:solidFill>
              <a:srgbClr val="FF0000">
                <a:alpha val="30000"/>
              </a:srgbClr>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27" name="Oval 26"/>
            <p:cNvSpPr/>
            <p:nvPr/>
          </p:nvSpPr>
          <p:spPr>
            <a:xfrm>
              <a:off x="5429256" y="1357298"/>
              <a:ext cx="1571636" cy="1571636"/>
            </a:xfrm>
            <a:prstGeom prst="ellipse">
              <a:avLst/>
            </a:prstGeom>
            <a:solidFill>
              <a:srgbClr val="FF0000">
                <a:alpha val="30000"/>
              </a:srgbClr>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28" name="Oval 27"/>
            <p:cNvSpPr/>
            <p:nvPr/>
          </p:nvSpPr>
          <p:spPr>
            <a:xfrm>
              <a:off x="2786050" y="4572007"/>
              <a:ext cx="1357322" cy="1357323"/>
            </a:xfrm>
            <a:prstGeom prst="ellipse">
              <a:avLst/>
            </a:prstGeom>
            <a:solidFill>
              <a:srgbClr val="FF0000">
                <a:alpha val="30000"/>
              </a:srgbClr>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grpSp>
      <p:sp>
        <p:nvSpPr>
          <p:cNvPr id="10246" name="TextBox 34"/>
          <p:cNvSpPr txBox="1">
            <a:spLocks noChangeArrowheads="1"/>
          </p:cNvSpPr>
          <p:nvPr/>
        </p:nvSpPr>
        <p:spPr bwMode="auto">
          <a:xfrm>
            <a:off x="285750" y="6357938"/>
            <a:ext cx="3000375" cy="36988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atin typeface="Calibri" pitchFamily="34" charset="0"/>
              </a:rPr>
              <a:t>Source: streetmap.co.uk</a:t>
            </a:r>
          </a:p>
        </p:txBody>
      </p:sp>
    </p:spTree>
    <p:extLst>
      <p:ext uri="{BB962C8B-B14F-4D97-AF65-F5344CB8AC3E}">
        <p14:creationId xmlns:p14="http://schemas.microsoft.com/office/powerpoint/2010/main" val="241160516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512168"/>
          </a:xfrm>
        </p:spPr>
        <p:txBody>
          <a:bodyPr>
            <a:noAutofit/>
          </a:bodyPr>
          <a:lstStyle/>
          <a:p>
            <a:r>
              <a:rPr lang="en-GB" sz="3600" dirty="0" smtClean="0">
                <a:solidFill>
                  <a:schemeClr val="accent6">
                    <a:lumMod val="50000"/>
                  </a:schemeClr>
                </a:solidFill>
              </a:rPr>
              <a:t>Canter focuses on the marauder typology: Circle of </a:t>
            </a:r>
            <a:r>
              <a:rPr lang="en-GB" sz="3600" dirty="0" smtClean="0">
                <a:solidFill>
                  <a:schemeClr val="accent6">
                    <a:lumMod val="50000"/>
                  </a:schemeClr>
                </a:solidFill>
              </a:rPr>
              <a:t>Environmental </a:t>
            </a:r>
            <a:r>
              <a:rPr lang="en-GB" sz="3600" dirty="0">
                <a:solidFill>
                  <a:schemeClr val="accent6">
                    <a:lumMod val="50000"/>
                  </a:schemeClr>
                </a:solidFill>
              </a:rPr>
              <a:t>R</a:t>
            </a:r>
            <a:r>
              <a:rPr lang="en-GB" sz="3600" dirty="0" smtClean="0">
                <a:solidFill>
                  <a:schemeClr val="accent6">
                    <a:lumMod val="50000"/>
                  </a:schemeClr>
                </a:solidFill>
              </a:rPr>
              <a:t>ange </a:t>
            </a:r>
            <a:r>
              <a:rPr lang="en-GB" sz="3600" dirty="0" smtClean="0">
                <a:solidFill>
                  <a:schemeClr val="accent6">
                    <a:lumMod val="50000"/>
                  </a:schemeClr>
                </a:solidFill>
              </a:rPr>
              <a:t>(CER)</a:t>
            </a:r>
            <a:endParaRPr lang="en-GB" sz="3600" dirty="0">
              <a:solidFill>
                <a:schemeClr val="accent6">
                  <a:lumMod val="50000"/>
                </a:schemeClr>
              </a:solidFill>
            </a:endParaRPr>
          </a:p>
        </p:txBody>
      </p:sp>
      <p:sp>
        <p:nvSpPr>
          <p:cNvPr id="3" name="Content Placeholder 2"/>
          <p:cNvSpPr>
            <a:spLocks noGrp="1"/>
          </p:cNvSpPr>
          <p:nvPr>
            <p:ph idx="1"/>
          </p:nvPr>
        </p:nvSpPr>
        <p:spPr>
          <a:xfrm>
            <a:off x="457200" y="2204864"/>
            <a:ext cx="8229600" cy="3744416"/>
          </a:xfrm>
          <a:solidFill>
            <a:schemeClr val="bg1"/>
          </a:solidFill>
          <a:ln>
            <a:solidFill>
              <a:schemeClr val="accent1"/>
            </a:solidFill>
          </a:ln>
        </p:spPr>
        <p:txBody>
          <a:bodyPr>
            <a:normAutofit fontScale="92500"/>
          </a:bodyPr>
          <a:lstStyle/>
          <a:p>
            <a:pPr>
              <a:buFont typeface="Wingdings" panose="05000000000000000000" pitchFamily="2" charset="2"/>
              <a:buChar char="v"/>
            </a:pPr>
            <a:r>
              <a:rPr lang="en-GB" sz="2400" dirty="0" smtClean="0">
                <a:solidFill>
                  <a:schemeClr val="accent6">
                    <a:lumMod val="50000"/>
                  </a:schemeClr>
                </a:solidFill>
              </a:rPr>
              <a:t>An offender`s home can be located by drawing a circle through the most geographically distant offences, the offender should live somewhere near the centre of the circle.</a:t>
            </a:r>
          </a:p>
          <a:p>
            <a:pPr>
              <a:buFont typeface="Wingdings" panose="05000000000000000000" pitchFamily="2" charset="2"/>
              <a:buChar char="v"/>
            </a:pPr>
            <a:r>
              <a:rPr lang="en-GB" sz="2400" dirty="0" smtClean="0">
                <a:solidFill>
                  <a:schemeClr val="accent6">
                    <a:lumMod val="50000"/>
                  </a:schemeClr>
                </a:solidFill>
              </a:rPr>
              <a:t>This has been applied to arson, rape and murder with some success.</a:t>
            </a:r>
          </a:p>
          <a:p>
            <a:pPr>
              <a:buFont typeface="Wingdings" panose="05000000000000000000" pitchFamily="2" charset="2"/>
              <a:buChar char="v"/>
            </a:pPr>
            <a:r>
              <a:rPr lang="en-GB" sz="2400" dirty="0" smtClean="0">
                <a:solidFill>
                  <a:schemeClr val="accent6">
                    <a:lumMod val="50000"/>
                  </a:schemeClr>
                </a:solidFill>
              </a:rPr>
              <a:t>However, geographical profilers need to look at the offenders motivations-these could skew the offenders journey to crime</a:t>
            </a:r>
            <a:r>
              <a:rPr lang="en-GB" sz="2400" dirty="0" smtClean="0">
                <a:solidFill>
                  <a:schemeClr val="accent6">
                    <a:lumMod val="50000"/>
                  </a:schemeClr>
                </a:solidFill>
              </a:rPr>
              <a:t>.</a:t>
            </a:r>
          </a:p>
          <a:p>
            <a:pPr>
              <a:buFont typeface="Wingdings" panose="05000000000000000000" pitchFamily="2" charset="2"/>
              <a:buChar char="v"/>
            </a:pPr>
            <a:r>
              <a:rPr lang="en-GB" sz="2400" dirty="0" smtClean="0">
                <a:solidFill>
                  <a:schemeClr val="accent6">
                    <a:lumMod val="50000"/>
                  </a:schemeClr>
                </a:solidFill>
              </a:rPr>
              <a:t>Often described as the </a:t>
            </a:r>
            <a:r>
              <a:rPr lang="en-GB" sz="2400" b="1" dirty="0" smtClean="0">
                <a:solidFill>
                  <a:schemeClr val="accent6">
                    <a:lumMod val="50000"/>
                  </a:schemeClr>
                </a:solidFill>
              </a:rPr>
              <a:t>geometry of crime, and crime pattern theory</a:t>
            </a:r>
            <a:r>
              <a:rPr lang="en-GB" sz="2400" dirty="0" smtClean="0">
                <a:solidFill>
                  <a:schemeClr val="accent6">
                    <a:lumMod val="50000"/>
                  </a:schemeClr>
                </a:solidFill>
              </a:rPr>
              <a:t>, this incorporates the psychological principles of buffer zones, mental maps and distance decay (</a:t>
            </a:r>
            <a:r>
              <a:rPr lang="en-GB" sz="2400" dirty="0" err="1" smtClean="0">
                <a:solidFill>
                  <a:schemeClr val="accent6">
                    <a:lumMod val="50000"/>
                  </a:schemeClr>
                </a:solidFill>
              </a:rPr>
              <a:t>Brantignham</a:t>
            </a:r>
            <a:r>
              <a:rPr lang="en-GB" sz="2400" dirty="0" smtClean="0">
                <a:solidFill>
                  <a:schemeClr val="accent6">
                    <a:lumMod val="50000"/>
                  </a:schemeClr>
                </a:solidFill>
              </a:rPr>
              <a:t> &amp; </a:t>
            </a:r>
            <a:r>
              <a:rPr lang="en-GB" sz="2400" dirty="0" err="1" smtClean="0">
                <a:solidFill>
                  <a:schemeClr val="accent6">
                    <a:lumMod val="50000"/>
                  </a:schemeClr>
                </a:solidFill>
              </a:rPr>
              <a:t>Brantingham</a:t>
            </a:r>
            <a:r>
              <a:rPr lang="en-GB" sz="2400" dirty="0" smtClean="0">
                <a:solidFill>
                  <a:schemeClr val="accent6">
                    <a:lumMod val="50000"/>
                  </a:schemeClr>
                </a:solidFill>
              </a:rPr>
              <a:t>, 1981).</a:t>
            </a:r>
            <a:endParaRPr lang="en-GB" sz="2400" dirty="0">
              <a:solidFill>
                <a:schemeClr val="accent6">
                  <a:lumMod val="50000"/>
                </a:schemeClr>
              </a:solidFill>
            </a:endParaRP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008112"/>
          </a:xfrm>
        </p:spPr>
        <p:txBody>
          <a:bodyPr>
            <a:normAutofit/>
          </a:bodyPr>
          <a:lstStyle/>
          <a:p>
            <a:r>
              <a:rPr lang="en-GB" sz="4000" dirty="0" smtClean="0">
                <a:solidFill>
                  <a:schemeClr val="accent6">
                    <a:lumMod val="50000"/>
                  </a:schemeClr>
                </a:solidFill>
              </a:rPr>
              <a:t>Circle theory of environmental range</a:t>
            </a:r>
            <a:endParaRPr lang="en-GB" sz="4000" dirty="0">
              <a:solidFill>
                <a:schemeClr val="accent6">
                  <a:lumMod val="50000"/>
                </a:schemeClr>
              </a:solidFill>
            </a:endParaRPr>
          </a:p>
        </p:txBody>
      </p:sp>
      <p:sp>
        <p:nvSpPr>
          <p:cNvPr id="3" name="Content Placeholder 2"/>
          <p:cNvSpPr>
            <a:spLocks noGrp="1"/>
          </p:cNvSpPr>
          <p:nvPr>
            <p:ph idx="1"/>
          </p:nvPr>
        </p:nvSpPr>
        <p:spPr>
          <a:xfrm>
            <a:off x="457200" y="1844824"/>
            <a:ext cx="8229600" cy="4176464"/>
          </a:xfrm>
          <a:solidFill>
            <a:schemeClr val="bg1"/>
          </a:solidFill>
          <a:ln>
            <a:solidFill>
              <a:schemeClr val="accent1"/>
            </a:solidFill>
          </a:ln>
        </p:spPr>
        <p:txBody>
          <a:bodyPr>
            <a:normAutofit/>
          </a:bodyPr>
          <a:lstStyle/>
          <a:p>
            <a:pPr>
              <a:buFont typeface="Wingdings" panose="05000000000000000000" pitchFamily="2" charset="2"/>
              <a:buChar char="v"/>
            </a:pPr>
            <a:r>
              <a:rPr lang="en-GB" sz="2400" dirty="0" smtClean="0">
                <a:solidFill>
                  <a:schemeClr val="accent6">
                    <a:lumMod val="50000"/>
                  </a:schemeClr>
                </a:solidFill>
              </a:rPr>
              <a:t>Based on the finding that in many cases they examined, offenders lived fairly close to where the committed their offences, Canter and Larkin (1993) put forward the circle theory of environmental range. </a:t>
            </a:r>
          </a:p>
          <a:p>
            <a:pPr>
              <a:buFont typeface="Wingdings" panose="05000000000000000000" pitchFamily="2" charset="2"/>
              <a:buChar char="v"/>
            </a:pPr>
            <a:r>
              <a:rPr lang="en-GB" sz="2400" dirty="0" smtClean="0">
                <a:solidFill>
                  <a:schemeClr val="accent6">
                    <a:lumMod val="50000"/>
                  </a:schemeClr>
                </a:solidFill>
              </a:rPr>
              <a:t>Basically, this proposes that the majority of the time, if a circle is drawn that encompasses all of a series of linked crimes, the offender will be based somewhere within the circle. </a:t>
            </a:r>
          </a:p>
          <a:p>
            <a:pPr>
              <a:buFont typeface="Wingdings" panose="05000000000000000000" pitchFamily="2" charset="2"/>
              <a:buChar char="v"/>
            </a:pPr>
            <a:r>
              <a:rPr lang="en-GB" sz="2400" dirty="0" err="1" smtClean="0">
                <a:solidFill>
                  <a:schemeClr val="accent6">
                    <a:lumMod val="50000"/>
                  </a:schemeClr>
                </a:solidFill>
              </a:rPr>
              <a:t>Rossmo</a:t>
            </a:r>
            <a:r>
              <a:rPr lang="en-GB" sz="2400" dirty="0" smtClean="0">
                <a:solidFill>
                  <a:schemeClr val="accent6">
                    <a:lumMod val="50000"/>
                  </a:schemeClr>
                </a:solidFill>
              </a:rPr>
              <a:t> (2000) suggests that in general, criminals offend close to their homes (or other base) and the number of offences drops off with increasing distance from the base.</a:t>
            </a:r>
            <a:endParaRPr lang="en-GB" sz="2400" dirty="0">
              <a:solidFill>
                <a:schemeClr val="accent6">
                  <a:lumMod val="50000"/>
                </a:schemeClr>
              </a:solidFill>
            </a:endParaRPr>
          </a:p>
        </p:txBody>
      </p:sp>
    </p:spTree>
    <p:extLst>
      <p:ext uri="{BB962C8B-B14F-4D97-AF65-F5344CB8AC3E}">
        <p14:creationId xmlns:p14="http://schemas.microsoft.com/office/powerpoint/2010/main" val="131143799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6">
                    <a:lumMod val="50000"/>
                  </a:schemeClr>
                </a:solidFill>
              </a:rPr>
              <a:t>David Canter:</a:t>
            </a:r>
            <a:endParaRPr lang="en-GB" dirty="0">
              <a:solidFill>
                <a:schemeClr val="accent6">
                  <a:lumMod val="50000"/>
                </a:schemeClr>
              </a:solidFill>
            </a:endParaRPr>
          </a:p>
        </p:txBody>
      </p:sp>
      <p:sp>
        <p:nvSpPr>
          <p:cNvPr id="3" name="Content Placeholder 2"/>
          <p:cNvSpPr>
            <a:spLocks noGrp="1"/>
          </p:cNvSpPr>
          <p:nvPr>
            <p:ph idx="1"/>
          </p:nvPr>
        </p:nvSpPr>
        <p:spPr>
          <a:solidFill>
            <a:schemeClr val="bg1"/>
          </a:solidFill>
          <a:ln>
            <a:solidFill>
              <a:schemeClr val="accent1"/>
            </a:solidFill>
          </a:ln>
        </p:spPr>
        <p:txBody>
          <a:bodyPr>
            <a:noAutofit/>
          </a:bodyPr>
          <a:lstStyle/>
          <a:p>
            <a:pPr>
              <a:buFont typeface="Wingdings" panose="05000000000000000000" pitchFamily="2" charset="2"/>
              <a:buChar char="v"/>
            </a:pPr>
            <a:r>
              <a:rPr lang="en-GB" sz="2400" dirty="0" smtClean="0">
                <a:solidFill>
                  <a:schemeClr val="accent6">
                    <a:lumMod val="50000"/>
                  </a:schemeClr>
                </a:solidFill>
              </a:rPr>
              <a:t>Canter looks for Criminal consistency: the way the crime is committed reflects everyday traits and behaviours of the offender.</a:t>
            </a:r>
          </a:p>
          <a:p>
            <a:pPr>
              <a:buFont typeface="Wingdings" panose="05000000000000000000" pitchFamily="2" charset="2"/>
              <a:buChar char="v"/>
            </a:pPr>
            <a:r>
              <a:rPr lang="en-GB" sz="2400" dirty="0" smtClean="0">
                <a:solidFill>
                  <a:schemeClr val="accent6">
                    <a:lumMod val="50000"/>
                  </a:schemeClr>
                </a:solidFill>
              </a:rPr>
              <a:t>This can be </a:t>
            </a:r>
            <a:r>
              <a:rPr lang="en-GB" sz="2400" dirty="0" smtClean="0">
                <a:solidFill>
                  <a:schemeClr val="accent6">
                    <a:lumMod val="50000"/>
                  </a:schemeClr>
                </a:solidFill>
              </a:rPr>
              <a:t>both interpersonal </a:t>
            </a:r>
            <a:r>
              <a:rPr lang="en-GB" sz="2400" dirty="0" smtClean="0">
                <a:solidFill>
                  <a:schemeClr val="accent6">
                    <a:lumMod val="50000"/>
                  </a:schemeClr>
                </a:solidFill>
              </a:rPr>
              <a:t>and spatial consistency.</a:t>
            </a:r>
          </a:p>
          <a:p>
            <a:pPr>
              <a:buFont typeface="Wingdings" panose="05000000000000000000" pitchFamily="2" charset="2"/>
              <a:buChar char="v"/>
            </a:pPr>
            <a:r>
              <a:rPr lang="en-GB" sz="2400" dirty="0" smtClean="0">
                <a:solidFill>
                  <a:schemeClr val="accent6">
                    <a:lumMod val="50000"/>
                  </a:schemeClr>
                </a:solidFill>
              </a:rPr>
              <a:t>Canter &amp; heritage (1990) used </a:t>
            </a:r>
            <a:r>
              <a:rPr lang="en-GB" sz="2400" dirty="0" smtClean="0">
                <a:solidFill>
                  <a:schemeClr val="accent3">
                    <a:lumMod val="75000"/>
                  </a:schemeClr>
                </a:solidFill>
              </a:rPr>
              <a:t>interpersonal consistency </a:t>
            </a:r>
            <a:r>
              <a:rPr lang="en-GB" sz="2400" dirty="0" smtClean="0">
                <a:solidFill>
                  <a:schemeClr val="accent6">
                    <a:lumMod val="50000"/>
                  </a:schemeClr>
                </a:solidFill>
              </a:rPr>
              <a:t>to analyse the interaction between offender and rape victim which led them to propose a typology of rapists based on 3 styles.</a:t>
            </a:r>
          </a:p>
          <a:p>
            <a:pPr>
              <a:buFont typeface="Wingdings" panose="05000000000000000000" pitchFamily="2" charset="2"/>
              <a:buChar char="v"/>
            </a:pPr>
            <a:r>
              <a:rPr lang="en-GB" sz="2400" dirty="0" smtClean="0">
                <a:solidFill>
                  <a:schemeClr val="accent3">
                    <a:lumMod val="75000"/>
                  </a:schemeClr>
                </a:solidFill>
              </a:rPr>
              <a:t>Spatial consistency </a:t>
            </a:r>
            <a:r>
              <a:rPr lang="en-GB" sz="2400" dirty="0" smtClean="0">
                <a:solidFill>
                  <a:schemeClr val="accent6">
                    <a:lumMod val="50000"/>
                  </a:schemeClr>
                </a:solidFill>
              </a:rPr>
              <a:t>would apply to marauders.</a:t>
            </a:r>
          </a:p>
          <a:p>
            <a:pPr>
              <a:buFont typeface="Wingdings" panose="05000000000000000000" pitchFamily="2" charset="2"/>
              <a:buChar char="v"/>
            </a:pPr>
            <a:endParaRPr lang="en-GB" sz="2400"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864096"/>
          </a:xfrm>
        </p:spPr>
        <p:txBody>
          <a:bodyPr>
            <a:normAutofit/>
          </a:bodyPr>
          <a:lstStyle/>
          <a:p>
            <a:r>
              <a:rPr lang="en-GB" sz="4000" dirty="0" smtClean="0"/>
              <a:t> </a:t>
            </a:r>
            <a:r>
              <a:rPr lang="en-GB" sz="4000" dirty="0">
                <a:solidFill>
                  <a:schemeClr val="accent6">
                    <a:lumMod val="50000"/>
                  </a:schemeClr>
                </a:solidFill>
              </a:rPr>
              <a:t>E</a:t>
            </a:r>
            <a:r>
              <a:rPr lang="en-GB" sz="4000" dirty="0" smtClean="0">
                <a:solidFill>
                  <a:schemeClr val="accent6">
                    <a:lumMod val="50000"/>
                  </a:schemeClr>
                </a:solidFill>
              </a:rPr>
              <a:t>vidence for CER  </a:t>
            </a:r>
            <a:endParaRPr lang="en-GB" sz="4000" dirty="0">
              <a:solidFill>
                <a:schemeClr val="accent6">
                  <a:lumMod val="50000"/>
                </a:schemeClr>
              </a:solidFill>
            </a:endParaRPr>
          </a:p>
        </p:txBody>
      </p:sp>
      <p:sp>
        <p:nvSpPr>
          <p:cNvPr id="3" name="Content Placeholder 2"/>
          <p:cNvSpPr>
            <a:spLocks noGrp="1"/>
          </p:cNvSpPr>
          <p:nvPr>
            <p:ph idx="1"/>
          </p:nvPr>
        </p:nvSpPr>
        <p:spPr>
          <a:xfrm>
            <a:off x="457200" y="1124744"/>
            <a:ext cx="8229600" cy="5199856"/>
          </a:xfrm>
          <a:solidFill>
            <a:schemeClr val="bg1"/>
          </a:solidFill>
          <a:ln>
            <a:solidFill>
              <a:schemeClr val="accent1"/>
            </a:solidFill>
          </a:ln>
        </p:spPr>
        <p:txBody>
          <a:bodyPr>
            <a:normAutofit/>
          </a:bodyPr>
          <a:lstStyle/>
          <a:p>
            <a:r>
              <a:rPr lang="en-GB" dirty="0" smtClean="0">
                <a:solidFill>
                  <a:schemeClr val="accent6">
                    <a:lumMod val="50000"/>
                  </a:schemeClr>
                </a:solidFill>
              </a:rPr>
              <a:t>Godwin and Canter (1997) found that </a:t>
            </a:r>
            <a:r>
              <a:rPr lang="en-GB" dirty="0" smtClean="0">
                <a:solidFill>
                  <a:schemeClr val="accent6">
                    <a:lumMod val="50000"/>
                  </a:schemeClr>
                </a:solidFill>
              </a:rPr>
              <a:t>85% </a:t>
            </a:r>
            <a:r>
              <a:rPr lang="en-GB" dirty="0" smtClean="0">
                <a:solidFill>
                  <a:schemeClr val="accent6">
                    <a:lumMod val="50000"/>
                  </a:schemeClr>
                </a:solidFill>
              </a:rPr>
              <a:t>of the offenders they studied lived inside the circle encompassing their </a:t>
            </a:r>
            <a:r>
              <a:rPr lang="en-GB" dirty="0" smtClean="0">
                <a:solidFill>
                  <a:schemeClr val="accent6">
                    <a:lumMod val="50000"/>
                  </a:schemeClr>
                </a:solidFill>
              </a:rPr>
              <a:t>offences.</a:t>
            </a:r>
            <a:endParaRPr lang="en-GB" dirty="0" smtClean="0">
              <a:solidFill>
                <a:schemeClr val="accent6">
                  <a:lumMod val="50000"/>
                </a:schemeClr>
              </a:solidFill>
            </a:endParaRPr>
          </a:p>
          <a:p>
            <a:r>
              <a:rPr lang="en-GB" dirty="0" err="1" smtClean="0">
                <a:solidFill>
                  <a:srgbClr val="7030A0"/>
                </a:solidFill>
              </a:rPr>
              <a:t>Koscis</a:t>
            </a:r>
            <a:r>
              <a:rPr lang="en-GB" dirty="0" smtClean="0">
                <a:solidFill>
                  <a:srgbClr val="7030A0"/>
                </a:solidFill>
              </a:rPr>
              <a:t> and </a:t>
            </a:r>
            <a:r>
              <a:rPr lang="en-GB" dirty="0" smtClean="0">
                <a:solidFill>
                  <a:srgbClr val="7030A0"/>
                </a:solidFill>
              </a:rPr>
              <a:t>Irwin (</a:t>
            </a:r>
            <a:r>
              <a:rPr lang="en-GB" dirty="0" smtClean="0">
                <a:solidFill>
                  <a:srgbClr val="7030A0"/>
                </a:solidFill>
              </a:rPr>
              <a:t>1997) confirmed this looking at serial rapes and arson attacks in Australia. </a:t>
            </a:r>
          </a:p>
          <a:p>
            <a:r>
              <a:rPr lang="en-GB" dirty="0" smtClean="0">
                <a:solidFill>
                  <a:schemeClr val="accent6">
                    <a:lumMod val="50000"/>
                  </a:schemeClr>
                </a:solidFill>
              </a:rPr>
              <a:t>However, </a:t>
            </a:r>
            <a:r>
              <a:rPr lang="en-GB" dirty="0" err="1" smtClean="0">
                <a:solidFill>
                  <a:schemeClr val="accent6">
                    <a:lumMod val="50000"/>
                  </a:schemeClr>
                </a:solidFill>
              </a:rPr>
              <a:t>Koscis</a:t>
            </a:r>
            <a:r>
              <a:rPr lang="en-GB" dirty="0" smtClean="0">
                <a:solidFill>
                  <a:schemeClr val="accent6">
                    <a:lumMod val="50000"/>
                  </a:schemeClr>
                </a:solidFill>
              </a:rPr>
              <a:t> and Irwin also found that the same finding did not appear to apply for burglary; </a:t>
            </a:r>
            <a:r>
              <a:rPr lang="en-GB" dirty="0" smtClean="0">
                <a:solidFill>
                  <a:schemeClr val="accent6">
                    <a:lumMod val="50000"/>
                  </a:schemeClr>
                </a:solidFill>
              </a:rPr>
              <a:t>roughly half of the </a:t>
            </a:r>
            <a:r>
              <a:rPr lang="en-GB" dirty="0" smtClean="0">
                <a:solidFill>
                  <a:schemeClr val="accent6">
                    <a:lumMod val="50000"/>
                  </a:schemeClr>
                </a:solidFill>
              </a:rPr>
              <a:t>burglars </a:t>
            </a:r>
            <a:r>
              <a:rPr lang="en-GB" dirty="0" smtClean="0">
                <a:solidFill>
                  <a:schemeClr val="accent6">
                    <a:lumMod val="50000"/>
                  </a:schemeClr>
                </a:solidFill>
              </a:rPr>
              <a:t>lived </a:t>
            </a:r>
            <a:r>
              <a:rPr lang="en-GB" dirty="0" smtClean="0">
                <a:solidFill>
                  <a:schemeClr val="accent6">
                    <a:lumMod val="50000"/>
                  </a:schemeClr>
                </a:solidFill>
              </a:rPr>
              <a:t>in the circle defined by their offences. </a:t>
            </a:r>
          </a:p>
          <a:p>
            <a:r>
              <a:rPr lang="en-GB" dirty="0" smtClean="0">
                <a:solidFill>
                  <a:srgbClr val="7030A0"/>
                </a:solidFill>
              </a:rPr>
              <a:t>Snook et </a:t>
            </a:r>
            <a:r>
              <a:rPr lang="en-GB" dirty="0" smtClean="0">
                <a:solidFill>
                  <a:srgbClr val="7030A0"/>
                </a:solidFill>
              </a:rPr>
              <a:t>al., </a:t>
            </a:r>
            <a:r>
              <a:rPr lang="en-GB" dirty="0" smtClean="0">
                <a:solidFill>
                  <a:srgbClr val="7030A0"/>
                </a:solidFill>
              </a:rPr>
              <a:t>(2005) examined the offence locations of 53 serial murderers in Germany. In 63% of cases the killer lived within 6 miles of where the bodies were found. </a:t>
            </a:r>
          </a:p>
          <a:p>
            <a:r>
              <a:rPr lang="en-GB" dirty="0" smtClean="0">
                <a:solidFill>
                  <a:schemeClr val="accent6">
                    <a:lumMod val="50000"/>
                  </a:schemeClr>
                </a:solidFill>
              </a:rPr>
              <a:t>Younger offenders travelled shorter distances and killers with higher IQ`s travelled further, suggesting that experience and intelligence influence killers’ attempts to disguise their crimes. </a:t>
            </a:r>
            <a:endParaRPr lang="en-GB" dirty="0" smtClean="0">
              <a:solidFill>
                <a:schemeClr val="accent6">
                  <a:lumMod val="50000"/>
                </a:schemeClr>
              </a:solidFill>
            </a:endParaRPr>
          </a:p>
          <a:p>
            <a:r>
              <a:rPr lang="en-GB" dirty="0" smtClean="0">
                <a:solidFill>
                  <a:schemeClr val="accent6">
                    <a:lumMod val="50000"/>
                  </a:schemeClr>
                </a:solidFill>
              </a:rPr>
              <a:t>This </a:t>
            </a:r>
            <a:r>
              <a:rPr lang="en-GB" dirty="0" smtClean="0">
                <a:solidFill>
                  <a:schemeClr val="accent6">
                    <a:lumMod val="50000"/>
                  </a:schemeClr>
                </a:solidFill>
              </a:rPr>
              <a:t>suggests that information about the dispersal of offences may indicate some general characteristics of the offender responsible.</a:t>
            </a:r>
            <a:endParaRPr lang="en-GB" dirty="0">
              <a:solidFill>
                <a:schemeClr val="accent6">
                  <a:lumMod val="50000"/>
                </a:schemeClr>
              </a:solidFill>
            </a:endParaRPr>
          </a:p>
        </p:txBody>
      </p:sp>
    </p:spTree>
    <p:extLst>
      <p:ext uri="{BB962C8B-B14F-4D97-AF65-F5344CB8AC3E}">
        <p14:creationId xmlns:p14="http://schemas.microsoft.com/office/powerpoint/2010/main" val="190848332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6">
                    <a:lumMod val="50000"/>
                  </a:schemeClr>
                </a:solidFill>
              </a:rPr>
              <a:t>Routine Activity Theory: </a:t>
            </a:r>
            <a:endParaRPr lang="en-GB" dirty="0">
              <a:solidFill>
                <a:schemeClr val="accent6">
                  <a:lumMod val="50000"/>
                </a:schemeClr>
              </a:solidFill>
            </a:endParaRPr>
          </a:p>
        </p:txBody>
      </p:sp>
      <p:sp>
        <p:nvSpPr>
          <p:cNvPr id="3" name="Content Placeholder 2"/>
          <p:cNvSpPr>
            <a:spLocks noGrp="1"/>
          </p:cNvSpPr>
          <p:nvPr>
            <p:ph idx="1"/>
          </p:nvPr>
        </p:nvSpPr>
        <p:spPr>
          <a:solidFill>
            <a:schemeClr val="bg1"/>
          </a:solidFill>
          <a:ln>
            <a:solidFill>
              <a:schemeClr val="accent1"/>
            </a:solidFill>
          </a:ln>
        </p:spPr>
        <p:txBody>
          <a:bodyPr/>
          <a:lstStyle/>
          <a:p>
            <a:pPr>
              <a:buFont typeface="Wingdings" panose="05000000000000000000" pitchFamily="2" charset="2"/>
              <a:buChar char="v"/>
            </a:pPr>
            <a:r>
              <a:rPr lang="en-GB" sz="2400" dirty="0" smtClean="0">
                <a:solidFill>
                  <a:schemeClr val="accent6">
                    <a:lumMod val="50000"/>
                  </a:schemeClr>
                </a:solidFill>
              </a:rPr>
              <a:t>Originally developed in 1979 by </a:t>
            </a:r>
            <a:r>
              <a:rPr lang="en-GB" sz="2400" dirty="0" err="1" smtClean="0">
                <a:solidFill>
                  <a:schemeClr val="accent6">
                    <a:lumMod val="50000"/>
                  </a:schemeClr>
                </a:solidFill>
              </a:rPr>
              <a:t>Felson</a:t>
            </a:r>
            <a:r>
              <a:rPr lang="en-GB" sz="2400" dirty="0" smtClean="0">
                <a:solidFill>
                  <a:schemeClr val="accent6">
                    <a:lumMod val="50000"/>
                  </a:schemeClr>
                </a:solidFill>
              </a:rPr>
              <a:t> and Cohen, RAT has been extended and broadened in its approach to crime analysis.</a:t>
            </a:r>
          </a:p>
          <a:p>
            <a:pPr>
              <a:buFont typeface="Wingdings" panose="05000000000000000000" pitchFamily="2" charset="2"/>
              <a:buChar char="v"/>
            </a:pPr>
            <a:r>
              <a:rPr lang="en-GB" sz="2400" dirty="0" smtClean="0">
                <a:solidFill>
                  <a:schemeClr val="accent6">
                    <a:lumMod val="50000"/>
                  </a:schemeClr>
                </a:solidFill>
              </a:rPr>
              <a:t>RAT intended to change the focus from the criminal to the crime itself and go beyond a `general` theory of crime.</a:t>
            </a:r>
          </a:p>
          <a:p>
            <a:pPr>
              <a:buFont typeface="Wingdings" panose="05000000000000000000" pitchFamily="2" charset="2"/>
              <a:buChar char="v"/>
            </a:pPr>
            <a:r>
              <a:rPr lang="en-GB" sz="2400" dirty="0" err="1" smtClean="0">
                <a:solidFill>
                  <a:schemeClr val="accent6">
                    <a:lumMod val="50000"/>
                  </a:schemeClr>
                </a:solidFill>
              </a:rPr>
              <a:t>Felson</a:t>
            </a:r>
            <a:r>
              <a:rPr lang="en-GB" sz="2400" dirty="0">
                <a:solidFill>
                  <a:schemeClr val="accent6">
                    <a:lumMod val="50000"/>
                  </a:schemeClr>
                </a:solidFill>
              </a:rPr>
              <a:t> </a:t>
            </a:r>
            <a:r>
              <a:rPr lang="en-GB" sz="2400" dirty="0" smtClean="0">
                <a:solidFill>
                  <a:schemeClr val="accent6">
                    <a:lumMod val="50000"/>
                  </a:schemeClr>
                </a:solidFill>
              </a:rPr>
              <a:t>saw 3 factors as necessary for explaining the crime- the target, the offender and the guardian. In its present form there are 6 key elements which help explain crime.</a:t>
            </a:r>
          </a:p>
          <a:p>
            <a:pPr>
              <a:buFont typeface="Wingdings" panose="05000000000000000000" pitchFamily="2" charset="2"/>
              <a:buChar char="v"/>
            </a:pPr>
            <a:r>
              <a:rPr lang="en-GB" sz="2400" dirty="0" smtClean="0">
                <a:solidFill>
                  <a:schemeClr val="accent6">
                    <a:lumMod val="50000"/>
                  </a:schemeClr>
                </a:solidFill>
              </a:rPr>
              <a:t>In addition he summarises the theory in fifteen main points.</a:t>
            </a:r>
            <a:endParaRPr lang="en-GB" sz="2400" dirty="0">
              <a:solidFill>
                <a:schemeClr val="accent6">
                  <a:lumMod val="50000"/>
                </a:schemeClr>
              </a:solidFill>
            </a:endParaRPr>
          </a:p>
        </p:txBody>
      </p:sp>
    </p:spTree>
    <p:extLst>
      <p:ext uri="{BB962C8B-B14F-4D97-AF65-F5344CB8AC3E}">
        <p14:creationId xmlns:p14="http://schemas.microsoft.com/office/powerpoint/2010/main" val="21029888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6">
                    <a:lumMod val="50000"/>
                  </a:schemeClr>
                </a:solidFill>
              </a:rPr>
              <a:t>15 key points for RAT:</a:t>
            </a:r>
            <a:endParaRPr lang="en-GB" dirty="0">
              <a:solidFill>
                <a:schemeClr val="accent6">
                  <a:lumMod val="50000"/>
                </a:schemeClr>
              </a:solidFill>
            </a:endParaRPr>
          </a:p>
        </p:txBody>
      </p:sp>
      <p:sp>
        <p:nvSpPr>
          <p:cNvPr id="3" name="Content Placeholder 2"/>
          <p:cNvSpPr>
            <a:spLocks noGrp="1"/>
          </p:cNvSpPr>
          <p:nvPr>
            <p:ph sz="half" idx="1"/>
          </p:nvPr>
        </p:nvSpPr>
        <p:spPr>
          <a:xfrm>
            <a:off x="323528" y="1845734"/>
            <a:ext cx="4202752" cy="4247561"/>
          </a:xfrm>
          <a:solidFill>
            <a:schemeClr val="bg1"/>
          </a:solidFill>
          <a:ln>
            <a:solidFill>
              <a:schemeClr val="accent1"/>
            </a:solidFill>
          </a:ln>
        </p:spPr>
        <p:txBody>
          <a:bodyPr>
            <a:normAutofit fontScale="92500"/>
          </a:bodyPr>
          <a:lstStyle/>
          <a:p>
            <a:r>
              <a:rPr lang="en-GB" dirty="0" smtClean="0">
                <a:solidFill>
                  <a:schemeClr val="accent6">
                    <a:lumMod val="50000"/>
                  </a:schemeClr>
                </a:solidFill>
              </a:rPr>
              <a:t>1. Most crime is ordinary</a:t>
            </a:r>
          </a:p>
          <a:p>
            <a:r>
              <a:rPr lang="en-GB" dirty="0" smtClean="0">
                <a:solidFill>
                  <a:schemeClr val="accent6">
                    <a:lumMod val="50000"/>
                  </a:schemeClr>
                </a:solidFill>
              </a:rPr>
              <a:t>2. Crime feeds from ordinary routines</a:t>
            </a:r>
          </a:p>
          <a:p>
            <a:r>
              <a:rPr lang="en-GB" dirty="0" smtClean="0">
                <a:solidFill>
                  <a:schemeClr val="accent6">
                    <a:lumMod val="50000"/>
                  </a:schemeClr>
                </a:solidFill>
              </a:rPr>
              <a:t>3. Illegal acts are subject to policy control</a:t>
            </a:r>
          </a:p>
          <a:p>
            <a:r>
              <a:rPr lang="en-GB" dirty="0" smtClean="0">
                <a:solidFill>
                  <a:schemeClr val="accent6">
                    <a:lumMod val="50000"/>
                  </a:schemeClr>
                </a:solidFill>
              </a:rPr>
              <a:t>4. Crime begins to be understood with target, offender and guardian</a:t>
            </a:r>
          </a:p>
          <a:p>
            <a:r>
              <a:rPr lang="en-GB" dirty="0" smtClean="0">
                <a:solidFill>
                  <a:schemeClr val="accent6">
                    <a:lumMod val="50000"/>
                  </a:schemeClr>
                </a:solidFill>
              </a:rPr>
              <a:t>5. Small slices of time and space are more important than larger units</a:t>
            </a:r>
          </a:p>
          <a:p>
            <a:r>
              <a:rPr lang="en-GB" dirty="0" smtClean="0">
                <a:solidFill>
                  <a:schemeClr val="accent6">
                    <a:lumMod val="50000"/>
                  </a:schemeClr>
                </a:solidFill>
              </a:rPr>
              <a:t>6. Statistical relationships are strong between routine activity and crime risk</a:t>
            </a:r>
          </a:p>
          <a:p>
            <a:r>
              <a:rPr lang="en-GB" dirty="0">
                <a:solidFill>
                  <a:schemeClr val="accent6">
                    <a:lumMod val="50000"/>
                  </a:schemeClr>
                </a:solidFill>
              </a:rPr>
              <a:t>7. Strong data and software allows for greater precision </a:t>
            </a:r>
          </a:p>
          <a:p>
            <a:endParaRPr lang="en-GB" dirty="0" smtClean="0"/>
          </a:p>
          <a:p>
            <a:endParaRPr lang="en-GB" dirty="0"/>
          </a:p>
        </p:txBody>
      </p:sp>
      <p:sp>
        <p:nvSpPr>
          <p:cNvPr id="4" name="Content Placeholder 3"/>
          <p:cNvSpPr>
            <a:spLocks noGrp="1"/>
          </p:cNvSpPr>
          <p:nvPr>
            <p:ph sz="half" idx="2"/>
          </p:nvPr>
        </p:nvSpPr>
        <p:spPr>
          <a:xfrm>
            <a:off x="4663440" y="1845734"/>
            <a:ext cx="4229040" cy="4247561"/>
          </a:xfrm>
          <a:solidFill>
            <a:schemeClr val="bg1"/>
          </a:solidFill>
          <a:ln>
            <a:solidFill>
              <a:schemeClr val="accent1"/>
            </a:solidFill>
          </a:ln>
        </p:spPr>
        <p:txBody>
          <a:bodyPr>
            <a:normAutofit fontScale="92500"/>
          </a:bodyPr>
          <a:lstStyle/>
          <a:p>
            <a:r>
              <a:rPr lang="en-GB" dirty="0" smtClean="0">
                <a:solidFill>
                  <a:schemeClr val="accent6">
                    <a:lumMod val="50000"/>
                  </a:schemeClr>
                </a:solidFill>
              </a:rPr>
              <a:t>8. some people do a lot of crime, a lot of people together do a lot</a:t>
            </a:r>
          </a:p>
          <a:p>
            <a:r>
              <a:rPr lang="en-GB" dirty="0" smtClean="0">
                <a:solidFill>
                  <a:schemeClr val="accent6">
                    <a:lumMod val="50000"/>
                  </a:schemeClr>
                </a:solidFill>
              </a:rPr>
              <a:t>9. some targets are particularly at risk</a:t>
            </a:r>
          </a:p>
          <a:p>
            <a:r>
              <a:rPr lang="en-GB" dirty="0" smtClean="0">
                <a:solidFill>
                  <a:schemeClr val="accent6">
                    <a:lumMod val="50000"/>
                  </a:schemeClr>
                </a:solidFill>
              </a:rPr>
              <a:t>10. you do not have to think big</a:t>
            </a:r>
          </a:p>
          <a:p>
            <a:r>
              <a:rPr lang="en-GB" dirty="0" smtClean="0">
                <a:solidFill>
                  <a:schemeClr val="accent6">
                    <a:lumMod val="50000"/>
                  </a:schemeClr>
                </a:solidFill>
              </a:rPr>
              <a:t>11. RAT approach can grow</a:t>
            </a:r>
          </a:p>
          <a:p>
            <a:r>
              <a:rPr lang="en-GB" dirty="0" smtClean="0">
                <a:solidFill>
                  <a:schemeClr val="accent6">
                    <a:lumMod val="50000"/>
                  </a:schemeClr>
                </a:solidFill>
              </a:rPr>
              <a:t>12. RAT can be applied to cyberspace</a:t>
            </a:r>
          </a:p>
          <a:p>
            <a:r>
              <a:rPr lang="en-GB" dirty="0" smtClean="0">
                <a:solidFill>
                  <a:schemeClr val="accent6">
                    <a:lumMod val="50000"/>
                  </a:schemeClr>
                </a:solidFill>
              </a:rPr>
              <a:t>13. RAT applies to co-offending and organised crime</a:t>
            </a:r>
          </a:p>
          <a:p>
            <a:r>
              <a:rPr lang="en-GB" dirty="0" smtClean="0">
                <a:solidFill>
                  <a:schemeClr val="accent6">
                    <a:lumMod val="50000"/>
                  </a:schemeClr>
                </a:solidFill>
              </a:rPr>
              <a:t>14. Rat can converge with other theories</a:t>
            </a:r>
          </a:p>
          <a:p>
            <a:r>
              <a:rPr lang="en-GB" dirty="0" smtClean="0">
                <a:solidFill>
                  <a:schemeClr val="accent6">
                    <a:lumMod val="50000"/>
                  </a:schemeClr>
                </a:solidFill>
              </a:rPr>
              <a:t>15. The principles extend beyond culture and society</a:t>
            </a:r>
            <a:endParaRPr lang="en-GB" dirty="0">
              <a:solidFill>
                <a:schemeClr val="accent6">
                  <a:lumMod val="50000"/>
                </a:schemeClr>
              </a:solidFill>
            </a:endParaRPr>
          </a:p>
        </p:txBody>
      </p:sp>
    </p:spTree>
    <p:extLst>
      <p:ext uri="{BB962C8B-B14F-4D97-AF65-F5344CB8AC3E}">
        <p14:creationId xmlns:p14="http://schemas.microsoft.com/office/powerpoint/2010/main" val="29724430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224136"/>
          </a:xfrm>
        </p:spPr>
        <p:txBody>
          <a:bodyPr>
            <a:normAutofit/>
          </a:bodyPr>
          <a:lstStyle/>
          <a:p>
            <a:r>
              <a:rPr lang="en-GB" sz="3200" dirty="0" smtClean="0">
                <a:solidFill>
                  <a:schemeClr val="accent6">
                    <a:lumMod val="50000"/>
                  </a:schemeClr>
                </a:solidFill>
              </a:rPr>
              <a:t>An example of RAT (routine activity theory)</a:t>
            </a:r>
            <a:endParaRPr lang="en-GB" sz="3200" dirty="0">
              <a:solidFill>
                <a:schemeClr val="accent6">
                  <a:lumMod val="50000"/>
                </a:schemeClr>
              </a:solidFill>
            </a:endParaRPr>
          </a:p>
        </p:txBody>
      </p:sp>
      <p:sp>
        <p:nvSpPr>
          <p:cNvPr id="3" name="Content Placeholder 2"/>
          <p:cNvSpPr>
            <a:spLocks noGrp="1"/>
          </p:cNvSpPr>
          <p:nvPr>
            <p:ph idx="1"/>
          </p:nvPr>
        </p:nvSpPr>
        <p:spPr>
          <a:xfrm>
            <a:off x="457200" y="1916832"/>
            <a:ext cx="8229600" cy="4248472"/>
          </a:xfrm>
          <a:solidFill>
            <a:schemeClr val="bg1"/>
          </a:solidFill>
          <a:ln>
            <a:solidFill>
              <a:schemeClr val="accent1"/>
            </a:solidFill>
          </a:ln>
        </p:spPr>
        <p:txBody>
          <a:bodyPr>
            <a:normAutofit fontScale="92500"/>
          </a:bodyPr>
          <a:lstStyle/>
          <a:p>
            <a:pPr>
              <a:buFont typeface="Wingdings" panose="05000000000000000000" pitchFamily="2" charset="2"/>
              <a:buChar char="v"/>
            </a:pPr>
            <a:r>
              <a:rPr lang="en-GB" sz="2400" dirty="0" smtClean="0">
                <a:solidFill>
                  <a:schemeClr val="accent6">
                    <a:lumMod val="50000"/>
                  </a:schemeClr>
                </a:solidFill>
              </a:rPr>
              <a:t>Canter (2003), </a:t>
            </a:r>
            <a:r>
              <a:rPr lang="en-GB" sz="2400" dirty="0" smtClean="0">
                <a:solidFill>
                  <a:schemeClr val="accent6">
                    <a:lumMod val="50000"/>
                  </a:schemeClr>
                </a:solidFill>
              </a:rPr>
              <a:t>described </a:t>
            </a:r>
            <a:r>
              <a:rPr lang="en-GB" sz="2400" dirty="0" smtClean="0">
                <a:solidFill>
                  <a:schemeClr val="accent6">
                    <a:lumMod val="50000"/>
                  </a:schemeClr>
                </a:solidFill>
              </a:rPr>
              <a:t>a computerized system called Dragnet, which uses information about the location of offences to predict where an offender is likely to live.</a:t>
            </a:r>
          </a:p>
          <a:p>
            <a:pPr>
              <a:buFont typeface="Wingdings" panose="05000000000000000000" pitchFamily="2" charset="2"/>
              <a:buChar char="v"/>
            </a:pPr>
            <a:r>
              <a:rPr lang="en-GB" sz="2400" dirty="0" smtClean="0">
                <a:solidFill>
                  <a:schemeClr val="accent6">
                    <a:lumMod val="50000"/>
                  </a:schemeClr>
                </a:solidFill>
              </a:rPr>
              <a:t>Dragnet was fed information about a number of linked rapes in Las Vegas. The map produced by Dragnet suggested probabilities that the offender responsible was based in </a:t>
            </a:r>
            <a:r>
              <a:rPr lang="en-GB" sz="2400" dirty="0" smtClean="0">
                <a:solidFill>
                  <a:schemeClr val="accent6">
                    <a:lumMod val="50000"/>
                  </a:schemeClr>
                </a:solidFill>
              </a:rPr>
              <a:t>a number of areas</a:t>
            </a:r>
            <a:r>
              <a:rPr lang="en-GB" sz="2400" dirty="0" smtClean="0">
                <a:solidFill>
                  <a:schemeClr val="accent6">
                    <a:lumMod val="50000"/>
                  </a:schemeClr>
                </a:solidFill>
              </a:rPr>
              <a:t>. </a:t>
            </a:r>
          </a:p>
          <a:p>
            <a:pPr>
              <a:buFont typeface="Wingdings" panose="05000000000000000000" pitchFamily="2" charset="2"/>
              <a:buChar char="v"/>
            </a:pPr>
            <a:r>
              <a:rPr lang="en-GB" sz="2400" dirty="0" smtClean="0">
                <a:solidFill>
                  <a:schemeClr val="accent6">
                    <a:lumMod val="50000"/>
                  </a:schemeClr>
                </a:solidFill>
              </a:rPr>
              <a:t>An </a:t>
            </a:r>
            <a:r>
              <a:rPr lang="en-GB" sz="2400" dirty="0" smtClean="0">
                <a:solidFill>
                  <a:schemeClr val="accent6">
                    <a:lumMod val="50000"/>
                  </a:schemeClr>
                </a:solidFill>
              </a:rPr>
              <a:t>investigating officer was able to use his knowledge of the local area to narrow the focus of the investigation to a single apartment block, where the offender was subsequently arrested (Canter, 2003).</a:t>
            </a:r>
          </a:p>
          <a:p>
            <a:pPr>
              <a:buFont typeface="Wingdings" panose="05000000000000000000" pitchFamily="2" charset="2"/>
              <a:buChar char="v"/>
            </a:pPr>
            <a:r>
              <a:rPr lang="en-GB" sz="2400" dirty="0" smtClean="0">
                <a:solidFill>
                  <a:schemeClr val="accent6">
                    <a:lumMod val="50000"/>
                  </a:schemeClr>
                </a:solidFill>
              </a:rPr>
              <a:t>Based on the work of Canter, </a:t>
            </a:r>
            <a:r>
              <a:rPr lang="en-GB" sz="2400" dirty="0" err="1" smtClean="0">
                <a:solidFill>
                  <a:schemeClr val="accent6">
                    <a:lumMod val="50000"/>
                  </a:schemeClr>
                </a:solidFill>
              </a:rPr>
              <a:t>Rossmo</a:t>
            </a:r>
            <a:r>
              <a:rPr lang="en-GB" sz="2400" dirty="0">
                <a:solidFill>
                  <a:schemeClr val="accent6">
                    <a:lumMod val="50000"/>
                  </a:schemeClr>
                </a:solidFill>
              </a:rPr>
              <a:t> </a:t>
            </a:r>
            <a:r>
              <a:rPr lang="en-GB" sz="2400" dirty="0" smtClean="0">
                <a:solidFill>
                  <a:schemeClr val="accent6">
                    <a:lumMod val="50000"/>
                  </a:schemeClr>
                </a:solidFill>
              </a:rPr>
              <a:t>(2000)</a:t>
            </a:r>
            <a:r>
              <a:rPr lang="en-GB" sz="2400" dirty="0" smtClean="0">
                <a:solidFill>
                  <a:schemeClr val="accent6">
                    <a:lumMod val="50000"/>
                  </a:schemeClr>
                </a:solidFill>
              </a:rPr>
              <a:t> has his own version of DRAGNET: RIGEL, which is now used widely in serious crime analysis.</a:t>
            </a:r>
            <a:endParaRPr lang="en-GB" sz="2400" dirty="0">
              <a:solidFill>
                <a:schemeClr val="accent6">
                  <a:lumMod val="50000"/>
                </a:schemeClr>
              </a:solidFill>
            </a:endParaRP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3"/>
          <p:cNvSpPr>
            <a:spLocks noGrp="1"/>
          </p:cNvSpPr>
          <p:nvPr>
            <p:ph type="title"/>
          </p:nvPr>
        </p:nvSpPr>
        <p:spPr>
          <a:xfrm>
            <a:off x="457200" y="476672"/>
            <a:ext cx="8305800" cy="648072"/>
          </a:xfrm>
        </p:spPr>
        <p:txBody>
          <a:bodyPr>
            <a:noAutofit/>
          </a:bodyPr>
          <a:lstStyle/>
          <a:p>
            <a:pPr algn="ctr" eaLnBrk="1" hangingPunct="1"/>
            <a:r>
              <a:rPr lang="en-GB" sz="3600" dirty="0" smtClean="0">
                <a:solidFill>
                  <a:schemeClr val="accent6">
                    <a:lumMod val="50000"/>
                  </a:schemeClr>
                </a:solidFill>
              </a:rPr>
              <a:t>Dragnet analysis: Justin Porter`s home and location of attacks</a:t>
            </a:r>
          </a:p>
        </p:txBody>
      </p:sp>
      <p:pic>
        <p:nvPicPr>
          <p:cNvPr id="14339" name="Picture 4" descr="LasVegasMap.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000250" y="1285875"/>
            <a:ext cx="5219700" cy="45815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6" name="Picture 5" descr="LasVegasMapOffences.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000250" y="1285875"/>
            <a:ext cx="5219700" cy="45815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8" name="Picture 7" descr="LasVegasMapOffencesDragnet.pn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000250" y="1285875"/>
            <a:ext cx="5219700" cy="458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LasVegasMapOffencesDragnetHome.pn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2000250" y="1285875"/>
            <a:ext cx="5219700" cy="458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135397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2000"/>
                                        <p:tgtEl>
                                          <p:spTgt spid="8"/>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6">
                    <a:lumMod val="50000"/>
                  </a:schemeClr>
                </a:solidFill>
              </a:rPr>
              <a:t>Smallest space analysis </a:t>
            </a:r>
            <a:endParaRPr lang="en-GB" dirty="0">
              <a:solidFill>
                <a:schemeClr val="accent6">
                  <a:lumMod val="50000"/>
                </a:schemeClr>
              </a:solidFill>
            </a:endParaRPr>
          </a:p>
        </p:txBody>
      </p:sp>
      <p:sp>
        <p:nvSpPr>
          <p:cNvPr id="3" name="Content Placeholder 2"/>
          <p:cNvSpPr>
            <a:spLocks noGrp="1"/>
          </p:cNvSpPr>
          <p:nvPr>
            <p:ph idx="1"/>
          </p:nvPr>
        </p:nvSpPr>
        <p:spPr>
          <a:solidFill>
            <a:schemeClr val="bg1"/>
          </a:solidFill>
          <a:ln>
            <a:solidFill>
              <a:schemeClr val="accent1"/>
            </a:solidFill>
          </a:ln>
        </p:spPr>
        <p:txBody>
          <a:bodyPr>
            <a:normAutofit/>
          </a:bodyPr>
          <a:lstStyle/>
          <a:p>
            <a:pPr>
              <a:buFont typeface="Wingdings" panose="05000000000000000000" pitchFamily="2" charset="2"/>
              <a:buChar char="v"/>
            </a:pPr>
            <a:r>
              <a:rPr lang="en-GB" sz="2400" dirty="0" smtClean="0">
                <a:solidFill>
                  <a:schemeClr val="accent6">
                    <a:lumMod val="50000"/>
                  </a:schemeClr>
                </a:solidFill>
              </a:rPr>
              <a:t>This has led to the identification of 3 major groups of crime based on </a:t>
            </a:r>
            <a:r>
              <a:rPr lang="en-GB" sz="2400" b="1" dirty="0" smtClean="0">
                <a:solidFill>
                  <a:schemeClr val="accent6">
                    <a:lumMod val="50000"/>
                  </a:schemeClr>
                </a:solidFill>
              </a:rPr>
              <a:t>shared characteristics </a:t>
            </a:r>
            <a:r>
              <a:rPr lang="en-GB" sz="2400" dirty="0" smtClean="0">
                <a:solidFill>
                  <a:schemeClr val="accent6">
                    <a:lumMod val="50000"/>
                  </a:schemeClr>
                </a:solidFill>
              </a:rPr>
              <a:t>from a crime scene:</a:t>
            </a:r>
          </a:p>
          <a:p>
            <a:pPr>
              <a:buFont typeface="Wingdings" panose="05000000000000000000" pitchFamily="2" charset="2"/>
              <a:buChar char="v"/>
            </a:pPr>
            <a:r>
              <a:rPr lang="en-GB" sz="2400" dirty="0" smtClean="0">
                <a:solidFill>
                  <a:schemeClr val="accent6">
                    <a:lumMod val="50000"/>
                  </a:schemeClr>
                </a:solidFill>
              </a:rPr>
              <a:t>Instrumental opportunistic</a:t>
            </a:r>
          </a:p>
          <a:p>
            <a:pPr>
              <a:buFont typeface="Wingdings" panose="05000000000000000000" pitchFamily="2" charset="2"/>
              <a:buChar char="v"/>
            </a:pPr>
            <a:r>
              <a:rPr lang="en-GB" sz="2400" dirty="0" smtClean="0">
                <a:solidFill>
                  <a:schemeClr val="accent6">
                    <a:lumMod val="50000"/>
                  </a:schemeClr>
                </a:solidFill>
              </a:rPr>
              <a:t>Instrumental cognitive</a:t>
            </a:r>
          </a:p>
          <a:p>
            <a:pPr>
              <a:buFont typeface="Wingdings" panose="05000000000000000000" pitchFamily="2" charset="2"/>
              <a:buChar char="v"/>
            </a:pPr>
            <a:r>
              <a:rPr lang="en-GB" sz="2400" dirty="0" smtClean="0">
                <a:solidFill>
                  <a:schemeClr val="accent6">
                    <a:lumMod val="50000"/>
                  </a:schemeClr>
                </a:solidFill>
              </a:rPr>
              <a:t>Expressive impulsive</a:t>
            </a:r>
          </a:p>
          <a:p>
            <a:pPr>
              <a:buFont typeface="Wingdings" panose="05000000000000000000" pitchFamily="2" charset="2"/>
              <a:buChar char="v"/>
            </a:pPr>
            <a:r>
              <a:rPr lang="en-GB" sz="2400" dirty="0" smtClean="0">
                <a:solidFill>
                  <a:schemeClr val="accent6">
                    <a:lumMod val="50000"/>
                  </a:schemeClr>
                </a:solidFill>
              </a:rPr>
              <a:t>Two thirds of murders can be classified into these categories with each having specific offender </a:t>
            </a:r>
            <a:r>
              <a:rPr lang="en-GB" sz="2400" dirty="0" smtClean="0">
                <a:solidFill>
                  <a:schemeClr val="accent6">
                    <a:lumMod val="50000"/>
                  </a:schemeClr>
                </a:solidFill>
              </a:rPr>
              <a:t>characteristics: </a:t>
            </a:r>
          </a:p>
          <a:p>
            <a:pPr>
              <a:buFont typeface="Wingdings" panose="05000000000000000000" pitchFamily="2" charset="2"/>
              <a:buChar char="v"/>
            </a:pPr>
            <a:r>
              <a:rPr lang="en-GB" sz="2400" dirty="0" smtClean="0">
                <a:solidFill>
                  <a:schemeClr val="accent6">
                    <a:lumMod val="50000"/>
                  </a:schemeClr>
                </a:solidFill>
              </a:rPr>
              <a:t>see </a:t>
            </a:r>
            <a:r>
              <a:rPr lang="en-GB" sz="2400" dirty="0" smtClean="0">
                <a:solidFill>
                  <a:schemeClr val="accent6">
                    <a:lumMod val="50000"/>
                  </a:schemeClr>
                </a:solidFill>
              </a:rPr>
              <a:t>following chart.</a:t>
            </a:r>
            <a:endParaRPr lang="en-GB" sz="2400" dirty="0">
              <a:solidFill>
                <a:schemeClr val="accent6">
                  <a:lumMod val="50000"/>
                </a:schemeClr>
              </a:solidFill>
            </a:endParaRPr>
          </a:p>
        </p:txBody>
      </p:sp>
    </p:spTree>
    <p:extLst>
      <p:ext uri="{BB962C8B-B14F-4D97-AF65-F5344CB8AC3E}">
        <p14:creationId xmlns:p14="http://schemas.microsoft.com/office/powerpoint/2010/main" val="62339701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792088"/>
          </a:xfrm>
        </p:spPr>
        <p:txBody>
          <a:bodyPr>
            <a:noAutofit/>
          </a:bodyPr>
          <a:lstStyle/>
          <a:p>
            <a:pPr algn="ctr"/>
            <a:r>
              <a:rPr lang="en-GB" sz="3200" dirty="0" smtClean="0">
                <a:solidFill>
                  <a:schemeClr val="accent6">
                    <a:lumMod val="50000"/>
                  </a:schemeClr>
                </a:solidFill>
              </a:rPr>
              <a:t>Relationship between crime scene &amp; offender characteristics</a:t>
            </a:r>
            <a:endParaRPr lang="en-GB" sz="3200" dirty="0">
              <a:solidFill>
                <a:schemeClr val="accent6">
                  <a:lumMod val="50000"/>
                </a:schemeClr>
              </a:solidFill>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25087497"/>
              </p:ext>
            </p:extLst>
          </p:nvPr>
        </p:nvGraphicFramePr>
        <p:xfrm>
          <a:off x="457200" y="1341438"/>
          <a:ext cx="8229600" cy="4211320"/>
        </p:xfrm>
        <a:graphic>
          <a:graphicData uri="http://schemas.openxmlformats.org/drawingml/2006/table">
            <a:tbl>
              <a:tblPr firstRow="1" bandRow="1">
                <a:tableStyleId>{5C22544A-7EE6-4342-B048-85BDC9FD1C3A}</a:tableStyleId>
              </a:tblPr>
              <a:tblGrid>
                <a:gridCol w="1882552"/>
                <a:gridCol w="3024336"/>
                <a:gridCol w="3322712"/>
              </a:tblGrid>
              <a:tr h="370840">
                <a:tc>
                  <a:txBody>
                    <a:bodyPr/>
                    <a:lstStyle/>
                    <a:p>
                      <a:r>
                        <a:rPr lang="en-GB" dirty="0" smtClean="0"/>
                        <a:t>Crime theme</a:t>
                      </a:r>
                      <a:endParaRPr lang="en-GB" dirty="0"/>
                    </a:p>
                  </a:txBody>
                  <a:tcPr/>
                </a:tc>
                <a:tc>
                  <a:txBody>
                    <a:bodyPr/>
                    <a:lstStyle/>
                    <a:p>
                      <a:r>
                        <a:rPr lang="en-GB" dirty="0" smtClean="0"/>
                        <a:t>Crime scene </a:t>
                      </a:r>
                      <a:r>
                        <a:rPr lang="en-GB" dirty="0" err="1" smtClean="0"/>
                        <a:t>chara`s</a:t>
                      </a:r>
                      <a:endParaRPr lang="en-GB" dirty="0"/>
                    </a:p>
                  </a:txBody>
                  <a:tcPr/>
                </a:tc>
                <a:tc>
                  <a:txBody>
                    <a:bodyPr/>
                    <a:lstStyle/>
                    <a:p>
                      <a:r>
                        <a:rPr lang="en-GB" dirty="0" smtClean="0"/>
                        <a:t>Offender </a:t>
                      </a:r>
                      <a:r>
                        <a:rPr lang="en-GB" dirty="0" err="1" smtClean="0"/>
                        <a:t>chara`s</a:t>
                      </a:r>
                      <a:endParaRPr lang="en-GB" dirty="0"/>
                    </a:p>
                  </a:txBody>
                  <a:tcPr/>
                </a:tc>
              </a:tr>
              <a:tr h="370840">
                <a:tc>
                  <a:txBody>
                    <a:bodyPr/>
                    <a:lstStyle/>
                    <a:p>
                      <a:r>
                        <a:rPr lang="en-GB" dirty="0" smtClean="0"/>
                        <a:t>Instrumental</a:t>
                      </a:r>
                    </a:p>
                    <a:p>
                      <a:r>
                        <a:rPr lang="en-GB" dirty="0" smtClean="0"/>
                        <a:t>opportunistic</a:t>
                      </a:r>
                      <a:endParaRPr lang="en-GB" dirty="0"/>
                    </a:p>
                  </a:txBody>
                  <a:tcPr/>
                </a:tc>
                <a:tc>
                  <a:txBody>
                    <a:bodyPr/>
                    <a:lstStyle/>
                    <a:p>
                      <a:r>
                        <a:rPr lang="en-GB" dirty="0" smtClean="0"/>
                        <a:t>Face hidden, sexual, partial undressing, manual attack, neck attacked, female, old, multiple wounds to one area, victim premises</a:t>
                      </a:r>
                      <a:endParaRPr lang="en-GB" dirty="0"/>
                    </a:p>
                  </a:txBody>
                  <a:tcPr/>
                </a:tc>
                <a:tc>
                  <a:txBody>
                    <a:bodyPr/>
                    <a:lstStyle/>
                    <a:p>
                      <a:r>
                        <a:rPr lang="en-GB" dirty="0" smtClean="0"/>
                        <a:t>Previous theft offences, burglary, vehicle, police notice, unemployed, familiarity of area, known to victim</a:t>
                      </a:r>
                      <a:endParaRPr lang="en-GB" dirty="0"/>
                    </a:p>
                  </a:txBody>
                  <a:tcPr/>
                </a:tc>
              </a:tr>
              <a:tr h="370840">
                <a:tc>
                  <a:txBody>
                    <a:bodyPr/>
                    <a:lstStyle/>
                    <a:p>
                      <a:r>
                        <a:rPr lang="en-GB" dirty="0" smtClean="0"/>
                        <a:t>Instrumental</a:t>
                      </a:r>
                    </a:p>
                    <a:p>
                      <a:r>
                        <a:rPr lang="en-GB" dirty="0" smtClean="0"/>
                        <a:t> cognitive</a:t>
                      </a:r>
                    </a:p>
                    <a:p>
                      <a:endParaRPr lang="en-GB" dirty="0"/>
                    </a:p>
                  </a:txBody>
                  <a:tcPr/>
                </a:tc>
                <a:tc>
                  <a:txBody>
                    <a:bodyPr/>
                    <a:lstStyle/>
                    <a:p>
                      <a:r>
                        <a:rPr lang="en-GB" dirty="0" smtClean="0"/>
                        <a:t>Body transported, hidden, carefully placed, blunt</a:t>
                      </a:r>
                      <a:r>
                        <a:rPr lang="en-GB" baseline="0" dirty="0" smtClean="0"/>
                        <a:t> instrument, face up</a:t>
                      </a:r>
                      <a:endParaRPr lang="en-GB" dirty="0"/>
                    </a:p>
                  </a:txBody>
                  <a:tcPr/>
                </a:tc>
                <a:tc>
                  <a:txBody>
                    <a:bodyPr/>
                    <a:lstStyle/>
                    <a:p>
                      <a:r>
                        <a:rPr lang="en-GB" dirty="0" smtClean="0"/>
                        <a:t>Armed service, prison sentence</a:t>
                      </a:r>
                      <a:endParaRPr lang="en-GB" dirty="0"/>
                    </a:p>
                  </a:txBody>
                  <a:tcPr/>
                </a:tc>
              </a:tr>
              <a:tr h="370840">
                <a:tc>
                  <a:txBody>
                    <a:bodyPr/>
                    <a:lstStyle/>
                    <a:p>
                      <a:r>
                        <a:rPr lang="en-GB" dirty="0" smtClean="0"/>
                        <a:t>Expressive </a:t>
                      </a:r>
                    </a:p>
                    <a:p>
                      <a:r>
                        <a:rPr lang="en-GB" dirty="0" smtClean="0"/>
                        <a:t>compulsive</a:t>
                      </a:r>
                      <a:endParaRPr lang="en-GB" dirty="0"/>
                    </a:p>
                  </a:txBody>
                  <a:tcPr/>
                </a:tc>
                <a:tc>
                  <a:txBody>
                    <a:bodyPr/>
                    <a:lstStyle/>
                    <a:p>
                      <a:r>
                        <a:rPr lang="en-GB" dirty="0" smtClean="0"/>
                        <a:t>Slash/cut, single wound, weapon taken to and removed, limbs attacked, torso attacked, multiple wounds</a:t>
                      </a:r>
                      <a:endParaRPr lang="en-GB" dirty="0"/>
                    </a:p>
                  </a:txBody>
                  <a:tcPr/>
                </a:tc>
                <a:tc>
                  <a:txBody>
                    <a:bodyPr/>
                    <a:lstStyle/>
                    <a:p>
                      <a:r>
                        <a:rPr lang="en-GB" dirty="0" smtClean="0"/>
                        <a:t>Previous violent offences, public</a:t>
                      </a:r>
                      <a:r>
                        <a:rPr lang="en-GB" baseline="0" dirty="0" smtClean="0"/>
                        <a:t> disorder, property damage, sexual offences, traffic offences, drug offences, married, females</a:t>
                      </a:r>
                      <a:endParaRPr lang="en-GB" dirty="0"/>
                    </a:p>
                  </a:txBody>
                  <a:tcPr/>
                </a:tc>
              </a:tr>
            </a:tbl>
          </a:graphicData>
        </a:graphic>
      </p:graphicFrame>
    </p:spTree>
    <p:extLst>
      <p:ext uri="{BB962C8B-B14F-4D97-AF65-F5344CB8AC3E}">
        <p14:creationId xmlns:p14="http://schemas.microsoft.com/office/powerpoint/2010/main" val="221626561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792088"/>
          </a:xfrm>
        </p:spPr>
        <p:txBody>
          <a:bodyPr>
            <a:normAutofit/>
          </a:bodyPr>
          <a:lstStyle/>
          <a:p>
            <a:r>
              <a:rPr lang="en-GB" sz="4000" dirty="0" smtClean="0">
                <a:solidFill>
                  <a:schemeClr val="accent6">
                    <a:lumMod val="50000"/>
                  </a:schemeClr>
                </a:solidFill>
              </a:rPr>
              <a:t>Mental Maps</a:t>
            </a:r>
            <a:endParaRPr lang="en-GB" sz="4000" dirty="0">
              <a:solidFill>
                <a:schemeClr val="accent6">
                  <a:lumMod val="50000"/>
                </a:schemeClr>
              </a:solidFill>
            </a:endParaRPr>
          </a:p>
        </p:txBody>
      </p:sp>
      <p:sp>
        <p:nvSpPr>
          <p:cNvPr id="3" name="Content Placeholder 2"/>
          <p:cNvSpPr>
            <a:spLocks noGrp="1"/>
          </p:cNvSpPr>
          <p:nvPr>
            <p:ph idx="1"/>
          </p:nvPr>
        </p:nvSpPr>
        <p:spPr>
          <a:xfrm>
            <a:off x="457200" y="1052736"/>
            <a:ext cx="8229600" cy="5112568"/>
          </a:xfrm>
          <a:solidFill>
            <a:schemeClr val="bg1"/>
          </a:solidFill>
          <a:ln>
            <a:solidFill>
              <a:schemeClr val="accent1"/>
            </a:solidFill>
          </a:ln>
        </p:spPr>
        <p:txBody>
          <a:bodyPr>
            <a:normAutofit/>
          </a:bodyPr>
          <a:lstStyle/>
          <a:p>
            <a:pPr>
              <a:buFont typeface="Wingdings" panose="05000000000000000000" pitchFamily="2" charset="2"/>
              <a:buChar char="v"/>
            </a:pPr>
            <a:r>
              <a:rPr lang="en-GB" dirty="0" smtClean="0">
                <a:solidFill>
                  <a:schemeClr val="accent6">
                    <a:lumMod val="50000"/>
                  </a:schemeClr>
                </a:solidFill>
              </a:rPr>
              <a:t>People develop internal representations of the world they live in, especially the areas they make frequent use of. </a:t>
            </a:r>
            <a:endParaRPr lang="en-GB" dirty="0" smtClean="0">
              <a:solidFill>
                <a:schemeClr val="accent6">
                  <a:lumMod val="50000"/>
                </a:schemeClr>
              </a:solidFill>
            </a:endParaRPr>
          </a:p>
          <a:p>
            <a:pPr>
              <a:buFont typeface="Wingdings" panose="05000000000000000000" pitchFamily="2" charset="2"/>
              <a:buChar char="v"/>
            </a:pPr>
            <a:r>
              <a:rPr lang="en-GB" dirty="0" smtClean="0">
                <a:solidFill>
                  <a:schemeClr val="accent6">
                    <a:lumMod val="50000"/>
                  </a:schemeClr>
                </a:solidFill>
              </a:rPr>
              <a:t>M</a:t>
            </a:r>
            <a:r>
              <a:rPr lang="en-GB" dirty="0" smtClean="0">
                <a:solidFill>
                  <a:schemeClr val="accent6">
                    <a:lumMod val="50000"/>
                  </a:schemeClr>
                </a:solidFill>
              </a:rPr>
              <a:t>ental </a:t>
            </a:r>
            <a:r>
              <a:rPr lang="en-GB" dirty="0" smtClean="0">
                <a:solidFill>
                  <a:schemeClr val="accent6">
                    <a:lumMod val="50000"/>
                  </a:schemeClr>
                </a:solidFill>
              </a:rPr>
              <a:t>maps </a:t>
            </a:r>
            <a:r>
              <a:rPr lang="en-GB" dirty="0" smtClean="0">
                <a:solidFill>
                  <a:schemeClr val="accent6">
                    <a:lumMod val="50000"/>
                  </a:schemeClr>
                </a:solidFill>
              </a:rPr>
              <a:t>do </a:t>
            </a:r>
            <a:r>
              <a:rPr lang="en-GB" dirty="0" smtClean="0">
                <a:solidFill>
                  <a:schemeClr val="accent6">
                    <a:lumMod val="50000"/>
                  </a:schemeClr>
                </a:solidFill>
              </a:rPr>
              <a:t>not accurately represent reality; they represent the perspective and experience of the individual. So, for example, a car driver might have a rather different mental map of Birmingham than a bus user or a pedestrian. </a:t>
            </a:r>
          </a:p>
          <a:p>
            <a:pPr>
              <a:buFont typeface="Wingdings" panose="05000000000000000000" pitchFamily="2" charset="2"/>
              <a:buChar char="v"/>
            </a:pPr>
            <a:r>
              <a:rPr lang="en-GB" dirty="0" smtClean="0">
                <a:solidFill>
                  <a:schemeClr val="accent6">
                    <a:lumMod val="50000"/>
                  </a:schemeClr>
                </a:solidFill>
              </a:rPr>
              <a:t>Similarly, a Londoner’s mental map of their city centre may be very different </a:t>
            </a:r>
            <a:r>
              <a:rPr lang="en-GB" dirty="0" smtClean="0">
                <a:solidFill>
                  <a:srgbClr val="7030A0"/>
                </a:solidFill>
              </a:rPr>
              <a:t>depending on whether they walk or use the underground. </a:t>
            </a:r>
          </a:p>
          <a:p>
            <a:pPr>
              <a:buFont typeface="Wingdings" panose="05000000000000000000" pitchFamily="2" charset="2"/>
              <a:buChar char="v"/>
            </a:pPr>
            <a:r>
              <a:rPr lang="en-GB" dirty="0" smtClean="0">
                <a:solidFill>
                  <a:schemeClr val="accent6">
                    <a:lumMod val="50000"/>
                  </a:schemeClr>
                </a:solidFill>
              </a:rPr>
              <a:t>Because a criminal’s offences are likely to be influenced by their mental map of an area, the distribution of their offences can be used to make inferences about them.</a:t>
            </a:r>
          </a:p>
          <a:p>
            <a:pPr>
              <a:buFont typeface="Wingdings" panose="05000000000000000000" pitchFamily="2" charset="2"/>
              <a:buChar char="v"/>
            </a:pPr>
            <a:r>
              <a:rPr lang="en-GB" dirty="0" smtClean="0">
                <a:solidFill>
                  <a:srgbClr val="7030A0"/>
                </a:solidFill>
              </a:rPr>
              <a:t>Canter used the locations of John Duffy’s attacks to predict that he would be someone with more knowledge of the railway network than a casual rail user. It turned out that Duffy was employed as a carpenter by British Rail.</a:t>
            </a:r>
            <a:endParaRPr lang="en-GB" dirty="0">
              <a:solidFill>
                <a:srgbClr val="7030A0"/>
              </a:solidFill>
            </a:endParaRP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080120"/>
          </a:xfrm>
        </p:spPr>
        <p:txBody>
          <a:bodyPr>
            <a:normAutofit/>
          </a:bodyPr>
          <a:lstStyle/>
          <a:p>
            <a:r>
              <a:rPr lang="en-GB" sz="4000" dirty="0" smtClean="0">
                <a:solidFill>
                  <a:schemeClr val="accent6">
                    <a:lumMod val="50000"/>
                  </a:schemeClr>
                </a:solidFill>
              </a:rPr>
              <a:t>Timing of offenc</a:t>
            </a:r>
            <a:r>
              <a:rPr lang="en-GB" sz="4000" dirty="0" smtClean="0"/>
              <a:t>es </a:t>
            </a:r>
            <a:endParaRPr lang="en-GB" sz="4000" dirty="0"/>
          </a:p>
        </p:txBody>
      </p:sp>
      <p:sp>
        <p:nvSpPr>
          <p:cNvPr id="3" name="Content Placeholder 2"/>
          <p:cNvSpPr>
            <a:spLocks noGrp="1"/>
          </p:cNvSpPr>
          <p:nvPr>
            <p:ph idx="1"/>
          </p:nvPr>
        </p:nvSpPr>
        <p:spPr>
          <a:xfrm>
            <a:off x="457200" y="1772816"/>
            <a:ext cx="8229600" cy="4320480"/>
          </a:xfrm>
          <a:solidFill>
            <a:schemeClr val="bg1"/>
          </a:solidFill>
          <a:ln>
            <a:solidFill>
              <a:schemeClr val="accent1"/>
            </a:solidFill>
          </a:ln>
        </p:spPr>
        <p:txBody>
          <a:bodyPr>
            <a:normAutofit/>
          </a:bodyPr>
          <a:lstStyle/>
          <a:p>
            <a:r>
              <a:rPr lang="en-GB" dirty="0" smtClean="0">
                <a:solidFill>
                  <a:schemeClr val="accent6">
                    <a:lumMod val="50000"/>
                  </a:schemeClr>
                </a:solidFill>
              </a:rPr>
              <a:t>Ainsworth (2001) stresses that geographical information about offending becomes much more useful when it is combined with temporal information. For example, a spate of burglaries that occur between 3pm and 4pm might be carried out by teenaged offenders, since this is the time when the typical British school day finishes, and teenagers will be travelling home. </a:t>
            </a:r>
          </a:p>
          <a:p>
            <a:r>
              <a:rPr lang="en-GB" dirty="0" smtClean="0">
                <a:solidFill>
                  <a:srgbClr val="7030A0"/>
                </a:solidFill>
              </a:rPr>
              <a:t>Similarly, there tend to be clusters of crime centred </a:t>
            </a:r>
            <a:r>
              <a:rPr lang="en-GB" dirty="0" smtClean="0">
                <a:solidFill>
                  <a:srgbClr val="7030A0"/>
                </a:solidFill>
              </a:rPr>
              <a:t>around </a:t>
            </a:r>
            <a:r>
              <a:rPr lang="en-GB" dirty="0" smtClean="0">
                <a:solidFill>
                  <a:srgbClr val="7030A0"/>
                </a:solidFill>
              </a:rPr>
              <a:t>universities or areas with high levels of student residence. This is what routine activity theory might predict, as university students present an opportunity for offenders.</a:t>
            </a:r>
          </a:p>
          <a:p>
            <a:r>
              <a:rPr lang="en-GB" dirty="0" smtClean="0">
                <a:solidFill>
                  <a:schemeClr val="accent6">
                    <a:lumMod val="50000"/>
                  </a:schemeClr>
                </a:solidFill>
              </a:rPr>
              <a:t>However, the prevailing type of crime varies over the course of the year. Street robberies increase in September and October, when large numbers of new students arrive. Burglaries, however, peak at Christmas, Easter and over the summer, as this is when large numbers of student-occupied properties are left empty.</a:t>
            </a:r>
            <a:endParaRPr lang="en-GB" dirty="0">
              <a:solidFill>
                <a:schemeClr val="accent6">
                  <a:lumMod val="50000"/>
                </a:schemeClr>
              </a:solidFill>
            </a:endParaRP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52128"/>
          </a:xfrm>
        </p:spPr>
        <p:txBody>
          <a:bodyPr>
            <a:normAutofit/>
          </a:bodyPr>
          <a:lstStyle/>
          <a:p>
            <a:r>
              <a:rPr lang="en-GB" sz="4000" dirty="0" smtClean="0">
                <a:solidFill>
                  <a:schemeClr val="accent6">
                    <a:lumMod val="50000"/>
                  </a:schemeClr>
                </a:solidFill>
              </a:rPr>
              <a:t>Geographical profiling: general issues</a:t>
            </a:r>
            <a:endParaRPr lang="en-GB" sz="4000" dirty="0">
              <a:solidFill>
                <a:schemeClr val="accent6">
                  <a:lumMod val="50000"/>
                </a:schemeClr>
              </a:solidFill>
            </a:endParaRPr>
          </a:p>
        </p:txBody>
      </p:sp>
      <p:sp>
        <p:nvSpPr>
          <p:cNvPr id="3" name="Content Placeholder 2"/>
          <p:cNvSpPr>
            <a:spLocks noGrp="1"/>
          </p:cNvSpPr>
          <p:nvPr>
            <p:ph idx="1"/>
          </p:nvPr>
        </p:nvSpPr>
        <p:spPr>
          <a:xfrm>
            <a:off x="457200" y="1700808"/>
            <a:ext cx="8229600" cy="4536504"/>
          </a:xfrm>
          <a:solidFill>
            <a:schemeClr val="bg1"/>
          </a:solidFill>
          <a:ln>
            <a:solidFill>
              <a:schemeClr val="accent1"/>
            </a:solidFill>
          </a:ln>
        </p:spPr>
        <p:txBody>
          <a:bodyPr>
            <a:normAutofit/>
          </a:bodyPr>
          <a:lstStyle/>
          <a:p>
            <a:r>
              <a:rPr lang="en-GB" dirty="0" smtClean="0">
                <a:solidFill>
                  <a:schemeClr val="accent6">
                    <a:lumMod val="50000"/>
                  </a:schemeClr>
                </a:solidFill>
              </a:rPr>
              <a:t>It is of considerable value in helping determine how to deploy resources, allows informed judgements to be made about which crimes are linked and can contribute significantly to the task of narrowing down a list of suspects</a:t>
            </a:r>
            <a:r>
              <a:rPr lang="en-GB" dirty="0" smtClean="0"/>
              <a:t>.</a:t>
            </a:r>
          </a:p>
          <a:p>
            <a:r>
              <a:rPr lang="en-GB" dirty="0" smtClean="0">
                <a:solidFill>
                  <a:srgbClr val="7030A0"/>
                </a:solidFill>
              </a:rPr>
              <a:t>It is also based on well-established psychological principles and conducted in a scientific manner: hypotheses are developed which can be tested against evidence and modified or rejected as the evidence </a:t>
            </a:r>
            <a:r>
              <a:rPr lang="en-GB" dirty="0" smtClean="0">
                <a:solidFill>
                  <a:srgbClr val="7030A0"/>
                </a:solidFill>
              </a:rPr>
              <a:t>dictates.</a:t>
            </a:r>
            <a:endParaRPr lang="en-GB" dirty="0" smtClean="0">
              <a:solidFill>
                <a:srgbClr val="7030A0"/>
              </a:solidFill>
            </a:endParaRPr>
          </a:p>
          <a:p>
            <a:r>
              <a:rPr lang="en-GB" dirty="0" smtClean="0">
                <a:solidFill>
                  <a:schemeClr val="accent6">
                    <a:lumMod val="50000"/>
                  </a:schemeClr>
                </a:solidFill>
              </a:rPr>
              <a:t>However, In order to work, it requires accurate data on the offences that have been committed in an </a:t>
            </a:r>
            <a:r>
              <a:rPr lang="en-GB" dirty="0" smtClean="0">
                <a:solidFill>
                  <a:schemeClr val="accent6">
                    <a:lumMod val="50000"/>
                  </a:schemeClr>
                </a:solidFill>
              </a:rPr>
              <a:t>area.</a:t>
            </a:r>
            <a:endParaRPr lang="en-GB" dirty="0" smtClean="0">
              <a:solidFill>
                <a:schemeClr val="accent6">
                  <a:lumMod val="50000"/>
                </a:schemeClr>
              </a:solidFill>
            </a:endParaRPr>
          </a:p>
          <a:p>
            <a:r>
              <a:rPr lang="en-GB" dirty="0" smtClean="0">
                <a:solidFill>
                  <a:schemeClr val="accent6">
                    <a:lumMod val="50000"/>
                  </a:schemeClr>
                </a:solidFill>
              </a:rPr>
              <a:t>Additional problems can arise from inconsistencies in how the locations of crimes may be recorded by the police. </a:t>
            </a:r>
          </a:p>
          <a:p>
            <a:r>
              <a:rPr lang="en-GB" dirty="0" smtClean="0">
                <a:solidFill>
                  <a:srgbClr val="7030A0"/>
                </a:solidFill>
              </a:rPr>
              <a:t>There are also problems that arise from the vast amount of data that the police might have available – it can be difficult to know what to leave out when attempting to construct a crime map.</a:t>
            </a:r>
            <a:endParaRPr lang="en-GB" dirty="0">
              <a:solidFill>
                <a:srgbClr val="7030A0"/>
              </a:solidFill>
            </a:endParaRP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152128"/>
          </a:xfrm>
        </p:spPr>
        <p:txBody>
          <a:bodyPr>
            <a:normAutofit/>
          </a:bodyPr>
          <a:lstStyle/>
          <a:p>
            <a:r>
              <a:rPr lang="en-GB" dirty="0" smtClean="0">
                <a:solidFill>
                  <a:schemeClr val="accent6">
                    <a:lumMod val="50000"/>
                  </a:schemeClr>
                </a:solidFill>
              </a:rPr>
              <a:t>Evaluating geographical profiling</a:t>
            </a:r>
            <a:endParaRPr lang="en-GB" dirty="0">
              <a:solidFill>
                <a:schemeClr val="accent6">
                  <a:lumMod val="50000"/>
                </a:schemeClr>
              </a:solidFill>
            </a:endParaRPr>
          </a:p>
        </p:txBody>
      </p:sp>
      <p:sp>
        <p:nvSpPr>
          <p:cNvPr id="3" name="Content Placeholder 2"/>
          <p:cNvSpPr>
            <a:spLocks noGrp="1"/>
          </p:cNvSpPr>
          <p:nvPr>
            <p:ph idx="1"/>
          </p:nvPr>
        </p:nvSpPr>
        <p:spPr>
          <a:xfrm>
            <a:off x="457200" y="1988840"/>
            <a:ext cx="8229600" cy="3816424"/>
          </a:xfrm>
          <a:solidFill>
            <a:schemeClr val="bg1"/>
          </a:solidFill>
          <a:ln>
            <a:solidFill>
              <a:schemeClr val="accent1"/>
            </a:solidFill>
          </a:ln>
        </p:spPr>
        <p:txBody>
          <a:bodyPr>
            <a:normAutofit/>
          </a:bodyPr>
          <a:lstStyle/>
          <a:p>
            <a:pPr>
              <a:buFont typeface="Wingdings" panose="05000000000000000000" pitchFamily="2" charset="2"/>
              <a:buChar char="v"/>
            </a:pPr>
            <a:r>
              <a:rPr lang="en-GB" sz="2400" dirty="0" smtClean="0">
                <a:solidFill>
                  <a:schemeClr val="accent6">
                    <a:lumMod val="50000"/>
                  </a:schemeClr>
                </a:solidFill>
              </a:rPr>
              <a:t>Not enough</a:t>
            </a:r>
            <a:r>
              <a:rPr lang="en-GB" sz="2400" dirty="0" smtClean="0">
                <a:solidFill>
                  <a:schemeClr val="accent6">
                    <a:lumMod val="50000"/>
                  </a:schemeClr>
                </a:solidFill>
              </a:rPr>
              <a:t> </a:t>
            </a:r>
            <a:r>
              <a:rPr lang="en-GB" sz="2400" dirty="0" smtClean="0">
                <a:solidFill>
                  <a:schemeClr val="accent6">
                    <a:lumMod val="50000"/>
                  </a:schemeClr>
                </a:solidFill>
              </a:rPr>
              <a:t>research, but </a:t>
            </a:r>
            <a:r>
              <a:rPr lang="en-GB" sz="2400" dirty="0" smtClean="0">
                <a:solidFill>
                  <a:schemeClr val="accent6">
                    <a:lumMod val="50000"/>
                  </a:schemeClr>
                </a:solidFill>
              </a:rPr>
              <a:t>between 1991 </a:t>
            </a:r>
            <a:r>
              <a:rPr lang="en-GB" sz="2400" dirty="0" smtClean="0">
                <a:solidFill>
                  <a:schemeClr val="accent6">
                    <a:lumMod val="50000"/>
                  </a:schemeClr>
                </a:solidFill>
              </a:rPr>
              <a:t>&amp; 2001 </a:t>
            </a:r>
            <a:r>
              <a:rPr lang="en-GB" sz="2400" dirty="0" err="1" smtClean="0">
                <a:solidFill>
                  <a:schemeClr val="accent6">
                    <a:lumMod val="50000"/>
                  </a:schemeClr>
                </a:solidFill>
              </a:rPr>
              <a:t>Rossmo`s</a:t>
            </a:r>
            <a:r>
              <a:rPr lang="en-GB" sz="2400" dirty="0" smtClean="0">
                <a:solidFill>
                  <a:schemeClr val="accent6">
                    <a:lumMod val="50000"/>
                  </a:schemeClr>
                </a:solidFill>
              </a:rPr>
              <a:t> system `</a:t>
            </a:r>
            <a:r>
              <a:rPr lang="en-GB" sz="2400" dirty="0">
                <a:solidFill>
                  <a:schemeClr val="accent6">
                    <a:lumMod val="50000"/>
                  </a:schemeClr>
                </a:solidFill>
              </a:rPr>
              <a:t>R</a:t>
            </a:r>
            <a:r>
              <a:rPr lang="en-GB" sz="2400" dirty="0" smtClean="0">
                <a:solidFill>
                  <a:schemeClr val="accent6">
                    <a:lumMod val="50000"/>
                  </a:schemeClr>
                </a:solidFill>
              </a:rPr>
              <a:t>igel` was used to investigate 1,426 crimes.</a:t>
            </a:r>
          </a:p>
          <a:p>
            <a:pPr>
              <a:buFont typeface="Wingdings" panose="05000000000000000000" pitchFamily="2" charset="2"/>
              <a:buChar char="v"/>
            </a:pPr>
            <a:r>
              <a:rPr lang="en-GB" sz="2400" dirty="0" smtClean="0">
                <a:solidFill>
                  <a:srgbClr val="7030A0"/>
                </a:solidFill>
              </a:rPr>
              <a:t>On average the profiler correctly identified the offenders residence  within the central 5% of the offence area.</a:t>
            </a:r>
          </a:p>
          <a:p>
            <a:pPr>
              <a:buFont typeface="Wingdings" panose="05000000000000000000" pitchFamily="2" charset="2"/>
              <a:buChar char="v"/>
            </a:pPr>
            <a:r>
              <a:rPr lang="en-GB" sz="2400" dirty="0" smtClean="0">
                <a:solidFill>
                  <a:schemeClr val="accent6">
                    <a:lumMod val="50000"/>
                  </a:schemeClr>
                </a:solidFill>
              </a:rPr>
              <a:t>It was most effective for arson, varying for other crimes.</a:t>
            </a:r>
          </a:p>
          <a:p>
            <a:pPr>
              <a:buFont typeface="Wingdings" panose="05000000000000000000" pitchFamily="2" charset="2"/>
              <a:buChar char="v"/>
            </a:pPr>
            <a:r>
              <a:rPr lang="en-GB" sz="2400" dirty="0" smtClean="0">
                <a:solidFill>
                  <a:srgbClr val="7030A0"/>
                </a:solidFill>
              </a:rPr>
              <a:t>In particular, a disturbing scenario </a:t>
            </a:r>
            <a:r>
              <a:rPr lang="en-GB" sz="2400" dirty="0" smtClean="0">
                <a:solidFill>
                  <a:srgbClr val="7030A0"/>
                </a:solidFill>
              </a:rPr>
              <a:t>arose in relation to the influential profiler Paul Britton and the murder of Rachel Nickell.</a:t>
            </a:r>
            <a:endParaRPr lang="en-GB" sz="2400" dirty="0">
              <a:solidFill>
                <a:srgbClr val="7030A0"/>
              </a:solidFill>
            </a:endParaRP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704088"/>
            <a:ext cx="8712968" cy="708688"/>
          </a:xfrm>
        </p:spPr>
        <p:txBody>
          <a:bodyPr>
            <a:noAutofit/>
          </a:bodyPr>
          <a:lstStyle/>
          <a:p>
            <a:pPr algn="ctr"/>
            <a:r>
              <a:rPr lang="en-GB" sz="3600" dirty="0" smtClean="0">
                <a:solidFill>
                  <a:schemeClr val="accent6">
                    <a:lumMod val="50000"/>
                  </a:schemeClr>
                </a:solidFill>
              </a:rPr>
              <a:t>Summary of </a:t>
            </a:r>
            <a:br>
              <a:rPr lang="en-GB" sz="3600" dirty="0" smtClean="0">
                <a:solidFill>
                  <a:schemeClr val="accent6">
                    <a:lumMod val="50000"/>
                  </a:schemeClr>
                </a:solidFill>
              </a:rPr>
            </a:br>
            <a:r>
              <a:rPr lang="en-GB" sz="3600" dirty="0" smtClean="0">
                <a:solidFill>
                  <a:schemeClr val="accent6">
                    <a:lumMod val="50000"/>
                  </a:schemeClr>
                </a:solidFill>
              </a:rPr>
              <a:t>geographical/investigative profiling</a:t>
            </a:r>
            <a:endParaRPr lang="en-GB" sz="3600" dirty="0">
              <a:solidFill>
                <a:schemeClr val="accent6">
                  <a:lumMod val="50000"/>
                </a:schemeClr>
              </a:solidFill>
            </a:endParaRPr>
          </a:p>
        </p:txBody>
      </p:sp>
      <p:sp>
        <p:nvSpPr>
          <p:cNvPr id="3" name="Content Placeholder 2"/>
          <p:cNvSpPr>
            <a:spLocks noGrp="1"/>
          </p:cNvSpPr>
          <p:nvPr>
            <p:ph idx="1"/>
          </p:nvPr>
        </p:nvSpPr>
        <p:spPr>
          <a:xfrm>
            <a:off x="457200" y="1844823"/>
            <a:ext cx="8229600" cy="4176465"/>
          </a:xfrm>
          <a:solidFill>
            <a:schemeClr val="bg1"/>
          </a:solidFill>
          <a:ln>
            <a:solidFill>
              <a:schemeClr val="accent1"/>
            </a:solidFill>
          </a:ln>
        </p:spPr>
        <p:txBody>
          <a:bodyPr>
            <a:normAutofit/>
          </a:bodyPr>
          <a:lstStyle/>
          <a:p>
            <a:pPr>
              <a:buFont typeface="Wingdings" panose="05000000000000000000" pitchFamily="2" charset="2"/>
              <a:buChar char="v"/>
            </a:pPr>
            <a:endParaRPr lang="en-GB" sz="2400" dirty="0" smtClean="0">
              <a:solidFill>
                <a:schemeClr val="accent6">
                  <a:lumMod val="50000"/>
                </a:schemeClr>
              </a:solidFill>
            </a:endParaRPr>
          </a:p>
          <a:p>
            <a:pPr>
              <a:buFont typeface="Wingdings" panose="05000000000000000000" pitchFamily="2" charset="2"/>
              <a:buChar char="v"/>
            </a:pPr>
            <a:r>
              <a:rPr lang="en-GB" sz="2400" dirty="0" smtClean="0">
                <a:solidFill>
                  <a:schemeClr val="accent6">
                    <a:lumMod val="50000"/>
                  </a:schemeClr>
                </a:solidFill>
              </a:rPr>
              <a:t>Canter`s </a:t>
            </a:r>
            <a:r>
              <a:rPr lang="en-GB" sz="2400" dirty="0" smtClean="0">
                <a:solidFill>
                  <a:schemeClr val="accent6">
                    <a:lumMod val="50000"/>
                  </a:schemeClr>
                </a:solidFill>
              </a:rPr>
              <a:t>approach is best viewed in terms of its empirical basis of consistent analysis of systematic data sets and characteristics of known offenders.</a:t>
            </a:r>
          </a:p>
          <a:p>
            <a:pPr>
              <a:buFont typeface="Wingdings" panose="05000000000000000000" pitchFamily="2" charset="2"/>
              <a:buChar char="v"/>
            </a:pPr>
            <a:r>
              <a:rPr lang="en-GB" sz="2400" dirty="0" smtClean="0">
                <a:solidFill>
                  <a:schemeClr val="accent6">
                    <a:lumMod val="50000"/>
                  </a:schemeClr>
                </a:solidFill>
              </a:rPr>
              <a:t>Statistical profiling has left behind many of the flaws of FBI style profiling and can be applied to not just serial killers and severe crimes, but other crimes such as arson and fraud.</a:t>
            </a:r>
          </a:p>
          <a:p>
            <a:pPr>
              <a:buFont typeface="Wingdings" panose="05000000000000000000" pitchFamily="2" charset="2"/>
              <a:buChar char="v"/>
            </a:pPr>
            <a:r>
              <a:rPr lang="en-GB" sz="2400" dirty="0" smtClean="0">
                <a:solidFill>
                  <a:schemeClr val="accent6">
                    <a:lumMod val="50000"/>
                  </a:schemeClr>
                </a:solidFill>
              </a:rPr>
              <a:t>Whilst Canter`s work began as mainly statistical, new theoretical viewpoints have been embraced and it may well be a positive (cautionary) step forward.</a:t>
            </a:r>
            <a:endParaRPr lang="en-GB" sz="2400" dirty="0">
              <a:solidFill>
                <a:schemeClr val="accent6">
                  <a:lumMod val="50000"/>
                </a:schemeClr>
              </a:solidFill>
            </a:endParaRPr>
          </a:p>
        </p:txBody>
      </p:sp>
    </p:spTree>
    <p:extLst>
      <p:ext uri="{BB962C8B-B14F-4D97-AF65-F5344CB8AC3E}">
        <p14:creationId xmlns:p14="http://schemas.microsoft.com/office/powerpoint/2010/main" val="93333197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solidFill>
                  <a:schemeClr val="accent6">
                    <a:lumMod val="50000"/>
                  </a:schemeClr>
                </a:solidFill>
              </a:rPr>
              <a:t>Some last points regarding geographical and investigative profiling…</a:t>
            </a:r>
            <a:endParaRPr lang="en-GB" sz="3600" dirty="0">
              <a:solidFill>
                <a:schemeClr val="accent6">
                  <a:lumMod val="50000"/>
                </a:schemeClr>
              </a:solidFill>
            </a:endParaRPr>
          </a:p>
        </p:txBody>
      </p:sp>
      <p:sp>
        <p:nvSpPr>
          <p:cNvPr id="3" name="Content Placeholder 2"/>
          <p:cNvSpPr>
            <a:spLocks noGrp="1"/>
          </p:cNvSpPr>
          <p:nvPr>
            <p:ph idx="1"/>
          </p:nvPr>
        </p:nvSpPr>
        <p:spPr>
          <a:xfrm>
            <a:off x="395537" y="1845734"/>
            <a:ext cx="8352928" cy="4463586"/>
          </a:xfrm>
          <a:solidFill>
            <a:schemeClr val="bg1"/>
          </a:solidFill>
          <a:ln>
            <a:solidFill>
              <a:schemeClr val="accent1"/>
            </a:solidFill>
          </a:ln>
        </p:spPr>
        <p:txBody>
          <a:bodyPr/>
          <a:lstStyle/>
          <a:p>
            <a:pPr>
              <a:buFont typeface="Wingdings" panose="05000000000000000000" pitchFamily="2" charset="2"/>
              <a:buChar char="v"/>
            </a:pPr>
            <a:endParaRPr lang="en-GB" dirty="0" smtClean="0">
              <a:solidFill>
                <a:schemeClr val="accent6">
                  <a:lumMod val="50000"/>
                </a:schemeClr>
              </a:solidFill>
            </a:endParaRPr>
          </a:p>
          <a:p>
            <a:pPr>
              <a:buFont typeface="Wingdings" panose="05000000000000000000" pitchFamily="2" charset="2"/>
              <a:buChar char="v"/>
            </a:pPr>
            <a:r>
              <a:rPr lang="en-GB" dirty="0" smtClean="0">
                <a:solidFill>
                  <a:schemeClr val="accent6">
                    <a:lumMod val="50000"/>
                  </a:schemeClr>
                </a:solidFill>
              </a:rPr>
              <a:t>Geographical (spatial) or environmental theories of offender profiling are varied and there are multiple versions available based on similar psychological principles such as RAT and rational choice. The complexities of these approaches are too detailed to be dealt with in this lecture.</a:t>
            </a:r>
          </a:p>
          <a:p>
            <a:pPr>
              <a:buFont typeface="Wingdings" panose="05000000000000000000" pitchFamily="2" charset="2"/>
              <a:buChar char="v"/>
            </a:pPr>
            <a:r>
              <a:rPr lang="en-GB" dirty="0" smtClean="0">
                <a:solidFill>
                  <a:schemeClr val="accent6">
                    <a:lumMod val="50000"/>
                  </a:schemeClr>
                </a:solidFill>
              </a:rPr>
              <a:t>Investigative profiling does attempt to go beyond the geographical boundaries and  </a:t>
            </a:r>
            <a:r>
              <a:rPr lang="en-GB" dirty="0">
                <a:solidFill>
                  <a:schemeClr val="accent6">
                    <a:lumMod val="50000"/>
                  </a:schemeClr>
                </a:solidFill>
              </a:rPr>
              <a:t>uses established psychological theories and methods of analysis to predict offender characteristics from offending </a:t>
            </a:r>
            <a:r>
              <a:rPr lang="en-GB" dirty="0" smtClean="0">
                <a:solidFill>
                  <a:schemeClr val="accent6">
                    <a:lumMod val="50000"/>
                  </a:schemeClr>
                </a:solidFill>
              </a:rPr>
              <a:t>behaviour. Please refer to the chapter entitled `Beyond profiling`.</a:t>
            </a:r>
          </a:p>
          <a:p>
            <a:pPr>
              <a:buFont typeface="Wingdings" panose="05000000000000000000" pitchFamily="2" charset="2"/>
              <a:buChar char="v"/>
            </a:pPr>
            <a:r>
              <a:rPr lang="en-GB" dirty="0" smtClean="0">
                <a:solidFill>
                  <a:schemeClr val="accent6">
                    <a:lumMod val="50000"/>
                  </a:schemeClr>
                </a:solidFill>
              </a:rPr>
              <a:t>Some theorists propose an additional type of profiling referred to as clinical profiling, which uses insights </a:t>
            </a:r>
            <a:r>
              <a:rPr lang="en-GB" dirty="0">
                <a:solidFill>
                  <a:schemeClr val="accent6">
                    <a:lumMod val="50000"/>
                  </a:schemeClr>
                </a:solidFill>
              </a:rPr>
              <a:t>from </a:t>
            </a:r>
            <a:r>
              <a:rPr lang="en-GB" dirty="0" smtClean="0">
                <a:solidFill>
                  <a:schemeClr val="accent6">
                    <a:lumMod val="50000"/>
                  </a:schemeClr>
                </a:solidFill>
              </a:rPr>
              <a:t>psychiatry </a:t>
            </a:r>
            <a:r>
              <a:rPr lang="en-GB" dirty="0">
                <a:solidFill>
                  <a:schemeClr val="accent6">
                    <a:lumMod val="50000"/>
                  </a:schemeClr>
                </a:solidFill>
              </a:rPr>
              <a:t>and clinical psychology to aid investigation where an offender is thought to be suffering from a mental illness </a:t>
            </a:r>
            <a:r>
              <a:rPr lang="en-GB" dirty="0" smtClean="0">
                <a:solidFill>
                  <a:schemeClr val="accent6">
                    <a:lumMod val="50000"/>
                  </a:schemeClr>
                </a:solidFill>
              </a:rPr>
              <a:t>or psychological </a:t>
            </a:r>
            <a:r>
              <a:rPr lang="en-GB" dirty="0">
                <a:solidFill>
                  <a:schemeClr val="accent6">
                    <a:lumMod val="50000"/>
                  </a:schemeClr>
                </a:solidFill>
              </a:rPr>
              <a:t>abnormality.</a:t>
            </a:r>
            <a:endParaRPr lang="en-GB" dirty="0" smtClean="0">
              <a:solidFill>
                <a:schemeClr val="accent6">
                  <a:lumMod val="50000"/>
                </a:schemeClr>
              </a:solidFill>
            </a:endParaRPr>
          </a:p>
          <a:p>
            <a:pPr>
              <a:buFont typeface="Wingdings" panose="05000000000000000000" pitchFamily="2" charset="2"/>
              <a:buChar char="v"/>
            </a:pPr>
            <a:endParaRPr lang="en-GB" dirty="0"/>
          </a:p>
        </p:txBody>
      </p:sp>
    </p:spTree>
    <p:extLst>
      <p:ext uri="{BB962C8B-B14F-4D97-AF65-F5344CB8AC3E}">
        <p14:creationId xmlns:p14="http://schemas.microsoft.com/office/powerpoint/2010/main" val="216614857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1080120"/>
          </a:xfrm>
        </p:spPr>
        <p:txBody>
          <a:bodyPr>
            <a:noAutofit/>
          </a:bodyPr>
          <a:lstStyle/>
          <a:p>
            <a:pPr algn="ctr"/>
            <a:r>
              <a:rPr lang="en-GB" sz="4000" dirty="0" smtClean="0">
                <a:solidFill>
                  <a:schemeClr val="accent6">
                    <a:lumMod val="50000"/>
                  </a:schemeClr>
                </a:solidFill>
              </a:rPr>
              <a:t>Back to typological offender profiling </a:t>
            </a:r>
            <a:br>
              <a:rPr lang="en-GB" sz="4000" dirty="0" smtClean="0">
                <a:solidFill>
                  <a:schemeClr val="accent6">
                    <a:lumMod val="50000"/>
                  </a:schemeClr>
                </a:solidFill>
              </a:rPr>
            </a:br>
            <a:r>
              <a:rPr lang="en-GB" sz="4000" dirty="0" smtClean="0">
                <a:solidFill>
                  <a:schemeClr val="accent6">
                    <a:lumMod val="50000"/>
                  </a:schemeClr>
                </a:solidFill>
              </a:rPr>
              <a:t>(US top down approach)</a:t>
            </a:r>
            <a:endParaRPr lang="en-GB" sz="4000" dirty="0">
              <a:solidFill>
                <a:schemeClr val="accent6">
                  <a:lumMod val="50000"/>
                </a:schemeClr>
              </a:solidFill>
            </a:endParaRPr>
          </a:p>
        </p:txBody>
      </p:sp>
      <p:sp>
        <p:nvSpPr>
          <p:cNvPr id="3" name="Content Placeholder 2"/>
          <p:cNvSpPr>
            <a:spLocks noGrp="1"/>
          </p:cNvSpPr>
          <p:nvPr>
            <p:ph idx="1"/>
          </p:nvPr>
        </p:nvSpPr>
        <p:spPr>
          <a:xfrm>
            <a:off x="457200" y="1916832"/>
            <a:ext cx="8229600" cy="4248472"/>
          </a:xfrm>
          <a:solidFill>
            <a:schemeClr val="bg1"/>
          </a:solidFill>
          <a:ln>
            <a:solidFill>
              <a:schemeClr val="accent1"/>
            </a:solidFill>
          </a:ln>
        </p:spPr>
        <p:txBody>
          <a:bodyPr>
            <a:normAutofit/>
          </a:bodyPr>
          <a:lstStyle/>
          <a:p>
            <a:pPr>
              <a:buFont typeface="Wingdings" panose="05000000000000000000" pitchFamily="2" charset="2"/>
              <a:buChar char="v"/>
            </a:pPr>
            <a:r>
              <a:rPr lang="en-GB" sz="2400" dirty="0" smtClean="0">
                <a:solidFill>
                  <a:schemeClr val="accent6">
                    <a:lumMod val="50000"/>
                  </a:schemeClr>
                </a:solidFill>
              </a:rPr>
              <a:t>Both typological and geographic offender profiling represent attempts to work out the characteristics of an </a:t>
            </a:r>
            <a:r>
              <a:rPr lang="en-GB" sz="2400" dirty="0" smtClean="0">
                <a:solidFill>
                  <a:schemeClr val="accent6">
                    <a:lumMod val="50000"/>
                  </a:schemeClr>
                </a:solidFill>
              </a:rPr>
              <a:t>offender/s </a:t>
            </a:r>
            <a:r>
              <a:rPr lang="en-GB" sz="2400" dirty="0" smtClean="0">
                <a:solidFill>
                  <a:schemeClr val="accent6">
                    <a:lumMod val="50000"/>
                  </a:schemeClr>
                </a:solidFill>
              </a:rPr>
              <a:t>from the characteristics of their offences.</a:t>
            </a:r>
          </a:p>
          <a:p>
            <a:pPr>
              <a:buFont typeface="Wingdings" panose="05000000000000000000" pitchFamily="2" charset="2"/>
              <a:buChar char="v"/>
            </a:pPr>
            <a:r>
              <a:rPr lang="en-GB" sz="2400" dirty="0" smtClean="0">
                <a:solidFill>
                  <a:schemeClr val="accent6">
                    <a:lumMod val="50000"/>
                  </a:schemeClr>
                </a:solidFill>
              </a:rPr>
              <a:t>However, they are quite different in how they are applied to crimes and the types of information they provide about offenders. </a:t>
            </a:r>
          </a:p>
          <a:p>
            <a:pPr>
              <a:buFont typeface="Wingdings" panose="05000000000000000000" pitchFamily="2" charset="2"/>
              <a:buChar char="v"/>
            </a:pPr>
            <a:r>
              <a:rPr lang="en-GB" sz="2400" dirty="0" smtClean="0">
                <a:solidFill>
                  <a:schemeClr val="accent6">
                    <a:lumMod val="50000"/>
                  </a:schemeClr>
                </a:solidFill>
              </a:rPr>
              <a:t>Unlike geographic profiling, which looks at the distribution of series of crimes, typological profiling focuses primarily on behavioural evidence obtained at the </a:t>
            </a:r>
            <a:r>
              <a:rPr lang="en-GB" sz="2400" dirty="0" smtClean="0">
                <a:solidFill>
                  <a:schemeClr val="accent6">
                    <a:lumMod val="50000"/>
                  </a:schemeClr>
                </a:solidFill>
              </a:rPr>
              <a:t>scene/s </a:t>
            </a:r>
            <a:r>
              <a:rPr lang="en-GB" sz="2400" dirty="0" smtClean="0">
                <a:solidFill>
                  <a:schemeClr val="accent6">
                    <a:lumMod val="50000"/>
                  </a:schemeClr>
                </a:solidFill>
              </a:rPr>
              <a:t>of specific </a:t>
            </a:r>
            <a:r>
              <a:rPr lang="en-GB" sz="2400" dirty="0" smtClean="0">
                <a:solidFill>
                  <a:schemeClr val="accent6">
                    <a:lumMod val="50000"/>
                  </a:schemeClr>
                </a:solidFill>
              </a:rPr>
              <a:t>crime/s. </a:t>
            </a:r>
            <a:r>
              <a:rPr lang="en-GB" sz="2400" dirty="0" smtClean="0">
                <a:solidFill>
                  <a:schemeClr val="accent6">
                    <a:lumMod val="50000"/>
                  </a:schemeClr>
                </a:solidFill>
              </a:rPr>
              <a:t>Evidence about how the offender committed the crimes is used to assign them to a particular category of offender. </a:t>
            </a:r>
          </a:p>
          <a:p>
            <a:endParaRPr lang="en-GB" dirty="0"/>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152128"/>
          </a:xfrm>
        </p:spPr>
        <p:txBody>
          <a:bodyPr>
            <a:normAutofit/>
          </a:bodyPr>
          <a:lstStyle/>
          <a:p>
            <a:r>
              <a:rPr lang="en-GB" dirty="0" smtClean="0">
                <a:solidFill>
                  <a:schemeClr val="accent6">
                    <a:lumMod val="50000"/>
                  </a:schemeClr>
                </a:solidFill>
              </a:rPr>
              <a:t>Differences continued...</a:t>
            </a:r>
            <a:endParaRPr lang="en-GB" dirty="0">
              <a:solidFill>
                <a:schemeClr val="accent6">
                  <a:lumMod val="50000"/>
                </a:schemeClr>
              </a:solidFill>
            </a:endParaRPr>
          </a:p>
        </p:txBody>
      </p:sp>
      <p:sp>
        <p:nvSpPr>
          <p:cNvPr id="3" name="Content Placeholder 2"/>
          <p:cNvSpPr>
            <a:spLocks noGrp="1"/>
          </p:cNvSpPr>
          <p:nvPr>
            <p:ph idx="1"/>
          </p:nvPr>
        </p:nvSpPr>
        <p:spPr>
          <a:xfrm>
            <a:off x="323528" y="1772816"/>
            <a:ext cx="8496944" cy="4464496"/>
          </a:xfrm>
          <a:solidFill>
            <a:schemeClr val="bg1"/>
          </a:solidFill>
          <a:ln>
            <a:solidFill>
              <a:schemeClr val="accent1"/>
            </a:solidFill>
          </a:ln>
        </p:spPr>
        <p:txBody>
          <a:bodyPr>
            <a:normAutofit/>
          </a:bodyPr>
          <a:lstStyle/>
          <a:p>
            <a:pPr>
              <a:buFont typeface="Wingdings" panose="05000000000000000000" pitchFamily="2" charset="2"/>
              <a:buChar char="v"/>
            </a:pPr>
            <a:r>
              <a:rPr lang="en-GB" sz="2400" dirty="0" smtClean="0">
                <a:solidFill>
                  <a:schemeClr val="accent6">
                    <a:lumMod val="50000"/>
                  </a:schemeClr>
                </a:solidFill>
              </a:rPr>
              <a:t>Different categories of offender are believed to have different psychological characteristics. Category information is combined with other insights to build up a picture of the sort of person who committed the </a:t>
            </a:r>
            <a:r>
              <a:rPr lang="en-GB" sz="2400" dirty="0" smtClean="0">
                <a:solidFill>
                  <a:schemeClr val="accent6">
                    <a:lumMod val="50000"/>
                  </a:schemeClr>
                </a:solidFill>
              </a:rPr>
              <a:t>crime/s. </a:t>
            </a:r>
            <a:endParaRPr lang="en-GB" sz="2400" dirty="0" smtClean="0">
              <a:solidFill>
                <a:schemeClr val="accent6">
                  <a:lumMod val="50000"/>
                </a:schemeClr>
              </a:solidFill>
            </a:endParaRPr>
          </a:p>
          <a:p>
            <a:pPr>
              <a:buFont typeface="Wingdings" panose="05000000000000000000" pitchFamily="2" charset="2"/>
              <a:buChar char="v"/>
            </a:pPr>
            <a:r>
              <a:rPr lang="en-GB" sz="2400" dirty="0" smtClean="0">
                <a:solidFill>
                  <a:schemeClr val="accent6">
                    <a:lumMod val="50000"/>
                  </a:schemeClr>
                </a:solidFill>
              </a:rPr>
              <a:t>Unlike geographical profiling, which </a:t>
            </a:r>
            <a:r>
              <a:rPr lang="en-GB" sz="2400" dirty="0" smtClean="0">
                <a:solidFill>
                  <a:schemeClr val="accent6">
                    <a:lumMod val="50000"/>
                  </a:schemeClr>
                </a:solidFill>
              </a:rPr>
              <a:t>is</a:t>
            </a:r>
            <a:r>
              <a:rPr lang="en-GB" sz="2400" dirty="0" smtClean="0">
                <a:solidFill>
                  <a:schemeClr val="accent6">
                    <a:lumMod val="50000"/>
                  </a:schemeClr>
                </a:solidFill>
              </a:rPr>
              <a:t> </a:t>
            </a:r>
            <a:r>
              <a:rPr lang="en-GB" sz="2400" dirty="0" smtClean="0">
                <a:solidFill>
                  <a:schemeClr val="accent6">
                    <a:lumMod val="50000"/>
                  </a:schemeClr>
                </a:solidFill>
              </a:rPr>
              <a:t>applied to all sorts of crime, typological profiling tends only to be used in cases of stranger murder and rape where several offences are </a:t>
            </a:r>
            <a:r>
              <a:rPr lang="en-GB" sz="2400" dirty="0" smtClean="0">
                <a:solidFill>
                  <a:schemeClr val="accent6">
                    <a:lumMod val="50000"/>
                  </a:schemeClr>
                </a:solidFill>
              </a:rPr>
              <a:t>connected.</a:t>
            </a:r>
            <a:endParaRPr lang="en-GB" sz="2400" dirty="0" smtClean="0">
              <a:solidFill>
                <a:schemeClr val="accent6">
                  <a:lumMod val="50000"/>
                </a:schemeClr>
              </a:solidFill>
            </a:endParaRPr>
          </a:p>
          <a:p>
            <a:pPr>
              <a:buFont typeface="Wingdings" panose="05000000000000000000" pitchFamily="2" charset="2"/>
              <a:buChar char="v"/>
            </a:pPr>
            <a:r>
              <a:rPr lang="en-GB" sz="2400" dirty="0" smtClean="0">
                <a:solidFill>
                  <a:schemeClr val="accent6">
                    <a:lumMod val="50000"/>
                  </a:schemeClr>
                </a:solidFill>
              </a:rPr>
              <a:t>Typological profiling </a:t>
            </a:r>
            <a:r>
              <a:rPr lang="en-GB" sz="2400" dirty="0" smtClean="0">
                <a:solidFill>
                  <a:schemeClr val="accent6">
                    <a:lumMod val="50000"/>
                  </a:schemeClr>
                </a:solidFill>
              </a:rPr>
              <a:t>is</a:t>
            </a:r>
            <a:r>
              <a:rPr lang="en-GB" sz="2400" dirty="0" smtClean="0">
                <a:solidFill>
                  <a:schemeClr val="accent6">
                    <a:lumMod val="50000"/>
                  </a:schemeClr>
                </a:solidFill>
              </a:rPr>
              <a:t> </a:t>
            </a:r>
            <a:r>
              <a:rPr lang="en-GB" sz="2400" dirty="0" smtClean="0">
                <a:solidFill>
                  <a:schemeClr val="accent6">
                    <a:lumMod val="50000"/>
                  </a:schemeClr>
                </a:solidFill>
              </a:rPr>
              <a:t>based on law expertise, whilst geographical profiling </a:t>
            </a:r>
            <a:r>
              <a:rPr lang="en-GB" sz="2400" dirty="0" smtClean="0">
                <a:solidFill>
                  <a:schemeClr val="accent6">
                    <a:lumMod val="50000"/>
                  </a:schemeClr>
                </a:solidFill>
              </a:rPr>
              <a:t>is</a:t>
            </a:r>
            <a:r>
              <a:rPr lang="en-GB" sz="2400" dirty="0" smtClean="0">
                <a:solidFill>
                  <a:schemeClr val="accent6">
                    <a:lumMod val="50000"/>
                  </a:schemeClr>
                </a:solidFill>
              </a:rPr>
              <a:t> </a:t>
            </a:r>
            <a:r>
              <a:rPr lang="en-GB" sz="2400" dirty="0" smtClean="0">
                <a:solidFill>
                  <a:schemeClr val="accent6">
                    <a:lumMod val="50000"/>
                  </a:schemeClr>
                </a:solidFill>
              </a:rPr>
              <a:t>focused on psychological expertise.</a:t>
            </a:r>
          </a:p>
          <a:p>
            <a:pPr>
              <a:buFont typeface="Wingdings" panose="05000000000000000000" pitchFamily="2" charset="2"/>
              <a:buChar char="v"/>
            </a:pPr>
            <a:r>
              <a:rPr lang="en-GB" sz="2400" dirty="0" smtClean="0">
                <a:solidFill>
                  <a:schemeClr val="accent6">
                    <a:lumMod val="50000"/>
                  </a:schemeClr>
                </a:solidFill>
              </a:rPr>
              <a:t>Typological profiling is based on qualitative information whilst geographical profiling is based on quantitative information.</a:t>
            </a:r>
          </a:p>
          <a:p>
            <a:endParaRPr lang="en-GB" dirty="0" smtClean="0"/>
          </a:p>
          <a:p>
            <a:endParaRPr lang="en-GB" dirty="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648072"/>
          </a:xfrm>
        </p:spPr>
        <p:txBody>
          <a:bodyPr>
            <a:normAutofit fontScale="90000"/>
          </a:bodyPr>
          <a:lstStyle/>
          <a:p>
            <a:r>
              <a:rPr lang="en-GB" dirty="0" smtClean="0">
                <a:solidFill>
                  <a:schemeClr val="accent6">
                    <a:lumMod val="50000"/>
                  </a:schemeClr>
                </a:solidFill>
              </a:rPr>
              <a:t>Four processes to the FBI approach</a:t>
            </a:r>
            <a:endParaRPr lang="en-GB" dirty="0">
              <a:solidFill>
                <a:schemeClr val="accent6">
                  <a:lumMod val="50000"/>
                </a:schemeClr>
              </a:solidFill>
            </a:endParaRPr>
          </a:p>
        </p:txBody>
      </p:sp>
      <p:sp>
        <p:nvSpPr>
          <p:cNvPr id="3" name="Content Placeholder 2"/>
          <p:cNvSpPr>
            <a:spLocks noGrp="1"/>
          </p:cNvSpPr>
          <p:nvPr>
            <p:ph idx="1"/>
          </p:nvPr>
        </p:nvSpPr>
        <p:spPr>
          <a:xfrm>
            <a:off x="457200" y="1916832"/>
            <a:ext cx="8229600" cy="4104456"/>
          </a:xfrm>
          <a:solidFill>
            <a:schemeClr val="bg1"/>
          </a:solidFill>
          <a:ln>
            <a:solidFill>
              <a:schemeClr val="accent1"/>
            </a:solidFill>
          </a:ln>
        </p:spPr>
        <p:txBody>
          <a:bodyPr>
            <a:normAutofit/>
          </a:bodyPr>
          <a:lstStyle/>
          <a:p>
            <a:r>
              <a:rPr lang="en-GB" sz="2400" b="1" dirty="0" smtClean="0">
                <a:solidFill>
                  <a:schemeClr val="accent6">
                    <a:lumMod val="50000"/>
                  </a:schemeClr>
                </a:solidFill>
              </a:rPr>
              <a:t>Data assimilation: </a:t>
            </a:r>
            <a:r>
              <a:rPr lang="en-GB" sz="2400" dirty="0" smtClean="0">
                <a:solidFill>
                  <a:schemeClr val="accent6">
                    <a:lumMod val="50000"/>
                  </a:schemeClr>
                </a:solidFill>
              </a:rPr>
              <a:t>Investigators gather together information from multiple sources e.g. crime scene photos, police reports, pathologists’ reports.</a:t>
            </a:r>
          </a:p>
          <a:p>
            <a:r>
              <a:rPr lang="en-GB" sz="2400" b="1" dirty="0" smtClean="0">
                <a:solidFill>
                  <a:schemeClr val="accent6">
                    <a:lumMod val="50000"/>
                  </a:schemeClr>
                </a:solidFill>
              </a:rPr>
              <a:t>Crime scene classification: </a:t>
            </a:r>
            <a:r>
              <a:rPr lang="en-GB" sz="2400" dirty="0" smtClean="0">
                <a:solidFill>
                  <a:schemeClr val="accent6">
                    <a:lumMod val="50000"/>
                  </a:schemeClr>
                </a:solidFill>
              </a:rPr>
              <a:t>Profilers decide whether  the crime scene represents an organised or disorganised offender.</a:t>
            </a:r>
          </a:p>
          <a:p>
            <a:r>
              <a:rPr lang="en-GB" sz="2400" b="1" dirty="0" smtClean="0">
                <a:solidFill>
                  <a:schemeClr val="accent6">
                    <a:lumMod val="50000"/>
                  </a:schemeClr>
                </a:solidFill>
              </a:rPr>
              <a:t>Crime reconstruction: </a:t>
            </a:r>
            <a:r>
              <a:rPr lang="en-GB" sz="2400" dirty="0" smtClean="0">
                <a:solidFill>
                  <a:schemeClr val="accent6">
                    <a:lumMod val="50000"/>
                  </a:schemeClr>
                </a:solidFill>
              </a:rPr>
              <a:t>Hypotheses are generated about what happened during the crime e.g. Victim behaviour, crime sequence</a:t>
            </a:r>
          </a:p>
          <a:p>
            <a:r>
              <a:rPr lang="en-GB" sz="2400" b="1" dirty="0" smtClean="0">
                <a:solidFill>
                  <a:schemeClr val="accent6">
                    <a:lumMod val="50000"/>
                  </a:schemeClr>
                </a:solidFill>
              </a:rPr>
              <a:t>Profile generation: </a:t>
            </a:r>
            <a:r>
              <a:rPr lang="en-GB" sz="2400" dirty="0" smtClean="0">
                <a:solidFill>
                  <a:schemeClr val="accent6">
                    <a:lumMod val="50000"/>
                  </a:schemeClr>
                </a:solidFill>
              </a:rPr>
              <a:t>Profilers construct a `sketch’ of the offender including demographic and physical characteristics, behavioural habits</a:t>
            </a:r>
            <a:endParaRPr lang="en-GB" sz="2400" dirty="0">
              <a:solidFill>
                <a:schemeClr val="accent6">
                  <a:lumMod val="50000"/>
                </a:schemeClr>
              </a:solidFill>
            </a:endParaRP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19256" cy="1152128"/>
          </a:xfrm>
        </p:spPr>
        <p:txBody>
          <a:bodyPr>
            <a:noAutofit/>
          </a:bodyPr>
          <a:lstStyle/>
          <a:p>
            <a:pPr algn="ctr"/>
            <a:r>
              <a:rPr lang="en-GB" sz="4000" dirty="0" smtClean="0">
                <a:solidFill>
                  <a:schemeClr val="accent6">
                    <a:lumMod val="50000"/>
                  </a:schemeClr>
                </a:solidFill>
              </a:rPr>
              <a:t>Type of offender: organised or disorganised?</a:t>
            </a:r>
            <a:endParaRPr lang="en-GB" sz="4000" dirty="0">
              <a:solidFill>
                <a:schemeClr val="accent6">
                  <a:lumMod val="50000"/>
                </a:schemeClr>
              </a:solidFill>
            </a:endParaRPr>
          </a:p>
        </p:txBody>
      </p:sp>
      <p:sp>
        <p:nvSpPr>
          <p:cNvPr id="3" name="Content Placeholder 2"/>
          <p:cNvSpPr>
            <a:spLocks noGrp="1"/>
          </p:cNvSpPr>
          <p:nvPr>
            <p:ph idx="1"/>
          </p:nvPr>
        </p:nvSpPr>
        <p:spPr>
          <a:xfrm>
            <a:off x="395536" y="1988840"/>
            <a:ext cx="8424936" cy="4176464"/>
          </a:xfrm>
          <a:solidFill>
            <a:schemeClr val="bg1"/>
          </a:solidFill>
          <a:ln>
            <a:solidFill>
              <a:schemeClr val="accent1"/>
            </a:solidFill>
          </a:ln>
        </p:spPr>
        <p:txBody>
          <a:bodyPr>
            <a:normAutofit/>
          </a:bodyPr>
          <a:lstStyle/>
          <a:p>
            <a:pPr>
              <a:buFont typeface="Wingdings" panose="05000000000000000000" pitchFamily="2" charset="2"/>
              <a:buChar char="v"/>
            </a:pPr>
            <a:r>
              <a:rPr lang="en-GB" sz="2400" dirty="0" smtClean="0">
                <a:solidFill>
                  <a:schemeClr val="accent6">
                    <a:lumMod val="50000"/>
                  </a:schemeClr>
                </a:solidFill>
              </a:rPr>
              <a:t>The determination that a crime scene is organised or disorganised is based on evidence of planning on the offender’s part. </a:t>
            </a:r>
          </a:p>
          <a:p>
            <a:pPr>
              <a:buFont typeface="Wingdings" panose="05000000000000000000" pitchFamily="2" charset="2"/>
              <a:buChar char="v"/>
            </a:pPr>
            <a:r>
              <a:rPr lang="en-GB" sz="2400" dirty="0" smtClean="0">
                <a:solidFill>
                  <a:schemeClr val="accent6">
                    <a:lumMod val="50000"/>
                  </a:schemeClr>
                </a:solidFill>
              </a:rPr>
              <a:t>A disorganised crime scene suggests unplanned, chaotic behaviour, whereas an organised one suggests control and forethought. </a:t>
            </a:r>
          </a:p>
          <a:p>
            <a:pPr>
              <a:buFont typeface="Wingdings" panose="05000000000000000000" pitchFamily="2" charset="2"/>
              <a:buChar char="v"/>
            </a:pPr>
            <a:r>
              <a:rPr lang="en-GB" sz="2400" dirty="0" smtClean="0">
                <a:solidFill>
                  <a:schemeClr val="accent6">
                    <a:lumMod val="50000"/>
                  </a:schemeClr>
                </a:solidFill>
              </a:rPr>
              <a:t>The profile eventually constructed will often go beyond the typical characteristics of organised/disorganised offenders and include information extrapolated from the crime scene about the offender’s physical characteristics, employment/skill set, sexual history, age and ethnic group (which are usually similar to the victim’s).</a:t>
            </a:r>
            <a:endParaRPr lang="en-GB" sz="2400" dirty="0">
              <a:solidFill>
                <a:schemeClr val="accent6">
                  <a:lumMod val="50000"/>
                </a:schemeClr>
              </a:solidFill>
            </a:endParaRPr>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57200" y="260648"/>
            <a:ext cx="8229600" cy="1440160"/>
          </a:xfrm>
        </p:spPr>
        <p:txBody>
          <a:bodyPr>
            <a:noAutofit/>
          </a:bodyPr>
          <a:lstStyle/>
          <a:p>
            <a:r>
              <a:rPr lang="en-GB" sz="4000" dirty="0" smtClean="0"/>
              <a:t/>
            </a:r>
            <a:br>
              <a:rPr lang="en-GB" sz="4000" dirty="0" smtClean="0"/>
            </a:br>
            <a:r>
              <a:rPr lang="en-GB" sz="4000" dirty="0"/>
              <a:t/>
            </a:r>
            <a:br>
              <a:rPr lang="en-GB" sz="4000" dirty="0"/>
            </a:br>
            <a:r>
              <a:rPr lang="en-GB" sz="4000" dirty="0" smtClean="0">
                <a:solidFill>
                  <a:schemeClr val="accent6">
                    <a:lumMod val="50000"/>
                  </a:schemeClr>
                </a:solidFill>
              </a:rPr>
              <a:t>Crime scene:</a:t>
            </a:r>
            <a:br>
              <a:rPr lang="en-GB" sz="4000" dirty="0" smtClean="0">
                <a:solidFill>
                  <a:schemeClr val="accent6">
                    <a:lumMod val="50000"/>
                  </a:schemeClr>
                </a:solidFill>
              </a:rPr>
            </a:br>
            <a:r>
              <a:rPr lang="en-GB" sz="4000" dirty="0" smtClean="0">
                <a:solidFill>
                  <a:schemeClr val="accent6">
                    <a:lumMod val="50000"/>
                  </a:schemeClr>
                </a:solidFill>
              </a:rPr>
              <a:t>American Approach (</a:t>
            </a:r>
            <a:r>
              <a:rPr lang="en-GB" sz="4000" dirty="0" smtClean="0">
                <a:solidFill>
                  <a:schemeClr val="accent6">
                    <a:lumMod val="50000"/>
                  </a:schemeClr>
                </a:solidFill>
              </a:rPr>
              <a:t>Hazelwood, </a:t>
            </a:r>
            <a:r>
              <a:rPr lang="en-GB" sz="4000" dirty="0" smtClean="0">
                <a:solidFill>
                  <a:schemeClr val="accent6">
                    <a:lumMod val="50000"/>
                  </a:schemeClr>
                </a:solidFill>
              </a:rPr>
              <a:t>1987)</a:t>
            </a:r>
            <a:endParaRPr lang="en-GB" sz="4000" dirty="0">
              <a:solidFill>
                <a:schemeClr val="accent6">
                  <a:lumMod val="50000"/>
                </a:schemeClr>
              </a:solidFill>
            </a:endParaRPr>
          </a:p>
        </p:txBody>
      </p:sp>
      <p:sp>
        <p:nvSpPr>
          <p:cNvPr id="8" name="Text Placeholder 7"/>
          <p:cNvSpPr>
            <a:spLocks noGrp="1"/>
          </p:cNvSpPr>
          <p:nvPr>
            <p:ph type="body" idx="1"/>
          </p:nvPr>
        </p:nvSpPr>
        <p:spPr>
          <a:solidFill>
            <a:srgbClr val="FFFFCC"/>
          </a:solidFill>
          <a:ln>
            <a:solidFill>
              <a:schemeClr val="accent1"/>
            </a:solidFill>
          </a:ln>
        </p:spPr>
        <p:txBody>
          <a:bodyPr/>
          <a:lstStyle/>
          <a:p>
            <a:pPr algn="ctr"/>
            <a:r>
              <a:rPr lang="en-GB" dirty="0" smtClean="0">
                <a:solidFill>
                  <a:schemeClr val="accent6">
                    <a:lumMod val="50000"/>
                  </a:schemeClr>
                </a:solidFill>
              </a:rPr>
              <a:t>organised</a:t>
            </a:r>
            <a:endParaRPr lang="en-GB" dirty="0">
              <a:solidFill>
                <a:schemeClr val="accent6">
                  <a:lumMod val="50000"/>
                </a:schemeClr>
              </a:solidFill>
            </a:endParaRPr>
          </a:p>
        </p:txBody>
      </p:sp>
      <p:sp>
        <p:nvSpPr>
          <p:cNvPr id="9" name="Content Placeholder 8"/>
          <p:cNvSpPr>
            <a:spLocks noGrp="1"/>
          </p:cNvSpPr>
          <p:nvPr>
            <p:ph sz="half" idx="2"/>
          </p:nvPr>
        </p:nvSpPr>
        <p:spPr>
          <a:xfrm>
            <a:off x="822960" y="2693298"/>
            <a:ext cx="3703320" cy="3378200"/>
          </a:xfrm>
          <a:solidFill>
            <a:schemeClr val="bg1"/>
          </a:solidFill>
          <a:ln>
            <a:solidFill>
              <a:schemeClr val="accent1"/>
            </a:solidFill>
          </a:ln>
        </p:spPr>
        <p:txBody>
          <a:bodyPr>
            <a:noAutofit/>
          </a:bodyPr>
          <a:lstStyle/>
          <a:p>
            <a:pPr>
              <a:buFont typeface="Wingdings" panose="05000000000000000000" pitchFamily="2" charset="2"/>
              <a:buChar char="§"/>
            </a:pPr>
            <a:r>
              <a:rPr lang="en-GB" sz="1800" dirty="0" smtClean="0">
                <a:solidFill>
                  <a:schemeClr val="accent6">
                    <a:lumMod val="50000"/>
                  </a:schemeClr>
                </a:solidFill>
              </a:rPr>
              <a:t>Weapon brought to scene, Evidence removed, Control of victim</a:t>
            </a:r>
          </a:p>
          <a:p>
            <a:pPr>
              <a:buFont typeface="Wingdings" panose="05000000000000000000" pitchFamily="2" charset="2"/>
              <a:buChar char="§"/>
            </a:pPr>
            <a:r>
              <a:rPr lang="en-GB" sz="1800" dirty="0" smtClean="0">
                <a:solidFill>
                  <a:schemeClr val="accent6">
                    <a:lumMod val="50000"/>
                  </a:schemeClr>
                </a:solidFill>
              </a:rPr>
              <a:t>Victim is often a stranger</a:t>
            </a:r>
          </a:p>
          <a:p>
            <a:pPr>
              <a:buFont typeface="Wingdings" panose="05000000000000000000" pitchFamily="2" charset="2"/>
              <a:buChar char="§"/>
            </a:pPr>
            <a:r>
              <a:rPr lang="en-GB" sz="1800" dirty="0" smtClean="0">
                <a:solidFill>
                  <a:schemeClr val="accent6">
                    <a:lumMod val="50000"/>
                  </a:schemeClr>
                </a:solidFill>
              </a:rPr>
              <a:t>Unknown to victim, Socially &amp; sexually competent, Normal to high intelligence, Angry/depressed</a:t>
            </a:r>
          </a:p>
          <a:p>
            <a:pPr>
              <a:buFont typeface="Wingdings" panose="05000000000000000000" pitchFamily="2" charset="2"/>
              <a:buChar char="§"/>
            </a:pPr>
            <a:r>
              <a:rPr lang="en-GB" sz="1800" dirty="0" smtClean="0">
                <a:solidFill>
                  <a:schemeClr val="accent6">
                    <a:lumMod val="50000"/>
                  </a:schemeClr>
                </a:solidFill>
              </a:rPr>
              <a:t>Follows media coverage of the attack</a:t>
            </a:r>
          </a:p>
          <a:p>
            <a:pPr>
              <a:buFont typeface="Wingdings" panose="05000000000000000000" pitchFamily="2" charset="2"/>
              <a:buChar char="§"/>
            </a:pPr>
            <a:r>
              <a:rPr lang="en-GB" sz="1800" dirty="0" smtClean="0">
                <a:solidFill>
                  <a:schemeClr val="accent6">
                    <a:lumMod val="50000"/>
                  </a:schemeClr>
                </a:solidFill>
              </a:rPr>
              <a:t>Usually living with a partn</a:t>
            </a:r>
            <a:r>
              <a:rPr lang="en-GB" sz="1800" dirty="0" smtClean="0"/>
              <a:t>er</a:t>
            </a:r>
            <a:endParaRPr lang="en-GB" sz="1800" dirty="0"/>
          </a:p>
        </p:txBody>
      </p:sp>
      <p:sp>
        <p:nvSpPr>
          <p:cNvPr id="10" name="Text Placeholder 9"/>
          <p:cNvSpPr>
            <a:spLocks noGrp="1"/>
          </p:cNvSpPr>
          <p:nvPr>
            <p:ph type="body" sz="quarter" idx="3"/>
          </p:nvPr>
        </p:nvSpPr>
        <p:spPr>
          <a:solidFill>
            <a:srgbClr val="FFFFCC"/>
          </a:solidFill>
          <a:ln>
            <a:solidFill>
              <a:schemeClr val="accent1"/>
            </a:solidFill>
          </a:ln>
        </p:spPr>
        <p:txBody>
          <a:bodyPr/>
          <a:lstStyle/>
          <a:p>
            <a:pPr algn="ctr"/>
            <a:r>
              <a:rPr lang="en-GB" dirty="0" smtClean="0">
                <a:solidFill>
                  <a:schemeClr val="accent6">
                    <a:lumMod val="50000"/>
                  </a:schemeClr>
                </a:solidFill>
              </a:rPr>
              <a:t>disorganised</a:t>
            </a:r>
            <a:endParaRPr lang="en-GB" dirty="0">
              <a:solidFill>
                <a:schemeClr val="accent6">
                  <a:lumMod val="50000"/>
                </a:schemeClr>
              </a:solidFill>
            </a:endParaRPr>
          </a:p>
        </p:txBody>
      </p:sp>
      <p:sp>
        <p:nvSpPr>
          <p:cNvPr id="11" name="Content Placeholder 10"/>
          <p:cNvSpPr>
            <a:spLocks noGrp="1"/>
          </p:cNvSpPr>
          <p:nvPr>
            <p:ph sz="quarter" idx="4"/>
          </p:nvPr>
        </p:nvSpPr>
        <p:spPr>
          <a:xfrm>
            <a:off x="4663440" y="2693298"/>
            <a:ext cx="3703320" cy="3378200"/>
          </a:xfrm>
          <a:solidFill>
            <a:schemeClr val="bg1"/>
          </a:solidFill>
          <a:ln>
            <a:solidFill>
              <a:schemeClr val="accent1"/>
            </a:solidFill>
          </a:ln>
        </p:spPr>
        <p:txBody>
          <a:bodyPr>
            <a:normAutofit fontScale="92500" lnSpcReduction="10000"/>
          </a:bodyPr>
          <a:lstStyle/>
          <a:p>
            <a:pPr>
              <a:buFont typeface="Wingdings" panose="05000000000000000000" pitchFamily="2" charset="2"/>
              <a:buChar char="§"/>
            </a:pPr>
            <a:r>
              <a:rPr lang="en-GB" dirty="0" smtClean="0">
                <a:solidFill>
                  <a:schemeClr val="accent6">
                    <a:lumMod val="50000"/>
                  </a:schemeClr>
                </a:solidFill>
              </a:rPr>
              <a:t>Weapon improvised, Evidence left at scene,  Little control of victim, Possibly known to victim</a:t>
            </a:r>
          </a:p>
          <a:p>
            <a:pPr>
              <a:buFont typeface="Wingdings" panose="05000000000000000000" pitchFamily="2" charset="2"/>
              <a:buChar char="§"/>
            </a:pPr>
            <a:r>
              <a:rPr lang="en-GB" dirty="0" smtClean="0">
                <a:solidFill>
                  <a:schemeClr val="accent6">
                    <a:lumMod val="50000"/>
                  </a:schemeClr>
                </a:solidFill>
              </a:rPr>
              <a:t>Little planning</a:t>
            </a:r>
          </a:p>
          <a:p>
            <a:pPr>
              <a:buFont typeface="Wingdings" panose="05000000000000000000" pitchFamily="2" charset="2"/>
              <a:buChar char="§"/>
            </a:pPr>
            <a:r>
              <a:rPr lang="en-GB" dirty="0" smtClean="0">
                <a:solidFill>
                  <a:schemeClr val="accent6">
                    <a:lumMod val="50000"/>
                  </a:schemeClr>
                </a:solidFill>
              </a:rPr>
              <a:t>Minimum use of constraint</a:t>
            </a:r>
          </a:p>
          <a:p>
            <a:pPr>
              <a:buFont typeface="Wingdings" panose="05000000000000000000" pitchFamily="2" charset="2"/>
              <a:buChar char="§"/>
            </a:pPr>
            <a:r>
              <a:rPr lang="en-GB" dirty="0" smtClean="0">
                <a:solidFill>
                  <a:schemeClr val="accent6">
                    <a:lumMod val="50000"/>
                  </a:schemeClr>
                </a:solidFill>
              </a:rPr>
              <a:t>Socially &amp; sexually inept, Low intelligence, Severely mentally ill</a:t>
            </a:r>
          </a:p>
          <a:p>
            <a:pPr>
              <a:buFont typeface="Wingdings" panose="05000000000000000000" pitchFamily="2" charset="2"/>
              <a:buChar char="§"/>
            </a:pPr>
            <a:r>
              <a:rPr lang="en-GB" dirty="0" smtClean="0">
                <a:solidFill>
                  <a:schemeClr val="accent6">
                    <a:lumMod val="50000"/>
                  </a:schemeClr>
                </a:solidFill>
              </a:rPr>
              <a:t>Lives alone, possibly abused in childhood</a:t>
            </a:r>
          </a:p>
          <a:p>
            <a:pPr>
              <a:buFont typeface="Wingdings" panose="05000000000000000000" pitchFamily="2" charset="2"/>
              <a:buChar char="§"/>
            </a:pPr>
            <a:r>
              <a:rPr lang="en-GB" dirty="0" smtClean="0">
                <a:solidFill>
                  <a:schemeClr val="accent6">
                    <a:lumMod val="50000"/>
                  </a:schemeClr>
                </a:solidFill>
              </a:rPr>
              <a:t>Confused at time of attack </a:t>
            </a:r>
          </a:p>
          <a:p>
            <a:endParaRPr lang="en-GB" dirty="0"/>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2"/>
          <p:cNvSpPr>
            <a:spLocks noGrp="1"/>
          </p:cNvSpPr>
          <p:nvPr>
            <p:ph type="title"/>
          </p:nvPr>
        </p:nvSpPr>
        <p:spPr/>
        <p:txBody>
          <a:bodyPr/>
          <a:lstStyle/>
          <a:p>
            <a:pPr eaLnBrk="1" hangingPunct="1"/>
            <a:r>
              <a:rPr lang="en-GB" dirty="0" smtClean="0">
                <a:solidFill>
                  <a:schemeClr val="accent6">
                    <a:lumMod val="50000"/>
                  </a:schemeClr>
                </a:solidFill>
              </a:rPr>
              <a:t>Profile these crime scenes</a:t>
            </a:r>
          </a:p>
        </p:txBody>
      </p:sp>
      <p:sp>
        <p:nvSpPr>
          <p:cNvPr id="8195" name="Content Placeholder 3"/>
          <p:cNvSpPr>
            <a:spLocks noGrp="1"/>
          </p:cNvSpPr>
          <p:nvPr>
            <p:ph idx="1"/>
          </p:nvPr>
        </p:nvSpPr>
        <p:spPr>
          <a:solidFill>
            <a:schemeClr val="bg1"/>
          </a:solidFill>
          <a:ln>
            <a:solidFill>
              <a:schemeClr val="accent1"/>
            </a:solidFill>
          </a:ln>
        </p:spPr>
        <p:txBody>
          <a:bodyPr>
            <a:normAutofit/>
          </a:bodyPr>
          <a:lstStyle/>
          <a:p>
            <a:pPr eaLnBrk="1" hangingPunct="1"/>
            <a:r>
              <a:rPr lang="en-GB" sz="2400" dirty="0" smtClean="0">
                <a:solidFill>
                  <a:schemeClr val="accent6">
                    <a:lumMod val="50000"/>
                  </a:schemeClr>
                </a:solidFill>
              </a:rPr>
              <a:t>Use the evidence to construct a profile</a:t>
            </a:r>
          </a:p>
          <a:p>
            <a:pPr lvl="1" eaLnBrk="1" hangingPunct="1">
              <a:buFont typeface="Wingdings" panose="05000000000000000000" pitchFamily="2" charset="2"/>
              <a:buChar char="v"/>
            </a:pPr>
            <a:r>
              <a:rPr lang="en-GB" sz="2400" dirty="0" smtClean="0">
                <a:solidFill>
                  <a:schemeClr val="accent6">
                    <a:lumMod val="50000"/>
                  </a:schemeClr>
                </a:solidFill>
              </a:rPr>
              <a:t>Organised or disorganised</a:t>
            </a:r>
          </a:p>
          <a:p>
            <a:pPr lvl="1" eaLnBrk="1" hangingPunct="1">
              <a:buFont typeface="Wingdings" panose="05000000000000000000" pitchFamily="2" charset="2"/>
              <a:buChar char="v"/>
            </a:pPr>
            <a:r>
              <a:rPr lang="en-GB" sz="2400" dirty="0" smtClean="0">
                <a:solidFill>
                  <a:schemeClr val="accent6">
                    <a:lumMod val="50000"/>
                  </a:schemeClr>
                </a:solidFill>
              </a:rPr>
              <a:t>Behavioural evidence</a:t>
            </a:r>
          </a:p>
          <a:p>
            <a:pPr lvl="1" eaLnBrk="1" hangingPunct="1">
              <a:buFont typeface="Wingdings" panose="05000000000000000000" pitchFamily="2" charset="2"/>
              <a:buChar char="v"/>
            </a:pPr>
            <a:r>
              <a:rPr lang="en-GB" sz="2400" dirty="0" smtClean="0">
                <a:solidFill>
                  <a:schemeClr val="accent6">
                    <a:lumMod val="50000"/>
                  </a:schemeClr>
                </a:solidFill>
              </a:rPr>
              <a:t>Known characteristics of serial offenders</a:t>
            </a:r>
          </a:p>
          <a:p>
            <a:pPr marL="201168" lvl="1" indent="0" eaLnBrk="1" hangingPunct="1">
              <a:buNone/>
            </a:pPr>
            <a:endParaRPr lang="en-GB" sz="2400" dirty="0" smtClean="0">
              <a:solidFill>
                <a:schemeClr val="accent6">
                  <a:lumMod val="50000"/>
                </a:schemeClr>
              </a:solidFill>
            </a:endParaRPr>
          </a:p>
          <a:p>
            <a:pPr eaLnBrk="1" hangingPunct="1"/>
            <a:r>
              <a:rPr lang="en-GB" sz="2400" dirty="0" smtClean="0">
                <a:solidFill>
                  <a:schemeClr val="accent6">
                    <a:lumMod val="50000"/>
                  </a:schemeClr>
                </a:solidFill>
              </a:rPr>
              <a:t>Your profile should…</a:t>
            </a:r>
          </a:p>
          <a:p>
            <a:pPr lvl="1" eaLnBrk="1" hangingPunct="1">
              <a:buFont typeface="Wingdings" panose="05000000000000000000" pitchFamily="2" charset="2"/>
              <a:buChar char="v"/>
            </a:pPr>
            <a:r>
              <a:rPr lang="en-GB" sz="2400" dirty="0" smtClean="0">
                <a:solidFill>
                  <a:schemeClr val="accent6">
                    <a:lumMod val="50000"/>
                  </a:schemeClr>
                </a:solidFill>
              </a:rPr>
              <a:t>Tell the story of the crime</a:t>
            </a:r>
          </a:p>
          <a:p>
            <a:pPr lvl="1" eaLnBrk="1" hangingPunct="1">
              <a:buFont typeface="Wingdings" panose="05000000000000000000" pitchFamily="2" charset="2"/>
              <a:buChar char="v"/>
            </a:pPr>
            <a:r>
              <a:rPr lang="en-GB" sz="2400" dirty="0" smtClean="0">
                <a:solidFill>
                  <a:schemeClr val="accent6">
                    <a:lumMod val="50000"/>
                  </a:schemeClr>
                </a:solidFill>
              </a:rPr>
              <a:t>Describe the person responsible</a:t>
            </a:r>
          </a:p>
        </p:txBody>
      </p:sp>
    </p:spTree>
    <p:extLst>
      <p:ext uri="{BB962C8B-B14F-4D97-AF65-F5344CB8AC3E}">
        <p14:creationId xmlns:p14="http://schemas.microsoft.com/office/powerpoint/2010/main" val="3099567120"/>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pPr eaLnBrk="1" hangingPunct="1"/>
            <a:endParaRPr lang="en-GB" smtClean="0"/>
          </a:p>
        </p:txBody>
      </p:sp>
      <p:pic>
        <p:nvPicPr>
          <p:cNvPr id="9219" name="Content Placeholder 5" descr="crimePlan1.png"/>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179512" y="80718"/>
            <a:ext cx="8858250" cy="6745287"/>
          </a:xfrm>
          <a:ln>
            <a:solidFill>
              <a:schemeClr val="accent1"/>
            </a:solidFill>
          </a:ln>
        </p:spPr>
      </p:pic>
    </p:spTree>
    <p:extLst>
      <p:ext uri="{BB962C8B-B14F-4D97-AF65-F5344CB8AC3E}">
        <p14:creationId xmlns:p14="http://schemas.microsoft.com/office/powerpoint/2010/main" val="3308878491"/>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88640"/>
            <a:ext cx="8424936" cy="6120680"/>
          </a:xfrm>
          <a:solidFill>
            <a:schemeClr val="bg1"/>
          </a:solidFill>
          <a:ln>
            <a:solidFill>
              <a:schemeClr val="accent1"/>
            </a:solidFill>
          </a:ln>
        </p:spPr>
        <p:txBody>
          <a:bodyPr>
            <a:noAutofit/>
          </a:bodyPr>
          <a:lstStyle/>
          <a:p>
            <a:pPr>
              <a:buFont typeface="Wingdings" panose="05000000000000000000" pitchFamily="2" charset="2"/>
              <a:buChar char="v"/>
            </a:pPr>
            <a:endParaRPr lang="en-GB" sz="2400" dirty="0" smtClean="0"/>
          </a:p>
          <a:p>
            <a:pPr>
              <a:buFont typeface="Wingdings" panose="05000000000000000000" pitchFamily="2" charset="2"/>
              <a:buChar char="v"/>
            </a:pPr>
            <a:r>
              <a:rPr lang="en-GB" sz="2400" dirty="0" smtClean="0"/>
              <a:t>The </a:t>
            </a:r>
            <a:r>
              <a:rPr lang="en-GB" sz="2400" dirty="0"/>
              <a:t>victim was a Caucasian </a:t>
            </a:r>
            <a:r>
              <a:rPr lang="en-GB" sz="2400" dirty="0" smtClean="0"/>
              <a:t> female </a:t>
            </a:r>
            <a:r>
              <a:rPr lang="en-GB" sz="2400" dirty="0"/>
              <a:t>aged 28 years. </a:t>
            </a:r>
            <a:r>
              <a:rPr lang="en-GB" sz="2400" dirty="0" smtClean="0"/>
              <a:t> She </a:t>
            </a:r>
            <a:r>
              <a:rPr lang="en-GB" sz="2400" dirty="0"/>
              <a:t>was found partially clothed </a:t>
            </a:r>
            <a:r>
              <a:rPr lang="en-GB" sz="2400" dirty="0" smtClean="0"/>
              <a:t> on </a:t>
            </a:r>
            <a:r>
              <a:rPr lang="en-GB" sz="2400" dirty="0"/>
              <a:t>the floor of the living area.  </a:t>
            </a:r>
            <a:r>
              <a:rPr lang="en-GB" sz="2400" dirty="0" smtClean="0"/>
              <a:t>The </a:t>
            </a:r>
            <a:r>
              <a:rPr lang="en-GB" sz="2400" dirty="0"/>
              <a:t>cause of death was blunt </a:t>
            </a:r>
            <a:r>
              <a:rPr lang="en-GB" sz="2400" dirty="0" smtClean="0"/>
              <a:t>force </a:t>
            </a:r>
            <a:r>
              <a:rPr lang="en-GB" sz="2400" dirty="0"/>
              <a:t>trauma to the head.  There </a:t>
            </a:r>
            <a:r>
              <a:rPr lang="en-GB" sz="2400" dirty="0" smtClean="0"/>
              <a:t> was </a:t>
            </a:r>
            <a:r>
              <a:rPr lang="en-GB" sz="2400" dirty="0"/>
              <a:t>one large, deep impact area </a:t>
            </a:r>
            <a:r>
              <a:rPr lang="en-GB" sz="2400" dirty="0" smtClean="0"/>
              <a:t>on </a:t>
            </a:r>
            <a:r>
              <a:rPr lang="en-GB" sz="2400" dirty="0"/>
              <a:t>the rear of the skull and </a:t>
            </a:r>
            <a:r>
              <a:rPr lang="en-GB" sz="2400" dirty="0" smtClean="0"/>
              <a:t>multiple </a:t>
            </a:r>
            <a:r>
              <a:rPr lang="en-GB" sz="2400" dirty="0"/>
              <a:t>impacts to the forehead, </a:t>
            </a:r>
            <a:r>
              <a:rPr lang="en-GB" sz="2400" dirty="0" smtClean="0"/>
              <a:t>face </a:t>
            </a:r>
            <a:r>
              <a:rPr lang="en-GB" sz="2400" dirty="0"/>
              <a:t>and shoulders. </a:t>
            </a:r>
          </a:p>
          <a:p>
            <a:pPr>
              <a:buFont typeface="Wingdings" panose="05000000000000000000" pitchFamily="2" charset="2"/>
              <a:buChar char="v"/>
            </a:pPr>
            <a:r>
              <a:rPr lang="en-GB" sz="2400" dirty="0"/>
              <a:t>There were large patches of </a:t>
            </a:r>
            <a:r>
              <a:rPr lang="en-GB" sz="2400" dirty="0" smtClean="0"/>
              <a:t> blood </a:t>
            </a:r>
            <a:r>
              <a:rPr lang="en-GB" sz="2400" dirty="0"/>
              <a:t>on the sofa and on the </a:t>
            </a:r>
            <a:r>
              <a:rPr lang="en-GB" sz="2400" dirty="0" smtClean="0"/>
              <a:t>floor </a:t>
            </a:r>
            <a:r>
              <a:rPr lang="en-GB" sz="2400" dirty="0"/>
              <a:t>beneath the victim and </a:t>
            </a:r>
            <a:r>
              <a:rPr lang="en-GB" sz="2400" dirty="0" smtClean="0"/>
              <a:t>extensive </a:t>
            </a:r>
            <a:r>
              <a:rPr lang="en-GB" sz="2400" dirty="0"/>
              <a:t>blood spatter on the </a:t>
            </a:r>
            <a:r>
              <a:rPr lang="en-GB" sz="2400" dirty="0" smtClean="0"/>
              <a:t>walls </a:t>
            </a:r>
            <a:r>
              <a:rPr lang="en-GB" sz="2400" dirty="0"/>
              <a:t>and ceiling in the vicinity of </a:t>
            </a:r>
            <a:r>
              <a:rPr lang="en-GB" sz="2400" dirty="0" smtClean="0"/>
              <a:t>the </a:t>
            </a:r>
            <a:r>
              <a:rPr lang="en-GB" sz="2400" dirty="0"/>
              <a:t>victim.  There were smaller </a:t>
            </a:r>
            <a:r>
              <a:rPr lang="en-GB" sz="2400" dirty="0" smtClean="0"/>
              <a:t> patches </a:t>
            </a:r>
            <a:r>
              <a:rPr lang="en-GB" sz="2400" dirty="0"/>
              <a:t>and smears of blood </a:t>
            </a:r>
            <a:r>
              <a:rPr lang="en-GB" sz="2400" dirty="0" smtClean="0"/>
              <a:t>between </a:t>
            </a:r>
            <a:r>
              <a:rPr lang="en-GB" sz="2400" dirty="0"/>
              <a:t>the sofa and the front </a:t>
            </a:r>
            <a:r>
              <a:rPr lang="en-GB" sz="2400" dirty="0" smtClean="0"/>
              <a:t>door</a:t>
            </a:r>
            <a:r>
              <a:rPr lang="en-GB" sz="2400" dirty="0"/>
              <a:t>, on the armchair and </a:t>
            </a:r>
            <a:r>
              <a:rPr lang="en-GB" sz="2400" dirty="0" smtClean="0"/>
              <a:t>outside </a:t>
            </a:r>
            <a:r>
              <a:rPr lang="en-GB" sz="2400" dirty="0"/>
              <a:t>the front door.  </a:t>
            </a:r>
            <a:endParaRPr lang="en-GB" sz="2400" dirty="0" smtClean="0"/>
          </a:p>
          <a:p>
            <a:pPr>
              <a:buFont typeface="Wingdings" panose="05000000000000000000" pitchFamily="2" charset="2"/>
              <a:buChar char="v"/>
            </a:pPr>
            <a:r>
              <a:rPr lang="en-GB" sz="2400" dirty="0" smtClean="0"/>
              <a:t>A lampshade </a:t>
            </a:r>
            <a:r>
              <a:rPr lang="en-GB" sz="2400" dirty="0"/>
              <a:t>and base were found </a:t>
            </a:r>
            <a:r>
              <a:rPr lang="en-GB" sz="2400" dirty="0" smtClean="0"/>
              <a:t>on </a:t>
            </a:r>
            <a:r>
              <a:rPr lang="en-GB" sz="2400" dirty="0"/>
              <a:t>the floor of the living area </a:t>
            </a:r>
            <a:r>
              <a:rPr lang="en-GB" sz="2400" dirty="0" smtClean="0"/>
              <a:t> The </a:t>
            </a:r>
            <a:r>
              <a:rPr lang="en-GB" sz="2400" dirty="0"/>
              <a:t>contents of the flat did not </a:t>
            </a:r>
            <a:r>
              <a:rPr lang="en-GB" sz="2400" dirty="0" smtClean="0"/>
              <a:t> appear </a:t>
            </a:r>
            <a:r>
              <a:rPr lang="en-GB" sz="2400" dirty="0"/>
              <a:t>to have been disturbed.  </a:t>
            </a:r>
            <a:r>
              <a:rPr lang="en-GB" sz="2400" dirty="0" smtClean="0"/>
              <a:t>The </a:t>
            </a:r>
            <a:r>
              <a:rPr lang="en-GB" sz="2400" dirty="0"/>
              <a:t>patio doors at the rear were </a:t>
            </a:r>
            <a:r>
              <a:rPr lang="en-GB" sz="2400" dirty="0" smtClean="0"/>
              <a:t> open </a:t>
            </a:r>
            <a:r>
              <a:rPr lang="en-GB" sz="2400" dirty="0"/>
              <a:t>and the lock showed signs </a:t>
            </a:r>
            <a:r>
              <a:rPr lang="en-GB" sz="2400" dirty="0" smtClean="0"/>
              <a:t> of </a:t>
            </a:r>
            <a:r>
              <a:rPr lang="en-GB" sz="2400" dirty="0"/>
              <a:t>having been forced.  The front </a:t>
            </a:r>
            <a:r>
              <a:rPr lang="en-GB" sz="2400" dirty="0" smtClean="0"/>
              <a:t>door </a:t>
            </a:r>
            <a:r>
              <a:rPr lang="en-GB" sz="2400" dirty="0"/>
              <a:t>was pushed to but not fully </a:t>
            </a:r>
            <a:r>
              <a:rPr lang="en-GB" sz="2400" dirty="0" smtClean="0"/>
              <a:t>shut </a:t>
            </a:r>
            <a:r>
              <a:rPr lang="en-GB" sz="2400" dirty="0"/>
              <a:t>or locked.</a:t>
            </a:r>
          </a:p>
        </p:txBody>
      </p:sp>
    </p:spTree>
    <p:extLst>
      <p:ext uri="{BB962C8B-B14F-4D97-AF65-F5344CB8AC3E}">
        <p14:creationId xmlns:p14="http://schemas.microsoft.com/office/powerpoint/2010/main" val="1381555653"/>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pPr eaLnBrk="1" hangingPunct="1"/>
            <a:endParaRPr lang="en-GB" smtClean="0"/>
          </a:p>
        </p:txBody>
      </p:sp>
      <p:pic>
        <p:nvPicPr>
          <p:cNvPr id="10243" name="Content Placeholder 3" descr="crimePlan2.png"/>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251520" y="116632"/>
            <a:ext cx="8639175" cy="6643687"/>
          </a:xfrm>
          <a:ln>
            <a:solidFill>
              <a:schemeClr val="accent1"/>
            </a:solidFill>
          </a:ln>
        </p:spPr>
      </p:pic>
    </p:spTree>
    <p:extLst>
      <p:ext uri="{BB962C8B-B14F-4D97-AF65-F5344CB8AC3E}">
        <p14:creationId xmlns:p14="http://schemas.microsoft.com/office/powerpoint/2010/main" val="368944751"/>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476672"/>
            <a:ext cx="8229600" cy="5703912"/>
          </a:xfrm>
          <a:solidFill>
            <a:schemeClr val="bg1"/>
          </a:solidFill>
          <a:ln>
            <a:solidFill>
              <a:schemeClr val="accent1"/>
            </a:solidFill>
          </a:ln>
        </p:spPr>
        <p:txBody>
          <a:bodyPr>
            <a:normAutofit lnSpcReduction="10000"/>
          </a:bodyPr>
          <a:lstStyle/>
          <a:p>
            <a:pPr>
              <a:buFont typeface="Wingdings" panose="05000000000000000000" pitchFamily="2" charset="2"/>
              <a:buChar char="v"/>
            </a:pPr>
            <a:endParaRPr lang="en-GB" sz="2400" dirty="0" smtClean="0"/>
          </a:p>
          <a:p>
            <a:pPr>
              <a:buFont typeface="Wingdings" panose="05000000000000000000" pitchFamily="2" charset="2"/>
              <a:buChar char="v"/>
            </a:pPr>
            <a:r>
              <a:rPr lang="en-GB" sz="2400" dirty="0" smtClean="0">
                <a:solidFill>
                  <a:schemeClr val="accent6">
                    <a:lumMod val="50000"/>
                  </a:schemeClr>
                </a:solidFill>
              </a:rPr>
              <a:t>The </a:t>
            </a:r>
            <a:r>
              <a:rPr lang="en-GB" sz="2400" dirty="0">
                <a:solidFill>
                  <a:schemeClr val="accent6">
                    <a:lumMod val="50000"/>
                  </a:schemeClr>
                </a:solidFill>
              </a:rPr>
              <a:t>victim was an </a:t>
            </a:r>
            <a:r>
              <a:rPr lang="en-GB" sz="2400" dirty="0" smtClean="0">
                <a:solidFill>
                  <a:schemeClr val="accent6">
                    <a:lumMod val="50000"/>
                  </a:schemeClr>
                </a:solidFill>
              </a:rPr>
              <a:t>Afro-</a:t>
            </a:r>
            <a:r>
              <a:rPr lang="en-GB" sz="2400" dirty="0" err="1" smtClean="0">
                <a:solidFill>
                  <a:schemeClr val="accent6">
                    <a:lumMod val="50000"/>
                  </a:schemeClr>
                </a:solidFill>
              </a:rPr>
              <a:t>caribbean</a:t>
            </a:r>
            <a:r>
              <a:rPr lang="en-GB" sz="2400" dirty="0" smtClean="0">
                <a:solidFill>
                  <a:schemeClr val="accent6">
                    <a:lumMod val="50000"/>
                  </a:schemeClr>
                </a:solidFill>
              </a:rPr>
              <a:t> </a:t>
            </a:r>
            <a:r>
              <a:rPr lang="en-GB" sz="2400" dirty="0">
                <a:solidFill>
                  <a:schemeClr val="accent6">
                    <a:lumMod val="50000"/>
                  </a:schemeClr>
                </a:solidFill>
              </a:rPr>
              <a:t>woman aged 25 years. She was found fully clothed lying half on half off the bed in the larger of the two bedrooms.  The cause of death was exsanguination.  There were multiple stab wounds on the </a:t>
            </a:r>
            <a:r>
              <a:rPr lang="en-GB" sz="2400" dirty="0" smtClean="0">
                <a:solidFill>
                  <a:schemeClr val="accent6">
                    <a:lumMod val="50000"/>
                  </a:schemeClr>
                </a:solidFill>
              </a:rPr>
              <a:t>victim’s </a:t>
            </a:r>
            <a:r>
              <a:rPr lang="en-GB" sz="2400" dirty="0">
                <a:solidFill>
                  <a:schemeClr val="accent6">
                    <a:lumMod val="50000"/>
                  </a:schemeClr>
                </a:solidFill>
              </a:rPr>
              <a:t>neck, chest, forearms, hands and back. </a:t>
            </a:r>
            <a:r>
              <a:rPr lang="en-GB" sz="2400" dirty="0" smtClean="0">
                <a:solidFill>
                  <a:schemeClr val="accent6">
                    <a:lumMod val="50000"/>
                  </a:schemeClr>
                </a:solidFill>
              </a:rPr>
              <a:t>Those </a:t>
            </a:r>
            <a:r>
              <a:rPr lang="en-GB" sz="2400" dirty="0">
                <a:solidFill>
                  <a:schemeClr val="accent6">
                    <a:lumMod val="50000"/>
                  </a:schemeClr>
                </a:solidFill>
              </a:rPr>
              <a:t>in the chest and neck were the deepest and most obviously fatal. </a:t>
            </a:r>
            <a:endParaRPr lang="en-GB" sz="2400" dirty="0" smtClean="0">
              <a:solidFill>
                <a:schemeClr val="accent6">
                  <a:lumMod val="50000"/>
                </a:schemeClr>
              </a:solidFill>
            </a:endParaRPr>
          </a:p>
          <a:p>
            <a:pPr>
              <a:buFont typeface="Wingdings" panose="05000000000000000000" pitchFamily="2" charset="2"/>
              <a:buChar char="v"/>
            </a:pPr>
            <a:r>
              <a:rPr lang="en-GB" sz="2400" dirty="0" smtClean="0">
                <a:solidFill>
                  <a:schemeClr val="accent6">
                    <a:lumMod val="50000"/>
                  </a:schemeClr>
                </a:solidFill>
              </a:rPr>
              <a:t>There </a:t>
            </a:r>
            <a:r>
              <a:rPr lang="en-GB" sz="2400" dirty="0">
                <a:solidFill>
                  <a:schemeClr val="accent6">
                    <a:lumMod val="50000"/>
                  </a:schemeClr>
                </a:solidFill>
              </a:rPr>
              <a:t>were large patches of blood in the living area, the kitchen and the bedroom.  In the bedroom there were two large bloodstains on the bed and another on the floor beneath the victim.  There were smaller patches and smears of blood in the corridor and the bedroom doorway and traces in the bathroom sink. </a:t>
            </a:r>
          </a:p>
          <a:p>
            <a:pPr>
              <a:buFont typeface="Wingdings" panose="05000000000000000000" pitchFamily="2" charset="2"/>
              <a:buChar char="v"/>
            </a:pPr>
            <a:r>
              <a:rPr lang="en-GB" sz="2400" dirty="0">
                <a:solidFill>
                  <a:schemeClr val="accent6">
                    <a:lumMod val="50000"/>
                  </a:schemeClr>
                </a:solidFill>
              </a:rPr>
              <a:t>Most areas of the flat appeared undisturbed although the living area was in some disarray.  Cutlery was found on the floor and two half eaten plates of food </a:t>
            </a:r>
            <a:r>
              <a:rPr lang="en-GB" sz="2400" dirty="0" smtClean="0">
                <a:solidFill>
                  <a:schemeClr val="accent6">
                    <a:lumMod val="50000"/>
                  </a:schemeClr>
                </a:solidFill>
              </a:rPr>
              <a:t>on </a:t>
            </a:r>
            <a:r>
              <a:rPr lang="en-GB" sz="2400" dirty="0">
                <a:solidFill>
                  <a:schemeClr val="accent6">
                    <a:lumMod val="50000"/>
                  </a:schemeClr>
                </a:solidFill>
              </a:rPr>
              <a:t>the table.  All doors and windows were locked.</a:t>
            </a:r>
          </a:p>
          <a:p>
            <a:endParaRPr lang="en-GB" sz="2400" dirty="0"/>
          </a:p>
        </p:txBody>
      </p:sp>
    </p:spTree>
    <p:extLst>
      <p:ext uri="{BB962C8B-B14F-4D97-AF65-F5344CB8AC3E}">
        <p14:creationId xmlns:p14="http://schemas.microsoft.com/office/powerpoint/2010/main" val="3960778977"/>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pPr eaLnBrk="1" hangingPunct="1"/>
            <a:endParaRPr lang="en-GB" smtClean="0"/>
          </a:p>
        </p:txBody>
      </p:sp>
      <p:pic>
        <p:nvPicPr>
          <p:cNvPr id="11267" name="Content Placeholder 3" descr="crimePlan3.png"/>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233203" y="116632"/>
            <a:ext cx="8723313" cy="6643687"/>
          </a:xfrm>
          <a:ln>
            <a:solidFill>
              <a:schemeClr val="accent1"/>
            </a:solidFill>
          </a:ln>
        </p:spPr>
      </p:pic>
    </p:spTree>
    <p:extLst>
      <p:ext uri="{BB962C8B-B14F-4D97-AF65-F5344CB8AC3E}">
        <p14:creationId xmlns:p14="http://schemas.microsoft.com/office/powerpoint/2010/main" val="457323988"/>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0060" y="116632"/>
            <a:ext cx="8229600" cy="6120680"/>
          </a:xfrm>
          <a:solidFill>
            <a:schemeClr val="bg1"/>
          </a:solidFill>
          <a:ln>
            <a:solidFill>
              <a:schemeClr val="accent1"/>
            </a:solidFill>
          </a:ln>
        </p:spPr>
        <p:txBody>
          <a:bodyPr>
            <a:noAutofit/>
          </a:bodyPr>
          <a:lstStyle/>
          <a:p>
            <a:pPr>
              <a:buFont typeface="Wingdings" panose="05000000000000000000" pitchFamily="2" charset="2"/>
              <a:buChar char="v"/>
            </a:pPr>
            <a:endParaRPr lang="en-GB" sz="2400" dirty="0" smtClean="0"/>
          </a:p>
          <a:p>
            <a:pPr>
              <a:buFont typeface="Wingdings" panose="05000000000000000000" pitchFamily="2" charset="2"/>
              <a:buChar char="v"/>
            </a:pPr>
            <a:r>
              <a:rPr lang="en-GB" sz="2400" dirty="0" smtClean="0"/>
              <a:t>The </a:t>
            </a:r>
            <a:r>
              <a:rPr lang="en-GB" sz="2400" dirty="0"/>
              <a:t>victim was a Caucasian </a:t>
            </a:r>
            <a:r>
              <a:rPr lang="en-GB" sz="2400" dirty="0" smtClean="0"/>
              <a:t>woman </a:t>
            </a:r>
            <a:r>
              <a:rPr lang="en-GB" sz="2400" dirty="0"/>
              <a:t>aged 45 years. </a:t>
            </a:r>
            <a:r>
              <a:rPr lang="en-GB" sz="2400" dirty="0" smtClean="0"/>
              <a:t>She </a:t>
            </a:r>
            <a:r>
              <a:rPr lang="en-GB" sz="2400" dirty="0"/>
              <a:t>was found naked on the bed </a:t>
            </a:r>
            <a:r>
              <a:rPr lang="en-GB" sz="2400" dirty="0" smtClean="0"/>
              <a:t>in </a:t>
            </a:r>
            <a:r>
              <a:rPr lang="en-GB" sz="2400" dirty="0"/>
              <a:t>the smaller bedroom.  Her </a:t>
            </a:r>
            <a:r>
              <a:rPr lang="en-GB" sz="2400" dirty="0" smtClean="0"/>
              <a:t>wrists </a:t>
            </a:r>
            <a:r>
              <a:rPr lang="en-GB" sz="2400" dirty="0"/>
              <a:t>and ankles had been </a:t>
            </a:r>
            <a:r>
              <a:rPr lang="en-GB" sz="2400" dirty="0" smtClean="0"/>
              <a:t>bound </a:t>
            </a:r>
            <a:r>
              <a:rPr lang="en-GB" sz="2400" dirty="0"/>
              <a:t>with industrial duct tape.  </a:t>
            </a:r>
            <a:r>
              <a:rPr lang="en-GB" sz="2400" dirty="0" smtClean="0"/>
              <a:t>The </a:t>
            </a:r>
            <a:r>
              <a:rPr lang="en-GB" sz="2400" dirty="0"/>
              <a:t>cause of death was </a:t>
            </a:r>
            <a:r>
              <a:rPr lang="en-GB" sz="2400" dirty="0" smtClean="0"/>
              <a:t>exsanguination</a:t>
            </a:r>
            <a:r>
              <a:rPr lang="en-GB" sz="2400" dirty="0"/>
              <a:t>.  There were forty </a:t>
            </a:r>
            <a:r>
              <a:rPr lang="en-GB" sz="2400" dirty="0" smtClean="0"/>
              <a:t>five </a:t>
            </a:r>
            <a:r>
              <a:rPr lang="en-GB" sz="2400" dirty="0"/>
              <a:t>stab wounds on the victim’s </a:t>
            </a:r>
            <a:r>
              <a:rPr lang="en-GB" sz="2400" dirty="0" smtClean="0"/>
              <a:t>chest</a:t>
            </a:r>
            <a:r>
              <a:rPr lang="en-GB" sz="2400" dirty="0"/>
              <a:t>, abdomen and thighs.  </a:t>
            </a:r>
          </a:p>
          <a:p>
            <a:pPr>
              <a:buFont typeface="Wingdings" panose="05000000000000000000" pitchFamily="2" charset="2"/>
              <a:buChar char="v"/>
            </a:pPr>
            <a:r>
              <a:rPr lang="en-GB" sz="2400" dirty="0"/>
              <a:t>None of these were deep enough </a:t>
            </a:r>
            <a:r>
              <a:rPr lang="en-GB" sz="2400" dirty="0" smtClean="0"/>
              <a:t>to </a:t>
            </a:r>
            <a:r>
              <a:rPr lang="en-GB" sz="2400" dirty="0"/>
              <a:t>be immediately fatal. Her </a:t>
            </a:r>
            <a:r>
              <a:rPr lang="en-GB" sz="2400" dirty="0" smtClean="0"/>
              <a:t>throat </a:t>
            </a:r>
            <a:r>
              <a:rPr lang="en-GB" sz="2400" dirty="0"/>
              <a:t>had been deeply cut but it </a:t>
            </a:r>
            <a:r>
              <a:rPr lang="en-GB" sz="2400" dirty="0" smtClean="0"/>
              <a:t>is </a:t>
            </a:r>
            <a:r>
              <a:rPr lang="en-GB" sz="2400" dirty="0"/>
              <a:t>not clear whether this </a:t>
            </a:r>
            <a:r>
              <a:rPr lang="en-GB" sz="2400" dirty="0" smtClean="0"/>
              <a:t>occurred </a:t>
            </a:r>
            <a:r>
              <a:rPr lang="en-GB" sz="2400" dirty="0"/>
              <a:t>after her death.   </a:t>
            </a:r>
            <a:r>
              <a:rPr lang="en-GB" sz="2400" dirty="0" smtClean="0"/>
              <a:t>There </a:t>
            </a:r>
            <a:r>
              <a:rPr lang="en-GB" sz="2400" dirty="0"/>
              <a:t>was a large patch of blood </a:t>
            </a:r>
            <a:r>
              <a:rPr lang="en-GB" sz="2400" dirty="0" smtClean="0"/>
              <a:t>beneath </a:t>
            </a:r>
            <a:r>
              <a:rPr lang="en-GB" sz="2400" dirty="0"/>
              <a:t>the victim, enough to </a:t>
            </a:r>
            <a:r>
              <a:rPr lang="en-GB" sz="2400" dirty="0" smtClean="0"/>
              <a:t>have </a:t>
            </a:r>
            <a:r>
              <a:rPr lang="en-GB" sz="2400" dirty="0"/>
              <a:t>soaked right through the </a:t>
            </a:r>
            <a:r>
              <a:rPr lang="en-GB" sz="2400" dirty="0" smtClean="0"/>
              <a:t>bedding </a:t>
            </a:r>
            <a:r>
              <a:rPr lang="en-GB" sz="2400" dirty="0"/>
              <a:t>and mattress.  Small </a:t>
            </a:r>
            <a:r>
              <a:rPr lang="en-GB" sz="2400" dirty="0" smtClean="0"/>
              <a:t>traces </a:t>
            </a:r>
            <a:r>
              <a:rPr lang="en-GB" sz="2400" dirty="0"/>
              <a:t>of blood were found near </a:t>
            </a:r>
            <a:r>
              <a:rPr lang="en-GB" sz="2400" dirty="0" smtClean="0"/>
              <a:t>the </a:t>
            </a:r>
            <a:r>
              <a:rPr lang="en-GB" sz="2400" dirty="0"/>
              <a:t>front door, on the armchair in </a:t>
            </a:r>
            <a:r>
              <a:rPr lang="en-GB" sz="2400" dirty="0" smtClean="0"/>
              <a:t>the </a:t>
            </a:r>
            <a:r>
              <a:rPr lang="en-GB" sz="2400" dirty="0"/>
              <a:t>living area.  Dilute blood was </a:t>
            </a:r>
            <a:r>
              <a:rPr lang="en-GB" sz="2400" dirty="0" smtClean="0"/>
              <a:t>found </a:t>
            </a:r>
            <a:r>
              <a:rPr lang="en-GB" sz="2400" dirty="0"/>
              <a:t>in the shower/bath. </a:t>
            </a:r>
          </a:p>
          <a:p>
            <a:pPr>
              <a:buFont typeface="Wingdings" panose="05000000000000000000" pitchFamily="2" charset="2"/>
              <a:buChar char="v"/>
            </a:pPr>
            <a:r>
              <a:rPr lang="en-GB" sz="2400" dirty="0"/>
              <a:t>The contents of the flat appeared </a:t>
            </a:r>
            <a:r>
              <a:rPr lang="en-GB" sz="2400" dirty="0" smtClean="0"/>
              <a:t>undisturbed</a:t>
            </a:r>
            <a:r>
              <a:rPr lang="en-GB" sz="2400" dirty="0"/>
              <a:t>, although some </a:t>
            </a:r>
            <a:r>
              <a:rPr lang="en-GB" sz="2400" dirty="0" smtClean="0"/>
              <a:t>bedroom </a:t>
            </a:r>
            <a:r>
              <a:rPr lang="en-GB" sz="2400" dirty="0"/>
              <a:t>drawers were open.  A </a:t>
            </a:r>
            <a:r>
              <a:rPr lang="en-GB" sz="2400" dirty="0" smtClean="0"/>
              <a:t>pendant </a:t>
            </a:r>
            <a:r>
              <a:rPr lang="en-GB" sz="2400" dirty="0"/>
              <a:t>the victim was known to </a:t>
            </a:r>
            <a:r>
              <a:rPr lang="en-GB" sz="2400" dirty="0" smtClean="0"/>
              <a:t>be </a:t>
            </a:r>
            <a:r>
              <a:rPr lang="en-GB" sz="2400" dirty="0"/>
              <a:t>wearing was not found. </a:t>
            </a:r>
          </a:p>
        </p:txBody>
      </p:sp>
    </p:spTree>
    <p:extLst>
      <p:ext uri="{BB962C8B-B14F-4D97-AF65-F5344CB8AC3E}">
        <p14:creationId xmlns:p14="http://schemas.microsoft.com/office/powerpoint/2010/main" val="118588055"/>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762000" y="228600"/>
            <a:ext cx="7772400" cy="1143000"/>
          </a:xfrm>
        </p:spPr>
        <p:txBody>
          <a:bodyPr/>
          <a:lstStyle/>
          <a:p>
            <a:pPr eaLnBrk="1" hangingPunct="1"/>
            <a:r>
              <a:rPr lang="en-US" dirty="0" smtClean="0">
                <a:solidFill>
                  <a:schemeClr val="accent6">
                    <a:lumMod val="50000"/>
                  </a:schemeClr>
                </a:solidFill>
              </a:rPr>
              <a:t>Your brief…</a:t>
            </a:r>
          </a:p>
        </p:txBody>
      </p:sp>
      <p:sp>
        <p:nvSpPr>
          <p:cNvPr id="6147" name="Rectangle 3"/>
          <p:cNvSpPr>
            <a:spLocks noGrp="1" noChangeArrowheads="1"/>
          </p:cNvSpPr>
          <p:nvPr>
            <p:ph idx="1"/>
          </p:nvPr>
        </p:nvSpPr>
        <p:spPr>
          <a:xfrm>
            <a:off x="685800" y="1844824"/>
            <a:ext cx="7772400" cy="4251176"/>
          </a:xfrm>
          <a:solidFill>
            <a:schemeClr val="bg1"/>
          </a:solidFill>
          <a:ln>
            <a:solidFill>
              <a:schemeClr val="accent1"/>
            </a:solidFill>
          </a:ln>
        </p:spPr>
        <p:txBody>
          <a:bodyPr/>
          <a:lstStyle/>
          <a:p>
            <a:pPr eaLnBrk="1" hangingPunct="1">
              <a:lnSpc>
                <a:spcPct val="90000"/>
              </a:lnSpc>
              <a:buFont typeface="Wingdings" panose="05000000000000000000" pitchFamily="2" charset="2"/>
              <a:buChar char="v"/>
            </a:pPr>
            <a:r>
              <a:rPr lang="en-US" sz="2000" dirty="0" smtClean="0">
                <a:solidFill>
                  <a:schemeClr val="accent6">
                    <a:lumMod val="50000"/>
                  </a:schemeClr>
                </a:solidFill>
              </a:rPr>
              <a:t>The body of a 21-year-old shop worker has been found hidden under some fallen leaves and bushes just off a walkway that many people use as a short-cut from the city </a:t>
            </a:r>
            <a:r>
              <a:rPr lang="en-US" sz="2000" dirty="0" err="1" smtClean="0">
                <a:solidFill>
                  <a:schemeClr val="accent6">
                    <a:lumMod val="50000"/>
                  </a:schemeClr>
                </a:solidFill>
              </a:rPr>
              <a:t>centre</a:t>
            </a:r>
            <a:r>
              <a:rPr lang="en-US" sz="2000" dirty="0" smtClean="0">
                <a:solidFill>
                  <a:schemeClr val="accent6">
                    <a:lumMod val="50000"/>
                  </a:schemeClr>
                </a:solidFill>
              </a:rPr>
              <a:t> to an adjacent housing estate by a young couple walking their dog early on a Saturday morning. </a:t>
            </a:r>
          </a:p>
          <a:p>
            <a:pPr eaLnBrk="1" hangingPunct="1">
              <a:lnSpc>
                <a:spcPct val="90000"/>
              </a:lnSpc>
              <a:buFont typeface="Wingdings" panose="05000000000000000000" pitchFamily="2" charset="2"/>
              <a:buChar char="v"/>
            </a:pPr>
            <a:r>
              <a:rPr lang="en-US" sz="2000" dirty="0" smtClean="0">
                <a:solidFill>
                  <a:schemeClr val="accent6">
                    <a:lumMod val="50000"/>
                  </a:schemeClr>
                </a:solidFill>
              </a:rPr>
              <a:t>The victim was last seen alive leaving her job at a shop in the city </a:t>
            </a:r>
            <a:r>
              <a:rPr lang="en-US" sz="2000" dirty="0" err="1" smtClean="0">
                <a:solidFill>
                  <a:schemeClr val="accent6">
                    <a:lumMod val="50000"/>
                  </a:schemeClr>
                </a:solidFill>
              </a:rPr>
              <a:t>centre</a:t>
            </a:r>
            <a:r>
              <a:rPr lang="en-US" sz="2000" dirty="0" smtClean="0">
                <a:solidFill>
                  <a:schemeClr val="accent6">
                    <a:lumMod val="50000"/>
                  </a:schemeClr>
                </a:solidFill>
              </a:rPr>
              <a:t> at 6.50pm when she said that she was going straight home.  Work colleagues confirm that she often took the short-cut home.  The housing estate where the victim lives houses approximately 2,000 people, mainly working class, laborers, or claiming Government Benefits.  There is a high prevalence of unemployment in this area. </a:t>
            </a:r>
          </a:p>
          <a:p>
            <a:pPr eaLnBrk="1" hangingPunct="1">
              <a:lnSpc>
                <a:spcPct val="90000"/>
              </a:lnSpc>
              <a:buFont typeface="Wingdings" panose="05000000000000000000" pitchFamily="2" charset="2"/>
              <a:buChar char="v"/>
            </a:pPr>
            <a:r>
              <a:rPr lang="en-US" sz="2000" dirty="0" smtClean="0">
                <a:solidFill>
                  <a:schemeClr val="accent6">
                    <a:lumMod val="50000"/>
                  </a:schemeClr>
                </a:solidFill>
              </a:rPr>
              <a:t>There have been 3 other reported attempted attacks on women within quarter-of-a-mile of the offence in the last 2 months.  All the other victims managed to escape unharmed and identified a similar looking suspect. </a:t>
            </a:r>
          </a:p>
        </p:txBody>
      </p:sp>
    </p:spTree>
    <p:extLst>
      <p:ext uri="{BB962C8B-B14F-4D97-AF65-F5344CB8AC3E}">
        <p14:creationId xmlns:p14="http://schemas.microsoft.com/office/powerpoint/2010/main" val="3306569126"/>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US" dirty="0" smtClean="0">
                <a:solidFill>
                  <a:schemeClr val="accent6">
                    <a:lumMod val="50000"/>
                  </a:schemeClr>
                </a:solidFill>
              </a:rPr>
              <a:t>Pathology Department</a:t>
            </a:r>
          </a:p>
        </p:txBody>
      </p:sp>
      <p:sp>
        <p:nvSpPr>
          <p:cNvPr id="7171" name="Rectangle 3"/>
          <p:cNvSpPr>
            <a:spLocks noGrp="1" noChangeArrowheads="1"/>
          </p:cNvSpPr>
          <p:nvPr>
            <p:ph idx="1"/>
          </p:nvPr>
        </p:nvSpPr>
        <p:spPr>
          <a:solidFill>
            <a:schemeClr val="bg1"/>
          </a:solidFill>
          <a:ln>
            <a:solidFill>
              <a:schemeClr val="accent1"/>
            </a:solidFill>
          </a:ln>
        </p:spPr>
        <p:txBody>
          <a:bodyPr>
            <a:normAutofit/>
          </a:bodyPr>
          <a:lstStyle/>
          <a:p>
            <a:pPr eaLnBrk="1" hangingPunct="1">
              <a:buFont typeface="Wingdings" panose="05000000000000000000" pitchFamily="2" charset="2"/>
              <a:buChar char="v"/>
            </a:pPr>
            <a:r>
              <a:rPr lang="en-US" sz="2400" dirty="0" smtClean="0"/>
              <a:t>   </a:t>
            </a:r>
            <a:r>
              <a:rPr lang="en-US" sz="2400" dirty="0" smtClean="0">
                <a:solidFill>
                  <a:schemeClr val="accent6">
                    <a:lumMod val="50000"/>
                  </a:schemeClr>
                </a:solidFill>
              </a:rPr>
              <a:t>The pathologist report states that the young lady was killed between 6pm and 8.30pm the previous Friday.  The cause of death has been identified as strangulation.  </a:t>
            </a:r>
          </a:p>
          <a:p>
            <a:pPr eaLnBrk="1" hangingPunct="1">
              <a:buFont typeface="Wingdings" panose="05000000000000000000" pitchFamily="2" charset="2"/>
              <a:buChar char="v"/>
            </a:pPr>
            <a:r>
              <a:rPr lang="en-US" sz="2400" dirty="0" smtClean="0">
                <a:solidFill>
                  <a:schemeClr val="accent6">
                    <a:lumMod val="50000"/>
                  </a:schemeClr>
                </a:solidFill>
              </a:rPr>
              <a:t>As a result of the pattern of the bruises around the neck it seems to have been a large chain of some form.  Also it is noted that there are defense wounds where the victim had attempted to struggle free.  </a:t>
            </a:r>
          </a:p>
          <a:p>
            <a:pPr eaLnBrk="1" hangingPunct="1">
              <a:buFont typeface="Wingdings" panose="05000000000000000000" pitchFamily="2" charset="2"/>
              <a:buChar char="v"/>
            </a:pPr>
            <a:r>
              <a:rPr lang="en-US" sz="2400" dirty="0" smtClean="0">
                <a:solidFill>
                  <a:schemeClr val="accent6">
                    <a:lumMod val="50000"/>
                  </a:schemeClr>
                </a:solidFill>
              </a:rPr>
              <a:t>Further to this there is a slight bruising to the top of her thighs suggesting an attempted sexual assault; however, no bodily fluids were found and a tampon was still in place</a:t>
            </a:r>
            <a:r>
              <a:rPr lang="en-US" sz="2400" dirty="0" smtClean="0"/>
              <a:t>.</a:t>
            </a:r>
            <a:r>
              <a:rPr lang="en-US" sz="2800" dirty="0" smtClean="0"/>
              <a:t> </a:t>
            </a:r>
          </a:p>
        </p:txBody>
      </p:sp>
    </p:spTree>
    <p:extLst>
      <p:ext uri="{BB962C8B-B14F-4D97-AF65-F5344CB8AC3E}">
        <p14:creationId xmlns:p14="http://schemas.microsoft.com/office/powerpoint/2010/main" val="2736501484"/>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US" dirty="0" smtClean="0">
                <a:solidFill>
                  <a:schemeClr val="accent6">
                    <a:lumMod val="50000"/>
                  </a:schemeClr>
                </a:solidFill>
              </a:rPr>
              <a:t>CID Department Memo </a:t>
            </a:r>
          </a:p>
        </p:txBody>
      </p:sp>
      <p:sp>
        <p:nvSpPr>
          <p:cNvPr id="8195" name="Rectangle 3"/>
          <p:cNvSpPr>
            <a:spLocks noGrp="1" noChangeArrowheads="1"/>
          </p:cNvSpPr>
          <p:nvPr>
            <p:ph idx="1"/>
          </p:nvPr>
        </p:nvSpPr>
        <p:spPr>
          <a:xfrm>
            <a:off x="539552" y="1845734"/>
            <a:ext cx="7992887" cy="4175554"/>
          </a:xfrm>
          <a:solidFill>
            <a:schemeClr val="bg1"/>
          </a:solidFill>
          <a:ln>
            <a:solidFill>
              <a:schemeClr val="accent1"/>
            </a:solidFill>
          </a:ln>
        </p:spPr>
        <p:txBody>
          <a:bodyPr>
            <a:normAutofit/>
          </a:bodyPr>
          <a:lstStyle/>
          <a:p>
            <a:pPr marL="609600" indent="-609600" eaLnBrk="1" hangingPunct="1">
              <a:lnSpc>
                <a:spcPct val="90000"/>
              </a:lnSpc>
            </a:pPr>
            <a:r>
              <a:rPr lang="en-US" sz="2400" dirty="0" smtClean="0">
                <a:solidFill>
                  <a:schemeClr val="accent6">
                    <a:lumMod val="50000"/>
                  </a:schemeClr>
                </a:solidFill>
              </a:rPr>
              <a:t>Officers searching the scene of the crime have found several items of interest:</a:t>
            </a:r>
            <a:endParaRPr lang="en-US" sz="2000" dirty="0" smtClean="0">
              <a:solidFill>
                <a:schemeClr val="accent6">
                  <a:lumMod val="50000"/>
                </a:schemeClr>
              </a:solidFill>
            </a:endParaRPr>
          </a:p>
          <a:p>
            <a:pPr marL="609600" indent="-609600" eaLnBrk="1" hangingPunct="1">
              <a:lnSpc>
                <a:spcPct val="90000"/>
              </a:lnSpc>
            </a:pPr>
            <a:endParaRPr lang="en-US" sz="2000" dirty="0" smtClean="0">
              <a:solidFill>
                <a:schemeClr val="accent6">
                  <a:lumMod val="50000"/>
                </a:schemeClr>
              </a:solidFill>
            </a:endParaRPr>
          </a:p>
          <a:p>
            <a:pPr marL="990600" lvl="1" indent="-533400" eaLnBrk="1" hangingPunct="1">
              <a:lnSpc>
                <a:spcPct val="90000"/>
              </a:lnSpc>
            </a:pPr>
            <a:r>
              <a:rPr lang="en-US" sz="2000" dirty="0" smtClean="0">
                <a:solidFill>
                  <a:schemeClr val="accent6">
                    <a:lumMod val="50000"/>
                  </a:schemeClr>
                </a:solidFill>
              </a:rPr>
              <a:t>A piece of chain approximately 1.5m long thrown in bushes around 300m away from the crime scene.  It appears that this chain was taken from a building </a:t>
            </a:r>
            <a:r>
              <a:rPr lang="en-US" sz="2000" dirty="0" smtClean="0">
                <a:solidFill>
                  <a:schemeClr val="accent6">
                    <a:lumMod val="50000"/>
                  </a:schemeClr>
                </a:solidFill>
              </a:rPr>
              <a:t>site </a:t>
            </a:r>
            <a:r>
              <a:rPr lang="en-US" sz="2000" dirty="0" smtClean="0">
                <a:solidFill>
                  <a:schemeClr val="accent6">
                    <a:lumMod val="50000"/>
                  </a:schemeClr>
                </a:solidFill>
              </a:rPr>
              <a:t>store only 25m from the crime scene.</a:t>
            </a:r>
          </a:p>
          <a:p>
            <a:pPr marL="990600" lvl="1" indent="-533400" eaLnBrk="1" hangingPunct="1">
              <a:lnSpc>
                <a:spcPct val="90000"/>
              </a:lnSpc>
            </a:pPr>
            <a:r>
              <a:rPr lang="en-US" sz="2000" dirty="0" smtClean="0">
                <a:solidFill>
                  <a:schemeClr val="accent6">
                    <a:lumMod val="50000"/>
                  </a:schemeClr>
                </a:solidFill>
              </a:rPr>
              <a:t>An open, but unused condom and wrapper were found within 5m of the crime scene.</a:t>
            </a:r>
          </a:p>
          <a:p>
            <a:pPr marL="990600" lvl="1" indent="-533400" eaLnBrk="1" hangingPunct="1">
              <a:lnSpc>
                <a:spcPct val="90000"/>
              </a:lnSpc>
            </a:pPr>
            <a:r>
              <a:rPr lang="en-US" sz="2000" dirty="0" smtClean="0">
                <a:solidFill>
                  <a:schemeClr val="accent6">
                    <a:lumMod val="50000"/>
                  </a:schemeClr>
                </a:solidFill>
              </a:rPr>
              <a:t>A receipt for 20 Cigarettes and a bottle of cider from a local 24-hour store was also found in very close proximity to the crime scene.</a:t>
            </a:r>
          </a:p>
          <a:p>
            <a:pPr marL="609600" indent="-609600" eaLnBrk="1" hangingPunct="1">
              <a:lnSpc>
                <a:spcPct val="90000"/>
              </a:lnSpc>
              <a:buFontTx/>
              <a:buNone/>
            </a:pPr>
            <a:endParaRPr lang="en-US" sz="2800" dirty="0" smtClean="0"/>
          </a:p>
        </p:txBody>
      </p:sp>
    </p:spTree>
    <p:extLst>
      <p:ext uri="{BB962C8B-B14F-4D97-AF65-F5344CB8AC3E}">
        <p14:creationId xmlns:p14="http://schemas.microsoft.com/office/powerpoint/2010/main" val="1856724430"/>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US" dirty="0" smtClean="0">
                <a:solidFill>
                  <a:schemeClr val="accent6">
                    <a:lumMod val="50000"/>
                  </a:schemeClr>
                </a:solidFill>
              </a:rPr>
              <a:t>CID Department Memo</a:t>
            </a:r>
          </a:p>
        </p:txBody>
      </p:sp>
      <p:sp>
        <p:nvSpPr>
          <p:cNvPr id="9219" name="Rectangle 3"/>
          <p:cNvSpPr>
            <a:spLocks noGrp="1" noChangeArrowheads="1"/>
          </p:cNvSpPr>
          <p:nvPr>
            <p:ph idx="1"/>
          </p:nvPr>
        </p:nvSpPr>
        <p:spPr>
          <a:xfrm>
            <a:off x="822959" y="1845734"/>
            <a:ext cx="7543801" cy="3671498"/>
          </a:xfrm>
          <a:solidFill>
            <a:schemeClr val="bg1"/>
          </a:solidFill>
          <a:ln>
            <a:solidFill>
              <a:schemeClr val="accent1"/>
            </a:solidFill>
          </a:ln>
        </p:spPr>
        <p:txBody>
          <a:bodyPr>
            <a:normAutofit/>
          </a:bodyPr>
          <a:lstStyle/>
          <a:p>
            <a:pPr eaLnBrk="1" hangingPunct="1">
              <a:buFontTx/>
              <a:buNone/>
            </a:pPr>
            <a:r>
              <a:rPr lang="en-US" sz="2800" dirty="0" smtClean="0">
                <a:solidFill>
                  <a:schemeClr val="accent6">
                    <a:lumMod val="50000"/>
                  </a:schemeClr>
                </a:solidFill>
              </a:rPr>
              <a:t>RE: Witness reports from Friday afternoon</a:t>
            </a:r>
          </a:p>
          <a:p>
            <a:pPr eaLnBrk="1" hangingPunct="1"/>
            <a:endParaRPr lang="en-US" sz="2800" dirty="0" smtClean="0">
              <a:solidFill>
                <a:schemeClr val="accent6">
                  <a:lumMod val="50000"/>
                </a:schemeClr>
              </a:solidFill>
            </a:endParaRPr>
          </a:p>
          <a:p>
            <a:pPr eaLnBrk="1" hangingPunct="1"/>
            <a:r>
              <a:rPr lang="en-US" sz="2400" dirty="0" smtClean="0">
                <a:solidFill>
                  <a:schemeClr val="accent6">
                    <a:lumMod val="50000"/>
                  </a:schemeClr>
                </a:solidFill>
              </a:rPr>
              <a:t>Two local residents have reported that they saw a man aged between 25 and 40 looking confused and disorientated walking from the short-cut to the housing estate around 6.45pm on the Friday.  The man was carrying a carrier bag and walked towards a tower block within the estate.</a:t>
            </a:r>
            <a:r>
              <a:rPr lang="en-US" sz="2800" dirty="0" smtClean="0">
                <a:solidFill>
                  <a:schemeClr val="accent6">
                    <a:lumMod val="50000"/>
                  </a:schemeClr>
                </a:solidFill>
              </a:rPr>
              <a:t> </a:t>
            </a:r>
          </a:p>
        </p:txBody>
      </p:sp>
    </p:spTree>
    <p:extLst>
      <p:ext uri="{BB962C8B-B14F-4D97-AF65-F5344CB8AC3E}">
        <p14:creationId xmlns:p14="http://schemas.microsoft.com/office/powerpoint/2010/main" val="269803591"/>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6">
                    <a:lumMod val="50000"/>
                  </a:schemeClr>
                </a:solidFill>
              </a:rPr>
              <a:t>Compile a profile-</a:t>
            </a:r>
            <a:endParaRPr lang="en-GB" dirty="0">
              <a:solidFill>
                <a:schemeClr val="accent6">
                  <a:lumMod val="50000"/>
                </a:schemeClr>
              </a:solidFill>
            </a:endParaRPr>
          </a:p>
        </p:txBody>
      </p:sp>
      <p:sp>
        <p:nvSpPr>
          <p:cNvPr id="3" name="Content Placeholder 2"/>
          <p:cNvSpPr>
            <a:spLocks noGrp="1"/>
          </p:cNvSpPr>
          <p:nvPr>
            <p:ph idx="1"/>
          </p:nvPr>
        </p:nvSpPr>
        <p:spPr>
          <a:solidFill>
            <a:schemeClr val="bg1"/>
          </a:solidFill>
          <a:ln>
            <a:solidFill>
              <a:schemeClr val="accent1"/>
            </a:solidFill>
          </a:ln>
        </p:spPr>
        <p:txBody>
          <a:bodyPr/>
          <a:lstStyle/>
          <a:p>
            <a:r>
              <a:rPr lang="en-GB" dirty="0" smtClean="0">
                <a:solidFill>
                  <a:schemeClr val="accent6">
                    <a:lumMod val="50000"/>
                  </a:schemeClr>
                </a:solidFill>
              </a:rPr>
              <a:t>Include:</a:t>
            </a:r>
          </a:p>
          <a:p>
            <a:pPr>
              <a:buFont typeface="Wingdings" panose="05000000000000000000" pitchFamily="2" charset="2"/>
              <a:buChar char="q"/>
            </a:pPr>
            <a:r>
              <a:rPr lang="en-GB" dirty="0">
                <a:solidFill>
                  <a:schemeClr val="accent6">
                    <a:lumMod val="50000"/>
                  </a:schemeClr>
                </a:solidFill>
              </a:rPr>
              <a:t> </a:t>
            </a:r>
            <a:r>
              <a:rPr lang="en-GB" dirty="0" smtClean="0">
                <a:solidFill>
                  <a:schemeClr val="accent6">
                    <a:lumMod val="50000"/>
                  </a:schemeClr>
                </a:solidFill>
              </a:rPr>
              <a:t>Motive- organised or disorganised</a:t>
            </a:r>
          </a:p>
          <a:p>
            <a:pPr>
              <a:buFont typeface="Wingdings" panose="05000000000000000000" pitchFamily="2" charset="2"/>
              <a:buChar char="q"/>
            </a:pPr>
            <a:r>
              <a:rPr lang="en-GB" dirty="0" smtClean="0">
                <a:solidFill>
                  <a:schemeClr val="accent6">
                    <a:lumMod val="50000"/>
                  </a:schemeClr>
                </a:solidFill>
              </a:rPr>
              <a:t>Age and Race</a:t>
            </a:r>
          </a:p>
          <a:p>
            <a:pPr>
              <a:buFont typeface="Wingdings" panose="05000000000000000000" pitchFamily="2" charset="2"/>
              <a:buChar char="q"/>
            </a:pPr>
            <a:r>
              <a:rPr lang="en-GB" dirty="0" smtClean="0">
                <a:solidFill>
                  <a:schemeClr val="accent6">
                    <a:lumMod val="50000"/>
                  </a:schemeClr>
                </a:solidFill>
              </a:rPr>
              <a:t>Employed/unemployed</a:t>
            </a:r>
          </a:p>
          <a:p>
            <a:pPr>
              <a:buFont typeface="Wingdings" panose="05000000000000000000" pitchFamily="2" charset="2"/>
              <a:buChar char="q"/>
            </a:pPr>
            <a:r>
              <a:rPr lang="en-GB" dirty="0" smtClean="0">
                <a:solidFill>
                  <a:schemeClr val="accent6">
                    <a:lumMod val="50000"/>
                  </a:schemeClr>
                </a:solidFill>
              </a:rPr>
              <a:t>Relationships with women </a:t>
            </a:r>
          </a:p>
          <a:p>
            <a:pPr>
              <a:buFont typeface="Wingdings" panose="05000000000000000000" pitchFamily="2" charset="2"/>
              <a:buChar char="q"/>
            </a:pPr>
            <a:r>
              <a:rPr lang="en-GB" dirty="0" smtClean="0">
                <a:solidFill>
                  <a:schemeClr val="accent6">
                    <a:lumMod val="50000"/>
                  </a:schemeClr>
                </a:solidFill>
              </a:rPr>
              <a:t>Place of residence</a:t>
            </a:r>
          </a:p>
          <a:p>
            <a:pPr>
              <a:buFont typeface="Wingdings" panose="05000000000000000000" pitchFamily="2" charset="2"/>
              <a:buChar char="q"/>
            </a:pPr>
            <a:r>
              <a:rPr lang="en-GB" dirty="0" smtClean="0">
                <a:solidFill>
                  <a:schemeClr val="accent6">
                    <a:lumMod val="50000"/>
                  </a:schemeClr>
                </a:solidFill>
              </a:rPr>
              <a:t>Background/personality variables</a:t>
            </a:r>
          </a:p>
          <a:p>
            <a:pPr>
              <a:buFont typeface="Wingdings" panose="05000000000000000000" pitchFamily="2" charset="2"/>
              <a:buChar char="q"/>
            </a:pPr>
            <a:endParaRPr lang="en-GB" dirty="0" smtClean="0">
              <a:solidFill>
                <a:schemeClr val="accent6">
                  <a:lumMod val="50000"/>
                </a:schemeClr>
              </a:solidFill>
            </a:endParaRPr>
          </a:p>
          <a:p>
            <a:pPr>
              <a:buFont typeface="Wingdings" panose="05000000000000000000" pitchFamily="2" charset="2"/>
              <a:buChar char="q"/>
            </a:pPr>
            <a:endParaRPr lang="en-GB" dirty="0" smtClean="0"/>
          </a:p>
          <a:p>
            <a:pPr>
              <a:buFont typeface="Wingdings" panose="05000000000000000000" pitchFamily="2" charset="2"/>
              <a:buChar char="q"/>
            </a:pPr>
            <a:endParaRPr lang="en-GB" dirty="0" smtClean="0"/>
          </a:p>
          <a:p>
            <a:pPr>
              <a:buFont typeface="Wingdings" panose="05000000000000000000" pitchFamily="2" charset="2"/>
              <a:buChar char="q"/>
            </a:pPr>
            <a:endParaRPr lang="en-GB" dirty="0" smtClean="0"/>
          </a:p>
          <a:p>
            <a:pPr>
              <a:buFont typeface="Wingdings" panose="05000000000000000000" pitchFamily="2" charset="2"/>
              <a:buChar char="q"/>
            </a:pPr>
            <a:endParaRPr lang="en-GB" dirty="0" smtClean="0"/>
          </a:p>
          <a:p>
            <a:pPr>
              <a:buFont typeface="Wingdings" panose="05000000000000000000" pitchFamily="2" charset="2"/>
              <a:buChar char="q"/>
            </a:pPr>
            <a:endParaRPr lang="en-GB" dirty="0" smtClean="0"/>
          </a:p>
          <a:p>
            <a:pPr>
              <a:buFont typeface="Wingdings" panose="05000000000000000000" pitchFamily="2" charset="2"/>
              <a:buChar char="q"/>
            </a:pPr>
            <a:endParaRPr lang="en-GB" dirty="0" smtClean="0"/>
          </a:p>
          <a:p>
            <a:pPr>
              <a:buFont typeface="Wingdings" panose="05000000000000000000" pitchFamily="2" charset="2"/>
              <a:buChar char="q"/>
            </a:pPr>
            <a:endParaRPr lang="en-GB" dirty="0"/>
          </a:p>
        </p:txBody>
      </p:sp>
    </p:spTree>
    <p:extLst>
      <p:ext uri="{BB962C8B-B14F-4D97-AF65-F5344CB8AC3E}">
        <p14:creationId xmlns:p14="http://schemas.microsoft.com/office/powerpoint/2010/main" val="3652925713"/>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3"/>
          <p:cNvSpPr>
            <a:spLocks noGrp="1" noChangeArrowheads="1"/>
          </p:cNvSpPr>
          <p:nvPr>
            <p:ph idx="1"/>
          </p:nvPr>
        </p:nvSpPr>
        <p:spPr>
          <a:xfrm>
            <a:off x="304800" y="381000"/>
            <a:ext cx="8610600" cy="5280248"/>
          </a:xfrm>
          <a:solidFill>
            <a:schemeClr val="bg1"/>
          </a:solidFill>
          <a:ln>
            <a:solidFill>
              <a:schemeClr val="accent1"/>
            </a:solidFill>
          </a:ln>
        </p:spPr>
        <p:txBody>
          <a:bodyPr/>
          <a:lstStyle/>
          <a:p>
            <a:pPr eaLnBrk="1" hangingPunct="1">
              <a:lnSpc>
                <a:spcPct val="90000"/>
              </a:lnSpc>
            </a:pPr>
            <a:endParaRPr lang="en-US" sz="2800" dirty="0" smtClean="0"/>
          </a:p>
          <a:p>
            <a:pPr eaLnBrk="1" hangingPunct="1">
              <a:lnSpc>
                <a:spcPct val="90000"/>
              </a:lnSpc>
            </a:pPr>
            <a:r>
              <a:rPr lang="en-US" sz="2800" dirty="0" smtClean="0">
                <a:solidFill>
                  <a:schemeClr val="accent6">
                    <a:lumMod val="50000"/>
                  </a:schemeClr>
                </a:solidFill>
              </a:rPr>
              <a:t>The </a:t>
            </a:r>
            <a:r>
              <a:rPr lang="en-US" sz="2800" dirty="0" smtClean="0">
                <a:solidFill>
                  <a:schemeClr val="accent6">
                    <a:lumMod val="50000"/>
                  </a:schemeClr>
                </a:solidFill>
              </a:rPr>
              <a:t>perpetrator: </a:t>
            </a:r>
          </a:p>
          <a:p>
            <a:pPr marL="0" indent="0" eaLnBrk="1" hangingPunct="1">
              <a:lnSpc>
                <a:spcPct val="90000"/>
              </a:lnSpc>
              <a:buNone/>
            </a:pPr>
            <a:endParaRPr lang="en-US" sz="2800" dirty="0" smtClean="0">
              <a:solidFill>
                <a:schemeClr val="accent6">
                  <a:lumMod val="50000"/>
                </a:schemeClr>
              </a:solidFill>
            </a:endParaRPr>
          </a:p>
          <a:p>
            <a:pPr eaLnBrk="1" hangingPunct="1">
              <a:lnSpc>
                <a:spcPct val="90000"/>
              </a:lnSpc>
            </a:pPr>
            <a:r>
              <a:rPr lang="en-US" sz="2800" dirty="0" smtClean="0">
                <a:solidFill>
                  <a:schemeClr val="accent6">
                    <a:lumMod val="50000"/>
                  </a:schemeClr>
                </a:solidFill>
              </a:rPr>
              <a:t>Mr. Jackson, a manual </a:t>
            </a:r>
            <a:r>
              <a:rPr lang="en-US" sz="2800" dirty="0" err="1" smtClean="0">
                <a:solidFill>
                  <a:schemeClr val="accent6">
                    <a:lumMod val="50000"/>
                  </a:schemeClr>
                </a:solidFill>
              </a:rPr>
              <a:t>labourer</a:t>
            </a:r>
            <a:r>
              <a:rPr lang="en-US" sz="2800" dirty="0" smtClean="0">
                <a:solidFill>
                  <a:schemeClr val="accent6">
                    <a:lumMod val="50000"/>
                  </a:schemeClr>
                </a:solidFill>
              </a:rPr>
              <a:t> lives on the local housing estate alone after a string of failed relationships with several local women.  Witness statements gathered from these previous partners suggest that he verbally abused and on some occasions physically abused them. </a:t>
            </a:r>
            <a:r>
              <a:rPr lang="en-US" sz="2800" dirty="0" smtClean="0">
                <a:solidFill>
                  <a:schemeClr val="accent6">
                    <a:lumMod val="50000"/>
                  </a:schemeClr>
                </a:solidFill>
              </a:rPr>
              <a:t>Many </a:t>
            </a:r>
            <a:r>
              <a:rPr lang="en-US" sz="2800" dirty="0" smtClean="0">
                <a:solidFill>
                  <a:schemeClr val="accent6">
                    <a:lumMod val="50000"/>
                  </a:schemeClr>
                </a:solidFill>
              </a:rPr>
              <a:t>also mentioned the accused had problems in getting and maintaining an erection on several occasions. </a:t>
            </a:r>
          </a:p>
          <a:p>
            <a:pPr eaLnBrk="1" hangingPunct="1">
              <a:lnSpc>
                <a:spcPct val="90000"/>
              </a:lnSpc>
            </a:pPr>
            <a:endParaRPr lang="en-US" sz="2800" dirty="0" smtClean="0"/>
          </a:p>
        </p:txBody>
      </p:sp>
    </p:spTree>
    <p:extLst>
      <p:ext uri="{BB962C8B-B14F-4D97-AF65-F5344CB8AC3E}">
        <p14:creationId xmlns:p14="http://schemas.microsoft.com/office/powerpoint/2010/main" val="2439955323"/>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959" y="1845734"/>
            <a:ext cx="7543801" cy="3167442"/>
          </a:xfrm>
          <a:solidFill>
            <a:schemeClr val="bg1"/>
          </a:solidFill>
          <a:ln>
            <a:solidFill>
              <a:schemeClr val="accent1"/>
            </a:solidFill>
          </a:ln>
        </p:spPr>
        <p:txBody>
          <a:bodyPr/>
          <a:lstStyle/>
          <a:p>
            <a:endParaRPr lang="en-US" sz="2400" dirty="0" smtClean="0"/>
          </a:p>
          <a:p>
            <a:r>
              <a:rPr lang="en-US" sz="2400" dirty="0" smtClean="0">
                <a:solidFill>
                  <a:schemeClr val="accent6">
                    <a:lumMod val="50000"/>
                  </a:schemeClr>
                </a:solidFill>
              </a:rPr>
              <a:t>An </a:t>
            </a:r>
            <a:r>
              <a:rPr lang="en-US" sz="2400" dirty="0">
                <a:solidFill>
                  <a:schemeClr val="accent6">
                    <a:lumMod val="50000"/>
                  </a:schemeClr>
                </a:solidFill>
              </a:rPr>
              <a:t>ex-foster child, </a:t>
            </a:r>
            <a:r>
              <a:rPr lang="en-US" sz="2400" dirty="0" smtClean="0">
                <a:solidFill>
                  <a:schemeClr val="accent6">
                    <a:lumMod val="50000"/>
                  </a:schemeClr>
                </a:solidFill>
              </a:rPr>
              <a:t>Mr. </a:t>
            </a:r>
            <a:r>
              <a:rPr lang="en-US" sz="2400" dirty="0">
                <a:solidFill>
                  <a:schemeClr val="accent6">
                    <a:lumMod val="50000"/>
                  </a:schemeClr>
                </a:solidFill>
              </a:rPr>
              <a:t>Jackson, had difficulty in </a:t>
            </a:r>
            <a:r>
              <a:rPr lang="en-US" sz="2400" dirty="0" err="1">
                <a:solidFill>
                  <a:schemeClr val="accent6">
                    <a:lumMod val="50000"/>
                  </a:schemeClr>
                </a:solidFill>
              </a:rPr>
              <a:t>socialising</a:t>
            </a:r>
            <a:r>
              <a:rPr lang="en-US" sz="2400" dirty="0">
                <a:solidFill>
                  <a:schemeClr val="accent6">
                    <a:lumMod val="50000"/>
                  </a:schemeClr>
                </a:solidFill>
              </a:rPr>
              <a:t> and would often spend the evenings in his flat alone, especially during the previous 18 months whilst he was single.  He grew angry towards his ex-partners, which was consequently transferred to all women. </a:t>
            </a:r>
          </a:p>
          <a:p>
            <a:endParaRPr lang="en-GB" dirty="0">
              <a:solidFill>
                <a:schemeClr val="accent6">
                  <a:lumMod val="50000"/>
                </a:schemeClr>
              </a:solidFill>
            </a:endParaRPr>
          </a:p>
        </p:txBody>
      </p:sp>
    </p:spTree>
    <p:extLst>
      <p:ext uri="{BB962C8B-B14F-4D97-AF65-F5344CB8AC3E}">
        <p14:creationId xmlns:p14="http://schemas.microsoft.com/office/powerpoint/2010/main" val="1824399898"/>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
          <p:cNvSpPr>
            <a:spLocks noGrp="1" noChangeArrowheads="1"/>
          </p:cNvSpPr>
          <p:nvPr>
            <p:ph idx="1"/>
          </p:nvPr>
        </p:nvSpPr>
        <p:spPr>
          <a:xfrm>
            <a:off x="685800" y="1844824"/>
            <a:ext cx="7772400" cy="4104456"/>
          </a:xfrm>
          <a:solidFill>
            <a:schemeClr val="bg1"/>
          </a:solidFill>
          <a:ln>
            <a:solidFill>
              <a:schemeClr val="accent1"/>
            </a:solidFill>
          </a:ln>
        </p:spPr>
        <p:txBody>
          <a:bodyPr>
            <a:normAutofit fontScale="92500" lnSpcReduction="20000"/>
          </a:bodyPr>
          <a:lstStyle/>
          <a:p>
            <a:pPr eaLnBrk="1" hangingPunct="1">
              <a:lnSpc>
                <a:spcPct val="90000"/>
              </a:lnSpc>
            </a:pPr>
            <a:r>
              <a:rPr lang="en-US" sz="2800" dirty="0" smtClean="0">
                <a:solidFill>
                  <a:schemeClr val="accent6">
                    <a:lumMod val="50000"/>
                  </a:schemeClr>
                </a:solidFill>
              </a:rPr>
              <a:t>Following further questioning he confessed to the other 3 attempted attacks.  </a:t>
            </a:r>
            <a:endParaRPr lang="en-US" sz="2800" dirty="0" smtClean="0">
              <a:solidFill>
                <a:schemeClr val="accent6">
                  <a:lumMod val="50000"/>
                </a:schemeClr>
              </a:solidFill>
            </a:endParaRPr>
          </a:p>
          <a:p>
            <a:pPr eaLnBrk="1" hangingPunct="1">
              <a:lnSpc>
                <a:spcPct val="90000"/>
              </a:lnSpc>
            </a:pPr>
            <a:r>
              <a:rPr lang="en-US" sz="2800" dirty="0" smtClean="0">
                <a:solidFill>
                  <a:schemeClr val="accent6">
                    <a:lumMod val="50000"/>
                  </a:schemeClr>
                </a:solidFill>
              </a:rPr>
              <a:t>It </a:t>
            </a:r>
            <a:r>
              <a:rPr lang="en-US" sz="2800" dirty="0" smtClean="0">
                <a:solidFill>
                  <a:schemeClr val="accent6">
                    <a:lumMod val="50000"/>
                  </a:schemeClr>
                </a:solidFill>
              </a:rPr>
              <a:t>emerged that he had drank the bottle of cider and had seen the victim walking down the walkway in the opposite direction.  </a:t>
            </a:r>
            <a:endParaRPr lang="en-US" sz="2800" dirty="0" smtClean="0">
              <a:solidFill>
                <a:schemeClr val="accent6">
                  <a:lumMod val="50000"/>
                </a:schemeClr>
              </a:solidFill>
            </a:endParaRPr>
          </a:p>
          <a:p>
            <a:pPr eaLnBrk="1" hangingPunct="1">
              <a:lnSpc>
                <a:spcPct val="90000"/>
              </a:lnSpc>
            </a:pPr>
            <a:r>
              <a:rPr lang="en-US" sz="2800" dirty="0" smtClean="0">
                <a:solidFill>
                  <a:schemeClr val="accent6">
                    <a:lumMod val="50000"/>
                  </a:schemeClr>
                </a:solidFill>
              </a:rPr>
              <a:t>He </a:t>
            </a:r>
            <a:r>
              <a:rPr lang="en-US" sz="2800" dirty="0" smtClean="0">
                <a:solidFill>
                  <a:schemeClr val="accent6">
                    <a:lumMod val="50000"/>
                  </a:schemeClr>
                </a:solidFill>
              </a:rPr>
              <a:t>picked up the chain from the building site and followed the victim.  When behind her he pushed her onto the grass verge where he attempted to rape her but he couldn’t maintain an erection.  </a:t>
            </a:r>
            <a:endParaRPr lang="en-US" sz="2800" dirty="0" smtClean="0">
              <a:solidFill>
                <a:schemeClr val="accent6">
                  <a:lumMod val="50000"/>
                </a:schemeClr>
              </a:solidFill>
            </a:endParaRPr>
          </a:p>
          <a:p>
            <a:pPr eaLnBrk="1" hangingPunct="1">
              <a:lnSpc>
                <a:spcPct val="90000"/>
              </a:lnSpc>
            </a:pPr>
            <a:r>
              <a:rPr lang="en-US" sz="2800" dirty="0" smtClean="0">
                <a:solidFill>
                  <a:schemeClr val="accent6">
                    <a:lumMod val="50000"/>
                  </a:schemeClr>
                </a:solidFill>
              </a:rPr>
              <a:t>The </a:t>
            </a:r>
            <a:r>
              <a:rPr lang="en-US" sz="2800" dirty="0" smtClean="0">
                <a:solidFill>
                  <a:schemeClr val="accent6">
                    <a:lumMod val="50000"/>
                  </a:schemeClr>
                </a:solidFill>
              </a:rPr>
              <a:t>victim ridiculed him as a result which caused him to strangle her. </a:t>
            </a:r>
          </a:p>
          <a:p>
            <a:pPr eaLnBrk="1" hangingPunct="1">
              <a:lnSpc>
                <a:spcPct val="90000"/>
              </a:lnSpc>
            </a:pPr>
            <a:endParaRPr lang="en-US" sz="2800" dirty="0" smtClean="0"/>
          </a:p>
          <a:p>
            <a:pPr eaLnBrk="1" hangingPunct="1">
              <a:lnSpc>
                <a:spcPct val="90000"/>
              </a:lnSpc>
              <a:buFontTx/>
              <a:buNone/>
            </a:pPr>
            <a:endParaRPr lang="en-US" sz="2800" dirty="0" smtClean="0"/>
          </a:p>
        </p:txBody>
      </p:sp>
    </p:spTree>
    <p:extLst>
      <p:ext uri="{BB962C8B-B14F-4D97-AF65-F5344CB8AC3E}">
        <p14:creationId xmlns:p14="http://schemas.microsoft.com/office/powerpoint/2010/main" val="2401780294"/>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dirty="0" smtClean="0">
                <a:solidFill>
                  <a:schemeClr val="accent6">
                    <a:lumMod val="50000"/>
                  </a:schemeClr>
                </a:solidFill>
              </a:rPr>
              <a:t>Different types of rapist </a:t>
            </a:r>
            <a:r>
              <a:rPr lang="en-GB" sz="3200" dirty="0" smtClean="0"/>
              <a:t/>
            </a:r>
            <a:br>
              <a:rPr lang="en-GB" sz="3200" dirty="0" smtClean="0"/>
            </a:br>
            <a:r>
              <a:rPr lang="en-GB" sz="3200" i="1" dirty="0" smtClean="0">
                <a:solidFill>
                  <a:schemeClr val="accent5">
                    <a:lumMod val="75000"/>
                  </a:schemeClr>
                </a:solidFill>
              </a:rPr>
              <a:t>(Taken from Hazelwood, originally developed by </a:t>
            </a:r>
            <a:r>
              <a:rPr lang="en-GB" sz="3200" i="1" dirty="0" err="1" smtClean="0">
                <a:solidFill>
                  <a:schemeClr val="accent5">
                    <a:lumMod val="75000"/>
                  </a:schemeClr>
                </a:solidFill>
              </a:rPr>
              <a:t>Groth</a:t>
            </a:r>
            <a:r>
              <a:rPr lang="en-GB" sz="3200" i="1" dirty="0" smtClean="0">
                <a:solidFill>
                  <a:schemeClr val="accent5">
                    <a:lumMod val="75000"/>
                  </a:schemeClr>
                </a:solidFill>
              </a:rPr>
              <a:t>, </a:t>
            </a:r>
            <a:r>
              <a:rPr lang="en-GB" sz="3200" i="1" dirty="0" smtClean="0">
                <a:solidFill>
                  <a:schemeClr val="accent5">
                    <a:lumMod val="75000"/>
                  </a:schemeClr>
                </a:solidFill>
              </a:rPr>
              <a:t>1977) </a:t>
            </a:r>
            <a:endParaRPr lang="en-GB" sz="3200" i="1" dirty="0">
              <a:solidFill>
                <a:schemeClr val="accent5">
                  <a:lumMod val="75000"/>
                </a:schemeClr>
              </a:solidFill>
            </a:endParaRPr>
          </a:p>
        </p:txBody>
      </p:sp>
      <p:sp>
        <p:nvSpPr>
          <p:cNvPr id="6" name="Content Placeholder 5"/>
          <p:cNvSpPr>
            <a:spLocks noGrp="1"/>
          </p:cNvSpPr>
          <p:nvPr>
            <p:ph sz="half" idx="4294967295"/>
          </p:nvPr>
        </p:nvSpPr>
        <p:spPr>
          <a:xfrm>
            <a:off x="0" y="1846263"/>
            <a:ext cx="3703638" cy="4022725"/>
          </a:xfrm>
        </p:spPr>
        <p:txBody>
          <a:bodyPr/>
          <a:lstStyle/>
          <a:p>
            <a:endParaRPr lang="en-GB" dirty="0" smtClean="0"/>
          </a:p>
          <a:p>
            <a:endParaRPr lang="en-GB" b="1" dirty="0"/>
          </a:p>
          <a:p>
            <a:endParaRPr lang="en-GB" dirty="0" smtClean="0"/>
          </a:p>
          <a:p>
            <a:pPr marL="0" indent="0">
              <a:buNone/>
            </a:pPr>
            <a:endParaRPr lang="en-GB" dirty="0"/>
          </a:p>
        </p:txBody>
      </p:sp>
      <p:graphicFrame>
        <p:nvGraphicFramePr>
          <p:cNvPr id="10" name="Diagram 9"/>
          <p:cNvGraphicFramePr/>
          <p:nvPr>
            <p:extLst>
              <p:ext uri="{D42A27DB-BD31-4B8C-83A1-F6EECF244321}">
                <p14:modId xmlns:p14="http://schemas.microsoft.com/office/powerpoint/2010/main" val="640731910"/>
              </p:ext>
            </p:extLst>
          </p:nvPr>
        </p:nvGraphicFramePr>
        <p:xfrm>
          <a:off x="1187624" y="1846263"/>
          <a:ext cx="6912768" cy="44226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Rectangular Callout 10"/>
          <p:cNvSpPr/>
          <p:nvPr/>
        </p:nvSpPr>
        <p:spPr>
          <a:xfrm>
            <a:off x="323528" y="1846263"/>
            <a:ext cx="2160240" cy="1510729"/>
          </a:xfrm>
          <a:prstGeom prst="wedgeRectCallout">
            <a:avLst>
              <a:gd name="adj1" fmla="val 77235"/>
              <a:gd name="adj2" fmla="val 78426"/>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Most common, masculinity insecurity, planned with threats but not weapon. Little force. </a:t>
            </a:r>
            <a:endParaRPr lang="en-GB" dirty="0">
              <a:solidFill>
                <a:schemeClr val="tx1"/>
              </a:solidFill>
            </a:endParaRPr>
          </a:p>
        </p:txBody>
      </p:sp>
      <p:sp>
        <p:nvSpPr>
          <p:cNvPr id="12" name="Rectangular Callout 11"/>
          <p:cNvSpPr/>
          <p:nvPr/>
        </p:nvSpPr>
        <p:spPr>
          <a:xfrm>
            <a:off x="6660232" y="1846263"/>
            <a:ext cx="2160240" cy="1510729"/>
          </a:xfrm>
          <a:prstGeom prst="wedgeRectCallout">
            <a:avLst>
              <a:gd name="adj1" fmla="val -75316"/>
              <a:gd name="adj2" fmla="val 77228"/>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Extreme anger, derogatory behaviour, regular intense attacks, similarity to victim</a:t>
            </a:r>
            <a:endParaRPr lang="en-GB" dirty="0">
              <a:solidFill>
                <a:schemeClr val="tx1"/>
              </a:solidFill>
            </a:endParaRPr>
          </a:p>
        </p:txBody>
      </p:sp>
      <p:sp>
        <p:nvSpPr>
          <p:cNvPr id="13" name="Rectangular Callout 12"/>
          <p:cNvSpPr/>
          <p:nvPr/>
        </p:nvSpPr>
        <p:spPr>
          <a:xfrm>
            <a:off x="323528" y="4293097"/>
            <a:ext cx="2160240" cy="1944215"/>
          </a:xfrm>
          <a:prstGeom prst="wedgeRectCallout">
            <a:avLst>
              <a:gd name="adj1" fmla="val 90646"/>
              <a:gd name="adj2" fmla="val -46236"/>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Sexually confident, expresses virility and power over women. Starts friendly ends violently. Socially skilled and uses this.</a:t>
            </a:r>
            <a:endParaRPr lang="en-GB" dirty="0">
              <a:solidFill>
                <a:schemeClr val="tx1"/>
              </a:solidFill>
            </a:endParaRPr>
          </a:p>
        </p:txBody>
      </p:sp>
      <p:sp>
        <p:nvSpPr>
          <p:cNvPr id="14" name="Rectangular Callout 13"/>
          <p:cNvSpPr/>
          <p:nvPr/>
        </p:nvSpPr>
        <p:spPr>
          <a:xfrm>
            <a:off x="6660232" y="4293097"/>
            <a:ext cx="2160240" cy="1944216"/>
          </a:xfrm>
          <a:prstGeom prst="wedgeRectCallout">
            <a:avLst>
              <a:gd name="adj1" fmla="val -85374"/>
              <a:gd name="adj2" fmla="val -46170"/>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Least common, driven by enjoyment of others` distress. Pain, torture, death. Methodical planning, prepared but with strangers.</a:t>
            </a:r>
            <a:endParaRPr lang="en-GB" dirty="0">
              <a:solidFill>
                <a:schemeClr val="tx1"/>
              </a:solidFill>
            </a:endParaRPr>
          </a:p>
        </p:txBody>
      </p:sp>
    </p:spTree>
    <p:extLst>
      <p:ext uri="{BB962C8B-B14F-4D97-AF65-F5344CB8AC3E}">
        <p14:creationId xmlns:p14="http://schemas.microsoft.com/office/powerpoint/2010/main" val="472168458"/>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 name="Title 6"/>
          <p:cNvSpPr>
            <a:spLocks noGrp="1"/>
          </p:cNvSpPr>
          <p:nvPr>
            <p:ph type="title"/>
          </p:nvPr>
        </p:nvSpPr>
        <p:spPr>
          <a:xfrm>
            <a:off x="323528" y="0"/>
            <a:ext cx="8568952" cy="692696"/>
          </a:xfrm>
        </p:spPr>
        <p:txBody>
          <a:bodyPr>
            <a:normAutofit/>
          </a:bodyPr>
          <a:lstStyle/>
          <a:p>
            <a:r>
              <a:rPr lang="en-GB" sz="3600" dirty="0" smtClean="0">
                <a:solidFill>
                  <a:schemeClr val="accent6">
                    <a:lumMod val="50000"/>
                  </a:schemeClr>
                </a:solidFill>
              </a:rPr>
              <a:t>Case study taken from Ressler et </a:t>
            </a:r>
            <a:r>
              <a:rPr lang="en-GB" sz="3600" dirty="0" smtClean="0">
                <a:solidFill>
                  <a:schemeClr val="accent6">
                    <a:lumMod val="50000"/>
                  </a:schemeClr>
                </a:solidFill>
              </a:rPr>
              <a:t>al., </a:t>
            </a:r>
            <a:r>
              <a:rPr lang="en-GB" sz="3600" dirty="0" smtClean="0">
                <a:solidFill>
                  <a:schemeClr val="accent6">
                    <a:lumMod val="50000"/>
                  </a:schemeClr>
                </a:solidFill>
              </a:rPr>
              <a:t>(1988)</a:t>
            </a:r>
            <a:endParaRPr lang="en-GB" sz="3600" dirty="0">
              <a:solidFill>
                <a:schemeClr val="accent6">
                  <a:lumMod val="50000"/>
                </a:schemeClr>
              </a:solidFill>
            </a:endParaRPr>
          </a:p>
        </p:txBody>
      </p:sp>
      <p:sp>
        <p:nvSpPr>
          <p:cNvPr id="8" name="Content Placeholder 7"/>
          <p:cNvSpPr>
            <a:spLocks noGrp="1"/>
          </p:cNvSpPr>
          <p:nvPr>
            <p:ph idx="1"/>
          </p:nvPr>
        </p:nvSpPr>
        <p:spPr>
          <a:xfrm>
            <a:off x="251520" y="692696"/>
            <a:ext cx="8784976" cy="5760640"/>
          </a:xfrm>
          <a:solidFill>
            <a:schemeClr val="bg1"/>
          </a:solidFill>
          <a:ln>
            <a:solidFill>
              <a:schemeClr val="accent1"/>
            </a:solidFill>
          </a:ln>
        </p:spPr>
        <p:txBody>
          <a:bodyPr>
            <a:normAutofit fontScale="77500" lnSpcReduction="20000"/>
          </a:bodyPr>
          <a:lstStyle/>
          <a:p>
            <a:pPr lvl="0"/>
            <a:r>
              <a:rPr lang="en-US" sz="3300" dirty="0">
                <a:solidFill>
                  <a:schemeClr val="accent6">
                    <a:lumMod val="50000"/>
                  </a:schemeClr>
                </a:solidFill>
              </a:rPr>
              <a:t>A nude female's body is was found at 3.00pm on the roof of an apartment block where she lived. </a:t>
            </a:r>
            <a:r>
              <a:rPr lang="en-GB" sz="3300" dirty="0">
                <a:solidFill>
                  <a:schemeClr val="accent6">
                    <a:lumMod val="50000"/>
                  </a:schemeClr>
                </a:solidFill>
              </a:rPr>
              <a:t> </a:t>
            </a:r>
            <a:r>
              <a:rPr lang="en-US" sz="3300" dirty="0" smtClean="0">
                <a:solidFill>
                  <a:schemeClr val="accent6">
                    <a:lumMod val="50000"/>
                  </a:schemeClr>
                </a:solidFill>
              </a:rPr>
              <a:t>She </a:t>
            </a:r>
            <a:r>
              <a:rPr lang="en-US" sz="3300" dirty="0">
                <a:solidFill>
                  <a:schemeClr val="accent6">
                    <a:lumMod val="50000"/>
                  </a:schemeClr>
                </a:solidFill>
              </a:rPr>
              <a:t>had left home for work at 6.30 in the morning. </a:t>
            </a:r>
            <a:r>
              <a:rPr lang="en-GB" sz="3300" dirty="0">
                <a:solidFill>
                  <a:schemeClr val="accent6">
                    <a:lumMod val="50000"/>
                  </a:schemeClr>
                </a:solidFill>
              </a:rPr>
              <a:t> </a:t>
            </a:r>
            <a:r>
              <a:rPr lang="en-US" sz="3300" dirty="0" smtClean="0">
                <a:solidFill>
                  <a:schemeClr val="accent6">
                    <a:lumMod val="50000"/>
                  </a:schemeClr>
                </a:solidFill>
              </a:rPr>
              <a:t>She </a:t>
            </a:r>
            <a:r>
              <a:rPr lang="en-US" sz="3300" dirty="0">
                <a:solidFill>
                  <a:schemeClr val="accent6">
                    <a:lumMod val="50000"/>
                  </a:schemeClr>
                </a:solidFill>
              </a:rPr>
              <a:t>was 26 years of age, </a:t>
            </a:r>
            <a:r>
              <a:rPr lang="en-US" sz="3300" dirty="0" smtClean="0">
                <a:solidFill>
                  <a:schemeClr val="accent6">
                    <a:lumMod val="50000"/>
                  </a:schemeClr>
                </a:solidFill>
              </a:rPr>
              <a:t>90lbs </a:t>
            </a:r>
            <a:r>
              <a:rPr lang="en-US" sz="3300" dirty="0">
                <a:solidFill>
                  <a:schemeClr val="accent6">
                    <a:lumMod val="50000"/>
                  </a:schemeClr>
                </a:solidFill>
              </a:rPr>
              <a:t>in weight, her spine was deformed and she was not dating men. </a:t>
            </a:r>
            <a:r>
              <a:rPr lang="en-US" sz="3300" dirty="0" smtClean="0">
                <a:solidFill>
                  <a:schemeClr val="accent6">
                    <a:lumMod val="50000"/>
                  </a:schemeClr>
                </a:solidFill>
              </a:rPr>
              <a:t>Both </a:t>
            </a:r>
            <a:r>
              <a:rPr lang="en-US" sz="3300" dirty="0">
                <a:solidFill>
                  <a:schemeClr val="accent6">
                    <a:lumMod val="50000"/>
                  </a:schemeClr>
                </a:solidFill>
              </a:rPr>
              <a:t>of her nipples had been removed and placed upon her body. </a:t>
            </a:r>
            <a:r>
              <a:rPr lang="en-GB" sz="3300" dirty="0">
                <a:solidFill>
                  <a:schemeClr val="accent6">
                    <a:lumMod val="50000"/>
                  </a:schemeClr>
                </a:solidFill>
              </a:rPr>
              <a:t> </a:t>
            </a:r>
            <a:r>
              <a:rPr lang="en-US" sz="3300" dirty="0" smtClean="0">
                <a:solidFill>
                  <a:schemeClr val="accent6">
                    <a:lumMod val="50000"/>
                  </a:schemeClr>
                </a:solidFill>
              </a:rPr>
              <a:t>Her </a:t>
            </a:r>
            <a:r>
              <a:rPr lang="en-US" sz="3300" dirty="0">
                <a:solidFill>
                  <a:schemeClr val="accent6">
                    <a:lumMod val="50000"/>
                  </a:schemeClr>
                </a:solidFill>
              </a:rPr>
              <a:t>face was severely beaten. </a:t>
            </a:r>
            <a:r>
              <a:rPr lang="en-GB" sz="3300" dirty="0">
                <a:solidFill>
                  <a:schemeClr val="accent6">
                    <a:lumMod val="50000"/>
                  </a:schemeClr>
                </a:solidFill>
              </a:rPr>
              <a:t> </a:t>
            </a:r>
            <a:r>
              <a:rPr lang="en-US" sz="3300" dirty="0" smtClean="0">
                <a:solidFill>
                  <a:schemeClr val="accent6">
                    <a:lumMod val="50000"/>
                  </a:schemeClr>
                </a:solidFill>
              </a:rPr>
              <a:t>She </a:t>
            </a:r>
            <a:r>
              <a:rPr lang="en-US" sz="3300" dirty="0">
                <a:solidFill>
                  <a:schemeClr val="accent6">
                    <a:lumMod val="50000"/>
                  </a:schemeClr>
                </a:solidFill>
              </a:rPr>
              <a:t>had been throttled with the strap of her bag. </a:t>
            </a:r>
            <a:r>
              <a:rPr lang="en-US" sz="3300" dirty="0" smtClean="0">
                <a:solidFill>
                  <a:schemeClr val="accent6">
                    <a:lumMod val="50000"/>
                  </a:schemeClr>
                </a:solidFill>
              </a:rPr>
              <a:t>A </a:t>
            </a:r>
            <a:r>
              <a:rPr lang="en-US" sz="3300" dirty="0">
                <a:solidFill>
                  <a:schemeClr val="accent6">
                    <a:lumMod val="50000"/>
                  </a:schemeClr>
                </a:solidFill>
              </a:rPr>
              <a:t>blunt instrument had caused many face injuries. </a:t>
            </a:r>
            <a:r>
              <a:rPr lang="en-US" sz="3300" dirty="0" smtClean="0">
                <a:solidFill>
                  <a:schemeClr val="accent6">
                    <a:lumMod val="50000"/>
                  </a:schemeClr>
                </a:solidFill>
              </a:rPr>
              <a:t>Virtually </a:t>
            </a:r>
            <a:r>
              <a:rPr lang="en-US" sz="3300" dirty="0">
                <a:solidFill>
                  <a:schemeClr val="accent6">
                    <a:lumMod val="50000"/>
                  </a:schemeClr>
                </a:solidFill>
              </a:rPr>
              <a:t>all items used came from the victim’s bag. </a:t>
            </a:r>
            <a:r>
              <a:rPr lang="en-US" sz="3300" dirty="0" smtClean="0">
                <a:solidFill>
                  <a:schemeClr val="accent6">
                    <a:lumMod val="50000"/>
                  </a:schemeClr>
                </a:solidFill>
              </a:rPr>
              <a:t>The </a:t>
            </a:r>
            <a:r>
              <a:rPr lang="en-US" sz="3300" dirty="0">
                <a:solidFill>
                  <a:schemeClr val="accent6">
                    <a:lumMod val="50000"/>
                  </a:schemeClr>
                </a:solidFill>
              </a:rPr>
              <a:t>phrase "You can't stop me" was written in ink on the inner thigh and "Fuck you" on the torso. </a:t>
            </a:r>
            <a:r>
              <a:rPr lang="en-US" sz="3300" dirty="0" smtClean="0">
                <a:solidFill>
                  <a:schemeClr val="accent6">
                    <a:lumMod val="50000"/>
                  </a:schemeClr>
                </a:solidFill>
              </a:rPr>
              <a:t>The </a:t>
            </a:r>
            <a:r>
              <a:rPr lang="en-US" sz="3300" dirty="0">
                <a:solidFill>
                  <a:schemeClr val="accent6">
                    <a:lumMod val="50000"/>
                  </a:schemeClr>
                </a:solidFill>
              </a:rPr>
              <a:t>pendant she usually wore was </a:t>
            </a:r>
            <a:r>
              <a:rPr lang="en-US" sz="3300" dirty="0" smtClean="0">
                <a:solidFill>
                  <a:schemeClr val="accent6">
                    <a:lumMod val="50000"/>
                  </a:schemeClr>
                </a:solidFill>
              </a:rPr>
              <a:t>missing. The </a:t>
            </a:r>
            <a:r>
              <a:rPr lang="en-US" sz="3300" dirty="0">
                <a:solidFill>
                  <a:schemeClr val="accent6">
                    <a:lumMod val="50000"/>
                  </a:schemeClr>
                </a:solidFill>
              </a:rPr>
              <a:t>victim’s underwear had been taken down and pulled over her face. </a:t>
            </a:r>
            <a:r>
              <a:rPr lang="en-GB" sz="3300" dirty="0">
                <a:solidFill>
                  <a:schemeClr val="accent6">
                    <a:lumMod val="50000"/>
                  </a:schemeClr>
                </a:solidFill>
              </a:rPr>
              <a:t> </a:t>
            </a:r>
            <a:r>
              <a:rPr lang="en-US" sz="3300" dirty="0" smtClean="0">
                <a:solidFill>
                  <a:schemeClr val="accent6">
                    <a:lumMod val="50000"/>
                  </a:schemeClr>
                </a:solidFill>
              </a:rPr>
              <a:t>Her </a:t>
            </a:r>
            <a:r>
              <a:rPr lang="en-US" sz="3300" dirty="0">
                <a:solidFill>
                  <a:schemeClr val="accent6">
                    <a:lumMod val="50000"/>
                  </a:schemeClr>
                </a:solidFill>
              </a:rPr>
              <a:t>stockings were tied around her ankles and wrists but very loosely. </a:t>
            </a:r>
            <a:r>
              <a:rPr lang="en-GB" sz="3300" dirty="0">
                <a:solidFill>
                  <a:schemeClr val="accent6">
                    <a:lumMod val="50000"/>
                  </a:schemeClr>
                </a:solidFill>
              </a:rPr>
              <a:t> </a:t>
            </a:r>
            <a:r>
              <a:rPr lang="en-US" sz="3300" dirty="0" smtClean="0">
                <a:solidFill>
                  <a:schemeClr val="accent6">
                    <a:lumMod val="50000"/>
                  </a:schemeClr>
                </a:solidFill>
              </a:rPr>
              <a:t>A </a:t>
            </a:r>
            <a:r>
              <a:rPr lang="en-US" sz="3300" dirty="0">
                <a:solidFill>
                  <a:schemeClr val="accent6">
                    <a:lumMod val="50000"/>
                  </a:schemeClr>
                </a:solidFill>
              </a:rPr>
              <a:t>pen and an umbrella were inserted into her vagina. </a:t>
            </a:r>
            <a:r>
              <a:rPr lang="en-GB" sz="3300" dirty="0">
                <a:solidFill>
                  <a:schemeClr val="accent6">
                    <a:lumMod val="50000"/>
                  </a:schemeClr>
                </a:solidFill>
              </a:rPr>
              <a:t> </a:t>
            </a:r>
            <a:r>
              <a:rPr lang="en-US" sz="3300" dirty="0" smtClean="0">
                <a:solidFill>
                  <a:schemeClr val="accent6">
                    <a:lumMod val="50000"/>
                  </a:schemeClr>
                </a:solidFill>
              </a:rPr>
              <a:t>A </a:t>
            </a:r>
            <a:r>
              <a:rPr lang="en-US" sz="3300" dirty="0">
                <a:solidFill>
                  <a:schemeClr val="accent6">
                    <a:lumMod val="50000"/>
                  </a:schemeClr>
                </a:solidFill>
              </a:rPr>
              <a:t>comb was stuck in her pubic hair. </a:t>
            </a:r>
            <a:r>
              <a:rPr lang="en-US" sz="3300" dirty="0" smtClean="0">
                <a:solidFill>
                  <a:schemeClr val="accent6">
                    <a:lumMod val="50000"/>
                  </a:schemeClr>
                </a:solidFill>
              </a:rPr>
              <a:t>There </a:t>
            </a:r>
            <a:r>
              <a:rPr lang="en-US" sz="3300" dirty="0">
                <a:solidFill>
                  <a:schemeClr val="accent6">
                    <a:lumMod val="50000"/>
                  </a:schemeClr>
                </a:solidFill>
              </a:rPr>
              <a:t>was no semen in the victim’s vagina. The offender had ejaculated over her body from a standing position. </a:t>
            </a:r>
            <a:r>
              <a:rPr lang="en-GB" sz="3300" dirty="0">
                <a:solidFill>
                  <a:schemeClr val="accent6">
                    <a:lumMod val="50000"/>
                  </a:schemeClr>
                </a:solidFill>
              </a:rPr>
              <a:t> </a:t>
            </a:r>
            <a:r>
              <a:rPr lang="en-US" sz="3300" dirty="0" smtClean="0">
                <a:solidFill>
                  <a:schemeClr val="accent6">
                    <a:lumMod val="50000"/>
                  </a:schemeClr>
                </a:solidFill>
              </a:rPr>
              <a:t>There </a:t>
            </a:r>
            <a:r>
              <a:rPr lang="en-US" sz="3300" dirty="0">
                <a:solidFill>
                  <a:schemeClr val="accent6">
                    <a:lumMod val="50000"/>
                  </a:schemeClr>
                </a:solidFill>
              </a:rPr>
              <a:t>were bite marks on her thighs and various bruises/lacerations all over. </a:t>
            </a:r>
            <a:r>
              <a:rPr lang="en-GB" sz="3300" dirty="0">
                <a:solidFill>
                  <a:schemeClr val="accent6">
                    <a:lumMod val="50000"/>
                  </a:schemeClr>
                </a:solidFill>
              </a:rPr>
              <a:t> </a:t>
            </a:r>
            <a:r>
              <a:rPr lang="en-US" sz="3300" dirty="0" err="1" smtClean="0">
                <a:solidFill>
                  <a:schemeClr val="accent6">
                    <a:lumMod val="50000"/>
                  </a:schemeClr>
                </a:solidFill>
              </a:rPr>
              <a:t>Faeces</a:t>
            </a:r>
            <a:r>
              <a:rPr lang="en-US" sz="3300" dirty="0" smtClean="0">
                <a:solidFill>
                  <a:schemeClr val="accent6">
                    <a:lumMod val="50000"/>
                  </a:schemeClr>
                </a:solidFill>
              </a:rPr>
              <a:t> </a:t>
            </a:r>
            <a:r>
              <a:rPr lang="en-US" sz="3300" dirty="0">
                <a:solidFill>
                  <a:schemeClr val="accent6">
                    <a:lumMod val="50000"/>
                  </a:schemeClr>
                </a:solidFill>
              </a:rPr>
              <a:t>from the murderer were very close by. They were covered with the victim’s clothes. </a:t>
            </a:r>
            <a:r>
              <a:rPr lang="en-GB" sz="3300" dirty="0">
                <a:solidFill>
                  <a:schemeClr val="accent6">
                    <a:lumMod val="50000"/>
                  </a:schemeClr>
                </a:solidFill>
              </a:rPr>
              <a:t> </a:t>
            </a:r>
            <a:r>
              <a:rPr lang="en-US" sz="3300" dirty="0" smtClean="0">
                <a:solidFill>
                  <a:schemeClr val="accent6">
                    <a:lumMod val="50000"/>
                  </a:schemeClr>
                </a:solidFill>
              </a:rPr>
              <a:t>There </a:t>
            </a:r>
            <a:r>
              <a:rPr lang="en-US" sz="3300" dirty="0">
                <a:solidFill>
                  <a:schemeClr val="accent6">
                    <a:lumMod val="50000"/>
                  </a:schemeClr>
                </a:solidFill>
              </a:rPr>
              <a:t>was no evidence of similar crimes being carried out in the area. </a:t>
            </a:r>
            <a:endParaRPr lang="en-GB" sz="3300" dirty="0">
              <a:solidFill>
                <a:schemeClr val="accent6">
                  <a:lumMod val="50000"/>
                </a:schemeClr>
              </a:solidFill>
            </a:endParaRPr>
          </a:p>
          <a:p>
            <a:endParaRPr lang="en-GB" dirty="0"/>
          </a:p>
        </p:txBody>
      </p:sp>
    </p:spTree>
    <p:extLst>
      <p:ext uri="{BB962C8B-B14F-4D97-AF65-F5344CB8AC3E}">
        <p14:creationId xmlns:p14="http://schemas.microsoft.com/office/powerpoint/2010/main" val="150234462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692696"/>
          </a:xfrm>
        </p:spPr>
        <p:txBody>
          <a:bodyPr>
            <a:normAutofit/>
          </a:bodyPr>
          <a:lstStyle/>
          <a:p>
            <a:r>
              <a:rPr lang="en-GB" sz="4000" dirty="0" smtClean="0">
                <a:solidFill>
                  <a:schemeClr val="accent6">
                    <a:lumMod val="50000"/>
                  </a:schemeClr>
                </a:solidFill>
              </a:rPr>
              <a:t>The FBI profile</a:t>
            </a:r>
            <a:endParaRPr lang="en-GB" sz="4000" dirty="0">
              <a:solidFill>
                <a:schemeClr val="accent6">
                  <a:lumMod val="50000"/>
                </a:schemeClr>
              </a:solidFill>
            </a:endParaRPr>
          </a:p>
        </p:txBody>
      </p:sp>
      <p:sp>
        <p:nvSpPr>
          <p:cNvPr id="3" name="Content Placeholder 2"/>
          <p:cNvSpPr>
            <a:spLocks noGrp="1"/>
          </p:cNvSpPr>
          <p:nvPr>
            <p:ph idx="1"/>
          </p:nvPr>
        </p:nvSpPr>
        <p:spPr>
          <a:xfrm>
            <a:off x="251520" y="908720"/>
            <a:ext cx="8568952" cy="5760640"/>
          </a:xfrm>
          <a:solidFill>
            <a:schemeClr val="bg1"/>
          </a:solidFill>
          <a:ln>
            <a:solidFill>
              <a:schemeClr val="accent1"/>
            </a:solidFill>
          </a:ln>
        </p:spPr>
        <p:txBody>
          <a:bodyPr>
            <a:noAutofit/>
          </a:bodyPr>
          <a:lstStyle/>
          <a:p>
            <a:pPr marL="0" indent="0">
              <a:buNone/>
            </a:pPr>
            <a:endParaRPr lang="en-US" dirty="0" smtClean="0"/>
          </a:p>
          <a:p>
            <a:pPr marL="0" indent="0">
              <a:buNone/>
            </a:pPr>
            <a:r>
              <a:rPr lang="en-US" dirty="0" smtClean="0">
                <a:solidFill>
                  <a:schemeClr val="accent6">
                    <a:lumMod val="50000"/>
                  </a:schemeClr>
                </a:solidFill>
              </a:rPr>
              <a:t>The </a:t>
            </a:r>
            <a:r>
              <a:rPr lang="en-US" dirty="0">
                <a:solidFill>
                  <a:schemeClr val="accent6">
                    <a:lumMod val="50000"/>
                  </a:schemeClr>
                </a:solidFill>
              </a:rPr>
              <a:t>psychological profile developed by the FBI included the following features</a:t>
            </a:r>
            <a:r>
              <a:rPr lang="en-US" dirty="0" smtClean="0">
                <a:solidFill>
                  <a:schemeClr val="accent6">
                    <a:lumMod val="50000"/>
                  </a:schemeClr>
                </a:solidFill>
              </a:rPr>
              <a:t>:</a:t>
            </a:r>
            <a:endParaRPr lang="en-US" sz="1800" dirty="0">
              <a:solidFill>
                <a:schemeClr val="accent6">
                  <a:lumMod val="50000"/>
                </a:schemeClr>
              </a:solidFill>
            </a:endParaRPr>
          </a:p>
          <a:p>
            <a:pPr lvl="0"/>
            <a:r>
              <a:rPr lang="en-US" dirty="0" smtClean="0">
                <a:solidFill>
                  <a:schemeClr val="accent6">
                    <a:lumMod val="50000"/>
                  </a:schemeClr>
                </a:solidFill>
              </a:rPr>
              <a:t>A </a:t>
            </a:r>
            <a:r>
              <a:rPr lang="en-US" dirty="0">
                <a:solidFill>
                  <a:schemeClr val="accent6">
                    <a:lumMod val="50000"/>
                  </a:schemeClr>
                </a:solidFill>
              </a:rPr>
              <a:t>white </a:t>
            </a:r>
            <a:r>
              <a:rPr lang="en-US" dirty="0" smtClean="0">
                <a:solidFill>
                  <a:schemeClr val="accent6">
                    <a:lumMod val="50000"/>
                  </a:schemeClr>
                </a:solidFill>
              </a:rPr>
              <a:t>man aged </a:t>
            </a:r>
            <a:r>
              <a:rPr lang="en-US" dirty="0">
                <a:solidFill>
                  <a:schemeClr val="accent6">
                    <a:lumMod val="50000"/>
                  </a:schemeClr>
                </a:solidFill>
              </a:rPr>
              <a:t>between 25 and 35 years - similar in age to the victim. </a:t>
            </a:r>
            <a:r>
              <a:rPr lang="en-US" dirty="0" smtClean="0">
                <a:solidFill>
                  <a:schemeClr val="accent6">
                    <a:lumMod val="50000"/>
                  </a:schemeClr>
                </a:solidFill>
              </a:rPr>
              <a:t>Sexual </a:t>
            </a:r>
            <a:r>
              <a:rPr lang="en-US" dirty="0">
                <a:solidFill>
                  <a:schemeClr val="accent6">
                    <a:lumMod val="50000"/>
                  </a:schemeClr>
                </a:solidFill>
              </a:rPr>
              <a:t>fantasies have been </a:t>
            </a:r>
            <a:r>
              <a:rPr lang="en-US" dirty="0" err="1">
                <a:solidFill>
                  <a:schemeClr val="accent6">
                    <a:lumMod val="50000"/>
                  </a:schemeClr>
                </a:solidFill>
              </a:rPr>
              <a:t>harboured</a:t>
            </a:r>
            <a:r>
              <a:rPr lang="en-US" dirty="0">
                <a:solidFill>
                  <a:schemeClr val="accent6">
                    <a:lumMod val="50000"/>
                  </a:schemeClr>
                </a:solidFill>
              </a:rPr>
              <a:t> by the offender for a long time and possibly uses and collects sadistic pornography. </a:t>
            </a:r>
            <a:endParaRPr lang="en-GB" dirty="0">
              <a:solidFill>
                <a:schemeClr val="accent6">
                  <a:lumMod val="50000"/>
                </a:schemeClr>
              </a:solidFill>
            </a:endParaRPr>
          </a:p>
          <a:p>
            <a:pPr lvl="0"/>
            <a:r>
              <a:rPr lang="en-US" dirty="0">
                <a:solidFill>
                  <a:schemeClr val="accent6">
                    <a:lumMod val="50000"/>
                  </a:schemeClr>
                </a:solidFill>
              </a:rPr>
              <a:t>He would fit into the context well - might reside in the apartment block or work there. </a:t>
            </a:r>
            <a:endParaRPr lang="en-GB" dirty="0">
              <a:solidFill>
                <a:schemeClr val="accent6">
                  <a:lumMod val="50000"/>
                </a:schemeClr>
              </a:solidFill>
            </a:endParaRPr>
          </a:p>
          <a:p>
            <a:pPr lvl="0"/>
            <a:r>
              <a:rPr lang="en-US" dirty="0">
                <a:solidFill>
                  <a:schemeClr val="accent6">
                    <a:lumMod val="50000"/>
                  </a:schemeClr>
                </a:solidFill>
              </a:rPr>
              <a:t>Average intelligence but dropped out of </a:t>
            </a:r>
            <a:r>
              <a:rPr lang="en-US" dirty="0" smtClean="0">
                <a:solidFill>
                  <a:schemeClr val="accent6">
                    <a:lumMod val="50000"/>
                  </a:schemeClr>
                </a:solidFill>
              </a:rPr>
              <a:t>education, </a:t>
            </a:r>
            <a:r>
              <a:rPr lang="en-US" dirty="0">
                <a:solidFill>
                  <a:schemeClr val="accent6">
                    <a:lumMod val="50000"/>
                  </a:schemeClr>
                </a:solidFill>
              </a:rPr>
              <a:t>n</a:t>
            </a:r>
            <a:r>
              <a:rPr lang="en-US" dirty="0" smtClean="0">
                <a:solidFill>
                  <a:schemeClr val="accent6">
                    <a:lumMod val="50000"/>
                  </a:schemeClr>
                </a:solidFill>
              </a:rPr>
              <a:t>o </a:t>
            </a:r>
            <a:r>
              <a:rPr lang="en-US" dirty="0">
                <a:solidFill>
                  <a:schemeClr val="accent6">
                    <a:lumMod val="50000"/>
                  </a:schemeClr>
                </a:solidFill>
              </a:rPr>
              <a:t>military </a:t>
            </a:r>
            <a:r>
              <a:rPr lang="en-US" dirty="0" smtClean="0">
                <a:solidFill>
                  <a:schemeClr val="accent6">
                    <a:lumMod val="50000"/>
                  </a:schemeClr>
                </a:solidFill>
              </a:rPr>
              <a:t>background, possibly unemployed or in an unskilled </a:t>
            </a:r>
            <a:r>
              <a:rPr lang="en-US" dirty="0">
                <a:solidFill>
                  <a:schemeClr val="accent6">
                    <a:lumMod val="50000"/>
                  </a:schemeClr>
                </a:solidFill>
              </a:rPr>
              <a:t>or skilled occupation. </a:t>
            </a:r>
            <a:endParaRPr lang="en-GB" dirty="0">
              <a:solidFill>
                <a:schemeClr val="accent6">
                  <a:lumMod val="50000"/>
                </a:schemeClr>
              </a:solidFill>
            </a:endParaRPr>
          </a:p>
          <a:p>
            <a:pPr lvl="0"/>
            <a:r>
              <a:rPr lang="en-US" dirty="0">
                <a:solidFill>
                  <a:schemeClr val="accent6">
                    <a:lumMod val="50000"/>
                  </a:schemeClr>
                </a:solidFill>
              </a:rPr>
              <a:t>Alcohol and drugs would not have materially contributed. </a:t>
            </a:r>
            <a:r>
              <a:rPr lang="en-US" dirty="0" smtClean="0">
                <a:solidFill>
                  <a:schemeClr val="accent6">
                    <a:lumMod val="50000"/>
                  </a:schemeClr>
                </a:solidFill>
              </a:rPr>
              <a:t>Difficulties </a:t>
            </a:r>
            <a:r>
              <a:rPr lang="en-US" dirty="0">
                <a:solidFill>
                  <a:schemeClr val="accent6">
                    <a:lumMod val="50000"/>
                  </a:schemeClr>
                </a:solidFill>
              </a:rPr>
              <a:t>in personal relationships with </a:t>
            </a:r>
            <a:r>
              <a:rPr lang="en-US" dirty="0" smtClean="0">
                <a:solidFill>
                  <a:schemeClr val="accent6">
                    <a:lumMod val="50000"/>
                  </a:schemeClr>
                </a:solidFill>
              </a:rPr>
              <a:t>women and any </a:t>
            </a:r>
            <a:r>
              <a:rPr lang="en-US" dirty="0">
                <a:solidFill>
                  <a:schemeClr val="accent6">
                    <a:lumMod val="50000"/>
                  </a:schemeClr>
                </a:solidFill>
              </a:rPr>
              <a:t>dates would be younger so that they could be more easily controlled and dominated. </a:t>
            </a:r>
            <a:r>
              <a:rPr lang="en-US" dirty="0" smtClean="0">
                <a:solidFill>
                  <a:schemeClr val="accent6">
                    <a:lumMod val="50000"/>
                  </a:schemeClr>
                </a:solidFill>
              </a:rPr>
              <a:t>Sexually </a:t>
            </a:r>
            <a:r>
              <a:rPr lang="en-US" dirty="0">
                <a:solidFill>
                  <a:schemeClr val="accent6">
                    <a:lumMod val="50000"/>
                  </a:schemeClr>
                </a:solidFill>
              </a:rPr>
              <a:t>inexperienced and </a:t>
            </a:r>
            <a:r>
              <a:rPr lang="en-US" dirty="0" smtClean="0">
                <a:solidFill>
                  <a:schemeClr val="accent6">
                    <a:lumMod val="50000"/>
                  </a:schemeClr>
                </a:solidFill>
              </a:rPr>
              <a:t>inadequate and never </a:t>
            </a:r>
            <a:r>
              <a:rPr lang="en-US" dirty="0">
                <a:solidFill>
                  <a:schemeClr val="accent6">
                    <a:lumMod val="50000"/>
                  </a:schemeClr>
                </a:solidFill>
              </a:rPr>
              <a:t>married. </a:t>
            </a:r>
            <a:endParaRPr lang="en-GB" dirty="0">
              <a:solidFill>
                <a:schemeClr val="accent6">
                  <a:lumMod val="50000"/>
                </a:schemeClr>
              </a:solidFill>
            </a:endParaRPr>
          </a:p>
          <a:p>
            <a:pPr lvl="0"/>
            <a:r>
              <a:rPr lang="en-US" dirty="0" err="1">
                <a:solidFill>
                  <a:schemeClr val="accent6">
                    <a:lumMod val="50000"/>
                  </a:schemeClr>
                </a:solidFill>
              </a:rPr>
              <a:t>Disorganised</a:t>
            </a:r>
            <a:r>
              <a:rPr lang="en-US" dirty="0">
                <a:solidFill>
                  <a:schemeClr val="accent6">
                    <a:lumMod val="50000"/>
                  </a:schemeClr>
                </a:solidFill>
              </a:rPr>
              <a:t> offender - confused and perhaps mental difficulties in the past. </a:t>
            </a:r>
            <a:r>
              <a:rPr lang="en-US" dirty="0" smtClean="0">
                <a:solidFill>
                  <a:schemeClr val="accent6">
                    <a:lumMod val="50000"/>
                  </a:schemeClr>
                </a:solidFill>
              </a:rPr>
              <a:t>Messages </a:t>
            </a:r>
            <a:r>
              <a:rPr lang="en-US" dirty="0">
                <a:solidFill>
                  <a:schemeClr val="accent6">
                    <a:lumMod val="50000"/>
                  </a:schemeClr>
                </a:solidFill>
              </a:rPr>
              <a:t>challenged the police and may indicate future killings. </a:t>
            </a:r>
            <a:endParaRPr lang="en-GB" dirty="0">
              <a:solidFill>
                <a:schemeClr val="accent6">
                  <a:lumMod val="50000"/>
                </a:schemeClr>
              </a:solidFill>
            </a:endParaRPr>
          </a:p>
          <a:p>
            <a:endParaRPr lang="en-GB" sz="1800" dirty="0"/>
          </a:p>
        </p:txBody>
      </p:sp>
    </p:spTree>
    <p:extLst>
      <p:ext uri="{BB962C8B-B14F-4D97-AF65-F5344CB8AC3E}">
        <p14:creationId xmlns:p14="http://schemas.microsoft.com/office/powerpoint/2010/main" val="43580136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276640"/>
          </a:xfrm>
        </p:spPr>
        <p:txBody>
          <a:bodyPr>
            <a:noAutofit/>
          </a:bodyPr>
          <a:lstStyle/>
          <a:p>
            <a:r>
              <a:rPr lang="en-GB" sz="3600" dirty="0" smtClean="0">
                <a:solidFill>
                  <a:schemeClr val="accent6">
                    <a:lumMod val="50000"/>
                  </a:schemeClr>
                </a:solidFill>
              </a:rPr>
              <a:t>Additional information</a:t>
            </a:r>
            <a:endParaRPr lang="en-GB" sz="3600" dirty="0">
              <a:solidFill>
                <a:schemeClr val="accent6">
                  <a:lumMod val="50000"/>
                </a:schemeClr>
              </a:solidFill>
            </a:endParaRPr>
          </a:p>
        </p:txBody>
      </p:sp>
      <p:sp>
        <p:nvSpPr>
          <p:cNvPr id="3" name="Content Placeholder 2"/>
          <p:cNvSpPr>
            <a:spLocks noGrp="1"/>
          </p:cNvSpPr>
          <p:nvPr>
            <p:ph idx="1"/>
          </p:nvPr>
        </p:nvSpPr>
        <p:spPr>
          <a:xfrm>
            <a:off x="457200" y="980728"/>
            <a:ext cx="8229600" cy="5616624"/>
          </a:xfrm>
          <a:solidFill>
            <a:schemeClr val="bg1"/>
          </a:solidFill>
          <a:ln>
            <a:solidFill>
              <a:schemeClr val="accent1"/>
            </a:solidFill>
          </a:ln>
        </p:spPr>
        <p:txBody>
          <a:bodyPr>
            <a:normAutofit fontScale="92500" lnSpcReduction="10000"/>
          </a:bodyPr>
          <a:lstStyle/>
          <a:p>
            <a:pPr lvl="0"/>
            <a:r>
              <a:rPr lang="en-US" dirty="0">
                <a:solidFill>
                  <a:schemeClr val="accent6">
                    <a:lumMod val="50000"/>
                  </a:schemeClr>
                </a:solidFill>
              </a:rPr>
              <a:t>Killers tend to be similar in terms of age and race to their victim. </a:t>
            </a:r>
            <a:endParaRPr lang="en-GB" dirty="0">
              <a:solidFill>
                <a:schemeClr val="accent6">
                  <a:lumMod val="50000"/>
                </a:schemeClr>
              </a:solidFill>
            </a:endParaRPr>
          </a:p>
          <a:p>
            <a:pPr lvl="0"/>
            <a:r>
              <a:rPr lang="en-US" dirty="0">
                <a:solidFill>
                  <a:schemeClr val="accent6">
                    <a:lumMod val="50000"/>
                  </a:schemeClr>
                </a:solidFill>
              </a:rPr>
              <a:t>Fantasy is at the core of extreme cases like this. The fantasy may involve the thinking about and planning for the offence. The sadistic nature of the crime is probably indicative of the offender's fantasy. Keeping a trophy, the pendant, will help the offender </a:t>
            </a:r>
            <a:r>
              <a:rPr lang="en-US" dirty="0" smtClean="0">
                <a:solidFill>
                  <a:schemeClr val="accent6">
                    <a:lumMod val="50000"/>
                  </a:schemeClr>
                </a:solidFill>
              </a:rPr>
              <a:t>fantasize </a:t>
            </a:r>
            <a:r>
              <a:rPr lang="en-US" dirty="0">
                <a:solidFill>
                  <a:schemeClr val="accent6">
                    <a:lumMod val="50000"/>
                  </a:schemeClr>
                </a:solidFill>
              </a:rPr>
              <a:t>about this in the future. </a:t>
            </a:r>
            <a:endParaRPr lang="en-GB" dirty="0">
              <a:solidFill>
                <a:schemeClr val="accent6">
                  <a:lumMod val="50000"/>
                </a:schemeClr>
              </a:solidFill>
            </a:endParaRPr>
          </a:p>
          <a:p>
            <a:pPr lvl="0"/>
            <a:r>
              <a:rPr lang="en-US" dirty="0">
                <a:solidFill>
                  <a:schemeClr val="accent6">
                    <a:lumMod val="50000"/>
                  </a:schemeClr>
                </a:solidFill>
              </a:rPr>
              <a:t>Although the offender </a:t>
            </a:r>
            <a:r>
              <a:rPr lang="en-US" dirty="0" smtClean="0">
                <a:solidFill>
                  <a:schemeClr val="accent6">
                    <a:lumMod val="50000"/>
                  </a:schemeClr>
                </a:solidFill>
              </a:rPr>
              <a:t>fantasized </a:t>
            </a:r>
            <a:r>
              <a:rPr lang="en-US" dirty="0">
                <a:solidFill>
                  <a:schemeClr val="accent6">
                    <a:lumMod val="50000"/>
                  </a:schemeClr>
                </a:solidFill>
              </a:rPr>
              <a:t>and "planned" the murder in his fantasy world, there was little evidence of real planning. This was a </a:t>
            </a:r>
            <a:r>
              <a:rPr lang="en-US" dirty="0" err="1">
                <a:solidFill>
                  <a:schemeClr val="accent6">
                    <a:lumMod val="50000"/>
                  </a:schemeClr>
                </a:solidFill>
              </a:rPr>
              <a:t>disorganised</a:t>
            </a:r>
            <a:r>
              <a:rPr lang="en-US" dirty="0">
                <a:solidFill>
                  <a:schemeClr val="accent6">
                    <a:lumMod val="50000"/>
                  </a:schemeClr>
                </a:solidFill>
              </a:rPr>
              <a:t> crime, the offender using what came to hand in the course of the crime....her pen, her umbrella etc. </a:t>
            </a:r>
            <a:endParaRPr lang="en-GB" dirty="0">
              <a:solidFill>
                <a:schemeClr val="accent6">
                  <a:lumMod val="50000"/>
                </a:schemeClr>
              </a:solidFill>
            </a:endParaRPr>
          </a:p>
          <a:p>
            <a:pPr lvl="0"/>
            <a:r>
              <a:rPr lang="en-US" dirty="0">
                <a:solidFill>
                  <a:schemeClr val="accent6">
                    <a:lumMod val="50000"/>
                  </a:schemeClr>
                </a:solidFill>
              </a:rPr>
              <a:t>The crime was sexual but there was no penetration by the offender, only the substitutes. It is this that suggests sexual inadequacies and the likelihood that he lacked sexual experience and had never married. </a:t>
            </a:r>
            <a:endParaRPr lang="en-GB" dirty="0">
              <a:solidFill>
                <a:schemeClr val="accent6">
                  <a:lumMod val="50000"/>
                </a:schemeClr>
              </a:solidFill>
            </a:endParaRPr>
          </a:p>
          <a:p>
            <a:pPr lvl="0"/>
            <a:r>
              <a:rPr lang="en-US" dirty="0">
                <a:solidFill>
                  <a:schemeClr val="accent6">
                    <a:lumMod val="50000"/>
                  </a:schemeClr>
                </a:solidFill>
              </a:rPr>
              <a:t>The victim was partially disabled, she was tied up in a crude way, and this suggests the offence has elements of control and domination. </a:t>
            </a:r>
            <a:endParaRPr lang="en-GB" dirty="0">
              <a:solidFill>
                <a:schemeClr val="accent6">
                  <a:lumMod val="50000"/>
                </a:schemeClr>
              </a:solidFill>
            </a:endParaRPr>
          </a:p>
          <a:p>
            <a:pPr lvl="0"/>
            <a:r>
              <a:rPr lang="en-US" dirty="0">
                <a:solidFill>
                  <a:schemeClr val="accent6">
                    <a:lumMod val="50000"/>
                  </a:schemeClr>
                </a:solidFill>
              </a:rPr>
              <a:t>Defecation near a crime scene is not unusual but in this case it perhaps indicates that the offence took place over a lengthy period of time. Potentially, this represents a considerable risk for the offender since he was in an exposed situation (a roof top). Unless of course he lived or worked in the area and knew he was unlikely to be disturbed. </a:t>
            </a:r>
            <a:endParaRPr lang="en-GB" dirty="0">
              <a:solidFill>
                <a:schemeClr val="accent6">
                  <a:lumMod val="50000"/>
                </a:schemeClr>
              </a:solidFill>
            </a:endParaRPr>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400476088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564672"/>
          </a:xfrm>
        </p:spPr>
        <p:txBody>
          <a:bodyPr>
            <a:noAutofit/>
          </a:bodyPr>
          <a:lstStyle/>
          <a:p>
            <a:r>
              <a:rPr lang="en-GB" sz="3600" dirty="0" smtClean="0">
                <a:solidFill>
                  <a:schemeClr val="accent6">
                    <a:lumMod val="50000"/>
                  </a:schemeClr>
                </a:solidFill>
              </a:rPr>
              <a:t>Underpinning Psychological assumptions and evidence</a:t>
            </a:r>
            <a:endParaRPr lang="en-GB" sz="3600" dirty="0">
              <a:solidFill>
                <a:schemeClr val="accent6">
                  <a:lumMod val="50000"/>
                </a:schemeClr>
              </a:solidFill>
            </a:endParaRPr>
          </a:p>
        </p:txBody>
      </p:sp>
      <p:sp>
        <p:nvSpPr>
          <p:cNvPr id="3" name="Content Placeholder 2"/>
          <p:cNvSpPr>
            <a:spLocks noGrp="1"/>
          </p:cNvSpPr>
          <p:nvPr>
            <p:ph idx="1"/>
          </p:nvPr>
        </p:nvSpPr>
        <p:spPr>
          <a:xfrm>
            <a:off x="467544" y="1916832"/>
            <a:ext cx="8229600" cy="4680520"/>
          </a:xfrm>
          <a:solidFill>
            <a:schemeClr val="bg1"/>
          </a:solidFill>
          <a:ln>
            <a:solidFill>
              <a:schemeClr val="accent1"/>
            </a:solidFill>
          </a:ln>
        </p:spPr>
        <p:txBody>
          <a:bodyPr>
            <a:normAutofit/>
          </a:bodyPr>
          <a:lstStyle/>
          <a:p>
            <a:r>
              <a:rPr lang="en-GB" b="1" dirty="0">
                <a:solidFill>
                  <a:schemeClr val="tx2"/>
                </a:solidFill>
              </a:rPr>
              <a:t>Cross situational consistency</a:t>
            </a:r>
          </a:p>
          <a:p>
            <a:r>
              <a:rPr lang="en-GB" dirty="0"/>
              <a:t>Offenders will be consistent across </a:t>
            </a:r>
            <a:r>
              <a:rPr lang="en-GB" b="1" dirty="0"/>
              <a:t>all of their </a:t>
            </a:r>
            <a:r>
              <a:rPr lang="en-GB" b="1" dirty="0" smtClean="0"/>
              <a:t>behaviours</a:t>
            </a:r>
            <a:r>
              <a:rPr lang="en-GB" dirty="0" smtClean="0"/>
              <a:t>. </a:t>
            </a:r>
            <a:r>
              <a:rPr lang="en-GB" dirty="0" smtClean="0">
                <a:solidFill>
                  <a:srgbClr val="7030A0"/>
                </a:solidFill>
              </a:rPr>
              <a:t>Little research conducted to support this in crime, but exists in personality research.</a:t>
            </a:r>
            <a:endParaRPr lang="en-GB" b="1" dirty="0">
              <a:solidFill>
                <a:srgbClr val="7030A0"/>
              </a:solidFill>
            </a:endParaRPr>
          </a:p>
          <a:p>
            <a:r>
              <a:rPr lang="en-GB" b="1" dirty="0" smtClean="0">
                <a:solidFill>
                  <a:schemeClr val="tx2"/>
                </a:solidFill>
              </a:rPr>
              <a:t>Offender consistency hypothesis</a:t>
            </a:r>
          </a:p>
          <a:p>
            <a:r>
              <a:rPr lang="en-GB" dirty="0" smtClean="0"/>
              <a:t>Offenders will be consistent across all of their crimes </a:t>
            </a:r>
            <a:r>
              <a:rPr lang="en-GB" b="1" dirty="0" smtClean="0"/>
              <a:t>of the same nature</a:t>
            </a:r>
            <a:r>
              <a:rPr lang="en-GB" dirty="0" smtClean="0"/>
              <a:t>. </a:t>
            </a:r>
            <a:r>
              <a:rPr lang="en-GB" dirty="0" smtClean="0">
                <a:solidFill>
                  <a:srgbClr val="7030A0"/>
                </a:solidFill>
              </a:rPr>
              <a:t>Evidence supports the idea that behaviour generated by the individual is more consistent than behaviour generated by the environment. Studies looking at arson, burglary, robbery, murder &amp; stranger sex are promising.</a:t>
            </a:r>
            <a:endParaRPr lang="en-GB" b="1" dirty="0" smtClean="0">
              <a:solidFill>
                <a:schemeClr val="tx2"/>
              </a:solidFill>
            </a:endParaRPr>
          </a:p>
          <a:p>
            <a:r>
              <a:rPr lang="en-GB" b="1" dirty="0" smtClean="0">
                <a:solidFill>
                  <a:schemeClr val="tx2"/>
                </a:solidFill>
              </a:rPr>
              <a:t>Homology assumption</a:t>
            </a:r>
          </a:p>
          <a:p>
            <a:r>
              <a:rPr lang="en-GB" dirty="0" smtClean="0"/>
              <a:t>Offenders displaying particular crime scene behaviours should have </a:t>
            </a:r>
            <a:r>
              <a:rPr lang="en-GB" b="1" dirty="0" smtClean="0"/>
              <a:t>similar characteristics</a:t>
            </a:r>
            <a:r>
              <a:rPr lang="en-GB" dirty="0" smtClean="0"/>
              <a:t>. </a:t>
            </a:r>
            <a:r>
              <a:rPr lang="en-GB" dirty="0" smtClean="0">
                <a:solidFill>
                  <a:srgbClr val="7030A0"/>
                </a:solidFill>
              </a:rPr>
              <a:t>Studies of rapists have yet to lend any support to this idea.</a:t>
            </a:r>
            <a:endParaRPr lang="en-GB" dirty="0">
              <a:solidFill>
                <a:srgbClr val="7030A0"/>
              </a:solidFill>
            </a:endParaRPr>
          </a:p>
        </p:txBody>
      </p:sp>
    </p:spTree>
    <p:extLst>
      <p:ext uri="{BB962C8B-B14F-4D97-AF65-F5344CB8AC3E}">
        <p14:creationId xmlns:p14="http://schemas.microsoft.com/office/powerpoint/2010/main" val="534336740"/>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008112"/>
          </a:xfrm>
        </p:spPr>
        <p:txBody>
          <a:bodyPr>
            <a:normAutofit/>
          </a:bodyPr>
          <a:lstStyle/>
          <a:p>
            <a:pPr algn="ctr"/>
            <a:r>
              <a:rPr lang="en-GB" dirty="0" smtClean="0">
                <a:solidFill>
                  <a:schemeClr val="accent6">
                    <a:lumMod val="50000"/>
                  </a:schemeClr>
                </a:solidFill>
              </a:rPr>
              <a:t>Strengths of offender profiling </a:t>
            </a:r>
            <a:endParaRPr lang="en-GB" dirty="0">
              <a:solidFill>
                <a:schemeClr val="accent6">
                  <a:lumMod val="50000"/>
                </a:schemeClr>
              </a:solidFill>
            </a:endParaRPr>
          </a:p>
        </p:txBody>
      </p:sp>
      <p:sp>
        <p:nvSpPr>
          <p:cNvPr id="7" name="Content Placeholder 6"/>
          <p:cNvSpPr>
            <a:spLocks noGrp="1"/>
          </p:cNvSpPr>
          <p:nvPr>
            <p:ph idx="1"/>
          </p:nvPr>
        </p:nvSpPr>
        <p:spPr>
          <a:xfrm>
            <a:off x="457200" y="1700808"/>
            <a:ext cx="8229600" cy="4824536"/>
          </a:xfrm>
          <a:solidFill>
            <a:schemeClr val="bg1"/>
          </a:solidFill>
          <a:ln>
            <a:solidFill>
              <a:schemeClr val="accent1"/>
            </a:solidFill>
          </a:ln>
        </p:spPr>
        <p:txBody>
          <a:bodyPr>
            <a:normAutofit/>
          </a:bodyPr>
          <a:lstStyle/>
          <a:p>
            <a:r>
              <a:rPr lang="en-GB" dirty="0" smtClean="0">
                <a:solidFill>
                  <a:schemeClr val="accent6">
                    <a:lumMod val="50000"/>
                  </a:schemeClr>
                </a:solidFill>
              </a:rPr>
              <a:t>As the first systematic approach to offender profiling, the FBI’s approach has been enormously influential. It has been adopted by law enforcement agencies all over the world, many of whom, like the NCID Offender Profiling Unit in the Netherlands, have adapted and enhanced it. </a:t>
            </a:r>
          </a:p>
          <a:p>
            <a:r>
              <a:rPr lang="en-GB" dirty="0" smtClean="0">
                <a:solidFill>
                  <a:srgbClr val="7030A0"/>
                </a:solidFill>
              </a:rPr>
              <a:t>Ainsworth (2001) suggests that offender typologies are potentially very useful in allowing offences to be linked and facilitating predictions about the timeframe of the next attack and how the series of offences is likely to develop. </a:t>
            </a:r>
          </a:p>
          <a:p>
            <a:r>
              <a:rPr lang="en-GB" dirty="0" smtClean="0">
                <a:solidFill>
                  <a:schemeClr val="accent6">
                    <a:lumMod val="50000"/>
                  </a:schemeClr>
                </a:solidFill>
              </a:rPr>
              <a:t>FBI-inspired attempts to obtain and organise data about different types of offender have been important in challenging the stereotypes that investigators may hold about offenders and which may mislead investigations. </a:t>
            </a:r>
            <a:endParaRPr lang="en-GB" dirty="0" smtClean="0">
              <a:solidFill>
                <a:schemeClr val="accent6">
                  <a:lumMod val="50000"/>
                </a:schemeClr>
              </a:solidFill>
            </a:endParaRPr>
          </a:p>
          <a:p>
            <a:r>
              <a:rPr lang="en-GB" dirty="0" smtClean="0">
                <a:solidFill>
                  <a:srgbClr val="7030A0"/>
                </a:solidFill>
              </a:rPr>
              <a:t>E.g</a:t>
            </a:r>
            <a:r>
              <a:rPr lang="en-GB" dirty="0">
                <a:solidFill>
                  <a:srgbClr val="7030A0"/>
                </a:solidFill>
              </a:rPr>
              <a:t>.</a:t>
            </a:r>
            <a:r>
              <a:rPr lang="en-GB" dirty="0" smtClean="0">
                <a:solidFill>
                  <a:srgbClr val="7030A0"/>
                </a:solidFill>
              </a:rPr>
              <a:t> </a:t>
            </a:r>
            <a:r>
              <a:rPr lang="en-GB" dirty="0" smtClean="0">
                <a:solidFill>
                  <a:srgbClr val="7030A0"/>
                </a:solidFill>
              </a:rPr>
              <a:t>Clarke and Morley (1988) interviewed 41 convicted rapists responsible for over 800 offences and found that, contrary to the stereotype of an inadequate loner, they were typically very average men, living in normal family circumstances, often intelligent and in skilled employment.</a:t>
            </a:r>
            <a:endParaRPr lang="en-GB" dirty="0">
              <a:solidFill>
                <a:srgbClr val="7030A0"/>
              </a:solidFill>
            </a:endParaRPr>
          </a:p>
        </p:txBody>
      </p:sp>
    </p:spTree>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720080"/>
          </a:xfrm>
        </p:spPr>
        <p:txBody>
          <a:bodyPr>
            <a:normAutofit/>
          </a:bodyPr>
          <a:lstStyle/>
          <a:p>
            <a:r>
              <a:rPr lang="en-GB" dirty="0" smtClean="0">
                <a:solidFill>
                  <a:schemeClr val="accent6">
                    <a:lumMod val="50000"/>
                  </a:schemeClr>
                </a:solidFill>
              </a:rPr>
              <a:t>Weaknesses </a:t>
            </a:r>
            <a:endParaRPr lang="en-GB" dirty="0">
              <a:solidFill>
                <a:schemeClr val="accent6">
                  <a:lumMod val="50000"/>
                </a:schemeClr>
              </a:solidFill>
            </a:endParaRPr>
          </a:p>
        </p:txBody>
      </p:sp>
      <p:sp>
        <p:nvSpPr>
          <p:cNvPr id="3" name="Content Placeholder 2"/>
          <p:cNvSpPr>
            <a:spLocks noGrp="1"/>
          </p:cNvSpPr>
          <p:nvPr>
            <p:ph idx="1"/>
          </p:nvPr>
        </p:nvSpPr>
        <p:spPr>
          <a:xfrm>
            <a:off x="457200" y="1700808"/>
            <a:ext cx="8229600" cy="4752528"/>
          </a:xfrm>
          <a:solidFill>
            <a:schemeClr val="bg1"/>
          </a:solidFill>
          <a:ln>
            <a:solidFill>
              <a:schemeClr val="accent1"/>
            </a:solidFill>
          </a:ln>
        </p:spPr>
        <p:txBody>
          <a:bodyPr>
            <a:normAutofit/>
          </a:bodyPr>
          <a:lstStyle/>
          <a:p>
            <a:r>
              <a:rPr lang="en-GB" dirty="0" smtClean="0">
                <a:solidFill>
                  <a:schemeClr val="accent6">
                    <a:lumMod val="50000"/>
                  </a:schemeClr>
                </a:solidFill>
              </a:rPr>
              <a:t>Critics</a:t>
            </a:r>
            <a:r>
              <a:rPr lang="en-GB" dirty="0" smtClean="0">
                <a:solidFill>
                  <a:schemeClr val="accent6">
                    <a:lumMod val="50000"/>
                  </a:schemeClr>
                </a:solidFill>
              </a:rPr>
              <a:t> have </a:t>
            </a:r>
            <a:r>
              <a:rPr lang="en-GB" dirty="0" smtClean="0">
                <a:solidFill>
                  <a:schemeClr val="accent6">
                    <a:lumMod val="50000"/>
                  </a:schemeClr>
                </a:solidFill>
              </a:rPr>
              <a:t>centred on how objective the process </a:t>
            </a:r>
            <a:r>
              <a:rPr lang="en-GB" dirty="0" smtClean="0">
                <a:solidFill>
                  <a:schemeClr val="accent6">
                    <a:lumMod val="50000"/>
                  </a:schemeClr>
                </a:solidFill>
              </a:rPr>
              <a:t>actually is; </a:t>
            </a:r>
            <a:r>
              <a:rPr lang="en-GB" dirty="0" smtClean="0">
                <a:solidFill>
                  <a:schemeClr val="accent6">
                    <a:lumMod val="50000"/>
                  </a:schemeClr>
                </a:solidFill>
              </a:rPr>
              <a:t>the scientific status of the </a:t>
            </a:r>
            <a:r>
              <a:rPr lang="en-GB" dirty="0" smtClean="0">
                <a:solidFill>
                  <a:schemeClr val="accent6">
                    <a:lumMod val="50000"/>
                  </a:schemeClr>
                </a:solidFill>
              </a:rPr>
              <a:t>evidence </a:t>
            </a:r>
            <a:r>
              <a:rPr lang="en-GB" dirty="0" smtClean="0">
                <a:solidFill>
                  <a:schemeClr val="accent6">
                    <a:lumMod val="50000"/>
                  </a:schemeClr>
                </a:solidFill>
              </a:rPr>
              <a:t>and the usefulness of the profiles it generates.</a:t>
            </a:r>
          </a:p>
          <a:p>
            <a:r>
              <a:rPr lang="en-GB" dirty="0" smtClean="0">
                <a:solidFill>
                  <a:srgbClr val="7030A0"/>
                </a:solidFill>
              </a:rPr>
              <a:t>A typological approach to profiling assumes that offenders are one thing or the other and that this is stable over time. Wilson et </a:t>
            </a:r>
            <a:r>
              <a:rPr lang="en-GB" dirty="0" smtClean="0">
                <a:solidFill>
                  <a:srgbClr val="7030A0"/>
                </a:solidFill>
              </a:rPr>
              <a:t>al., </a:t>
            </a:r>
            <a:r>
              <a:rPr lang="en-GB" dirty="0" smtClean="0">
                <a:solidFill>
                  <a:srgbClr val="7030A0"/>
                </a:solidFill>
              </a:rPr>
              <a:t>(1997) suggest that neither assumption is correct: most offenders show both organised and disorganised features in their crimes and that they may shift from one to the other between crimes. This obviously limits the usefulness of such profiles. </a:t>
            </a:r>
          </a:p>
          <a:p>
            <a:r>
              <a:rPr lang="en-GB" dirty="0" smtClean="0">
                <a:solidFill>
                  <a:schemeClr val="accent6">
                    <a:lumMod val="50000"/>
                  </a:schemeClr>
                </a:solidFill>
              </a:rPr>
              <a:t>Canter (2000) points out that the crime scene evidence on which profiles are based is often incomplete and ambiguous, which means judgements based on the evidence are necessarily speculative.</a:t>
            </a:r>
          </a:p>
          <a:p>
            <a:r>
              <a:rPr lang="en-GB" dirty="0" smtClean="0">
                <a:solidFill>
                  <a:srgbClr val="7030A0"/>
                </a:solidFill>
              </a:rPr>
              <a:t>Additionally, it is up to the profiler to decide which aspects of the crime scene evidence are important in determining the profile. Consequently, different profilers may reach different conclusions from the same evidence.</a:t>
            </a:r>
            <a:endParaRPr lang="en-GB" dirty="0">
              <a:solidFill>
                <a:srgbClr val="7030A0"/>
              </a:solidFill>
            </a:endParaRPr>
          </a:p>
        </p:txBody>
      </p:sp>
    </p:spTree>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92696"/>
            <a:ext cx="8229600" cy="5400600"/>
          </a:xfrm>
          <a:solidFill>
            <a:schemeClr val="bg1"/>
          </a:solidFill>
          <a:ln>
            <a:solidFill>
              <a:schemeClr val="accent1"/>
            </a:solidFill>
          </a:ln>
        </p:spPr>
        <p:txBody>
          <a:bodyPr>
            <a:normAutofit/>
          </a:bodyPr>
          <a:lstStyle/>
          <a:p>
            <a:r>
              <a:rPr lang="en-GB" dirty="0" smtClean="0">
                <a:solidFill>
                  <a:srgbClr val="7030A0"/>
                </a:solidFill>
              </a:rPr>
              <a:t>There are a number of problems with the data on which the FBIs typologies were originally based. The sample of 36 offenders is very small and it is not obvious that the methods and motives of the very rare types of offender interviewed generalise to other offenders. </a:t>
            </a:r>
          </a:p>
          <a:p>
            <a:r>
              <a:rPr lang="en-GB" dirty="0" smtClean="0">
                <a:solidFill>
                  <a:schemeClr val="accent6">
                    <a:lumMod val="50000"/>
                  </a:schemeClr>
                </a:solidFill>
              </a:rPr>
              <a:t>The data were obtained by interviewing offenders who may well have a distorted recall of their own crimes and who are known for being manipulative, raising questions about the data’s validity. </a:t>
            </a:r>
          </a:p>
          <a:p>
            <a:r>
              <a:rPr lang="en-GB" dirty="0" smtClean="0">
                <a:solidFill>
                  <a:srgbClr val="7030A0"/>
                </a:solidFill>
              </a:rPr>
              <a:t>Ainsworth (2001) points out that there have been few serious attempts to establish the validity of the FBIs offender types using scientifically verifiable methods.</a:t>
            </a:r>
          </a:p>
          <a:p>
            <a:r>
              <a:rPr lang="en-GB" dirty="0" err="1" smtClean="0">
                <a:solidFill>
                  <a:schemeClr val="accent6">
                    <a:lumMod val="50000"/>
                  </a:schemeClr>
                </a:solidFill>
              </a:rPr>
              <a:t>Howitt</a:t>
            </a:r>
            <a:r>
              <a:rPr lang="en-GB" dirty="0" smtClean="0">
                <a:solidFill>
                  <a:schemeClr val="accent6">
                    <a:lumMod val="50000"/>
                  </a:schemeClr>
                </a:solidFill>
              </a:rPr>
              <a:t> (2009) calls the evidence base ‘glaringly minimal’. The evidence that has been presented in favour of the FBI system has largely been narrative, in popular accounts of offender profiling. The obvious problem is that profilers are far more likely to report their successes than their failures, which may give a distorted view of how often profiles contribute to the successful apprehension of offenders.</a:t>
            </a:r>
            <a:endParaRPr lang="en-GB" dirty="0">
              <a:solidFill>
                <a:schemeClr val="accent6">
                  <a:lumMod val="50000"/>
                </a:schemeClr>
              </a:solidFill>
            </a:endParaRPr>
          </a:p>
        </p:txBody>
      </p:sp>
    </p:spTree>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92088"/>
          </a:xfrm>
        </p:spPr>
        <p:txBody>
          <a:bodyPr>
            <a:normAutofit/>
          </a:bodyPr>
          <a:lstStyle/>
          <a:p>
            <a:r>
              <a:rPr lang="en-GB" dirty="0" smtClean="0">
                <a:solidFill>
                  <a:schemeClr val="accent6">
                    <a:lumMod val="50000"/>
                  </a:schemeClr>
                </a:solidFill>
              </a:rPr>
              <a:t>How useful is offender profiling?</a:t>
            </a:r>
            <a:endParaRPr lang="en-GB" dirty="0">
              <a:solidFill>
                <a:schemeClr val="accent6">
                  <a:lumMod val="50000"/>
                </a:schemeClr>
              </a:solidFill>
            </a:endParaRPr>
          </a:p>
        </p:txBody>
      </p:sp>
      <p:sp>
        <p:nvSpPr>
          <p:cNvPr id="3" name="Content Placeholder 2"/>
          <p:cNvSpPr>
            <a:spLocks noGrp="1"/>
          </p:cNvSpPr>
          <p:nvPr>
            <p:ph idx="1"/>
          </p:nvPr>
        </p:nvSpPr>
        <p:spPr>
          <a:xfrm>
            <a:off x="457200" y="1340768"/>
            <a:ext cx="8229600" cy="4896544"/>
          </a:xfrm>
          <a:solidFill>
            <a:schemeClr val="bg1"/>
          </a:solidFill>
          <a:ln>
            <a:solidFill>
              <a:schemeClr val="accent1"/>
            </a:solidFill>
          </a:ln>
        </p:spPr>
        <p:txBody>
          <a:bodyPr>
            <a:normAutofit lnSpcReduction="10000"/>
          </a:bodyPr>
          <a:lstStyle/>
          <a:p>
            <a:r>
              <a:rPr lang="en-GB" dirty="0" smtClean="0">
                <a:solidFill>
                  <a:schemeClr val="accent6">
                    <a:lumMod val="50000"/>
                  </a:schemeClr>
                </a:solidFill>
              </a:rPr>
              <a:t>There remain serious questions about how useful offender profiles actually are. Police may give favourable opinions of profiles even when they are completely wrong </a:t>
            </a:r>
          </a:p>
          <a:p>
            <a:r>
              <a:rPr lang="en-GB" dirty="0" smtClean="0">
                <a:solidFill>
                  <a:srgbClr val="7030A0"/>
                </a:solidFill>
              </a:rPr>
              <a:t>An analysis of offender profiles by Snook et al (2007) found that they were based on scientific argument and evidence only a minority of the time, leading to the suggestion that most profiles contain little more than common sense. </a:t>
            </a:r>
          </a:p>
          <a:p>
            <a:r>
              <a:rPr lang="en-GB" dirty="0" smtClean="0">
                <a:solidFill>
                  <a:schemeClr val="accent6">
                    <a:lumMod val="50000"/>
                  </a:schemeClr>
                </a:solidFill>
              </a:rPr>
              <a:t>A significant problem is that it is not clear how the usefulness of a profile could objectively be measured. If a profile contains 20 statements, only 10 of which are accurate, is it a success or a failure? </a:t>
            </a:r>
            <a:endParaRPr lang="en-GB" dirty="0" smtClean="0">
              <a:solidFill>
                <a:schemeClr val="accent6">
                  <a:lumMod val="50000"/>
                </a:schemeClr>
              </a:solidFill>
            </a:endParaRPr>
          </a:p>
          <a:p>
            <a:r>
              <a:rPr lang="en-GB" dirty="0" smtClean="0">
                <a:solidFill>
                  <a:schemeClr val="accent6">
                    <a:lumMod val="50000"/>
                  </a:schemeClr>
                </a:solidFill>
              </a:rPr>
              <a:t>A </a:t>
            </a:r>
            <a:r>
              <a:rPr lang="en-GB" dirty="0" smtClean="0">
                <a:solidFill>
                  <a:schemeClr val="accent6">
                    <a:lumMod val="50000"/>
                  </a:schemeClr>
                </a:solidFill>
              </a:rPr>
              <a:t>related issue is the specificity of the information in the profile. Like a newspaper horoscope, a profile could be sufficiently vague to be ‘right’ no matter what the offender turns out to be like, but clearly a profile that vague would contribute little to solving a case.</a:t>
            </a:r>
          </a:p>
          <a:p>
            <a:r>
              <a:rPr lang="en-GB" dirty="0" smtClean="0">
                <a:solidFill>
                  <a:srgbClr val="7030A0"/>
                </a:solidFill>
              </a:rPr>
              <a:t>Ultimately, whilst most agree that profiling has the potential to assist police investigations there is little agreement about precisely how far it may be able to help.</a:t>
            </a:r>
            <a:endParaRPr lang="en-GB" dirty="0">
              <a:solidFill>
                <a:srgbClr val="7030A0"/>
              </a:solidFill>
            </a:endParaRPr>
          </a:p>
        </p:txBody>
      </p:sp>
    </p:spTree>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92696"/>
            <a:ext cx="8229600" cy="5040560"/>
          </a:xfrm>
          <a:solidFill>
            <a:schemeClr val="bg1"/>
          </a:solidFill>
          <a:ln>
            <a:solidFill>
              <a:schemeClr val="accent1"/>
            </a:solidFill>
          </a:ln>
        </p:spPr>
        <p:txBody>
          <a:bodyPr>
            <a:normAutofit/>
          </a:bodyPr>
          <a:lstStyle/>
          <a:p>
            <a:r>
              <a:rPr lang="en-GB" dirty="0" err="1" smtClean="0">
                <a:solidFill>
                  <a:srgbClr val="7030A0"/>
                </a:solidFill>
              </a:rPr>
              <a:t>Turvey</a:t>
            </a:r>
            <a:r>
              <a:rPr lang="en-GB" dirty="0" smtClean="0">
                <a:solidFill>
                  <a:srgbClr val="7030A0"/>
                </a:solidFill>
              </a:rPr>
              <a:t> (1999) warns against using profiling as anything other than suggesting probabilities. He cites the case of Rachel </a:t>
            </a:r>
            <a:r>
              <a:rPr lang="en-GB" dirty="0" smtClean="0">
                <a:solidFill>
                  <a:srgbClr val="7030A0"/>
                </a:solidFill>
              </a:rPr>
              <a:t>Nickell, </a:t>
            </a:r>
            <a:r>
              <a:rPr lang="en-GB" dirty="0" smtClean="0">
                <a:solidFill>
                  <a:srgbClr val="7030A0"/>
                </a:solidFill>
              </a:rPr>
              <a:t>studied by </a:t>
            </a:r>
            <a:r>
              <a:rPr lang="en-GB" dirty="0" err="1" smtClean="0">
                <a:solidFill>
                  <a:srgbClr val="7030A0"/>
                </a:solidFill>
              </a:rPr>
              <a:t>Kocsis</a:t>
            </a:r>
            <a:r>
              <a:rPr lang="en-GB" dirty="0" smtClean="0">
                <a:solidFill>
                  <a:srgbClr val="7030A0"/>
                </a:solidFill>
              </a:rPr>
              <a:t> et al</a:t>
            </a:r>
            <a:r>
              <a:rPr lang="en-GB" dirty="0" smtClean="0">
                <a:solidFill>
                  <a:srgbClr val="7030A0"/>
                </a:solidFill>
              </a:rPr>
              <a:t>., </a:t>
            </a:r>
            <a:r>
              <a:rPr lang="en-GB" dirty="0" smtClean="0">
                <a:solidFill>
                  <a:srgbClr val="7030A0"/>
                </a:solidFill>
              </a:rPr>
              <a:t>(1998). </a:t>
            </a:r>
          </a:p>
          <a:p>
            <a:r>
              <a:rPr lang="en-GB" dirty="0" smtClean="0">
                <a:solidFill>
                  <a:schemeClr val="accent6">
                    <a:lumMod val="50000"/>
                  </a:schemeClr>
                </a:solidFill>
              </a:rPr>
              <a:t>Whilst walking her two-year-old son on Wimbledon Common, Rachel </a:t>
            </a:r>
            <a:r>
              <a:rPr lang="en-GB" dirty="0" smtClean="0">
                <a:solidFill>
                  <a:schemeClr val="accent6">
                    <a:lumMod val="50000"/>
                  </a:schemeClr>
                </a:solidFill>
              </a:rPr>
              <a:t>Nickell </a:t>
            </a:r>
            <a:r>
              <a:rPr lang="en-GB" dirty="0" smtClean="0">
                <a:solidFill>
                  <a:schemeClr val="accent6">
                    <a:lumMod val="50000"/>
                  </a:schemeClr>
                </a:solidFill>
              </a:rPr>
              <a:t>was stabbed 49 times (in front of her son). Profiler Paul Britton prepared a psychological profile for the police. Colin Stagg fitted the profile. However, there was </a:t>
            </a:r>
            <a:r>
              <a:rPr lang="en-GB" b="1" dirty="0" smtClean="0">
                <a:solidFill>
                  <a:schemeClr val="accent6">
                    <a:lumMod val="50000"/>
                  </a:schemeClr>
                </a:solidFill>
              </a:rPr>
              <a:t>No Evidence.</a:t>
            </a:r>
          </a:p>
          <a:p>
            <a:r>
              <a:rPr lang="en-GB" dirty="0" smtClean="0">
                <a:solidFill>
                  <a:srgbClr val="7030A0"/>
                </a:solidFill>
              </a:rPr>
              <a:t>Working with Britton, a female officer went undercover and got to know Stagg in the hope of extracting evidence from him. Stagg was arrested. However, the trial showed many inconsistencies. For example, Stagg knew the location of the crime but said (incorrectly) that Rachel </a:t>
            </a:r>
            <a:r>
              <a:rPr lang="en-GB" dirty="0" smtClean="0">
                <a:solidFill>
                  <a:srgbClr val="7030A0"/>
                </a:solidFill>
              </a:rPr>
              <a:t>Nickell </a:t>
            </a:r>
            <a:r>
              <a:rPr lang="en-GB" dirty="0" smtClean="0">
                <a:solidFill>
                  <a:srgbClr val="7030A0"/>
                </a:solidFill>
              </a:rPr>
              <a:t>had been raped. These inconsistencies had been ignored by the police who were sure that the profiling had led them to the offender. The female police officer later resigned from her job. </a:t>
            </a:r>
          </a:p>
          <a:p>
            <a:r>
              <a:rPr lang="en-GB" dirty="0" err="1" smtClean="0">
                <a:solidFill>
                  <a:schemeClr val="accent6">
                    <a:lumMod val="50000"/>
                  </a:schemeClr>
                </a:solidFill>
              </a:rPr>
              <a:t>Turvey</a:t>
            </a:r>
            <a:r>
              <a:rPr lang="en-GB" dirty="0" smtClean="0">
                <a:solidFill>
                  <a:schemeClr val="accent6">
                    <a:lumMod val="50000"/>
                  </a:schemeClr>
                </a:solidFill>
              </a:rPr>
              <a:t> (1999) concludes that this is an example of profiling being taken too far</a:t>
            </a:r>
            <a:r>
              <a:rPr lang="en-GB" dirty="0" smtClean="0"/>
              <a:t>.</a:t>
            </a:r>
            <a:endParaRPr lang="en-GB" dirty="0"/>
          </a:p>
        </p:txBody>
      </p:sp>
    </p:spTree>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764704"/>
            <a:ext cx="8229600" cy="5256584"/>
          </a:xfrm>
          <a:solidFill>
            <a:schemeClr val="bg1"/>
          </a:solidFill>
          <a:ln>
            <a:solidFill>
              <a:schemeClr val="accent1"/>
            </a:solidFill>
          </a:ln>
        </p:spPr>
        <p:txBody>
          <a:bodyPr>
            <a:normAutofit/>
          </a:bodyPr>
          <a:lstStyle/>
          <a:p>
            <a:r>
              <a:rPr lang="en-GB" sz="3900" b="1" dirty="0" smtClean="0">
                <a:solidFill>
                  <a:schemeClr val="accent6">
                    <a:lumMod val="50000"/>
                  </a:schemeClr>
                </a:solidFill>
              </a:rPr>
              <a:t>Some </a:t>
            </a:r>
            <a:r>
              <a:rPr lang="en-GB" sz="3900" b="1" dirty="0" smtClean="0">
                <a:solidFill>
                  <a:schemeClr val="accent6">
                    <a:lumMod val="50000"/>
                  </a:schemeClr>
                </a:solidFill>
              </a:rPr>
              <a:t>successes (???) </a:t>
            </a:r>
            <a:r>
              <a:rPr lang="en-GB" sz="3900" b="1" dirty="0" smtClean="0">
                <a:solidFill>
                  <a:schemeClr val="accent6">
                    <a:lumMod val="50000"/>
                  </a:schemeClr>
                </a:solidFill>
              </a:rPr>
              <a:t>of </a:t>
            </a:r>
            <a:r>
              <a:rPr lang="en-GB" sz="3900" b="1" dirty="0" smtClean="0">
                <a:solidFill>
                  <a:schemeClr val="accent6">
                    <a:lumMod val="50000"/>
                  </a:schemeClr>
                </a:solidFill>
              </a:rPr>
              <a:t>profiling…</a:t>
            </a:r>
            <a:endParaRPr lang="en-GB" sz="3900" b="1" dirty="0" smtClean="0">
              <a:solidFill>
                <a:schemeClr val="accent6">
                  <a:lumMod val="50000"/>
                </a:schemeClr>
              </a:solidFill>
            </a:endParaRPr>
          </a:p>
          <a:p>
            <a:endParaRPr lang="en-GB" b="1" dirty="0" smtClean="0"/>
          </a:p>
          <a:p>
            <a:r>
              <a:rPr lang="en-GB" sz="2400" dirty="0" err="1" smtClean="0">
                <a:solidFill>
                  <a:schemeClr val="accent6">
                    <a:lumMod val="50000"/>
                  </a:schemeClr>
                </a:solidFill>
              </a:rPr>
              <a:t>Copson</a:t>
            </a:r>
            <a:r>
              <a:rPr lang="en-GB" sz="2400" dirty="0" smtClean="0">
                <a:solidFill>
                  <a:schemeClr val="accent6">
                    <a:lumMod val="50000"/>
                  </a:schemeClr>
                </a:solidFill>
              </a:rPr>
              <a:t> and Holloway (1997) carried out a survey with detectives from 184 cases where offender profiling had been used. It was found that the police believed that profiling had led to the identification of the offender in 2.7 per cent of cases, and helped to solve 16 per cent of cases.</a:t>
            </a:r>
          </a:p>
          <a:p>
            <a:r>
              <a:rPr lang="en-GB" sz="2400" dirty="0" err="1" smtClean="0">
                <a:solidFill>
                  <a:srgbClr val="7030A0"/>
                </a:solidFill>
              </a:rPr>
              <a:t>Pinizzotto</a:t>
            </a:r>
            <a:r>
              <a:rPr lang="en-GB" sz="2400" dirty="0" smtClean="0">
                <a:solidFill>
                  <a:srgbClr val="7030A0"/>
                </a:solidFill>
              </a:rPr>
              <a:t> and </a:t>
            </a:r>
            <a:r>
              <a:rPr lang="en-GB" sz="2400" dirty="0" err="1" smtClean="0">
                <a:solidFill>
                  <a:srgbClr val="7030A0"/>
                </a:solidFill>
              </a:rPr>
              <a:t>Finkel</a:t>
            </a:r>
            <a:r>
              <a:rPr lang="en-GB" sz="2400" dirty="0" smtClean="0">
                <a:solidFill>
                  <a:srgbClr val="7030A0"/>
                </a:solidFill>
              </a:rPr>
              <a:t> (1990) asked groups of detectives, students, profilers and clinical psychologists to look at two closed police cases and to draw up profiles. One case was a sex case, and the other was a homicide. Although the profilers produced more detailed profiles and were more accurate in the sex case, the detectives were more accurate in the homicide.</a:t>
            </a:r>
            <a:endParaRPr lang="en-GB" sz="2400" dirty="0">
              <a:solidFill>
                <a:srgbClr val="7030A0"/>
              </a:solidFill>
            </a:endParaRPr>
          </a:p>
        </p:txBody>
      </p:sp>
    </p:spTree>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492664"/>
          </a:xfrm>
        </p:spPr>
        <p:txBody>
          <a:bodyPr>
            <a:normAutofit fontScale="90000"/>
          </a:bodyPr>
          <a:lstStyle/>
          <a:p>
            <a:r>
              <a:rPr lang="en-GB" dirty="0" smtClean="0">
                <a:solidFill>
                  <a:schemeClr val="accent6">
                    <a:lumMod val="50000"/>
                  </a:schemeClr>
                </a:solidFill>
              </a:rPr>
              <a:t>Finally… a summary of FBI profiling</a:t>
            </a:r>
            <a:endParaRPr lang="en-GB" dirty="0">
              <a:solidFill>
                <a:schemeClr val="accent6">
                  <a:lumMod val="50000"/>
                </a:schemeClr>
              </a:solidFill>
            </a:endParaRPr>
          </a:p>
        </p:txBody>
      </p:sp>
      <p:sp>
        <p:nvSpPr>
          <p:cNvPr id="3" name="Content Placeholder 2"/>
          <p:cNvSpPr>
            <a:spLocks noGrp="1"/>
          </p:cNvSpPr>
          <p:nvPr>
            <p:ph idx="1"/>
          </p:nvPr>
        </p:nvSpPr>
        <p:spPr>
          <a:xfrm>
            <a:off x="457200" y="1988840"/>
            <a:ext cx="8229600" cy="3960440"/>
          </a:xfrm>
          <a:solidFill>
            <a:schemeClr val="bg1"/>
          </a:solidFill>
          <a:ln>
            <a:solidFill>
              <a:schemeClr val="accent1"/>
            </a:solidFill>
          </a:ln>
        </p:spPr>
        <p:txBody>
          <a:bodyPr/>
          <a:lstStyle/>
          <a:p>
            <a:pPr>
              <a:buFont typeface="Wingdings" panose="05000000000000000000" pitchFamily="2" charset="2"/>
              <a:buChar char="v"/>
            </a:pPr>
            <a:r>
              <a:rPr lang="en-GB" sz="2400" dirty="0" smtClean="0">
                <a:solidFill>
                  <a:schemeClr val="accent6">
                    <a:lumMod val="50000"/>
                  </a:schemeClr>
                </a:solidFill>
              </a:rPr>
              <a:t>Offender profiling aims to take information from a crime scene to assess the characteristics of an </a:t>
            </a:r>
            <a:r>
              <a:rPr lang="en-GB" sz="2400" dirty="0" smtClean="0">
                <a:solidFill>
                  <a:schemeClr val="accent6">
                    <a:lumMod val="50000"/>
                  </a:schemeClr>
                </a:solidFill>
              </a:rPr>
              <a:t>offender.</a:t>
            </a:r>
            <a:endParaRPr lang="en-GB" sz="2400" dirty="0" smtClean="0">
              <a:solidFill>
                <a:schemeClr val="accent6">
                  <a:lumMod val="50000"/>
                </a:schemeClr>
              </a:solidFill>
            </a:endParaRPr>
          </a:p>
          <a:p>
            <a:pPr>
              <a:buFont typeface="Wingdings" panose="05000000000000000000" pitchFamily="2" charset="2"/>
              <a:buChar char="v"/>
            </a:pPr>
            <a:r>
              <a:rPr lang="en-GB" sz="2400" dirty="0" smtClean="0">
                <a:solidFill>
                  <a:schemeClr val="accent6">
                    <a:lumMod val="50000"/>
                  </a:schemeClr>
                </a:solidFill>
              </a:rPr>
              <a:t> It ranges from intuition to careful statistical analysis.</a:t>
            </a:r>
          </a:p>
          <a:p>
            <a:pPr>
              <a:buFont typeface="Wingdings" panose="05000000000000000000" pitchFamily="2" charset="2"/>
              <a:buChar char="v"/>
            </a:pPr>
            <a:r>
              <a:rPr lang="en-GB" sz="2400" dirty="0" smtClean="0">
                <a:solidFill>
                  <a:schemeClr val="accent6">
                    <a:lumMod val="50000"/>
                  </a:schemeClr>
                </a:solidFill>
              </a:rPr>
              <a:t>All profiling assumes a form of homology.</a:t>
            </a:r>
          </a:p>
          <a:p>
            <a:pPr>
              <a:buFont typeface="Wingdings" panose="05000000000000000000" pitchFamily="2" charset="2"/>
              <a:buChar char="v"/>
            </a:pPr>
            <a:r>
              <a:rPr lang="en-GB" sz="2400" dirty="0" smtClean="0">
                <a:solidFill>
                  <a:schemeClr val="accent6">
                    <a:lumMod val="50000"/>
                  </a:schemeClr>
                </a:solidFill>
              </a:rPr>
              <a:t>Police regard it favourably and regard it as useful despite contradictory findings! Statistical profiling has more evidence to support it than typological profiling.</a:t>
            </a:r>
          </a:p>
          <a:p>
            <a:pPr>
              <a:buFont typeface="Wingdings" panose="05000000000000000000" pitchFamily="2" charset="2"/>
              <a:buChar char="v"/>
            </a:pPr>
            <a:r>
              <a:rPr lang="en-GB" sz="2400" dirty="0" smtClean="0">
                <a:solidFill>
                  <a:schemeClr val="accent6">
                    <a:lumMod val="50000"/>
                  </a:schemeClr>
                </a:solidFill>
              </a:rPr>
              <a:t>It is popular with the media, leading to an emphasis on profiling based approaches to crime detection.</a:t>
            </a:r>
          </a:p>
          <a:p>
            <a:endParaRPr lang="en-GB" dirty="0"/>
          </a:p>
        </p:txBody>
      </p:sp>
    </p:spTree>
    <p:extLst>
      <p:ext uri="{BB962C8B-B14F-4D97-AF65-F5344CB8AC3E}">
        <p14:creationId xmlns:p14="http://schemas.microsoft.com/office/powerpoint/2010/main" val="3154697040"/>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1318</TotalTime>
  <Words>7075</Words>
  <Application>Microsoft Office PowerPoint</Application>
  <PresentationFormat>On-screen Show (4:3)</PresentationFormat>
  <Paragraphs>445</Paragraphs>
  <Slides>70</Slides>
  <Notes>47</Notes>
  <HiddenSlides>3</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70</vt:i4>
      </vt:variant>
    </vt:vector>
  </HeadingPairs>
  <TitlesOfParts>
    <vt:vector size="77" baseType="lpstr">
      <vt:lpstr>ＭＳ Ｐゴシック</vt:lpstr>
      <vt:lpstr>Arial</vt:lpstr>
      <vt:lpstr>Calibri</vt:lpstr>
      <vt:lpstr>Calibri Light</vt:lpstr>
      <vt:lpstr>Times New Roman</vt:lpstr>
      <vt:lpstr>Wingdings</vt:lpstr>
      <vt:lpstr>Retrospect</vt:lpstr>
      <vt:lpstr>Offender Profiling</vt:lpstr>
      <vt:lpstr>What is it?</vt:lpstr>
      <vt:lpstr>PowerPoint Presentation</vt:lpstr>
      <vt:lpstr>How do Police typically solve cases?</vt:lpstr>
      <vt:lpstr>The FBI and CSA</vt:lpstr>
      <vt:lpstr>Crime signature and modus operandi</vt:lpstr>
      <vt:lpstr>Main questions:</vt:lpstr>
      <vt:lpstr>The main approaches to profiling  (UK: bottom up)</vt:lpstr>
      <vt:lpstr>American (top down) approaches</vt:lpstr>
      <vt:lpstr>Compare and contrast…</vt:lpstr>
      <vt:lpstr>Evaluation</vt:lpstr>
      <vt:lpstr>Geographical profiling  (British bottom up approach)</vt:lpstr>
      <vt:lpstr>Geographical profiling can be used to:</vt:lpstr>
      <vt:lpstr>Main geographical profiling principles</vt:lpstr>
      <vt:lpstr>More principles…</vt:lpstr>
      <vt:lpstr>British Approach- more principles</vt:lpstr>
      <vt:lpstr>Application of profiling</vt:lpstr>
      <vt:lpstr>Marauders and commuters.</vt:lpstr>
      <vt:lpstr>The railway rapist(s)</vt:lpstr>
      <vt:lpstr>Crime mapping</vt:lpstr>
      <vt:lpstr>Crime mapping</vt:lpstr>
      <vt:lpstr>PowerPoint Presentation</vt:lpstr>
      <vt:lpstr>Canter focuses on the marauder typology: Circle of Environmental Range (CER)</vt:lpstr>
      <vt:lpstr>Circle theory of environmental range</vt:lpstr>
      <vt:lpstr>David Canter:</vt:lpstr>
      <vt:lpstr> Evidence for CER  </vt:lpstr>
      <vt:lpstr>Routine Activity Theory: </vt:lpstr>
      <vt:lpstr>15 key points for RAT:</vt:lpstr>
      <vt:lpstr>An example of RAT (routine activity theory)</vt:lpstr>
      <vt:lpstr>Dragnet analysis: Justin Porter`s home and location of attacks</vt:lpstr>
      <vt:lpstr>Smallest space analysis </vt:lpstr>
      <vt:lpstr>Relationship between crime scene &amp; offender characteristics</vt:lpstr>
      <vt:lpstr>Mental Maps</vt:lpstr>
      <vt:lpstr>Timing of offences </vt:lpstr>
      <vt:lpstr>Geographical profiling: general issues</vt:lpstr>
      <vt:lpstr>Evaluating geographical profiling</vt:lpstr>
      <vt:lpstr>Summary of  geographical/investigative profiling</vt:lpstr>
      <vt:lpstr>Some last points regarding geographical and investigative profiling…</vt:lpstr>
      <vt:lpstr>Back to typological offender profiling  (US top down approach)</vt:lpstr>
      <vt:lpstr>Differences continued...</vt:lpstr>
      <vt:lpstr>Four processes to the FBI approach</vt:lpstr>
      <vt:lpstr>Type of offender: organised or disorganised?</vt:lpstr>
      <vt:lpstr>  Crime scene: American Approach (Hazelwood, 1987)</vt:lpstr>
      <vt:lpstr>Profile these crime scenes</vt:lpstr>
      <vt:lpstr>PowerPoint Presentation</vt:lpstr>
      <vt:lpstr>PowerPoint Presentation</vt:lpstr>
      <vt:lpstr>PowerPoint Presentation</vt:lpstr>
      <vt:lpstr>PowerPoint Presentation</vt:lpstr>
      <vt:lpstr>PowerPoint Presentation</vt:lpstr>
      <vt:lpstr>PowerPoint Presentation</vt:lpstr>
      <vt:lpstr>Your brief…</vt:lpstr>
      <vt:lpstr>Pathology Department</vt:lpstr>
      <vt:lpstr>CID Department Memo </vt:lpstr>
      <vt:lpstr>CID Department Memo</vt:lpstr>
      <vt:lpstr>Compile a profile-</vt:lpstr>
      <vt:lpstr>PowerPoint Presentation</vt:lpstr>
      <vt:lpstr>PowerPoint Presentation</vt:lpstr>
      <vt:lpstr>PowerPoint Presentation</vt:lpstr>
      <vt:lpstr>Different types of rapist  (Taken from Hazelwood, originally developed by Groth, 1977) </vt:lpstr>
      <vt:lpstr>Case study taken from Ressler et al., (1988)</vt:lpstr>
      <vt:lpstr>The FBI profile</vt:lpstr>
      <vt:lpstr>Additional information</vt:lpstr>
      <vt:lpstr>Underpinning Psychological assumptions and evidence</vt:lpstr>
      <vt:lpstr>Strengths of offender profiling </vt:lpstr>
      <vt:lpstr>Weaknesses </vt:lpstr>
      <vt:lpstr>PowerPoint Presentation</vt:lpstr>
      <vt:lpstr>How useful is offender profiling?</vt:lpstr>
      <vt:lpstr>PowerPoint Presentation</vt:lpstr>
      <vt:lpstr>PowerPoint Presentation</vt:lpstr>
      <vt:lpstr>Finally… a summary of FBI profiling</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Offender profiling</dc:title>
  <dc:creator>Owner</dc:creator>
  <cp:lastModifiedBy>Karen EatonThomas</cp:lastModifiedBy>
  <cp:revision>53</cp:revision>
  <cp:lastPrinted>2016-11-14T12:33:03Z</cp:lastPrinted>
  <dcterms:created xsi:type="dcterms:W3CDTF">2010-10-03T21:43:33Z</dcterms:created>
  <dcterms:modified xsi:type="dcterms:W3CDTF">2017-10-02T13:11:03Z</dcterms:modified>
</cp:coreProperties>
</file>