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9" r:id="rId2"/>
    <p:sldId id="262" r:id="rId3"/>
    <p:sldId id="269" r:id="rId4"/>
    <p:sldId id="258" r:id="rId5"/>
    <p:sldId id="263" r:id="rId6"/>
    <p:sldId id="275" r:id="rId7"/>
    <p:sldId id="264" r:id="rId8"/>
    <p:sldId id="270" r:id="rId9"/>
    <p:sldId id="272" r:id="rId10"/>
    <p:sldId id="274" r:id="rId11"/>
    <p:sldId id="265" r:id="rId12"/>
    <p:sldId id="278" r:id="rId13"/>
    <p:sldId id="279" r:id="rId14"/>
    <p:sldId id="280" r:id="rId15"/>
    <p:sldId id="283" r:id="rId16"/>
    <p:sldId id="281" r:id="rId17"/>
    <p:sldId id="273" r:id="rId18"/>
    <p:sldId id="282" r:id="rId19"/>
    <p:sldId id="284" r:id="rId20"/>
    <p:sldId id="285" r:id="rId21"/>
    <p:sldId id="28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B69E1B-2DE8-482D-B600-C1000CB46BF6}" type="datetimeFigureOut">
              <a:rPr lang="en-GB" smtClean="0"/>
              <a:t>01/01/2022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6440D7-7244-41AB-8EFA-564420B84F5D}" type="slidenum">
              <a:rPr lang="en-GB" smtClean="0"/>
              <a:t>‹#›</a:t>
            </a:fld>
            <a:endParaRPr lang="en-GB"/>
          </a:p>
        </p:txBody>
      </p:sp>
    </p:spTree>
    <p:extLst>
      <p:ext uri="{BB962C8B-B14F-4D97-AF65-F5344CB8AC3E}">
        <p14:creationId xmlns:p14="http://schemas.microsoft.com/office/powerpoint/2010/main" val="2528045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last part of this presentation is concerned with the years 2000-2021 Since 2000 an important public health concern is the increase in individuals at risk or living with obesity (</a:t>
            </a:r>
            <a:r>
              <a:rPr lang="en-GB" dirty="0" err="1"/>
              <a:t>Pongiglione</a:t>
            </a:r>
            <a:r>
              <a:rPr lang="en-GB" dirty="0"/>
              <a:t> and Fitzsimons, 2019; Public Health England 2017). This has been directly correlated to excessive energy intake and sedentary lifestyles also known as an obesogenic environment. (</a:t>
            </a:r>
            <a:r>
              <a:rPr lang="en-GB" dirty="0" err="1"/>
              <a:t>Simeons</a:t>
            </a:r>
            <a:r>
              <a:rPr lang="en-GB" dirty="0"/>
              <a:t> et al., 2005) (SEE slide). Whilst the 1990s initiated healthy eating campaigns (</a:t>
            </a:r>
            <a:r>
              <a:rPr lang="en-GB" dirty="0" err="1"/>
              <a:t>Buttriss</a:t>
            </a:r>
            <a:r>
              <a:rPr lang="en-GB" dirty="0"/>
              <a:t>, 2016), the world health organisation (2021) and public health England (2018) indicate that obesity rates have tripled since between 1975-2016, with Public health England (2018) reporting sixty-five percent of adults and 23 percent of children within the United Kingdom (UK) were either overweight or obese by 2018 (Tan, He and Macgregor, 2020) Public Health Wales additionally reported superior levels of obesity found within reception to year 1 children when contrasted against England and Scotland child measurement programme results (Public Health Wales, 2019). </a:t>
            </a:r>
          </a:p>
        </p:txBody>
      </p:sp>
      <p:sp>
        <p:nvSpPr>
          <p:cNvPr id="4" name="Slide Number Placeholder 3"/>
          <p:cNvSpPr>
            <a:spLocks noGrp="1"/>
          </p:cNvSpPr>
          <p:nvPr>
            <p:ph type="sldNum" sz="quarter" idx="5"/>
          </p:nvPr>
        </p:nvSpPr>
        <p:spPr/>
        <p:txBody>
          <a:bodyPr/>
          <a:lstStyle/>
          <a:p>
            <a:fld id="{F56440D7-7244-41AB-8EFA-564420B84F5D}" type="slidenum">
              <a:rPr lang="en-GB" smtClean="0"/>
              <a:t>1</a:t>
            </a:fld>
            <a:endParaRPr lang="en-GB"/>
          </a:p>
        </p:txBody>
      </p:sp>
    </p:spTree>
    <p:extLst>
      <p:ext uri="{BB962C8B-B14F-4D97-AF65-F5344CB8AC3E}">
        <p14:creationId xmlns:p14="http://schemas.microsoft.com/office/powerpoint/2010/main" val="1379550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Obesity rates prompted Public Health England (Public Health England, 2019) and Wales (</a:t>
            </a:r>
            <a:r>
              <a:rPr lang="en-GB" dirty="0" err="1"/>
              <a:t>Gething</a:t>
            </a:r>
            <a:r>
              <a:rPr lang="en-GB" dirty="0"/>
              <a:t>, 2019) to develop further initiatives with the objective to reduce these rates and its correlated diseases, including cardiovascular disease, type 2 diabetes and some cancers (Public Health England 2019). </a:t>
            </a:r>
          </a:p>
        </p:txBody>
      </p:sp>
      <p:sp>
        <p:nvSpPr>
          <p:cNvPr id="4" name="Slide Number Placeholder 3"/>
          <p:cNvSpPr>
            <a:spLocks noGrp="1"/>
          </p:cNvSpPr>
          <p:nvPr>
            <p:ph type="sldNum" sz="quarter" idx="5"/>
          </p:nvPr>
        </p:nvSpPr>
        <p:spPr/>
        <p:txBody>
          <a:bodyPr/>
          <a:lstStyle/>
          <a:p>
            <a:fld id="{F56440D7-7244-41AB-8EFA-564420B84F5D}" type="slidenum">
              <a:rPr lang="en-GB" smtClean="0"/>
              <a:t>2</a:t>
            </a:fld>
            <a:endParaRPr lang="en-GB"/>
          </a:p>
        </p:txBody>
      </p:sp>
    </p:spTree>
    <p:extLst>
      <p:ext uri="{BB962C8B-B14F-4D97-AF65-F5344CB8AC3E}">
        <p14:creationId xmlns:p14="http://schemas.microsoft.com/office/powerpoint/2010/main" val="3658222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During these decades trends in eating out at fast food outlets, restaurants and excessive snacking between meals, have been suggested to contribute to this increase (Janssen et al, 2017). A literature review conducted in 2018, reported 27% adults and 19% children ate out at fast food or full-service restaurants at least once a week or more, subsequently contributing to excess weight gain and poor nutritional quality (Janssen et al, 2017; Marty et al.,2021). This is as a result of ingredients containing high concentrations of saturated fats, salt and sugar all of which are correlated to obesity and its related diseases (</a:t>
            </a:r>
            <a:r>
              <a:rPr lang="en-GB" dirty="0" err="1"/>
              <a:t>Belc</a:t>
            </a:r>
            <a:r>
              <a:rPr lang="en-GB" dirty="0"/>
              <a:t> et al., 2019). Mohiuddin and </a:t>
            </a:r>
            <a:r>
              <a:rPr lang="en-GB" dirty="0" err="1"/>
              <a:t>Nasirullah</a:t>
            </a:r>
            <a:r>
              <a:rPr lang="en-GB" dirty="0"/>
              <a:t> (2020), Suggests that foods containing high volumes of fat, sugar and salt generates a taste that stimulates the secretion of the hormone dopamine creating a feeling of pleasure potentially encouraging compulsive eating behaviours, associated with addiction.</a:t>
            </a:r>
          </a:p>
        </p:txBody>
      </p:sp>
      <p:sp>
        <p:nvSpPr>
          <p:cNvPr id="4" name="Slide Number Placeholder 3"/>
          <p:cNvSpPr>
            <a:spLocks noGrp="1"/>
          </p:cNvSpPr>
          <p:nvPr>
            <p:ph type="sldNum" sz="quarter" idx="5"/>
          </p:nvPr>
        </p:nvSpPr>
        <p:spPr/>
        <p:txBody>
          <a:bodyPr/>
          <a:lstStyle/>
          <a:p>
            <a:fld id="{F56440D7-7244-41AB-8EFA-564420B84F5D}" type="slidenum">
              <a:rPr lang="en-GB" smtClean="0"/>
              <a:t>3</a:t>
            </a:fld>
            <a:endParaRPr lang="en-GB"/>
          </a:p>
        </p:txBody>
      </p:sp>
    </p:spTree>
    <p:extLst>
      <p:ext uri="{BB962C8B-B14F-4D97-AF65-F5344CB8AC3E}">
        <p14:creationId xmlns:p14="http://schemas.microsoft.com/office/powerpoint/2010/main" val="983035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Furthermore, Marty et al., (2021) explain that whilst fast food companies are known for providing high energy dense foods, the researchers reported that full-service restaurants including the slug and lettuce, Zizi Italian restaurant and harvester provide 268 calories superior to fast food restaurants including MacDonalds, burger king and KFC. </a:t>
            </a:r>
          </a:p>
        </p:txBody>
      </p:sp>
      <p:sp>
        <p:nvSpPr>
          <p:cNvPr id="4" name="Slide Number Placeholder 3"/>
          <p:cNvSpPr>
            <a:spLocks noGrp="1"/>
          </p:cNvSpPr>
          <p:nvPr>
            <p:ph type="sldNum" sz="quarter" idx="5"/>
          </p:nvPr>
        </p:nvSpPr>
        <p:spPr/>
        <p:txBody>
          <a:bodyPr/>
          <a:lstStyle/>
          <a:p>
            <a:fld id="{F56440D7-7244-41AB-8EFA-564420B84F5D}" type="slidenum">
              <a:rPr lang="en-GB" smtClean="0"/>
              <a:t>4</a:t>
            </a:fld>
            <a:endParaRPr lang="en-GB"/>
          </a:p>
        </p:txBody>
      </p:sp>
    </p:spTree>
    <p:extLst>
      <p:ext uri="{BB962C8B-B14F-4D97-AF65-F5344CB8AC3E}">
        <p14:creationId xmlns:p14="http://schemas.microsoft.com/office/powerpoint/2010/main" val="3531761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in 2014 Public Health England expressed the need for environments that promote healthier eating and reduced sedentary lifestyles (Public Health England, 2014); fast food outlets continued to be built, contributing to increasing rates of obesity seen within deprived areas and less fast-food outlets appearing within wealthier regions (Maguire, </a:t>
            </a:r>
            <a:r>
              <a:rPr lang="en-GB" dirty="0" err="1"/>
              <a:t>Burgoine</a:t>
            </a:r>
            <a:r>
              <a:rPr lang="en-GB" dirty="0"/>
              <a:t> and </a:t>
            </a:r>
            <a:r>
              <a:rPr lang="en-GB" dirty="0" err="1"/>
              <a:t>Monsivais</a:t>
            </a:r>
            <a:r>
              <a:rPr lang="en-GB" dirty="0"/>
              <a:t>, 2015; Macdonald et al.,2018; </a:t>
            </a:r>
            <a:r>
              <a:rPr lang="en-GB" dirty="0" err="1"/>
              <a:t>Burgoine</a:t>
            </a:r>
            <a:r>
              <a:rPr lang="en-GB" dirty="0"/>
              <a:t> et al.,2018; Public Health England,2018; Carl Baker, 2021). </a:t>
            </a:r>
            <a:r>
              <a:rPr lang="en-GB" dirty="0" err="1"/>
              <a:t>Burgoine</a:t>
            </a:r>
            <a:r>
              <a:rPr lang="en-GB" dirty="0"/>
              <a:t> et al., (2018) reports this as a result of fast-food companies promoting inexpensive meals, creating a desirable expenditure for individuals living within close proximities of these stores. </a:t>
            </a:r>
          </a:p>
        </p:txBody>
      </p:sp>
      <p:sp>
        <p:nvSpPr>
          <p:cNvPr id="4" name="Slide Number Placeholder 3"/>
          <p:cNvSpPr>
            <a:spLocks noGrp="1"/>
          </p:cNvSpPr>
          <p:nvPr>
            <p:ph type="sldNum" sz="quarter" idx="5"/>
          </p:nvPr>
        </p:nvSpPr>
        <p:spPr/>
        <p:txBody>
          <a:bodyPr/>
          <a:lstStyle/>
          <a:p>
            <a:fld id="{F56440D7-7244-41AB-8EFA-564420B84F5D}" type="slidenum">
              <a:rPr lang="en-GB" smtClean="0"/>
              <a:t>5</a:t>
            </a:fld>
            <a:endParaRPr lang="en-GB"/>
          </a:p>
        </p:txBody>
      </p:sp>
    </p:spTree>
    <p:extLst>
      <p:ext uri="{BB962C8B-B14F-4D97-AF65-F5344CB8AC3E}">
        <p14:creationId xmlns:p14="http://schemas.microsoft.com/office/powerpoint/2010/main" val="3257482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location of supermarkets and education has additionally been correlated to unhealthy eating patterns and the development of obesity. A large UK cohort study reported that whilst living in close proximity of fast-food outlets can encourage unhealthy eating, individuals living further away from supermarkets depend on small grocery stores that typically have limited supply of fruits and vegetables whilst charging higher prices than supermarkets (</a:t>
            </a:r>
            <a:r>
              <a:rPr lang="en-GB" dirty="0" err="1"/>
              <a:t>Burgoine</a:t>
            </a:r>
            <a:r>
              <a:rPr lang="en-GB" dirty="0"/>
              <a:t> et al.,2017). The researchers reported that This encouraged individuals and families to obtain an unhealthy diet due to perceiving a healthy diet as too expensive (</a:t>
            </a:r>
            <a:r>
              <a:rPr lang="en-GB" dirty="0" err="1"/>
              <a:t>Burgoine</a:t>
            </a:r>
            <a:r>
              <a:rPr lang="en-GB" dirty="0"/>
              <a:t> et al.,2017), This differs substantially from the war years when the UK population were encouraged and partook in growing vegetables and fruits from home, whilst living in an era where supermarkets did not exist. </a:t>
            </a:r>
          </a:p>
        </p:txBody>
      </p:sp>
      <p:sp>
        <p:nvSpPr>
          <p:cNvPr id="4" name="Slide Number Placeholder 3"/>
          <p:cNvSpPr>
            <a:spLocks noGrp="1"/>
          </p:cNvSpPr>
          <p:nvPr>
            <p:ph type="sldNum" sz="quarter" idx="5"/>
          </p:nvPr>
        </p:nvSpPr>
        <p:spPr/>
        <p:txBody>
          <a:bodyPr/>
          <a:lstStyle/>
          <a:p>
            <a:fld id="{F56440D7-7244-41AB-8EFA-564420B84F5D}" type="slidenum">
              <a:rPr lang="en-GB" smtClean="0"/>
              <a:t>6</a:t>
            </a:fld>
            <a:endParaRPr lang="en-GB"/>
          </a:p>
        </p:txBody>
      </p:sp>
    </p:spTree>
    <p:extLst>
      <p:ext uri="{BB962C8B-B14F-4D97-AF65-F5344CB8AC3E}">
        <p14:creationId xmlns:p14="http://schemas.microsoft.com/office/powerpoint/2010/main" val="6212899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Conversely in 2000 the Trussell trust food bank organisation® opened its first food bank in the UK, providing food provisions to individuals living with food insecurity and low incomes (Tyler, 2021). </a:t>
            </a:r>
          </a:p>
        </p:txBody>
      </p:sp>
      <p:sp>
        <p:nvSpPr>
          <p:cNvPr id="4" name="Slide Number Placeholder 3"/>
          <p:cNvSpPr>
            <a:spLocks noGrp="1"/>
          </p:cNvSpPr>
          <p:nvPr>
            <p:ph type="sldNum" sz="quarter" idx="5"/>
          </p:nvPr>
        </p:nvSpPr>
        <p:spPr/>
        <p:txBody>
          <a:bodyPr/>
          <a:lstStyle/>
          <a:p>
            <a:fld id="{F56440D7-7244-41AB-8EFA-564420B84F5D}" type="slidenum">
              <a:rPr lang="en-GB" smtClean="0"/>
              <a:t>7</a:t>
            </a:fld>
            <a:endParaRPr lang="en-GB"/>
          </a:p>
        </p:txBody>
      </p:sp>
    </p:spTree>
    <p:extLst>
      <p:ext uri="{BB962C8B-B14F-4D97-AF65-F5344CB8AC3E}">
        <p14:creationId xmlns:p14="http://schemas.microsoft.com/office/powerpoint/2010/main" val="78094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Lambie-</a:t>
            </a:r>
            <a:r>
              <a:rPr lang="en-GB" dirty="0" err="1"/>
              <a:t>Mamford</a:t>
            </a:r>
            <a:r>
              <a:rPr lang="en-GB" dirty="0"/>
              <a:t> (2018) States that “Food insecurity exists whenever the availability of nutritionally adequate and safe foods or the ability to acquire acceptable foods in socially acceptable ways is limited or uncertain”. The author explains that this includes individuals resorting to scavenging, stealing or obtaining emergency food provisions in order to feed themselves or family members. Within the UK food insecurity has risen dramatically since between 2016- 2018 (Tyler, 2021), Researchers suggest that this is due to government austerity in cutting welfare benefits in order to reduce government budgets (Strong, 2020; Power et al.,2020; Jenkins et al., 2021).</a:t>
            </a:r>
          </a:p>
        </p:txBody>
      </p:sp>
      <p:sp>
        <p:nvSpPr>
          <p:cNvPr id="4" name="Slide Number Placeholder 3"/>
          <p:cNvSpPr>
            <a:spLocks noGrp="1"/>
          </p:cNvSpPr>
          <p:nvPr>
            <p:ph type="sldNum" sz="quarter" idx="5"/>
          </p:nvPr>
        </p:nvSpPr>
        <p:spPr/>
        <p:txBody>
          <a:bodyPr/>
          <a:lstStyle/>
          <a:p>
            <a:fld id="{F56440D7-7244-41AB-8EFA-564420B84F5D}" type="slidenum">
              <a:rPr lang="en-GB" smtClean="0"/>
              <a:t>8</a:t>
            </a:fld>
            <a:endParaRPr lang="en-GB"/>
          </a:p>
        </p:txBody>
      </p:sp>
    </p:spTree>
    <p:extLst>
      <p:ext uri="{BB962C8B-B14F-4D97-AF65-F5344CB8AC3E}">
        <p14:creationId xmlns:p14="http://schemas.microsoft.com/office/powerpoint/2010/main" val="2392181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further increase in food insecurity was reported during the 2020 covid -19 pandemic, subsequent to benefit cuts and restrictions, reduced wages and occupational losses as a consequence of national lockdowns (Power et al., 2020; Barker and Russel, 2020). Whilst lockdowns were necessary to prevent the spread of the potentially life-threating virus covid-19 and to protect those that were more vulnerable to detrimental consequences of this virus; it additionally contributed to a major increase with food insecurity as demonstrated within this slide (Power et al 2020; ). </a:t>
            </a:r>
          </a:p>
        </p:txBody>
      </p:sp>
      <p:sp>
        <p:nvSpPr>
          <p:cNvPr id="4" name="Slide Number Placeholder 3"/>
          <p:cNvSpPr>
            <a:spLocks noGrp="1"/>
          </p:cNvSpPr>
          <p:nvPr>
            <p:ph type="sldNum" sz="quarter" idx="5"/>
          </p:nvPr>
        </p:nvSpPr>
        <p:spPr/>
        <p:txBody>
          <a:bodyPr/>
          <a:lstStyle/>
          <a:p>
            <a:fld id="{F56440D7-7244-41AB-8EFA-564420B84F5D}" type="slidenum">
              <a:rPr lang="en-GB" smtClean="0"/>
              <a:t>9</a:t>
            </a:fld>
            <a:endParaRPr lang="en-GB"/>
          </a:p>
        </p:txBody>
      </p:sp>
    </p:spTree>
    <p:extLst>
      <p:ext uri="{BB962C8B-B14F-4D97-AF65-F5344CB8AC3E}">
        <p14:creationId xmlns:p14="http://schemas.microsoft.com/office/powerpoint/2010/main" val="3568567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Loopstra</a:t>
            </a:r>
            <a:r>
              <a:rPr lang="en-GB" dirty="0"/>
              <a:t> (2020) suggest that 40% of individuals experiencing this, during the first national lockdown maybe attributed to lack of food availability within shops and supermarkets, due to individuals over-purchasing and hoarding foods, in the fear of food insecurity due to this national crisis (Bentall et al.,2021). </a:t>
            </a:r>
          </a:p>
        </p:txBody>
      </p:sp>
      <p:sp>
        <p:nvSpPr>
          <p:cNvPr id="4" name="Slide Number Placeholder 3"/>
          <p:cNvSpPr>
            <a:spLocks noGrp="1"/>
          </p:cNvSpPr>
          <p:nvPr>
            <p:ph type="sldNum" sz="quarter" idx="5"/>
          </p:nvPr>
        </p:nvSpPr>
        <p:spPr/>
        <p:txBody>
          <a:bodyPr/>
          <a:lstStyle/>
          <a:p>
            <a:fld id="{F56440D7-7244-41AB-8EFA-564420B84F5D}" type="slidenum">
              <a:rPr lang="en-GB" smtClean="0"/>
              <a:t>10</a:t>
            </a:fld>
            <a:endParaRPr lang="en-GB"/>
          </a:p>
        </p:txBody>
      </p:sp>
    </p:spTree>
    <p:extLst>
      <p:ext uri="{BB962C8B-B14F-4D97-AF65-F5344CB8AC3E}">
        <p14:creationId xmlns:p14="http://schemas.microsoft.com/office/powerpoint/2010/main" val="447246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Equally investigations into the psychological impact of covid-19 lockdowns reported mental health deuteriation influencing maladaptive eating and emotional eating during this period (Pascual-Sanchez et al., 2020; Robertson et al., 2021). </a:t>
            </a:r>
            <a:r>
              <a:rPr lang="en-GB" dirty="0" err="1"/>
              <a:t>Coulthard</a:t>
            </a:r>
            <a:r>
              <a:rPr lang="en-GB" dirty="0"/>
              <a:t> et al., (2021) explain that some of the population consumed higher intakes of high energy snacks attributed to coping with covid-specific health anxiety or influenced by the relapse of previous eating disorders (Robertson et al.,2021). </a:t>
            </a:r>
          </a:p>
        </p:txBody>
      </p:sp>
      <p:sp>
        <p:nvSpPr>
          <p:cNvPr id="4" name="Slide Number Placeholder 3"/>
          <p:cNvSpPr>
            <a:spLocks noGrp="1"/>
          </p:cNvSpPr>
          <p:nvPr>
            <p:ph type="sldNum" sz="quarter" idx="5"/>
          </p:nvPr>
        </p:nvSpPr>
        <p:spPr/>
        <p:txBody>
          <a:bodyPr/>
          <a:lstStyle/>
          <a:p>
            <a:fld id="{F56440D7-7244-41AB-8EFA-564420B84F5D}" type="slidenum">
              <a:rPr lang="en-GB" smtClean="0"/>
              <a:t>11</a:t>
            </a:fld>
            <a:endParaRPr lang="en-GB"/>
          </a:p>
        </p:txBody>
      </p:sp>
    </p:spTree>
    <p:extLst>
      <p:ext uri="{BB962C8B-B14F-4D97-AF65-F5344CB8AC3E}">
        <p14:creationId xmlns:p14="http://schemas.microsoft.com/office/powerpoint/2010/main" val="34695143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individuals were also reported to undertake positive eating strategies, preparing meals from home, consuming more vegetables and fruits, whilst some reports indicated an increase in home grown produce (</a:t>
            </a:r>
            <a:r>
              <a:rPr lang="en-GB" dirty="0" err="1"/>
              <a:t>Coulthard</a:t>
            </a:r>
            <a:r>
              <a:rPr lang="en-GB" dirty="0"/>
              <a:t> et al., 2021). </a:t>
            </a:r>
          </a:p>
        </p:txBody>
      </p:sp>
      <p:sp>
        <p:nvSpPr>
          <p:cNvPr id="4" name="Slide Number Placeholder 3"/>
          <p:cNvSpPr>
            <a:spLocks noGrp="1"/>
          </p:cNvSpPr>
          <p:nvPr>
            <p:ph type="sldNum" sz="quarter" idx="5"/>
          </p:nvPr>
        </p:nvSpPr>
        <p:spPr/>
        <p:txBody>
          <a:bodyPr/>
          <a:lstStyle/>
          <a:p>
            <a:fld id="{F56440D7-7244-41AB-8EFA-564420B84F5D}" type="slidenum">
              <a:rPr lang="en-GB" smtClean="0"/>
              <a:t>12</a:t>
            </a:fld>
            <a:endParaRPr lang="en-GB"/>
          </a:p>
        </p:txBody>
      </p:sp>
    </p:spTree>
    <p:extLst>
      <p:ext uri="{BB962C8B-B14F-4D97-AF65-F5344CB8AC3E}">
        <p14:creationId xmlns:p14="http://schemas.microsoft.com/office/powerpoint/2010/main" val="9395368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Nevertheless, on the 8th May 2020 the government lifted lockdown restrictions, firstly allowing individuals back to work and permitting families and friends to see each other once again. By the 4th July restaurants, cafes and pubs reopened, however lockdown had influenced a major economic loss (Dube, </a:t>
            </a:r>
            <a:r>
              <a:rPr lang="en-GB" dirty="0" err="1"/>
              <a:t>Nhamo</a:t>
            </a:r>
            <a:r>
              <a:rPr lang="en-GB" dirty="0"/>
              <a:t> and </a:t>
            </a:r>
            <a:r>
              <a:rPr lang="en-GB" dirty="0" err="1"/>
              <a:t>Chickodsi</a:t>
            </a:r>
            <a:r>
              <a:rPr lang="en-GB" dirty="0"/>
              <a:t>, 2021) within the hospitality sector prompting the government to develop a strategy that prevents businesses from closure and further occupational losses (</a:t>
            </a:r>
            <a:r>
              <a:rPr lang="en-GB" dirty="0" err="1"/>
              <a:t>Ramuni</a:t>
            </a:r>
            <a:r>
              <a:rPr lang="en-GB" dirty="0"/>
              <a:t>, 2021). This was the eat out to help out scheme initiated throughout August (Public Health England, 2020). This scheme encouraged the population to eat at restaurants and cafes, providing up to 50% off unlimited meals three times a week, with businesses claiming reimbursements from the government (Public Health England, 2020; HM Revenue &amp; Customs, 2020).</a:t>
            </a:r>
          </a:p>
        </p:txBody>
      </p:sp>
      <p:sp>
        <p:nvSpPr>
          <p:cNvPr id="4" name="Slide Number Placeholder 3"/>
          <p:cNvSpPr>
            <a:spLocks noGrp="1"/>
          </p:cNvSpPr>
          <p:nvPr>
            <p:ph type="sldNum" sz="quarter" idx="5"/>
          </p:nvPr>
        </p:nvSpPr>
        <p:spPr/>
        <p:txBody>
          <a:bodyPr/>
          <a:lstStyle/>
          <a:p>
            <a:fld id="{F56440D7-7244-41AB-8EFA-564420B84F5D}" type="slidenum">
              <a:rPr lang="en-GB" smtClean="0"/>
              <a:t>13</a:t>
            </a:fld>
            <a:endParaRPr lang="en-GB"/>
          </a:p>
        </p:txBody>
      </p:sp>
    </p:spTree>
    <p:extLst>
      <p:ext uri="{BB962C8B-B14F-4D97-AF65-F5344CB8AC3E}">
        <p14:creationId xmlns:p14="http://schemas.microsoft.com/office/powerpoint/2010/main" val="11692475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Whilst this encouraged and allowed individuals to eat out at discounted prices, in addition to providing business with financial gain (Hutton, 2020); large fast-food companies additionally utilised this scheme which could be problematic for the obesity pandemic while increasing the risk of further hospital admissions due to a correlation between contracting covid1-9 higher body mass index and ICU admissions (</a:t>
            </a:r>
            <a:r>
              <a:rPr lang="en-GB" dirty="0" err="1"/>
              <a:t>Kalligeros</a:t>
            </a:r>
            <a:r>
              <a:rPr lang="en-GB" dirty="0"/>
              <a:t> et al.,2020) when contrasted against individuals with lower body mass index results (</a:t>
            </a:r>
            <a:r>
              <a:rPr lang="en-GB" dirty="0" err="1"/>
              <a:t>Hajifathalian</a:t>
            </a:r>
            <a:r>
              <a:rPr lang="en-GB" dirty="0"/>
              <a:t>, et al 2020). Nevertheless, whilst a large proportion of the population ate out during this period by September (2020) the rates of which individuals ate out dramatically reduced due to the end of this scheme (Dube, </a:t>
            </a:r>
            <a:r>
              <a:rPr lang="en-GB" dirty="0" err="1"/>
              <a:t>Nhamo</a:t>
            </a:r>
            <a:r>
              <a:rPr lang="en-GB" dirty="0"/>
              <a:t> and </a:t>
            </a:r>
            <a:r>
              <a:rPr lang="en-GB" dirty="0" err="1"/>
              <a:t>Chickodsi</a:t>
            </a:r>
            <a:r>
              <a:rPr lang="en-GB" dirty="0"/>
              <a:t>, 2021). </a:t>
            </a:r>
          </a:p>
        </p:txBody>
      </p:sp>
      <p:sp>
        <p:nvSpPr>
          <p:cNvPr id="4" name="Slide Number Placeholder 3"/>
          <p:cNvSpPr>
            <a:spLocks noGrp="1"/>
          </p:cNvSpPr>
          <p:nvPr>
            <p:ph type="sldNum" sz="quarter" idx="5"/>
          </p:nvPr>
        </p:nvSpPr>
        <p:spPr/>
        <p:txBody>
          <a:bodyPr/>
          <a:lstStyle/>
          <a:p>
            <a:fld id="{F56440D7-7244-41AB-8EFA-564420B84F5D}" type="slidenum">
              <a:rPr lang="en-GB" smtClean="0"/>
              <a:t>14</a:t>
            </a:fld>
            <a:endParaRPr lang="en-GB"/>
          </a:p>
        </p:txBody>
      </p:sp>
    </p:spTree>
    <p:extLst>
      <p:ext uri="{BB962C8B-B14F-4D97-AF65-F5344CB8AC3E}">
        <p14:creationId xmlns:p14="http://schemas.microsoft.com/office/powerpoint/2010/main" val="14127245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there is controversy surrounding the eat out to help out initiative, it may have had the potential to educate the UK population on healthy eating and may have improved rates of people at risk of obesity. This could have been instigated by providing an eligibility criteria for businesses, stating that this scheme is available to businesses that will provide meals attaining low saturated fat, sugar and salt, in addition to at least providing The Eatwell guides, one of the five a day fruits and vegetables. </a:t>
            </a:r>
          </a:p>
        </p:txBody>
      </p:sp>
      <p:sp>
        <p:nvSpPr>
          <p:cNvPr id="4" name="Slide Number Placeholder 3"/>
          <p:cNvSpPr>
            <a:spLocks noGrp="1"/>
          </p:cNvSpPr>
          <p:nvPr>
            <p:ph type="sldNum" sz="quarter" idx="5"/>
          </p:nvPr>
        </p:nvSpPr>
        <p:spPr/>
        <p:txBody>
          <a:bodyPr/>
          <a:lstStyle/>
          <a:p>
            <a:fld id="{F56440D7-7244-41AB-8EFA-564420B84F5D}" type="slidenum">
              <a:rPr lang="en-GB" smtClean="0"/>
              <a:t>15</a:t>
            </a:fld>
            <a:endParaRPr lang="en-GB"/>
          </a:p>
        </p:txBody>
      </p:sp>
    </p:spTree>
    <p:extLst>
      <p:ext uri="{BB962C8B-B14F-4D97-AF65-F5344CB8AC3E}">
        <p14:creationId xmlns:p14="http://schemas.microsoft.com/office/powerpoint/2010/main" val="3636019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has been a paradigm shift in the way people access food. Society as a whole has moved away from home-grown fresh produce to store bought foods and eating pre-made convenience foods. Importation has led to higher varieties of food, but this comes at a cost, and not everyone has the means to choose these options. individuals’ reliance on these processed ready-made foods has changed eating habits and directly affected the health of individuals resulting in a ‘time-bomb’ of obesity related diseases. A rise in fast food outlets has exacerbated poor eating habits and often is perceived as the cheapest option for people living in deprived areas. All of these factors have led to an emerging crisis. </a:t>
            </a:r>
          </a:p>
        </p:txBody>
      </p:sp>
      <p:sp>
        <p:nvSpPr>
          <p:cNvPr id="4" name="Slide Number Placeholder 3"/>
          <p:cNvSpPr>
            <a:spLocks noGrp="1"/>
          </p:cNvSpPr>
          <p:nvPr>
            <p:ph type="sldNum" sz="quarter" idx="5"/>
          </p:nvPr>
        </p:nvSpPr>
        <p:spPr/>
        <p:txBody>
          <a:bodyPr/>
          <a:lstStyle/>
          <a:p>
            <a:fld id="{F56440D7-7244-41AB-8EFA-564420B84F5D}" type="slidenum">
              <a:rPr lang="en-GB" smtClean="0"/>
              <a:t>16</a:t>
            </a:fld>
            <a:endParaRPr lang="en-GB"/>
          </a:p>
        </p:txBody>
      </p:sp>
    </p:spTree>
    <p:extLst>
      <p:ext uri="{BB962C8B-B14F-4D97-AF65-F5344CB8AC3E}">
        <p14:creationId xmlns:p14="http://schemas.microsoft.com/office/powerpoint/2010/main" val="39543830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Covid-19 whilst being clinically worse for people with obesity related conditions (</a:t>
            </a:r>
            <a:r>
              <a:rPr lang="en-GB" dirty="0" err="1"/>
              <a:t>Kalligeros</a:t>
            </a:r>
            <a:r>
              <a:rPr lang="en-GB" dirty="0"/>
              <a:t> et al., 2020), also added a variety of pressures into this already complex issue, often leading to worsening food insecurity for many people and affecting nutritional behaviour. Covid also gave us hope for how communities and society can work together. In the face of the Covid pandemic communities worked tirelessly to ensure the most vulnerable people were cared for. It would make sense to strive for this type of solidarity to approach the obesity pandemic in this country, with governments, councils and communities all working towards reducing food insecurity and improving education to help people make better nutritional decisions that aren’t constricted by economic status.</a:t>
            </a:r>
          </a:p>
        </p:txBody>
      </p:sp>
      <p:sp>
        <p:nvSpPr>
          <p:cNvPr id="4" name="Slide Number Placeholder 3"/>
          <p:cNvSpPr>
            <a:spLocks noGrp="1"/>
          </p:cNvSpPr>
          <p:nvPr>
            <p:ph type="sldNum" sz="quarter" idx="5"/>
          </p:nvPr>
        </p:nvSpPr>
        <p:spPr/>
        <p:txBody>
          <a:bodyPr/>
          <a:lstStyle/>
          <a:p>
            <a:fld id="{F56440D7-7244-41AB-8EFA-564420B84F5D}" type="slidenum">
              <a:rPr lang="en-GB" smtClean="0"/>
              <a:t>17</a:t>
            </a:fld>
            <a:endParaRPr lang="en-GB"/>
          </a:p>
        </p:txBody>
      </p:sp>
    </p:spTree>
    <p:extLst>
      <p:ext uri="{BB962C8B-B14F-4D97-AF65-F5344CB8AC3E}">
        <p14:creationId xmlns:p14="http://schemas.microsoft.com/office/powerpoint/2010/main" val="18957585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Covid-19 whilst being clinically worse for people with obesity related conditions, also added a variety of pressures into this already complex issue, often leading to worsening food insecurity for many people and affecting nutritional behaviour. Covid also gave us hope for how communities and society can work together. In the face of the Covid pandemic communities worked tirelessly to ensure the most vulnerable people were cared for. It would make sense to strive for this type of solidarity to approach the obesity pandemic in this country, with governments, councils and communities all towards reducing food insecurity and improving education to help people make better nutritional decisions that aren’t constricted by economic status.</a:t>
            </a:r>
          </a:p>
          <a:p>
            <a:endParaRPr lang="en-GB" dirty="0"/>
          </a:p>
          <a:p>
            <a:endParaRPr lang="en-GB" dirty="0"/>
          </a:p>
        </p:txBody>
      </p:sp>
      <p:sp>
        <p:nvSpPr>
          <p:cNvPr id="4" name="Slide Number Placeholder 3"/>
          <p:cNvSpPr>
            <a:spLocks noGrp="1"/>
          </p:cNvSpPr>
          <p:nvPr>
            <p:ph type="sldNum" sz="quarter" idx="5"/>
          </p:nvPr>
        </p:nvSpPr>
        <p:spPr/>
        <p:txBody>
          <a:bodyPr/>
          <a:lstStyle/>
          <a:p>
            <a:fld id="{F56440D7-7244-41AB-8EFA-564420B84F5D}" type="slidenum">
              <a:rPr lang="en-GB" smtClean="0"/>
              <a:t>18</a:t>
            </a:fld>
            <a:endParaRPr lang="en-GB"/>
          </a:p>
        </p:txBody>
      </p:sp>
    </p:spTree>
    <p:extLst>
      <p:ext uri="{BB962C8B-B14F-4D97-AF65-F5344CB8AC3E}">
        <p14:creationId xmlns:p14="http://schemas.microsoft.com/office/powerpoint/2010/main" val="1265489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BAA8B-B5B0-489B-91EA-86EE75554B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91D1DB-4AD9-4253-8CA6-C747472E8A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8F39AA-DCDA-4DE7-AE93-A937AF43E457}"/>
              </a:ext>
            </a:extLst>
          </p:cNvPr>
          <p:cNvSpPr>
            <a:spLocks noGrp="1"/>
          </p:cNvSpPr>
          <p:nvPr>
            <p:ph type="dt" sz="half" idx="10"/>
          </p:nvPr>
        </p:nvSpPr>
        <p:spPr/>
        <p:txBody>
          <a:bodyPr/>
          <a:lstStyle/>
          <a:p>
            <a:fld id="{8D14A35F-4C9F-4BFF-A959-ED8924FDE4C1}" type="datetimeFigureOut">
              <a:rPr lang="en-GB" smtClean="0"/>
              <a:t>28/12/2021</a:t>
            </a:fld>
            <a:endParaRPr lang="en-GB"/>
          </a:p>
        </p:txBody>
      </p:sp>
      <p:sp>
        <p:nvSpPr>
          <p:cNvPr id="5" name="Footer Placeholder 4">
            <a:extLst>
              <a:ext uri="{FF2B5EF4-FFF2-40B4-BE49-F238E27FC236}">
                <a16:creationId xmlns:a16="http://schemas.microsoft.com/office/drawing/2014/main" id="{B8C7E917-42D3-42D2-86BA-38BEE212EA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602781-A32A-436E-8222-6C33051701DF}"/>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1891742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AED91-E058-496B-9DC4-81FAEAF803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8EC844-9342-49AF-B312-3A60834ECD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E85527-5B4A-4BF4-A3F8-64CE0BAAEF59}"/>
              </a:ext>
            </a:extLst>
          </p:cNvPr>
          <p:cNvSpPr>
            <a:spLocks noGrp="1"/>
          </p:cNvSpPr>
          <p:nvPr>
            <p:ph type="dt" sz="half" idx="10"/>
          </p:nvPr>
        </p:nvSpPr>
        <p:spPr/>
        <p:txBody>
          <a:bodyPr/>
          <a:lstStyle/>
          <a:p>
            <a:fld id="{8D14A35F-4C9F-4BFF-A959-ED8924FDE4C1}" type="datetimeFigureOut">
              <a:rPr lang="en-GB" smtClean="0"/>
              <a:t>28/12/2021</a:t>
            </a:fld>
            <a:endParaRPr lang="en-GB"/>
          </a:p>
        </p:txBody>
      </p:sp>
      <p:sp>
        <p:nvSpPr>
          <p:cNvPr id="5" name="Footer Placeholder 4">
            <a:extLst>
              <a:ext uri="{FF2B5EF4-FFF2-40B4-BE49-F238E27FC236}">
                <a16:creationId xmlns:a16="http://schemas.microsoft.com/office/drawing/2014/main" id="{37F59EF1-B71D-4667-ADEF-10292F14C2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3ED0DB-3AF0-4708-8BCE-D251069EE389}"/>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1805559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A4EDC-8BFA-415F-AC81-C5C2528B67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A86F5E-5306-4868-870C-6BC15293F7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7D4549-B972-460A-A335-BFA7A454961C}"/>
              </a:ext>
            </a:extLst>
          </p:cNvPr>
          <p:cNvSpPr>
            <a:spLocks noGrp="1"/>
          </p:cNvSpPr>
          <p:nvPr>
            <p:ph type="dt" sz="half" idx="10"/>
          </p:nvPr>
        </p:nvSpPr>
        <p:spPr/>
        <p:txBody>
          <a:bodyPr/>
          <a:lstStyle/>
          <a:p>
            <a:fld id="{8D14A35F-4C9F-4BFF-A959-ED8924FDE4C1}" type="datetimeFigureOut">
              <a:rPr lang="en-GB" smtClean="0"/>
              <a:t>28/12/2021</a:t>
            </a:fld>
            <a:endParaRPr lang="en-GB"/>
          </a:p>
        </p:txBody>
      </p:sp>
      <p:sp>
        <p:nvSpPr>
          <p:cNvPr id="5" name="Footer Placeholder 4">
            <a:extLst>
              <a:ext uri="{FF2B5EF4-FFF2-40B4-BE49-F238E27FC236}">
                <a16:creationId xmlns:a16="http://schemas.microsoft.com/office/drawing/2014/main" id="{744DC508-553B-4A0F-BAFE-8BFC0F8AAB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3C44E5-8762-4A15-ACC2-34F49E0A3528}"/>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269426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9A07E-0201-4548-A8B5-6A5F008666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7EF319-440F-43EB-978B-C32371AB291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7FE659-A1FA-4436-9FBE-A982E2070B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4F8A46-F112-4A7D-856A-DE54A46E6960}"/>
              </a:ext>
            </a:extLst>
          </p:cNvPr>
          <p:cNvSpPr>
            <a:spLocks noGrp="1"/>
          </p:cNvSpPr>
          <p:nvPr>
            <p:ph type="dt" sz="half" idx="10"/>
          </p:nvPr>
        </p:nvSpPr>
        <p:spPr/>
        <p:txBody>
          <a:bodyPr/>
          <a:lstStyle/>
          <a:p>
            <a:fld id="{8D14A35F-4C9F-4BFF-A959-ED8924FDE4C1}" type="datetimeFigureOut">
              <a:rPr lang="en-GB" smtClean="0"/>
              <a:t>28/12/2021</a:t>
            </a:fld>
            <a:endParaRPr lang="en-GB"/>
          </a:p>
        </p:txBody>
      </p:sp>
      <p:sp>
        <p:nvSpPr>
          <p:cNvPr id="6" name="Footer Placeholder 5">
            <a:extLst>
              <a:ext uri="{FF2B5EF4-FFF2-40B4-BE49-F238E27FC236}">
                <a16:creationId xmlns:a16="http://schemas.microsoft.com/office/drawing/2014/main" id="{13194077-3638-447A-87EB-A41A625C02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4152F5-420C-4A09-AF70-1D49497DEF2D}"/>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2426998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011C-D990-4B2E-B84A-B361DFBAA2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435331-3C14-4DCB-8702-840C2B1E4F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C74452-3E36-456B-80F3-E3EFDAFD58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2029EF-1EBD-4C9A-A6F3-421D4BCD07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2FA4D11-533F-494A-90EF-22EEAB7D19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0B7480-8CBF-4B68-AB4B-CC7E9991A369}"/>
              </a:ext>
            </a:extLst>
          </p:cNvPr>
          <p:cNvSpPr>
            <a:spLocks noGrp="1"/>
          </p:cNvSpPr>
          <p:nvPr>
            <p:ph type="dt" sz="half" idx="10"/>
          </p:nvPr>
        </p:nvSpPr>
        <p:spPr/>
        <p:txBody>
          <a:bodyPr/>
          <a:lstStyle/>
          <a:p>
            <a:fld id="{8D14A35F-4C9F-4BFF-A959-ED8924FDE4C1}" type="datetimeFigureOut">
              <a:rPr lang="en-GB" smtClean="0"/>
              <a:t>28/12/2021</a:t>
            </a:fld>
            <a:endParaRPr lang="en-GB"/>
          </a:p>
        </p:txBody>
      </p:sp>
      <p:sp>
        <p:nvSpPr>
          <p:cNvPr id="8" name="Footer Placeholder 7">
            <a:extLst>
              <a:ext uri="{FF2B5EF4-FFF2-40B4-BE49-F238E27FC236}">
                <a16:creationId xmlns:a16="http://schemas.microsoft.com/office/drawing/2014/main" id="{C43ECDD7-BB2F-4D2A-A705-B4D6F4F941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2DEE0C-E605-4391-AA8B-486F2A74D142}"/>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4235103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6D4B3-1F5E-4154-B346-E7A3E716E5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04EFD4-4C04-4067-8ED7-60DFD0673A42}"/>
              </a:ext>
            </a:extLst>
          </p:cNvPr>
          <p:cNvSpPr>
            <a:spLocks noGrp="1"/>
          </p:cNvSpPr>
          <p:nvPr>
            <p:ph type="dt" sz="half" idx="10"/>
          </p:nvPr>
        </p:nvSpPr>
        <p:spPr/>
        <p:txBody>
          <a:bodyPr/>
          <a:lstStyle/>
          <a:p>
            <a:fld id="{8D14A35F-4C9F-4BFF-A959-ED8924FDE4C1}" type="datetimeFigureOut">
              <a:rPr lang="en-GB" smtClean="0"/>
              <a:t>28/12/2021</a:t>
            </a:fld>
            <a:endParaRPr lang="en-GB"/>
          </a:p>
        </p:txBody>
      </p:sp>
      <p:sp>
        <p:nvSpPr>
          <p:cNvPr id="4" name="Footer Placeholder 3">
            <a:extLst>
              <a:ext uri="{FF2B5EF4-FFF2-40B4-BE49-F238E27FC236}">
                <a16:creationId xmlns:a16="http://schemas.microsoft.com/office/drawing/2014/main" id="{D9B602FD-13EE-4256-AD44-99240C3D4D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2D244D-18BF-42F1-B780-8E81E92973B8}"/>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2316134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C10F98-F81E-4077-A50B-152C514594C7}"/>
              </a:ext>
            </a:extLst>
          </p:cNvPr>
          <p:cNvSpPr>
            <a:spLocks noGrp="1"/>
          </p:cNvSpPr>
          <p:nvPr>
            <p:ph type="dt" sz="half" idx="10"/>
          </p:nvPr>
        </p:nvSpPr>
        <p:spPr/>
        <p:txBody>
          <a:bodyPr/>
          <a:lstStyle/>
          <a:p>
            <a:fld id="{8D14A35F-4C9F-4BFF-A959-ED8924FDE4C1}" type="datetimeFigureOut">
              <a:rPr lang="en-GB" smtClean="0"/>
              <a:t>28/12/2021</a:t>
            </a:fld>
            <a:endParaRPr lang="en-GB"/>
          </a:p>
        </p:txBody>
      </p:sp>
      <p:sp>
        <p:nvSpPr>
          <p:cNvPr id="3" name="Footer Placeholder 2">
            <a:extLst>
              <a:ext uri="{FF2B5EF4-FFF2-40B4-BE49-F238E27FC236}">
                <a16:creationId xmlns:a16="http://schemas.microsoft.com/office/drawing/2014/main" id="{86C69482-2CE2-421A-BAF8-A26B2453C8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0FA896-7D32-42E2-834F-34F7A08836A7}"/>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2962558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F1D7-A7B3-4DA4-BBF4-3E2E4C37CD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29E00E-B692-4AE5-A76F-9CB2C4DEB6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0054BC-3CCC-4923-94ED-E2329BE144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8EFCA9-1BDE-4B7F-927C-9FEFA0B78B52}"/>
              </a:ext>
            </a:extLst>
          </p:cNvPr>
          <p:cNvSpPr>
            <a:spLocks noGrp="1"/>
          </p:cNvSpPr>
          <p:nvPr>
            <p:ph type="dt" sz="half" idx="10"/>
          </p:nvPr>
        </p:nvSpPr>
        <p:spPr/>
        <p:txBody>
          <a:bodyPr/>
          <a:lstStyle/>
          <a:p>
            <a:fld id="{8D14A35F-4C9F-4BFF-A959-ED8924FDE4C1}" type="datetimeFigureOut">
              <a:rPr lang="en-GB" smtClean="0"/>
              <a:t>28/12/2021</a:t>
            </a:fld>
            <a:endParaRPr lang="en-GB"/>
          </a:p>
        </p:txBody>
      </p:sp>
      <p:sp>
        <p:nvSpPr>
          <p:cNvPr id="6" name="Footer Placeholder 5">
            <a:extLst>
              <a:ext uri="{FF2B5EF4-FFF2-40B4-BE49-F238E27FC236}">
                <a16:creationId xmlns:a16="http://schemas.microsoft.com/office/drawing/2014/main" id="{F393BE10-C7D3-4F28-A524-0AF99C2205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CD23A1-C4B7-4EB9-ADD1-47D97458F57D}"/>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2691191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DA7A5-16E0-4EF5-9934-AF37F753DD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F427A7-45AA-45AA-8502-59F66D2C55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3930E6-00D7-4E5B-A657-43D515177B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E22B2B-B48C-41BD-9C57-8791C34207E3}"/>
              </a:ext>
            </a:extLst>
          </p:cNvPr>
          <p:cNvSpPr>
            <a:spLocks noGrp="1"/>
          </p:cNvSpPr>
          <p:nvPr>
            <p:ph type="dt" sz="half" idx="10"/>
          </p:nvPr>
        </p:nvSpPr>
        <p:spPr/>
        <p:txBody>
          <a:bodyPr/>
          <a:lstStyle/>
          <a:p>
            <a:fld id="{8D14A35F-4C9F-4BFF-A959-ED8924FDE4C1}" type="datetimeFigureOut">
              <a:rPr lang="en-GB" smtClean="0"/>
              <a:t>28/12/2021</a:t>
            </a:fld>
            <a:endParaRPr lang="en-GB"/>
          </a:p>
        </p:txBody>
      </p:sp>
      <p:sp>
        <p:nvSpPr>
          <p:cNvPr id="6" name="Footer Placeholder 5">
            <a:extLst>
              <a:ext uri="{FF2B5EF4-FFF2-40B4-BE49-F238E27FC236}">
                <a16:creationId xmlns:a16="http://schemas.microsoft.com/office/drawing/2014/main" id="{BE489415-FFD7-44B6-9C6A-EE94E6BAB5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BAD44B-F43E-4A7E-A520-1AA83D266A65}"/>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734300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A75C9-1893-4784-B141-2117794906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F4FC27-A0F8-4387-9859-47FE112A3C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382BD6-F132-4D5D-A71B-658984B4AEE7}"/>
              </a:ext>
            </a:extLst>
          </p:cNvPr>
          <p:cNvSpPr>
            <a:spLocks noGrp="1"/>
          </p:cNvSpPr>
          <p:nvPr>
            <p:ph type="dt" sz="half" idx="10"/>
          </p:nvPr>
        </p:nvSpPr>
        <p:spPr/>
        <p:txBody>
          <a:bodyPr/>
          <a:lstStyle/>
          <a:p>
            <a:fld id="{8D14A35F-4C9F-4BFF-A959-ED8924FDE4C1}" type="datetimeFigureOut">
              <a:rPr lang="en-GB" smtClean="0"/>
              <a:t>28/12/2021</a:t>
            </a:fld>
            <a:endParaRPr lang="en-GB"/>
          </a:p>
        </p:txBody>
      </p:sp>
      <p:sp>
        <p:nvSpPr>
          <p:cNvPr id="5" name="Footer Placeholder 4">
            <a:extLst>
              <a:ext uri="{FF2B5EF4-FFF2-40B4-BE49-F238E27FC236}">
                <a16:creationId xmlns:a16="http://schemas.microsoft.com/office/drawing/2014/main" id="{D5972816-7B67-4C8C-8A6B-1F82BAAE30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541563-9703-4A35-9150-5745B49A02C7}"/>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2088265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FD2C11-6771-4F6A-AA84-86926E42ED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65DCB6-DAEF-4636-B445-6B0630E007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B7B148-DFDD-4B12-A46A-646E462EA81D}"/>
              </a:ext>
            </a:extLst>
          </p:cNvPr>
          <p:cNvSpPr>
            <a:spLocks noGrp="1"/>
          </p:cNvSpPr>
          <p:nvPr>
            <p:ph type="dt" sz="half" idx="10"/>
          </p:nvPr>
        </p:nvSpPr>
        <p:spPr/>
        <p:txBody>
          <a:bodyPr/>
          <a:lstStyle/>
          <a:p>
            <a:fld id="{8D14A35F-4C9F-4BFF-A959-ED8924FDE4C1}" type="datetimeFigureOut">
              <a:rPr lang="en-GB" smtClean="0"/>
              <a:t>28/12/2021</a:t>
            </a:fld>
            <a:endParaRPr lang="en-GB"/>
          </a:p>
        </p:txBody>
      </p:sp>
      <p:sp>
        <p:nvSpPr>
          <p:cNvPr id="5" name="Footer Placeholder 4">
            <a:extLst>
              <a:ext uri="{FF2B5EF4-FFF2-40B4-BE49-F238E27FC236}">
                <a16:creationId xmlns:a16="http://schemas.microsoft.com/office/drawing/2014/main" id="{2BD6CA81-40D0-4C05-B7E9-E5FAE4B4C2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57B53D-4259-4183-89F1-170B02F01634}"/>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240974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E5B97D-1830-4D59-AAA0-AF01A27B9B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647C22-9168-4A36-8C19-B94AE56A7B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B2D368-08DA-4506-B694-EE70745A75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14A35F-4C9F-4BFF-A959-ED8924FDE4C1}" type="datetimeFigureOut">
              <a:rPr lang="en-GB" smtClean="0"/>
              <a:t>28/12/2021</a:t>
            </a:fld>
            <a:endParaRPr lang="en-GB"/>
          </a:p>
        </p:txBody>
      </p:sp>
      <p:sp>
        <p:nvSpPr>
          <p:cNvPr id="5" name="Footer Placeholder 4">
            <a:extLst>
              <a:ext uri="{FF2B5EF4-FFF2-40B4-BE49-F238E27FC236}">
                <a16:creationId xmlns:a16="http://schemas.microsoft.com/office/drawing/2014/main" id="{C57AD87F-AD77-4946-817C-A0467C3DB5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9530A4B-D5E0-4CA1-8A28-13260FDDDA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6593B4-C160-455F-89D5-DEBC7E001EFA}" type="slidenum">
              <a:rPr lang="en-GB" smtClean="0"/>
              <a:t>‹#›</a:t>
            </a:fld>
            <a:endParaRPr lang="en-GB"/>
          </a:p>
        </p:txBody>
      </p:sp>
    </p:spTree>
    <p:extLst>
      <p:ext uri="{BB962C8B-B14F-4D97-AF65-F5344CB8AC3E}">
        <p14:creationId xmlns:p14="http://schemas.microsoft.com/office/powerpoint/2010/main" val="14267327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0.png"/><Relationship Id="rId11" Type="http://schemas.openxmlformats.org/officeDocument/2006/relationships/image" Target="../media/image2.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notesSlide" Target="../notesSlides/notesSlide4.xml"/><Relationship Id="rId9"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2.xml"/><Relationship Id="rId7" Type="http://schemas.openxmlformats.org/officeDocument/2006/relationships/image" Target="../media/image18.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6.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9.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3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slideLayout" Target="../slideLayouts/slideLayout2.xml"/><Relationship Id="rId7" Type="http://schemas.openxmlformats.org/officeDocument/2006/relationships/image" Target="../media/image35.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notesSlide" Target="../notesSlides/notesSlide13.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37.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slideLayout" Target="../slideLayouts/slideLayout2.xml"/><Relationship Id="rId7" Type="http://schemas.openxmlformats.org/officeDocument/2006/relationships/image" Target="../media/image40.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notesSlide" Target="../notesSlides/notesSlide15.xml"/><Relationship Id="rId9"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slideLayout" Target="../slideLayouts/slideLayout2.xml"/><Relationship Id="rId7" Type="http://schemas.openxmlformats.org/officeDocument/2006/relationships/image" Target="../media/image44.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43.png"/><Relationship Id="rId5" Type="http://schemas.openxmlformats.org/officeDocument/2006/relationships/image" Target="../media/image42.png"/><Relationship Id="rId10" Type="http://schemas.openxmlformats.org/officeDocument/2006/relationships/image" Target="../media/image2.png"/><Relationship Id="rId4" Type="http://schemas.openxmlformats.org/officeDocument/2006/relationships/notesSlide" Target="../notesSlides/notesSlide16.xml"/><Relationship Id="rId9" Type="http://schemas.openxmlformats.org/officeDocument/2006/relationships/image" Target="../media/image46.png"/></Relationships>
</file>

<file path=ppt/slides/_rels/slide17.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slideLayout" Target="../slideLayouts/slideLayout2.xml"/><Relationship Id="rId7" Type="http://schemas.openxmlformats.org/officeDocument/2006/relationships/image" Target="../media/image49.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8.png"/><Relationship Id="rId5" Type="http://schemas.openxmlformats.org/officeDocument/2006/relationships/image" Target="../media/image47.png"/><Relationship Id="rId10" Type="http://schemas.openxmlformats.org/officeDocument/2006/relationships/image" Target="../media/image2.png"/><Relationship Id="rId4" Type="http://schemas.openxmlformats.org/officeDocument/2006/relationships/notesSlide" Target="../notesSlides/notesSlide17.xml"/><Relationship Id="rId9" Type="http://schemas.openxmlformats.org/officeDocument/2006/relationships/image" Target="../media/image5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instituteforgovernment.org.uk/sites/default/files/publications/lifting-lockdown-2021_0.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6D71804F-A7BD-41B7-816C-2CD68B94AA93}"/>
              </a:ext>
            </a:extLst>
          </p:cNvPr>
          <p:cNvSpPr>
            <a:spLocks noGrp="1"/>
          </p:cNvSpPr>
          <p:nvPr>
            <p:ph type="title"/>
          </p:nvPr>
        </p:nvSpPr>
        <p:spPr>
          <a:xfrm>
            <a:off x="838200" y="448721"/>
            <a:ext cx="4707671" cy="1225650"/>
          </a:xfrm>
        </p:spPr>
        <p:txBody>
          <a:bodyPr anchor="b">
            <a:normAutofit fontScale="90000"/>
          </a:bodyPr>
          <a:lstStyle/>
          <a:p>
            <a:r>
              <a:rPr lang="en-GB" sz="3200" dirty="0">
                <a:solidFill>
                  <a:schemeClr val="bg1"/>
                </a:solidFill>
              </a:rPr>
              <a:t>2000-2021 lifestyles and nutritional behaviours </a:t>
            </a:r>
            <a:br>
              <a:rPr lang="en-GB" sz="3200" dirty="0">
                <a:solidFill>
                  <a:schemeClr val="bg1"/>
                </a:solidFill>
              </a:rPr>
            </a:br>
            <a:r>
              <a:rPr lang="en-GB" sz="3200" dirty="0">
                <a:solidFill>
                  <a:srgbClr val="FFC000"/>
                </a:solidFill>
              </a:rPr>
              <a:t>Chloe Polson (1900974).</a:t>
            </a:r>
          </a:p>
        </p:txBody>
      </p:sp>
      <p:cxnSp>
        <p:nvCxnSpPr>
          <p:cNvPr id="39" name="Straight Connector 38">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97CD32-59A7-40E7-9908-5CE1C19154C7}"/>
              </a:ext>
            </a:extLst>
          </p:cNvPr>
          <p:cNvSpPr>
            <a:spLocks noGrp="1"/>
          </p:cNvSpPr>
          <p:nvPr>
            <p:ph idx="1"/>
          </p:nvPr>
        </p:nvSpPr>
        <p:spPr>
          <a:xfrm>
            <a:off x="897769" y="1909192"/>
            <a:ext cx="4586513" cy="3647710"/>
          </a:xfrm>
        </p:spPr>
        <p:txBody>
          <a:bodyPr>
            <a:normAutofit/>
          </a:bodyPr>
          <a:lstStyle/>
          <a:p>
            <a:endParaRPr lang="en-GB" sz="2000">
              <a:solidFill>
                <a:schemeClr val="bg1"/>
              </a:solidFill>
            </a:endParaRPr>
          </a:p>
          <a:p>
            <a:r>
              <a:rPr lang="en-GB" sz="2000">
                <a:solidFill>
                  <a:schemeClr val="bg1"/>
                </a:solidFill>
              </a:rPr>
              <a:t>“Worldwide obesity has nearly tripled since 1975” (The World Health Organisation, 2021).</a:t>
            </a:r>
          </a:p>
          <a:p>
            <a:r>
              <a:rPr lang="en-GB" sz="2000">
                <a:solidFill>
                  <a:schemeClr val="bg1"/>
                </a:solidFill>
              </a:rPr>
              <a:t>“Nearly two-thirds of adults (63%) in England were classed as being overweight (a body mass index of over 25) or obese (a BMI of over 30) in 2015” (Public Health England, 2017).</a:t>
            </a:r>
          </a:p>
          <a:p>
            <a:endParaRPr lang="en-GB" sz="2000">
              <a:solidFill>
                <a:schemeClr val="bg1"/>
              </a:solidFill>
            </a:endParaRPr>
          </a:p>
        </p:txBody>
      </p:sp>
      <p:cxnSp>
        <p:nvCxnSpPr>
          <p:cNvPr id="41" name="Straight Connector 40">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21DE26D-6850-4C63-BF92-CB2C12035AC0}"/>
              </a:ext>
            </a:extLst>
          </p:cNvPr>
          <p:cNvPicPr>
            <a:picLocks noChangeAspect="1"/>
          </p:cNvPicPr>
          <p:nvPr/>
        </p:nvPicPr>
        <p:blipFill rotWithShape="1">
          <a:blip r:embed="rId5"/>
          <a:srcRect l="17166"/>
          <a:stretch/>
        </p:blipFill>
        <p:spPr>
          <a:xfrm>
            <a:off x="6525453" y="10"/>
            <a:ext cx="5666547" cy="6857990"/>
          </a:xfrm>
          <a:prstGeom prst="rect">
            <a:avLst/>
          </a:prstGeom>
        </p:spPr>
      </p:pic>
      <p:pic>
        <p:nvPicPr>
          <p:cNvPr id="16" name="Audio 15">
            <a:hlinkClick r:id="" action="ppaction://media"/>
            <a:extLst>
              <a:ext uri="{FF2B5EF4-FFF2-40B4-BE49-F238E27FC236}">
                <a16:creationId xmlns:a16="http://schemas.microsoft.com/office/drawing/2014/main" id="{3BE82B00-A809-4908-A1B9-E15259EC220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789606986"/>
      </p:ext>
    </p:extLst>
  </p:cSld>
  <p:clrMapOvr>
    <a:masterClrMapping/>
  </p:clrMapOvr>
  <mc:AlternateContent xmlns:mc="http://schemas.openxmlformats.org/markup-compatibility/2006">
    <mc:Choice xmlns:p14="http://schemas.microsoft.com/office/powerpoint/2010/main" Requires="p14">
      <p:transition spd="slow" p14:dur="2000" advTm="83114"/>
    </mc:Choice>
    <mc:Fallback>
      <p:transition spd="slow" advTm="83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0">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E05452-C64C-40B8-8B87-E71A092F05A3}"/>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kern="1200" dirty="0">
                <a:solidFill>
                  <a:srgbClr val="FFFFFF"/>
                </a:solidFill>
                <a:latin typeface="+mj-lt"/>
                <a:ea typeface="+mj-ea"/>
                <a:cs typeface="+mj-cs"/>
              </a:rPr>
              <a:t>Public Health Initiatives</a:t>
            </a:r>
          </a:p>
        </p:txBody>
      </p:sp>
      <p:pic>
        <p:nvPicPr>
          <p:cNvPr id="5" name="Picture 4">
            <a:extLst>
              <a:ext uri="{FF2B5EF4-FFF2-40B4-BE49-F238E27FC236}">
                <a16:creationId xmlns:a16="http://schemas.microsoft.com/office/drawing/2014/main" id="{9F4EB549-E966-4D97-85B5-BF2C72FF08D2}"/>
              </a:ext>
            </a:extLst>
          </p:cNvPr>
          <p:cNvPicPr>
            <a:picLocks noChangeAspect="1"/>
          </p:cNvPicPr>
          <p:nvPr/>
        </p:nvPicPr>
        <p:blipFill rotWithShape="1">
          <a:blip r:embed="rId5"/>
          <a:srcRect t="15894" r="-3" b="10813"/>
          <a:stretch/>
        </p:blipFill>
        <p:spPr>
          <a:xfrm>
            <a:off x="317635" y="299363"/>
            <a:ext cx="4160452" cy="3049204"/>
          </a:xfrm>
          <a:prstGeom prst="rect">
            <a:avLst/>
          </a:prstGeom>
        </p:spPr>
      </p:pic>
      <p:pic>
        <p:nvPicPr>
          <p:cNvPr id="6" name="Picture 5">
            <a:extLst>
              <a:ext uri="{FF2B5EF4-FFF2-40B4-BE49-F238E27FC236}">
                <a16:creationId xmlns:a16="http://schemas.microsoft.com/office/drawing/2014/main" id="{E55AB398-BAA2-4A12-A9E2-1BCA38E667AD}"/>
              </a:ext>
            </a:extLst>
          </p:cNvPr>
          <p:cNvPicPr>
            <a:picLocks noChangeAspect="1"/>
          </p:cNvPicPr>
          <p:nvPr/>
        </p:nvPicPr>
        <p:blipFill rotWithShape="1">
          <a:blip r:embed="rId6"/>
          <a:srcRect t="26976" r="2" b="10581"/>
          <a:stretch/>
        </p:blipFill>
        <p:spPr>
          <a:xfrm>
            <a:off x="4654296" y="299363"/>
            <a:ext cx="7217085" cy="3008188"/>
          </a:xfrm>
          <a:prstGeom prst="rect">
            <a:avLst/>
          </a:prstGeom>
        </p:spPr>
      </p:pic>
      <p:cxnSp>
        <p:nvCxnSpPr>
          <p:cNvPr id="40" name="Straight Connector 32">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5E65DA1D-84B0-440A-A8D8-A8DCCCB662D1}"/>
              </a:ext>
            </a:extLst>
          </p:cNvPr>
          <p:cNvPicPr>
            <a:picLocks noGrp="1" noChangeAspect="1"/>
          </p:cNvPicPr>
          <p:nvPr>
            <p:ph idx="1"/>
          </p:nvPr>
        </p:nvPicPr>
        <p:blipFill rotWithShape="1">
          <a:blip r:embed="rId7"/>
          <a:srcRect l="2752" r="4" b="4"/>
          <a:stretch/>
        </p:blipFill>
        <p:spPr>
          <a:xfrm>
            <a:off x="317635" y="3509433"/>
            <a:ext cx="4160452" cy="3026833"/>
          </a:xfrm>
          <a:prstGeom prst="rect">
            <a:avLst/>
          </a:prstGeom>
        </p:spPr>
      </p:pic>
      <p:pic>
        <p:nvPicPr>
          <p:cNvPr id="21" name="Audio 20">
            <a:hlinkClick r:id="" action="ppaction://media"/>
            <a:extLst>
              <a:ext uri="{FF2B5EF4-FFF2-40B4-BE49-F238E27FC236}">
                <a16:creationId xmlns:a16="http://schemas.microsoft.com/office/drawing/2014/main" id="{50AC07B6-EFF6-4899-B5BA-8D8E186F46F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61466886"/>
      </p:ext>
    </p:extLst>
  </p:cSld>
  <p:clrMapOvr>
    <a:masterClrMapping/>
  </p:clrMapOvr>
  <mc:AlternateContent xmlns:mc="http://schemas.openxmlformats.org/markup-compatibility/2006">
    <mc:Choice xmlns:p14="http://schemas.microsoft.com/office/powerpoint/2010/main" Requires="p14">
      <p:transition spd="slow" p14:dur="2000" advTm="19551"/>
    </mc:Choice>
    <mc:Fallback>
      <p:transition spd="slow" advTm="19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9E301E5-1206-47D0-9CDF-72583D739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FA31FBE-7948-4384-B68A-75DEFDC4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F8BDA787-3EEA-45E9-A668-6EA46C49A60C}"/>
              </a:ext>
            </a:extLst>
          </p:cNvPr>
          <p:cNvPicPr>
            <a:picLocks noChangeAspect="1"/>
          </p:cNvPicPr>
          <p:nvPr/>
        </p:nvPicPr>
        <p:blipFill rotWithShape="1">
          <a:blip r:embed="rId3"/>
          <a:srcRect r="16846"/>
          <a:stretch/>
        </p:blipFill>
        <p:spPr>
          <a:xfrm>
            <a:off x="641276" y="643467"/>
            <a:ext cx="4013020" cy="2702558"/>
          </a:xfrm>
          <a:prstGeom prst="rect">
            <a:avLst/>
          </a:prstGeom>
        </p:spPr>
      </p:pic>
      <p:pic>
        <p:nvPicPr>
          <p:cNvPr id="4" name="Content Placeholder 3" descr="Graphical user interface&#10;&#10;Description automatically generated">
            <a:extLst>
              <a:ext uri="{FF2B5EF4-FFF2-40B4-BE49-F238E27FC236}">
                <a16:creationId xmlns:a16="http://schemas.microsoft.com/office/drawing/2014/main" id="{3115AA24-DB72-486D-B1AD-37EC1B95E0B1}"/>
              </a:ext>
            </a:extLst>
          </p:cNvPr>
          <p:cNvPicPr>
            <a:picLocks noChangeAspect="1"/>
          </p:cNvPicPr>
          <p:nvPr/>
        </p:nvPicPr>
        <p:blipFill rotWithShape="1">
          <a:blip r:embed="rId4"/>
          <a:srcRect l="1030" r="-5" b="-5"/>
          <a:stretch/>
        </p:blipFill>
        <p:spPr>
          <a:xfrm>
            <a:off x="643467" y="3509433"/>
            <a:ext cx="4010830" cy="2705099"/>
          </a:xfrm>
          <a:prstGeom prst="rect">
            <a:avLst/>
          </a:prstGeom>
        </p:spPr>
      </p:pic>
      <p:pic>
        <p:nvPicPr>
          <p:cNvPr id="9" name="Picture 8">
            <a:extLst>
              <a:ext uri="{FF2B5EF4-FFF2-40B4-BE49-F238E27FC236}">
                <a16:creationId xmlns:a16="http://schemas.microsoft.com/office/drawing/2014/main" id="{6E181AD6-421B-4AE1-8F72-DB9769C1BA59}"/>
              </a:ext>
            </a:extLst>
          </p:cNvPr>
          <p:cNvPicPr>
            <a:picLocks noChangeAspect="1"/>
          </p:cNvPicPr>
          <p:nvPr/>
        </p:nvPicPr>
        <p:blipFill rotWithShape="1">
          <a:blip r:embed="rId5"/>
          <a:srcRect l="11983" r="20005" b="-1"/>
          <a:stretch/>
        </p:blipFill>
        <p:spPr>
          <a:xfrm>
            <a:off x="4812633" y="643467"/>
            <a:ext cx="6735900" cy="5571066"/>
          </a:xfrm>
          <a:prstGeom prst="rect">
            <a:avLst/>
          </a:prstGeom>
        </p:spPr>
      </p:pic>
    </p:spTree>
    <p:extLst>
      <p:ext uri="{BB962C8B-B14F-4D97-AF65-F5344CB8AC3E}">
        <p14:creationId xmlns:p14="http://schemas.microsoft.com/office/powerpoint/2010/main" val="248171770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4">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6">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044" y="321732"/>
            <a:ext cx="4568741" cy="6192603"/>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192077-DCF2-4DEF-9D17-0C3C5660F972}"/>
              </a:ext>
            </a:extLst>
          </p:cNvPr>
          <p:cNvSpPr>
            <a:spLocks noGrp="1"/>
          </p:cNvSpPr>
          <p:nvPr>
            <p:ph type="title"/>
          </p:nvPr>
        </p:nvSpPr>
        <p:spPr>
          <a:xfrm>
            <a:off x="798257" y="637523"/>
            <a:ext cx="3608896" cy="1690993"/>
          </a:xfrm>
        </p:spPr>
        <p:txBody>
          <a:bodyPr vert="horz" lIns="91440" tIns="45720" rIns="91440" bIns="45720" rtlCol="0" anchor="b">
            <a:normAutofit/>
          </a:bodyPr>
          <a:lstStyle/>
          <a:p>
            <a:r>
              <a:rPr lang="en-US" sz="3600" kern="1200">
                <a:solidFill>
                  <a:srgbClr val="FFFFFF"/>
                </a:solidFill>
                <a:latin typeface="+mj-lt"/>
                <a:ea typeface="+mj-ea"/>
                <a:cs typeface="+mj-cs"/>
              </a:rPr>
              <a:t>Full-service vs Fast food restaurants</a:t>
            </a:r>
          </a:p>
        </p:txBody>
      </p:sp>
      <p:pic>
        <p:nvPicPr>
          <p:cNvPr id="10" name="Picture 9">
            <a:extLst>
              <a:ext uri="{FF2B5EF4-FFF2-40B4-BE49-F238E27FC236}">
                <a16:creationId xmlns:a16="http://schemas.microsoft.com/office/drawing/2014/main" id="{3653EFD1-AE86-48C2-A0CC-29541AFBDE14}"/>
              </a:ext>
            </a:extLst>
          </p:cNvPr>
          <p:cNvPicPr>
            <a:picLocks noChangeAspect="1"/>
          </p:cNvPicPr>
          <p:nvPr/>
        </p:nvPicPr>
        <p:blipFill rotWithShape="1">
          <a:blip r:embed="rId5"/>
          <a:srcRect t="7067" r="3" b="7069"/>
          <a:stretch/>
        </p:blipFill>
        <p:spPr>
          <a:xfrm>
            <a:off x="5210984" y="325905"/>
            <a:ext cx="3099231" cy="1853873"/>
          </a:xfrm>
          <a:prstGeom prst="rect">
            <a:avLst/>
          </a:prstGeom>
        </p:spPr>
      </p:pic>
      <p:pic>
        <p:nvPicPr>
          <p:cNvPr id="4" name="Content Placeholder 3">
            <a:extLst>
              <a:ext uri="{FF2B5EF4-FFF2-40B4-BE49-F238E27FC236}">
                <a16:creationId xmlns:a16="http://schemas.microsoft.com/office/drawing/2014/main" id="{BEF33B4C-52A5-410B-84D9-357BD7F00A5C}"/>
              </a:ext>
            </a:extLst>
          </p:cNvPr>
          <p:cNvPicPr>
            <a:picLocks noGrp="1" noChangeAspect="1"/>
          </p:cNvPicPr>
          <p:nvPr>
            <p:ph idx="1"/>
          </p:nvPr>
        </p:nvPicPr>
        <p:blipFill rotWithShape="1">
          <a:blip r:embed="rId6"/>
          <a:srcRect t="19215" b="20527"/>
          <a:stretch/>
        </p:blipFill>
        <p:spPr>
          <a:xfrm>
            <a:off x="8743055" y="325905"/>
            <a:ext cx="3076560" cy="1853874"/>
          </a:xfrm>
          <a:prstGeom prst="rect">
            <a:avLst/>
          </a:prstGeom>
        </p:spPr>
      </p:pic>
      <p:sp>
        <p:nvSpPr>
          <p:cNvPr id="7" name="TextBox 6">
            <a:extLst>
              <a:ext uri="{FF2B5EF4-FFF2-40B4-BE49-F238E27FC236}">
                <a16:creationId xmlns:a16="http://schemas.microsoft.com/office/drawing/2014/main" id="{329CB8D4-0963-427B-A266-D8D6E566B4A1}"/>
              </a:ext>
            </a:extLst>
          </p:cNvPr>
          <p:cNvSpPr txBox="1"/>
          <p:nvPr/>
        </p:nvSpPr>
        <p:spPr>
          <a:xfrm>
            <a:off x="798256" y="2474260"/>
            <a:ext cx="3607930" cy="36771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“Meals from full-service restaurants had 268 kcal more energy than did meals from fast food restaurants, on average”. (Robinson, Jones and </a:t>
            </a:r>
            <a:r>
              <a:rPr lang="en-US" sz="2000" dirty="0" err="1">
                <a:solidFill>
                  <a:srgbClr val="FFFFFF"/>
                </a:solidFill>
              </a:rPr>
              <a:t>Whitelock</a:t>
            </a:r>
            <a:r>
              <a:rPr lang="en-US" sz="2000" dirty="0">
                <a:solidFill>
                  <a:srgbClr val="FFFFFF"/>
                </a:solidFill>
              </a:rPr>
              <a:t>, 2018)</a:t>
            </a:r>
          </a:p>
        </p:txBody>
      </p:sp>
      <p:pic>
        <p:nvPicPr>
          <p:cNvPr id="6" name="Picture 5">
            <a:extLst>
              <a:ext uri="{FF2B5EF4-FFF2-40B4-BE49-F238E27FC236}">
                <a16:creationId xmlns:a16="http://schemas.microsoft.com/office/drawing/2014/main" id="{0EA8CCF5-3A1F-41A8-9DBC-BDF74E46CB3C}"/>
              </a:ext>
            </a:extLst>
          </p:cNvPr>
          <p:cNvPicPr>
            <a:picLocks noChangeAspect="1"/>
          </p:cNvPicPr>
          <p:nvPr/>
        </p:nvPicPr>
        <p:blipFill rotWithShape="1">
          <a:blip r:embed="rId7"/>
          <a:srcRect t="6340" r="-3" b="4834"/>
          <a:stretch/>
        </p:blipFill>
        <p:spPr>
          <a:xfrm>
            <a:off x="5207097" y="2503952"/>
            <a:ext cx="3115943" cy="1850097"/>
          </a:xfrm>
          <a:prstGeom prst="rect">
            <a:avLst/>
          </a:prstGeom>
        </p:spPr>
      </p:pic>
      <p:pic>
        <p:nvPicPr>
          <p:cNvPr id="8" name="Picture 7">
            <a:extLst>
              <a:ext uri="{FF2B5EF4-FFF2-40B4-BE49-F238E27FC236}">
                <a16:creationId xmlns:a16="http://schemas.microsoft.com/office/drawing/2014/main" id="{058A08C6-1C13-46D1-88C5-45692C6631AC}"/>
              </a:ext>
            </a:extLst>
          </p:cNvPr>
          <p:cNvPicPr>
            <a:picLocks noChangeAspect="1"/>
          </p:cNvPicPr>
          <p:nvPr/>
        </p:nvPicPr>
        <p:blipFill rotWithShape="1">
          <a:blip r:embed="rId8"/>
          <a:srcRect t="18316" r="1" b="24224"/>
          <a:stretch/>
        </p:blipFill>
        <p:spPr>
          <a:xfrm>
            <a:off x="8736929" y="2503952"/>
            <a:ext cx="3115904" cy="1850097"/>
          </a:xfrm>
          <a:prstGeom prst="rect">
            <a:avLst/>
          </a:prstGeom>
        </p:spPr>
      </p:pic>
      <p:pic>
        <p:nvPicPr>
          <p:cNvPr id="9" name="Picture 8">
            <a:extLst>
              <a:ext uri="{FF2B5EF4-FFF2-40B4-BE49-F238E27FC236}">
                <a16:creationId xmlns:a16="http://schemas.microsoft.com/office/drawing/2014/main" id="{95A3B17A-70B2-43D0-A537-C60C60278D98}"/>
              </a:ext>
            </a:extLst>
          </p:cNvPr>
          <p:cNvPicPr>
            <a:picLocks noChangeAspect="1"/>
          </p:cNvPicPr>
          <p:nvPr/>
        </p:nvPicPr>
        <p:blipFill rotWithShape="1">
          <a:blip r:embed="rId9"/>
          <a:srcRect t="12395" r="3" b="19052"/>
          <a:stretch/>
        </p:blipFill>
        <p:spPr>
          <a:xfrm>
            <a:off x="5224459" y="4644984"/>
            <a:ext cx="3089625" cy="1869351"/>
          </a:xfrm>
          <a:prstGeom prst="rect">
            <a:avLst/>
          </a:prstGeom>
        </p:spPr>
      </p:pic>
      <p:pic>
        <p:nvPicPr>
          <p:cNvPr id="5" name="Picture 4">
            <a:extLst>
              <a:ext uri="{FF2B5EF4-FFF2-40B4-BE49-F238E27FC236}">
                <a16:creationId xmlns:a16="http://schemas.microsoft.com/office/drawing/2014/main" id="{FAC04897-86CB-4037-B972-110823B1936A}"/>
              </a:ext>
            </a:extLst>
          </p:cNvPr>
          <p:cNvPicPr>
            <a:picLocks noChangeAspect="1"/>
          </p:cNvPicPr>
          <p:nvPr/>
        </p:nvPicPr>
        <p:blipFill rotWithShape="1">
          <a:blip r:embed="rId10"/>
          <a:srcRect t="26819" r="-1" b="19361"/>
          <a:stretch/>
        </p:blipFill>
        <p:spPr>
          <a:xfrm>
            <a:off x="8740213" y="4649694"/>
            <a:ext cx="3082244" cy="1878513"/>
          </a:xfrm>
          <a:prstGeom prst="rect">
            <a:avLst/>
          </a:prstGeom>
        </p:spPr>
      </p:pic>
      <p:pic>
        <p:nvPicPr>
          <p:cNvPr id="14" name="Audio 13">
            <a:hlinkClick r:id="" action="ppaction://media"/>
            <a:extLst>
              <a:ext uri="{FF2B5EF4-FFF2-40B4-BE49-F238E27FC236}">
                <a16:creationId xmlns:a16="http://schemas.microsoft.com/office/drawing/2014/main" id="{78D754C8-2C03-43F1-AA5C-8DBA128EEFF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619290222"/>
      </p:ext>
    </p:extLst>
  </p:cSld>
  <p:clrMapOvr>
    <a:masterClrMapping/>
  </p:clrMapOvr>
  <mc:AlternateContent xmlns:mc="http://schemas.openxmlformats.org/markup-compatibility/2006">
    <mc:Choice xmlns:p14="http://schemas.microsoft.com/office/powerpoint/2010/main" Requires="p14">
      <p:transition spd="slow" p14:dur="2000" advTm="32740"/>
    </mc:Choice>
    <mc:Fallback>
      <p:transition spd="slow" advTm="32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00AE9880-8D6C-4D2B-B2C7-1F36DF682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1E70177-F63B-4691-8C3C-F130314B6E58}"/>
              </a:ext>
            </a:extLst>
          </p:cNvPr>
          <p:cNvSpPr txBox="1"/>
          <p:nvPr/>
        </p:nvSpPr>
        <p:spPr>
          <a:xfrm>
            <a:off x="5520290" y="557191"/>
            <a:ext cx="5833508" cy="3343138"/>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4800" dirty="0">
                <a:latin typeface="+mj-lt"/>
                <a:ea typeface="+mj-ea"/>
                <a:cs typeface="+mj-cs"/>
              </a:rPr>
              <a:t>The Density of fast-food outlets in England Public Health England, (2018)</a:t>
            </a:r>
          </a:p>
        </p:txBody>
      </p:sp>
      <p:grpSp>
        <p:nvGrpSpPr>
          <p:cNvPr id="17" name="Group 11">
            <a:extLst>
              <a:ext uri="{FF2B5EF4-FFF2-40B4-BE49-F238E27FC236}">
                <a16:creationId xmlns:a16="http://schemas.microsoft.com/office/drawing/2014/main" id="{537106DC-7FEA-46FB-BDF4-E55748BE63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8472" y="643467"/>
            <a:ext cx="4478270" cy="5580570"/>
            <a:chOff x="7807230" y="2012810"/>
            <a:chExt cx="3251252" cy="3459865"/>
          </a:xfrm>
        </p:grpSpPr>
        <p:sp>
          <p:nvSpPr>
            <p:cNvPr id="13" name="Rectangle 12">
              <a:extLst>
                <a:ext uri="{FF2B5EF4-FFF2-40B4-BE49-F238E27FC236}">
                  <a16:creationId xmlns:a16="http://schemas.microsoft.com/office/drawing/2014/main" id="{F5AFB835-CC7C-4E4B-A682-1700AA7C4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3">
              <a:extLst>
                <a:ext uri="{FF2B5EF4-FFF2-40B4-BE49-F238E27FC236}">
                  <a16:creationId xmlns:a16="http://schemas.microsoft.com/office/drawing/2014/main" id="{4904C9CD-7FA2-42A4-852F-68D547DFA3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pic>
        <p:nvPicPr>
          <p:cNvPr id="4" name="Content Placeholder 3">
            <a:extLst>
              <a:ext uri="{FF2B5EF4-FFF2-40B4-BE49-F238E27FC236}">
                <a16:creationId xmlns:a16="http://schemas.microsoft.com/office/drawing/2014/main" id="{7ADA2DE0-DF89-45DD-92B3-8F7F35AF6FC2}"/>
              </a:ext>
            </a:extLst>
          </p:cNvPr>
          <p:cNvPicPr>
            <a:picLocks noGrp="1" noChangeAspect="1"/>
          </p:cNvPicPr>
          <p:nvPr>
            <p:ph idx="1"/>
          </p:nvPr>
        </p:nvPicPr>
        <p:blipFill rotWithShape="1">
          <a:blip r:embed="rId5"/>
          <a:srcRect r="174" b="-3"/>
          <a:stretch/>
        </p:blipFill>
        <p:spPr>
          <a:xfrm>
            <a:off x="911647" y="932868"/>
            <a:ext cx="3931920" cy="5001768"/>
          </a:xfrm>
          <a:prstGeom prst="rect">
            <a:avLst/>
          </a:prstGeom>
        </p:spPr>
      </p:pic>
      <p:pic>
        <p:nvPicPr>
          <p:cNvPr id="11" name="Audio 10">
            <a:hlinkClick r:id="" action="ppaction://media"/>
            <a:extLst>
              <a:ext uri="{FF2B5EF4-FFF2-40B4-BE49-F238E27FC236}">
                <a16:creationId xmlns:a16="http://schemas.microsoft.com/office/drawing/2014/main" id="{51FD0CA0-09C5-4408-89AE-E0010800D0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58987155"/>
      </p:ext>
    </p:extLst>
  </p:cSld>
  <p:clrMapOvr>
    <a:masterClrMapping/>
  </p:clrMapOvr>
  <mc:AlternateContent xmlns:mc="http://schemas.openxmlformats.org/markup-compatibility/2006">
    <mc:Choice xmlns:p14="http://schemas.microsoft.com/office/powerpoint/2010/main" Requires="p14">
      <p:transition spd="slow" p14:dur="2000" advTm="51760"/>
    </mc:Choice>
    <mc:Fallback>
      <p:transition spd="slow" advTm="51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3763C84-E1F0-4D39-88A0-1E1F60E6D6E4}"/>
              </a:ext>
            </a:extLst>
          </p:cNvPr>
          <p:cNvPicPr>
            <a:picLocks noChangeAspect="1"/>
          </p:cNvPicPr>
          <p:nvPr/>
        </p:nvPicPr>
        <p:blipFill rotWithShape="1">
          <a:blip r:embed="rId5"/>
          <a:srcRect t="4889" b="10205"/>
          <a:stretch/>
        </p:blipFill>
        <p:spPr>
          <a:xfrm>
            <a:off x="20" y="10"/>
            <a:ext cx="6095980" cy="3428990"/>
          </a:xfrm>
          <a:prstGeom prst="rect">
            <a:avLst/>
          </a:prstGeom>
        </p:spPr>
      </p:pic>
      <p:pic>
        <p:nvPicPr>
          <p:cNvPr id="7" name="Picture 6">
            <a:extLst>
              <a:ext uri="{FF2B5EF4-FFF2-40B4-BE49-F238E27FC236}">
                <a16:creationId xmlns:a16="http://schemas.microsoft.com/office/drawing/2014/main" id="{AF7067BA-D675-435C-B61A-B72EC283CADB}"/>
              </a:ext>
            </a:extLst>
          </p:cNvPr>
          <p:cNvPicPr>
            <a:picLocks noChangeAspect="1"/>
          </p:cNvPicPr>
          <p:nvPr/>
        </p:nvPicPr>
        <p:blipFill rotWithShape="1">
          <a:blip r:embed="rId6"/>
          <a:srcRect l="1068" r="10043"/>
          <a:stretch/>
        </p:blipFill>
        <p:spPr>
          <a:xfrm>
            <a:off x="6096000" y="10"/>
            <a:ext cx="6096000" cy="3428990"/>
          </a:xfrm>
          <a:prstGeom prst="rect">
            <a:avLst/>
          </a:prstGeom>
        </p:spPr>
      </p:pic>
      <p:pic>
        <p:nvPicPr>
          <p:cNvPr id="5" name="Picture 4">
            <a:extLst>
              <a:ext uri="{FF2B5EF4-FFF2-40B4-BE49-F238E27FC236}">
                <a16:creationId xmlns:a16="http://schemas.microsoft.com/office/drawing/2014/main" id="{C357BF2A-0BF6-4538-814B-01B7DFB22815}"/>
              </a:ext>
            </a:extLst>
          </p:cNvPr>
          <p:cNvPicPr>
            <a:picLocks noChangeAspect="1"/>
          </p:cNvPicPr>
          <p:nvPr/>
        </p:nvPicPr>
        <p:blipFill rotWithShape="1">
          <a:blip r:embed="rId7"/>
          <a:srcRect t="23928" b="19822"/>
          <a:stretch/>
        </p:blipFill>
        <p:spPr>
          <a:xfrm>
            <a:off x="20" y="3429000"/>
            <a:ext cx="6095980" cy="3429000"/>
          </a:xfrm>
          <a:prstGeom prst="rect">
            <a:avLst/>
          </a:prstGeom>
        </p:spPr>
      </p:pic>
      <p:pic>
        <p:nvPicPr>
          <p:cNvPr id="4" name="Content Placeholder 3">
            <a:extLst>
              <a:ext uri="{FF2B5EF4-FFF2-40B4-BE49-F238E27FC236}">
                <a16:creationId xmlns:a16="http://schemas.microsoft.com/office/drawing/2014/main" id="{26674DDF-99A9-4BD1-B8FE-914A54BBDABB}"/>
              </a:ext>
            </a:extLst>
          </p:cNvPr>
          <p:cNvPicPr>
            <a:picLocks noGrp="1" noChangeAspect="1"/>
          </p:cNvPicPr>
          <p:nvPr>
            <p:ph idx="1"/>
          </p:nvPr>
        </p:nvPicPr>
        <p:blipFill rotWithShape="1">
          <a:blip r:embed="rId8"/>
          <a:srcRect l="5999" r="5112"/>
          <a:stretch/>
        </p:blipFill>
        <p:spPr>
          <a:xfrm>
            <a:off x="6096000" y="3429000"/>
            <a:ext cx="6096000" cy="3429000"/>
          </a:xfrm>
          <a:prstGeom prst="rect">
            <a:avLst/>
          </a:prstGeom>
        </p:spPr>
      </p:pic>
      <p:sp>
        <p:nvSpPr>
          <p:cNvPr id="12" name="Rectangle 11">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409915"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1277"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CE02C7F-591F-41CC-BC9E-5C8EDB4099CF}"/>
              </a:ext>
            </a:extLst>
          </p:cNvPr>
          <p:cNvSpPr>
            <a:spLocks noGrp="1"/>
          </p:cNvSpPr>
          <p:nvPr>
            <p:ph type="title"/>
          </p:nvPr>
        </p:nvSpPr>
        <p:spPr>
          <a:xfrm>
            <a:off x="4286858" y="2761554"/>
            <a:ext cx="3618284" cy="1345720"/>
          </a:xfrm>
          <a:noFill/>
        </p:spPr>
        <p:txBody>
          <a:bodyPr vert="horz" lIns="91440" tIns="45720" rIns="91440" bIns="45720" rtlCol="0" anchor="ctr">
            <a:normAutofit/>
          </a:bodyPr>
          <a:lstStyle/>
          <a:p>
            <a:pPr algn="ctr"/>
            <a:r>
              <a:rPr lang="en-US" sz="2800" kern="1200" dirty="0">
                <a:solidFill>
                  <a:srgbClr val="080808"/>
                </a:solidFill>
                <a:latin typeface="+mj-lt"/>
                <a:ea typeface="+mj-ea"/>
                <a:cs typeface="+mj-cs"/>
              </a:rPr>
              <a:t>Supermarkets vs small grocery stores.</a:t>
            </a:r>
          </a:p>
        </p:txBody>
      </p:sp>
      <p:pic>
        <p:nvPicPr>
          <p:cNvPr id="13" name="Audio 12">
            <a:hlinkClick r:id="" action="ppaction://media"/>
            <a:extLst>
              <a:ext uri="{FF2B5EF4-FFF2-40B4-BE49-F238E27FC236}">
                <a16:creationId xmlns:a16="http://schemas.microsoft.com/office/drawing/2014/main" id="{5DCC63B1-207B-4FE9-BB27-CF3336A33B8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76992917"/>
      </p:ext>
    </p:extLst>
  </p:cSld>
  <p:clrMapOvr>
    <a:masterClrMapping/>
  </p:clrMapOvr>
  <mc:AlternateContent xmlns:mc="http://schemas.openxmlformats.org/markup-compatibility/2006">
    <mc:Choice xmlns:p14="http://schemas.microsoft.com/office/powerpoint/2010/main" Requires="p14">
      <p:transition spd="slow" p14:dur="2000" advTm="70313"/>
    </mc:Choice>
    <mc:Fallback>
      <p:transition spd="slow" advTm="70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ADD5D32-4240-49B3-9AC9-D3F37436B6B0}"/>
              </a:ext>
            </a:extLst>
          </p:cNvPr>
          <p:cNvPicPr>
            <a:picLocks noGrp="1" noChangeAspect="1"/>
          </p:cNvPicPr>
          <p:nvPr>
            <p:ph idx="1"/>
          </p:nvPr>
        </p:nvPicPr>
        <p:blipFill>
          <a:blip r:embed="rId5"/>
          <a:stretch>
            <a:fillRect/>
          </a:stretch>
        </p:blipFill>
        <p:spPr>
          <a:xfrm>
            <a:off x="1643865" y="457200"/>
            <a:ext cx="8904270" cy="5943600"/>
          </a:xfrm>
          <a:prstGeom prst="rect">
            <a:avLst/>
          </a:prstGeom>
        </p:spPr>
      </p:pic>
      <p:pic>
        <p:nvPicPr>
          <p:cNvPr id="7" name="Audio 6">
            <a:hlinkClick r:id="" action="ppaction://media"/>
            <a:extLst>
              <a:ext uri="{FF2B5EF4-FFF2-40B4-BE49-F238E27FC236}">
                <a16:creationId xmlns:a16="http://schemas.microsoft.com/office/drawing/2014/main" id="{35D23D46-E382-4E94-88FD-8C5DDB9D4A5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97845452"/>
      </p:ext>
    </p:extLst>
  </p:cSld>
  <p:clrMapOvr>
    <a:masterClrMapping/>
  </p:clrMapOvr>
  <mc:AlternateContent xmlns:mc="http://schemas.openxmlformats.org/markup-compatibility/2006">
    <mc:Choice xmlns:p14="http://schemas.microsoft.com/office/powerpoint/2010/main" Requires="p14">
      <p:transition spd="slow" p14:dur="2000" advTm="18145"/>
    </mc:Choice>
    <mc:Fallback>
      <p:transition spd="slow" advTm="18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E4F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E50129-61F8-445B-833D-86DB87602B88}"/>
              </a:ext>
            </a:extLst>
          </p:cNvPr>
          <p:cNvSpPr>
            <a:spLocks noGrp="1"/>
          </p:cNvSpPr>
          <p:nvPr>
            <p:ph type="title"/>
          </p:nvPr>
        </p:nvSpPr>
        <p:spPr>
          <a:xfrm>
            <a:off x="524256" y="491260"/>
            <a:ext cx="6594189" cy="1625210"/>
          </a:xfrm>
          <a:prstGeom prst="ellipse">
            <a:avLst/>
          </a:prstGeom>
        </p:spPr>
        <p:txBody>
          <a:bodyPr>
            <a:normAutofit fontScale="90000"/>
          </a:bodyPr>
          <a:lstStyle/>
          <a:p>
            <a:r>
              <a:rPr lang="en-GB" dirty="0">
                <a:solidFill>
                  <a:srgbClr val="FFFFFF"/>
                </a:solidFill>
              </a:rPr>
              <a:t>Trussell Trust Food Bank, (2021)</a:t>
            </a:r>
          </a:p>
        </p:txBody>
      </p:sp>
      <p:pic>
        <p:nvPicPr>
          <p:cNvPr id="5" name="Picture 4" descr="A plate of food&#10;&#10;Description automatically generated with low confidence">
            <a:extLst>
              <a:ext uri="{FF2B5EF4-FFF2-40B4-BE49-F238E27FC236}">
                <a16:creationId xmlns:a16="http://schemas.microsoft.com/office/drawing/2014/main" id="{02CEE9B6-0184-4E66-AF89-A305853F979E}"/>
              </a:ext>
            </a:extLst>
          </p:cNvPr>
          <p:cNvPicPr>
            <a:picLocks noChangeAspect="1"/>
          </p:cNvPicPr>
          <p:nvPr/>
        </p:nvPicPr>
        <p:blipFill rotWithShape="1">
          <a:blip r:embed="rId5"/>
          <a:srcRect l="7398" r="8228" b="4"/>
          <a:stretch/>
        </p:blipFill>
        <p:spPr>
          <a:xfrm>
            <a:off x="327546" y="2454903"/>
            <a:ext cx="3442801" cy="4080254"/>
          </a:xfrm>
          <a:prstGeom prst="rect">
            <a:avLst/>
          </a:prstGeom>
        </p:spPr>
      </p:pic>
      <p:sp>
        <p:nvSpPr>
          <p:cNvPr id="72" name="Rectangle 7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26A581C-C651-464C-8A64-9DB614D57FFF}"/>
              </a:ext>
            </a:extLst>
          </p:cNvPr>
          <p:cNvSpPr>
            <a:spLocks noGrp="1"/>
          </p:cNvSpPr>
          <p:nvPr>
            <p:ph idx="1"/>
          </p:nvPr>
        </p:nvSpPr>
        <p:spPr>
          <a:xfrm>
            <a:off x="7957973" y="763523"/>
            <a:ext cx="3511296" cy="5330952"/>
          </a:xfrm>
        </p:spPr>
        <p:txBody>
          <a:bodyPr anchor="ctr">
            <a:normAutofit/>
          </a:bodyPr>
          <a:lstStyle/>
          <a:p>
            <a:r>
              <a:rPr lang="en-GB" sz="2400" i="1" dirty="0">
                <a:solidFill>
                  <a:srgbClr val="FFFFFF"/>
                </a:solidFill>
              </a:rPr>
              <a:t>“Food insecurity exists whenever the availability of nutritionally adequate and safe foods or the ability to acquire acceptable foods in socially acceptable ways is limited or uncertain”. (Lambie-</a:t>
            </a:r>
            <a:r>
              <a:rPr lang="en-GB" sz="2400" i="1" dirty="0" err="1">
                <a:solidFill>
                  <a:srgbClr val="FFFFFF"/>
                </a:solidFill>
              </a:rPr>
              <a:t>Mamford</a:t>
            </a:r>
            <a:r>
              <a:rPr lang="en-GB" sz="2400" i="1" dirty="0">
                <a:solidFill>
                  <a:srgbClr val="FFFFFF"/>
                </a:solidFill>
              </a:rPr>
              <a:t>, 2018).</a:t>
            </a:r>
          </a:p>
          <a:p>
            <a:pPr marL="0" indent="0">
              <a:buNone/>
            </a:pPr>
            <a:endParaRPr lang="en-GB" sz="2400" i="1" dirty="0">
              <a:solidFill>
                <a:srgbClr val="FFFFFF"/>
              </a:solidFill>
            </a:endParaRPr>
          </a:p>
        </p:txBody>
      </p:sp>
      <p:pic>
        <p:nvPicPr>
          <p:cNvPr id="7" name="Picture 6">
            <a:extLst>
              <a:ext uri="{FF2B5EF4-FFF2-40B4-BE49-F238E27FC236}">
                <a16:creationId xmlns:a16="http://schemas.microsoft.com/office/drawing/2014/main" id="{BE02DDDD-FF59-4B7A-AF90-83CA592F63F8}"/>
              </a:ext>
            </a:extLst>
          </p:cNvPr>
          <p:cNvPicPr>
            <a:picLocks noChangeAspect="1"/>
          </p:cNvPicPr>
          <p:nvPr/>
        </p:nvPicPr>
        <p:blipFill>
          <a:blip r:embed="rId6"/>
          <a:stretch>
            <a:fillRect/>
          </a:stretch>
        </p:blipFill>
        <p:spPr>
          <a:xfrm>
            <a:off x="3770347" y="2454903"/>
            <a:ext cx="3873230" cy="4080254"/>
          </a:xfrm>
          <a:prstGeom prst="rect">
            <a:avLst/>
          </a:prstGeom>
        </p:spPr>
      </p:pic>
      <p:pic>
        <p:nvPicPr>
          <p:cNvPr id="16" name="Audio 15">
            <a:hlinkClick r:id="" action="ppaction://media"/>
            <a:extLst>
              <a:ext uri="{FF2B5EF4-FFF2-40B4-BE49-F238E27FC236}">
                <a16:creationId xmlns:a16="http://schemas.microsoft.com/office/drawing/2014/main" id="{6C41B1D3-A099-4F65-99C5-1C5FCA35ECC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42231219"/>
      </p:ext>
    </p:extLst>
  </p:cSld>
  <p:clrMapOvr>
    <a:masterClrMapping/>
  </p:clrMapOvr>
  <mc:AlternateContent xmlns:mc="http://schemas.openxmlformats.org/markup-compatibility/2006">
    <mc:Choice xmlns:p14="http://schemas.microsoft.com/office/powerpoint/2010/main" Requires="p14">
      <p:transition spd="slow" p14:dur="2000" advTm="64135"/>
    </mc:Choice>
    <mc:Fallback>
      <p:transition spd="slow" advTm="64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8942E5-FCA1-499A-8DE5-5B1DFD7FED59}"/>
              </a:ext>
            </a:extLst>
          </p:cNvPr>
          <p:cNvSpPr>
            <a:spLocks noGrp="1"/>
          </p:cNvSpPr>
          <p:nvPr>
            <p:ph type="title"/>
          </p:nvPr>
        </p:nvSpPr>
        <p:spPr>
          <a:xfrm>
            <a:off x="546351" y="433545"/>
            <a:ext cx="11139854" cy="1844256"/>
          </a:xfrm>
        </p:spPr>
        <p:txBody>
          <a:bodyPr vert="horz" lIns="91440" tIns="45720" rIns="91440" bIns="45720" rtlCol="0" anchor="b">
            <a:normAutofit fontScale="90000"/>
          </a:bodyPr>
          <a:lstStyle/>
          <a:p>
            <a:pPr algn="ctr"/>
            <a:r>
              <a:rPr lang="en-US" sz="5400" dirty="0">
                <a:solidFill>
                  <a:srgbClr val="FFFFFF"/>
                </a:solidFill>
              </a:rPr>
              <a:t>Emergency food provisions distributed throughout the UK (The Trussell Trust Food Bank, 2021) </a:t>
            </a:r>
          </a:p>
        </p:txBody>
      </p:sp>
      <p:cxnSp>
        <p:nvCxnSpPr>
          <p:cNvPr id="12" name="Straight Connector 11">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0E881CE4-9E7F-455F-BC63-BB331ECF22D7}"/>
              </a:ext>
            </a:extLst>
          </p:cNvPr>
          <p:cNvPicPr>
            <a:picLocks noGrp="1" noChangeAspect="1"/>
          </p:cNvPicPr>
          <p:nvPr>
            <p:ph idx="1"/>
          </p:nvPr>
        </p:nvPicPr>
        <p:blipFill>
          <a:blip r:embed="rId5"/>
          <a:stretch>
            <a:fillRect/>
          </a:stretch>
        </p:blipFill>
        <p:spPr>
          <a:xfrm>
            <a:off x="1645362" y="2426818"/>
            <a:ext cx="2828327" cy="3997637"/>
          </a:xfrm>
          <a:prstGeom prst="rect">
            <a:avLst/>
          </a:prstGeom>
        </p:spPr>
      </p:pic>
      <p:cxnSp>
        <p:nvCxnSpPr>
          <p:cNvPr id="14" name="Straight Connector 13">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C357ACC0-8F44-4B74-BFAB-7932D30729F6}"/>
              </a:ext>
            </a:extLst>
          </p:cNvPr>
          <p:cNvPicPr>
            <a:picLocks noChangeAspect="1"/>
          </p:cNvPicPr>
          <p:nvPr/>
        </p:nvPicPr>
        <p:blipFill>
          <a:blip r:embed="rId6"/>
          <a:stretch>
            <a:fillRect/>
          </a:stretch>
        </p:blipFill>
        <p:spPr>
          <a:xfrm>
            <a:off x="6445073" y="2904800"/>
            <a:ext cx="5455917" cy="3041672"/>
          </a:xfrm>
          <a:prstGeom prst="rect">
            <a:avLst/>
          </a:prstGeom>
        </p:spPr>
      </p:pic>
      <p:pic>
        <p:nvPicPr>
          <p:cNvPr id="13" name="Audio 12">
            <a:hlinkClick r:id="" action="ppaction://media"/>
            <a:extLst>
              <a:ext uri="{FF2B5EF4-FFF2-40B4-BE49-F238E27FC236}">
                <a16:creationId xmlns:a16="http://schemas.microsoft.com/office/drawing/2014/main" id="{0160BBDD-5C74-4E52-8DFC-ED7F32976AA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63487413"/>
      </p:ext>
    </p:extLst>
  </p:cSld>
  <p:clrMapOvr>
    <a:masterClrMapping/>
  </p:clrMapOvr>
  <mc:AlternateContent xmlns:mc="http://schemas.openxmlformats.org/markup-compatibility/2006">
    <mc:Choice xmlns:p14="http://schemas.microsoft.com/office/powerpoint/2010/main" Requires="p14">
      <p:transition spd="slow" p14:dur="2000" advTm="51733"/>
    </mc:Choice>
    <mc:Fallback>
      <p:transition spd="slow" advTm="51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5"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6C73C341-564D-4F51-B60B-250D12C58DCB}"/>
              </a:ext>
            </a:extLst>
          </p:cNvPr>
          <p:cNvSpPr>
            <a:spLocks noGrp="1"/>
          </p:cNvSpPr>
          <p:nvPr>
            <p:ph type="title"/>
          </p:nvPr>
        </p:nvSpPr>
        <p:spPr>
          <a:xfrm>
            <a:off x="888630" y="4563895"/>
            <a:ext cx="9444934" cy="1777829"/>
          </a:xfrm>
        </p:spPr>
        <p:txBody>
          <a:bodyPr>
            <a:normAutofit/>
          </a:bodyPr>
          <a:lstStyle/>
          <a:p>
            <a:pPr algn="ctr"/>
            <a:r>
              <a:rPr lang="en-GB" sz="4000" dirty="0"/>
              <a:t>Supermarket shelves previous to covid-19 lockdown, instigated on 23</a:t>
            </a:r>
            <a:r>
              <a:rPr lang="en-GB" sz="4000" baseline="30000" dirty="0"/>
              <a:t>rd</a:t>
            </a:r>
            <a:r>
              <a:rPr lang="en-GB" sz="4000" dirty="0"/>
              <a:t> March 2020 </a:t>
            </a:r>
          </a:p>
        </p:txBody>
      </p:sp>
      <p:pic>
        <p:nvPicPr>
          <p:cNvPr id="4" name="Content Placeholder 3">
            <a:extLst>
              <a:ext uri="{FF2B5EF4-FFF2-40B4-BE49-F238E27FC236}">
                <a16:creationId xmlns:a16="http://schemas.microsoft.com/office/drawing/2014/main" id="{1270AE5E-0A07-4A48-A332-9E2064201962}"/>
              </a:ext>
            </a:extLst>
          </p:cNvPr>
          <p:cNvPicPr>
            <a:picLocks noChangeAspect="1"/>
          </p:cNvPicPr>
          <p:nvPr/>
        </p:nvPicPr>
        <p:blipFill rotWithShape="1">
          <a:blip r:embed="rId5"/>
          <a:srcRect t="4255"/>
          <a:stretch/>
        </p:blipFill>
        <p:spPr>
          <a:xfrm>
            <a:off x="20" y="10"/>
            <a:ext cx="5997616"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5" name="Picture 4">
            <a:extLst>
              <a:ext uri="{FF2B5EF4-FFF2-40B4-BE49-F238E27FC236}">
                <a16:creationId xmlns:a16="http://schemas.microsoft.com/office/drawing/2014/main" id="{7DB55E54-2988-4817-85EC-60A4D650998C}"/>
              </a:ext>
            </a:extLst>
          </p:cNvPr>
          <p:cNvPicPr>
            <a:picLocks noChangeAspect="1"/>
          </p:cNvPicPr>
          <p:nvPr/>
        </p:nvPicPr>
        <p:blipFill rotWithShape="1">
          <a:blip r:embed="rId6"/>
          <a:srcRect t="14237" r="1" b="32158"/>
          <a:stretch/>
        </p:blipFill>
        <p:spPr>
          <a:xfrm>
            <a:off x="6176435" y="10"/>
            <a:ext cx="6015565"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pic>
        <p:nvPicPr>
          <p:cNvPr id="6" name="Audio 5">
            <a:hlinkClick r:id="" action="ppaction://media"/>
            <a:extLst>
              <a:ext uri="{FF2B5EF4-FFF2-40B4-BE49-F238E27FC236}">
                <a16:creationId xmlns:a16="http://schemas.microsoft.com/office/drawing/2014/main" id="{2820F6D2-1389-4CC1-B2A0-5AC7E84ED2C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8310835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6744"/>
    </mc:Choice>
    <mc:Fallback>
      <p:transition spd="slow" advTm="26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5DE7AB-AF33-4C7C-AEF9-119DAEC14165}"/>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kern="1200" dirty="0">
                <a:solidFill>
                  <a:srgbClr val="FFFFFF"/>
                </a:solidFill>
                <a:latin typeface="+mj-lt"/>
                <a:ea typeface="+mj-ea"/>
                <a:cs typeface="+mj-cs"/>
              </a:rPr>
              <a:t>Covid-19 pandemic: National Lockdown</a:t>
            </a:r>
          </a:p>
        </p:txBody>
      </p:sp>
      <p:pic>
        <p:nvPicPr>
          <p:cNvPr id="5" name="Picture 4">
            <a:extLst>
              <a:ext uri="{FF2B5EF4-FFF2-40B4-BE49-F238E27FC236}">
                <a16:creationId xmlns:a16="http://schemas.microsoft.com/office/drawing/2014/main" id="{AF9EC346-5443-41C3-B214-78DCB77260F1}"/>
              </a:ext>
            </a:extLst>
          </p:cNvPr>
          <p:cNvPicPr>
            <a:picLocks noChangeAspect="1"/>
          </p:cNvPicPr>
          <p:nvPr/>
        </p:nvPicPr>
        <p:blipFill rotWithShape="1">
          <a:blip r:embed="rId5"/>
          <a:srcRect t="1996" r="-2" b="-2"/>
          <a:stretch/>
        </p:blipFill>
        <p:spPr>
          <a:xfrm>
            <a:off x="317635" y="299363"/>
            <a:ext cx="4160452" cy="3049204"/>
          </a:xfrm>
          <a:prstGeom prst="rect">
            <a:avLst/>
          </a:prstGeom>
        </p:spPr>
      </p:pic>
      <p:pic>
        <p:nvPicPr>
          <p:cNvPr id="4" name="Content Placeholder 3">
            <a:extLst>
              <a:ext uri="{FF2B5EF4-FFF2-40B4-BE49-F238E27FC236}">
                <a16:creationId xmlns:a16="http://schemas.microsoft.com/office/drawing/2014/main" id="{C66A3BC1-A6BF-49C9-8CE7-593CC8F79E75}"/>
              </a:ext>
            </a:extLst>
          </p:cNvPr>
          <p:cNvPicPr>
            <a:picLocks noGrp="1" noChangeAspect="1"/>
          </p:cNvPicPr>
          <p:nvPr>
            <p:ph idx="1"/>
          </p:nvPr>
        </p:nvPicPr>
        <p:blipFill rotWithShape="1">
          <a:blip r:embed="rId6"/>
          <a:srcRect t="14353" r="2" b="23204"/>
          <a:stretch/>
        </p:blipFill>
        <p:spPr>
          <a:xfrm>
            <a:off x="4654296" y="299363"/>
            <a:ext cx="7217085" cy="3008188"/>
          </a:xfrm>
          <a:prstGeom prst="rect">
            <a:avLst/>
          </a:prstGeom>
        </p:spPr>
      </p:pic>
      <p:cxnSp>
        <p:nvCxnSpPr>
          <p:cNvPr id="13" name="Straight Connector 12">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015D1D5C-5AAE-4321-95CC-65C666C073A5}"/>
              </a:ext>
            </a:extLst>
          </p:cNvPr>
          <p:cNvPicPr>
            <a:picLocks noChangeAspect="1"/>
          </p:cNvPicPr>
          <p:nvPr/>
        </p:nvPicPr>
        <p:blipFill rotWithShape="1">
          <a:blip r:embed="rId7"/>
          <a:srcRect l="8976" r="4506"/>
          <a:stretch/>
        </p:blipFill>
        <p:spPr>
          <a:xfrm>
            <a:off x="317635" y="3509433"/>
            <a:ext cx="4160452" cy="3026833"/>
          </a:xfrm>
          <a:prstGeom prst="rect">
            <a:avLst/>
          </a:prstGeom>
        </p:spPr>
      </p:pic>
      <p:pic>
        <p:nvPicPr>
          <p:cNvPr id="7" name="Audio 6">
            <a:hlinkClick r:id="" action="ppaction://media"/>
            <a:extLst>
              <a:ext uri="{FF2B5EF4-FFF2-40B4-BE49-F238E27FC236}">
                <a16:creationId xmlns:a16="http://schemas.microsoft.com/office/drawing/2014/main" id="{AFDFE2A3-253D-46F9-98F8-5BBAD07E3FE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52723954"/>
      </p:ext>
    </p:extLst>
  </p:cSld>
  <p:clrMapOvr>
    <a:masterClrMapping/>
  </p:clrMapOvr>
  <mc:AlternateContent xmlns:mc="http://schemas.openxmlformats.org/markup-compatibility/2006">
    <mc:Choice xmlns:p14="http://schemas.microsoft.com/office/powerpoint/2010/main" Requires="p14">
      <p:transition spd="slow" p14:dur="2000" advTm="41252"/>
    </mc:Choice>
    <mc:Fallback>
      <p:transition spd="slow" advTm="41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E3A16-0102-4CAD-B3DC-81E5A3786CC3}"/>
              </a:ext>
            </a:extLst>
          </p:cNvPr>
          <p:cNvSpPr>
            <a:spLocks noGrp="1"/>
          </p:cNvSpPr>
          <p:nvPr>
            <p:ph type="title"/>
          </p:nvPr>
        </p:nvSpPr>
        <p:spPr>
          <a:xfrm>
            <a:off x="531780" y="4910360"/>
            <a:ext cx="10923638" cy="1317643"/>
          </a:xfrm>
        </p:spPr>
        <p:txBody>
          <a:bodyPr vert="horz" lIns="91440" tIns="45720" rIns="91440" bIns="45720" rtlCol="0" anchor="b">
            <a:normAutofit fontScale="90000"/>
          </a:bodyPr>
          <a:lstStyle/>
          <a:p>
            <a:r>
              <a:rPr lang="en-US" sz="6600" dirty="0"/>
              <a:t>Back to home grown vegetables and home cooked meals</a:t>
            </a:r>
            <a:endParaRPr lang="en-US" sz="6600" kern="1200" dirty="0">
              <a:solidFill>
                <a:schemeClr val="tx1"/>
              </a:solidFill>
              <a:latin typeface="+mj-lt"/>
              <a:ea typeface="+mj-ea"/>
              <a:cs typeface="+mj-cs"/>
            </a:endParaRPr>
          </a:p>
        </p:txBody>
      </p:sp>
      <p:pic>
        <p:nvPicPr>
          <p:cNvPr id="5" name="Picture 4">
            <a:extLst>
              <a:ext uri="{FF2B5EF4-FFF2-40B4-BE49-F238E27FC236}">
                <a16:creationId xmlns:a16="http://schemas.microsoft.com/office/drawing/2014/main" id="{78F44788-3967-4BE6-BDEA-1E1AC94B6D5C}"/>
              </a:ext>
            </a:extLst>
          </p:cNvPr>
          <p:cNvPicPr>
            <a:picLocks noChangeAspect="1"/>
          </p:cNvPicPr>
          <p:nvPr/>
        </p:nvPicPr>
        <p:blipFill rotWithShape="1">
          <a:blip r:embed="rId5"/>
          <a:srcRect t="12525" r="2" b="17719"/>
          <a:stretch/>
        </p:blipFill>
        <p:spPr>
          <a:xfrm>
            <a:off x="20" y="10"/>
            <a:ext cx="4059916" cy="4242806"/>
          </a:xfrm>
          <a:prstGeom prst="rect">
            <a:avLst/>
          </a:prstGeom>
        </p:spPr>
      </p:pic>
      <p:pic>
        <p:nvPicPr>
          <p:cNvPr id="4" name="Content Placeholder 3">
            <a:extLst>
              <a:ext uri="{FF2B5EF4-FFF2-40B4-BE49-F238E27FC236}">
                <a16:creationId xmlns:a16="http://schemas.microsoft.com/office/drawing/2014/main" id="{F6F46E4A-381F-4C29-A7C8-E6715F90079F}"/>
              </a:ext>
            </a:extLst>
          </p:cNvPr>
          <p:cNvPicPr>
            <a:picLocks noGrp="1" noChangeAspect="1"/>
          </p:cNvPicPr>
          <p:nvPr>
            <p:ph idx="1"/>
          </p:nvPr>
        </p:nvPicPr>
        <p:blipFill rotWithShape="1">
          <a:blip r:embed="rId6"/>
          <a:srcRect l="17027" r="25516" b="-2"/>
          <a:stretch/>
        </p:blipFill>
        <p:spPr>
          <a:xfrm>
            <a:off x="4090482" y="-1"/>
            <a:ext cx="4062918" cy="4242816"/>
          </a:xfrm>
          <a:prstGeom prst="rect">
            <a:avLst/>
          </a:prstGeom>
        </p:spPr>
      </p:pic>
      <p:pic>
        <p:nvPicPr>
          <p:cNvPr id="6" name="Picture 5">
            <a:extLst>
              <a:ext uri="{FF2B5EF4-FFF2-40B4-BE49-F238E27FC236}">
                <a16:creationId xmlns:a16="http://schemas.microsoft.com/office/drawing/2014/main" id="{91919FEA-0D12-4077-8845-C1AA2F5BE992}"/>
              </a:ext>
            </a:extLst>
          </p:cNvPr>
          <p:cNvPicPr>
            <a:picLocks noChangeAspect="1"/>
          </p:cNvPicPr>
          <p:nvPr/>
        </p:nvPicPr>
        <p:blipFill rotWithShape="1">
          <a:blip r:embed="rId7"/>
          <a:srcRect r="4310"/>
          <a:stretch/>
        </p:blipFill>
        <p:spPr>
          <a:xfrm>
            <a:off x="8132064" y="10"/>
            <a:ext cx="4059936" cy="4242806"/>
          </a:xfrm>
          <a:prstGeom prst="rect">
            <a:avLst/>
          </a:prstGeom>
        </p:spPr>
      </p:pic>
      <p:cxnSp>
        <p:nvCxnSpPr>
          <p:cNvPr id="11" name="Straight Connector 10">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627B73E-D784-4780-AA33-DCDFE7DA16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919"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5838"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97ACBA26-E845-4F1B-BEEE-33C7A46FC85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199781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0928"/>
    </mc:Choice>
    <mc:Fallback>
      <p:transition spd="slow" advTm="20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A1F521-6E6C-43E6-9DAB-0CE7DD21C8EB}"/>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dirty="0">
                <a:solidFill>
                  <a:srgbClr val="FFFFFF"/>
                </a:solidFill>
              </a:rPr>
              <a:t>Welcome Back- Eat Out to Help Out.</a:t>
            </a:r>
            <a:endParaRPr lang="en-US" sz="4800" kern="1200" dirty="0">
              <a:solidFill>
                <a:srgbClr val="FFFFFF"/>
              </a:solidFill>
              <a:latin typeface="+mj-lt"/>
              <a:ea typeface="+mj-ea"/>
              <a:cs typeface="+mj-cs"/>
            </a:endParaRPr>
          </a:p>
        </p:txBody>
      </p:sp>
      <p:pic>
        <p:nvPicPr>
          <p:cNvPr id="9" name="Picture 8">
            <a:extLst>
              <a:ext uri="{FF2B5EF4-FFF2-40B4-BE49-F238E27FC236}">
                <a16:creationId xmlns:a16="http://schemas.microsoft.com/office/drawing/2014/main" id="{C5660D91-AFEE-43C9-8BAC-A652A52C7275}"/>
              </a:ext>
            </a:extLst>
          </p:cNvPr>
          <p:cNvPicPr>
            <a:picLocks noChangeAspect="1"/>
          </p:cNvPicPr>
          <p:nvPr/>
        </p:nvPicPr>
        <p:blipFill rotWithShape="1">
          <a:blip r:embed="rId5"/>
          <a:srcRect l="1917" r="4" b="4"/>
          <a:stretch/>
        </p:blipFill>
        <p:spPr>
          <a:xfrm>
            <a:off x="317635" y="321733"/>
            <a:ext cx="4151681" cy="3026834"/>
          </a:xfrm>
          <a:prstGeom prst="rect">
            <a:avLst/>
          </a:prstGeom>
        </p:spPr>
      </p:pic>
      <p:pic>
        <p:nvPicPr>
          <p:cNvPr id="11" name="Picture 10">
            <a:extLst>
              <a:ext uri="{FF2B5EF4-FFF2-40B4-BE49-F238E27FC236}">
                <a16:creationId xmlns:a16="http://schemas.microsoft.com/office/drawing/2014/main" id="{A1945938-7445-4DA6-93DE-D1A7067812A4}"/>
              </a:ext>
            </a:extLst>
          </p:cNvPr>
          <p:cNvPicPr>
            <a:picLocks noChangeAspect="1"/>
          </p:cNvPicPr>
          <p:nvPr/>
        </p:nvPicPr>
        <p:blipFill rotWithShape="1">
          <a:blip r:embed="rId6"/>
          <a:srcRect t="652" r="-1" b="-1"/>
          <a:stretch/>
        </p:blipFill>
        <p:spPr>
          <a:xfrm>
            <a:off x="4638955" y="321733"/>
            <a:ext cx="3539976" cy="2985818"/>
          </a:xfrm>
          <a:prstGeom prst="rect">
            <a:avLst/>
          </a:prstGeom>
        </p:spPr>
      </p:pic>
      <p:pic>
        <p:nvPicPr>
          <p:cNvPr id="10" name="Picture 9">
            <a:extLst>
              <a:ext uri="{FF2B5EF4-FFF2-40B4-BE49-F238E27FC236}">
                <a16:creationId xmlns:a16="http://schemas.microsoft.com/office/drawing/2014/main" id="{7709007C-599B-4F37-BA0A-E8EA3AA40BD6}"/>
              </a:ext>
            </a:extLst>
          </p:cNvPr>
          <p:cNvPicPr>
            <a:picLocks noChangeAspect="1"/>
          </p:cNvPicPr>
          <p:nvPr/>
        </p:nvPicPr>
        <p:blipFill rotWithShape="1">
          <a:blip r:embed="rId7"/>
          <a:srcRect l="10029" r="15817" b="3"/>
          <a:stretch/>
        </p:blipFill>
        <p:spPr>
          <a:xfrm>
            <a:off x="8348570" y="321734"/>
            <a:ext cx="3535590" cy="2985818"/>
          </a:xfrm>
          <a:prstGeom prst="rect">
            <a:avLst/>
          </a:prstGeom>
        </p:spPr>
      </p:pic>
      <p:cxnSp>
        <p:nvCxnSpPr>
          <p:cNvPr id="18" name="Straight Connector 17">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8" name="Content Placeholder 7">
            <a:extLst>
              <a:ext uri="{FF2B5EF4-FFF2-40B4-BE49-F238E27FC236}">
                <a16:creationId xmlns:a16="http://schemas.microsoft.com/office/drawing/2014/main" id="{9FC02917-B1C7-4B28-82D2-EBDDD8D06DBA}"/>
              </a:ext>
            </a:extLst>
          </p:cNvPr>
          <p:cNvPicPr>
            <a:picLocks noGrp="1" noChangeAspect="1"/>
          </p:cNvPicPr>
          <p:nvPr>
            <p:ph idx="1"/>
          </p:nvPr>
        </p:nvPicPr>
        <p:blipFill rotWithShape="1">
          <a:blip r:embed="rId8"/>
          <a:srcRect l="6170" r="2077" b="-4"/>
          <a:stretch/>
        </p:blipFill>
        <p:spPr>
          <a:xfrm>
            <a:off x="317635" y="3509433"/>
            <a:ext cx="4160452" cy="3026833"/>
          </a:xfrm>
          <a:prstGeom prst="rect">
            <a:avLst/>
          </a:prstGeom>
        </p:spPr>
      </p:pic>
      <p:pic>
        <p:nvPicPr>
          <p:cNvPr id="14" name="Audio 13">
            <a:hlinkClick r:id="" action="ppaction://media"/>
            <a:extLst>
              <a:ext uri="{FF2B5EF4-FFF2-40B4-BE49-F238E27FC236}">
                <a16:creationId xmlns:a16="http://schemas.microsoft.com/office/drawing/2014/main" id="{38329345-D013-4CA8-BA5F-EDEADDF3458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55918514"/>
      </p:ext>
    </p:extLst>
  </p:cSld>
  <p:clrMapOvr>
    <a:masterClrMapping/>
  </p:clrMapOvr>
  <mc:AlternateContent xmlns:mc="http://schemas.openxmlformats.org/markup-compatibility/2006">
    <mc:Choice xmlns:p14="http://schemas.microsoft.com/office/powerpoint/2010/main" Requires="p14">
      <p:transition spd="slow" p14:dur="2000" advTm="76677"/>
    </mc:Choice>
    <mc:Fallback>
      <p:transition spd="slow" advTm="76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025EB-609B-49DC-ACFD-CB8139186419}"/>
              </a:ext>
            </a:extLst>
          </p:cNvPr>
          <p:cNvSpPr>
            <a:spLocks noGrp="1"/>
          </p:cNvSpPr>
          <p:nvPr>
            <p:ph type="title"/>
          </p:nvPr>
        </p:nvSpPr>
        <p:spPr>
          <a:xfrm>
            <a:off x="640080" y="916058"/>
            <a:ext cx="4368602" cy="1956841"/>
          </a:xfrm>
        </p:spPr>
        <p:txBody>
          <a:bodyPr vert="horz" lIns="91440" tIns="45720" rIns="91440" bIns="45720" rtlCol="0" anchor="b">
            <a:normAutofit fontScale="90000"/>
          </a:bodyPr>
          <a:lstStyle/>
          <a:p>
            <a:r>
              <a:rPr lang="en-US" sz="3400" dirty="0">
                <a:solidFill>
                  <a:srgbClr val="002060"/>
                </a:solidFill>
              </a:rPr>
              <a:t>Companies using </a:t>
            </a:r>
            <a:br>
              <a:rPr lang="en-US" sz="3400" dirty="0">
                <a:solidFill>
                  <a:srgbClr val="002060"/>
                </a:solidFill>
              </a:rPr>
            </a:br>
            <a:r>
              <a:rPr lang="en-US" sz="3400" dirty="0">
                <a:solidFill>
                  <a:srgbClr val="002060"/>
                </a:solidFill>
              </a:rPr>
              <a:t>this scheme, </a:t>
            </a:r>
            <a:br>
              <a:rPr lang="en-US" sz="3400" dirty="0">
                <a:solidFill>
                  <a:srgbClr val="002060"/>
                </a:solidFill>
              </a:rPr>
            </a:br>
            <a:r>
              <a:rPr lang="en-US" sz="3400" dirty="0">
                <a:solidFill>
                  <a:srgbClr val="002060"/>
                </a:solidFill>
              </a:rPr>
              <a:t>advertised in the Sun Newspaper </a:t>
            </a:r>
            <a:r>
              <a:rPr lang="en-US" sz="3400" dirty="0"/>
              <a:t>(Grans and </a:t>
            </a:r>
            <a:r>
              <a:rPr lang="en-US" sz="3400" dirty="0" err="1"/>
              <a:t>Benwal</a:t>
            </a:r>
            <a:r>
              <a:rPr lang="en-US" sz="3400" dirty="0"/>
              <a:t>, 2020)</a:t>
            </a:r>
            <a:br>
              <a:rPr lang="en-US" sz="3400" dirty="0"/>
            </a:br>
            <a:endParaRPr lang="en-US" sz="3400" dirty="0"/>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39800D6-528F-42FC-931C-05922FD6292E}"/>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000" dirty="0"/>
              <a:t>Burger King was the first brand to say it signed up to the scheme.</a:t>
            </a:r>
          </a:p>
          <a:p>
            <a:r>
              <a:rPr lang="en-US" sz="2000" dirty="0"/>
              <a:t>Frankie and Bennies  </a:t>
            </a:r>
          </a:p>
          <a:p>
            <a:r>
              <a:rPr lang="en-US" sz="2000" dirty="0"/>
              <a:t>Harvester </a:t>
            </a:r>
          </a:p>
          <a:p>
            <a:r>
              <a:rPr lang="en-US" sz="2000" dirty="0"/>
              <a:t>KFC</a:t>
            </a:r>
          </a:p>
          <a:p>
            <a:r>
              <a:rPr lang="en-US" sz="2000" dirty="0" err="1"/>
              <a:t>Weatherspoons</a:t>
            </a:r>
            <a:r>
              <a:rPr lang="en-US" sz="2000" dirty="0"/>
              <a:t> </a:t>
            </a:r>
          </a:p>
          <a:p>
            <a:r>
              <a:rPr lang="en-US" sz="2000" dirty="0"/>
              <a:t>Small local businesses (Public Health England,2020)</a:t>
            </a:r>
          </a:p>
          <a:p>
            <a:endParaRPr lang="en-US" sz="2000" dirty="0"/>
          </a:p>
          <a:p>
            <a:endParaRPr lang="en-US" sz="2000" dirty="0"/>
          </a:p>
        </p:txBody>
      </p:sp>
      <p:pic>
        <p:nvPicPr>
          <p:cNvPr id="6" name="Picture 5">
            <a:extLst>
              <a:ext uri="{FF2B5EF4-FFF2-40B4-BE49-F238E27FC236}">
                <a16:creationId xmlns:a16="http://schemas.microsoft.com/office/drawing/2014/main" id="{479564D5-245F-4341-B259-B11CEB80EE42}"/>
              </a:ext>
            </a:extLst>
          </p:cNvPr>
          <p:cNvPicPr>
            <a:picLocks noChangeAspect="1"/>
          </p:cNvPicPr>
          <p:nvPr/>
        </p:nvPicPr>
        <p:blipFill rotWithShape="1">
          <a:blip r:embed="rId5"/>
          <a:srcRect l="25437" r="2190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18" name="Audio 17">
            <a:hlinkClick r:id="" action="ppaction://media"/>
            <a:extLst>
              <a:ext uri="{FF2B5EF4-FFF2-40B4-BE49-F238E27FC236}">
                <a16:creationId xmlns:a16="http://schemas.microsoft.com/office/drawing/2014/main" id="{E21DA1A8-750A-4EF9-8D69-7B1D47DEE5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46506874"/>
      </p:ext>
    </p:extLst>
  </p:cSld>
  <p:clrMapOvr>
    <a:masterClrMapping/>
  </p:clrMapOvr>
  <mc:AlternateContent xmlns:mc="http://schemas.openxmlformats.org/markup-compatibility/2006">
    <mc:Choice xmlns:p14="http://schemas.microsoft.com/office/powerpoint/2010/main" Requires="p14">
      <p:transition spd="slow" p14:dur="2000" advTm="67523"/>
    </mc:Choice>
    <mc:Fallback>
      <p:transition spd="slow" advTm="67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9F4D5-C91F-4A9A-9505-CC5BA75400D8}"/>
              </a:ext>
            </a:extLst>
          </p:cNvPr>
          <p:cNvSpPr>
            <a:spLocks noGrp="1"/>
          </p:cNvSpPr>
          <p:nvPr>
            <p:ph type="title"/>
          </p:nvPr>
        </p:nvSpPr>
        <p:spPr>
          <a:xfrm>
            <a:off x="145914" y="0"/>
            <a:ext cx="4406400" cy="2369079"/>
          </a:xfrm>
        </p:spPr>
        <p:txBody>
          <a:bodyPr>
            <a:normAutofit/>
          </a:bodyPr>
          <a:lstStyle/>
          <a:p>
            <a:r>
              <a:rPr lang="en-GB" sz="2400" dirty="0"/>
              <a:t>The Eat Well Guides recommendations concerning saturated fat, sugar and salt (Public Health England, 2016)</a:t>
            </a:r>
          </a:p>
        </p:txBody>
      </p:sp>
      <p:sp>
        <p:nvSpPr>
          <p:cNvPr id="11" name="Content Placeholder 10">
            <a:extLst>
              <a:ext uri="{FF2B5EF4-FFF2-40B4-BE49-F238E27FC236}">
                <a16:creationId xmlns:a16="http://schemas.microsoft.com/office/drawing/2014/main" id="{94E25AD5-259C-4B54-9AA0-D98DD80EF4E1}"/>
              </a:ext>
            </a:extLst>
          </p:cNvPr>
          <p:cNvSpPr>
            <a:spLocks noGrp="1"/>
          </p:cNvSpPr>
          <p:nvPr>
            <p:ph idx="1"/>
          </p:nvPr>
        </p:nvSpPr>
        <p:spPr>
          <a:xfrm>
            <a:off x="145915" y="2256817"/>
            <a:ext cx="4392493" cy="4601183"/>
          </a:xfrm>
        </p:spPr>
        <p:txBody>
          <a:bodyPr>
            <a:normAutofit/>
          </a:bodyPr>
          <a:lstStyle/>
          <a:p>
            <a:r>
              <a:rPr lang="en-GB" sz="1800" dirty="0">
                <a:solidFill>
                  <a:srgbClr val="FFFF00"/>
                </a:solidFill>
              </a:rPr>
              <a:t>“Avoid foods which are high in fat, salt and sugar!”</a:t>
            </a:r>
          </a:p>
          <a:p>
            <a:r>
              <a:rPr lang="en-GB" sz="1800" dirty="0">
                <a:solidFill>
                  <a:srgbClr val="FFFF00"/>
                </a:solidFill>
              </a:rPr>
              <a:t> Try to limit saturated fat, sugar and salt consumption so you have them less often and in smaller amounts.</a:t>
            </a:r>
          </a:p>
          <a:p>
            <a:r>
              <a:rPr lang="en-GB" sz="1800" dirty="0">
                <a:solidFill>
                  <a:srgbClr val="FFFF00"/>
                </a:solidFill>
              </a:rPr>
              <a:t>Eat at least 5 a day fruits and vegetables </a:t>
            </a:r>
          </a:p>
          <a:p>
            <a:r>
              <a:rPr lang="en-GB" sz="1800" dirty="0">
                <a:solidFill>
                  <a:srgbClr val="FFFF00"/>
                </a:solidFill>
              </a:rPr>
              <a:t> The average man should have no more than 30g saturated fat a day. </a:t>
            </a:r>
          </a:p>
          <a:p>
            <a:r>
              <a:rPr lang="en-GB" sz="1800" dirty="0">
                <a:solidFill>
                  <a:srgbClr val="FFFF00"/>
                </a:solidFill>
              </a:rPr>
              <a:t>The average woman should have no more than 20g saturated fat a day.</a:t>
            </a:r>
            <a:endParaRPr lang="en-US" sz="1800" dirty="0">
              <a:solidFill>
                <a:srgbClr val="FFFF00"/>
              </a:solidFill>
            </a:endParaRPr>
          </a:p>
        </p:txBody>
      </p:sp>
      <p:sp>
        <p:nvSpPr>
          <p:cNvPr id="27" name="Rectangle 26">
            <a:extLst>
              <a:ext uri="{FF2B5EF4-FFF2-40B4-BE49-F238E27FC236}">
                <a16:creationId xmlns:a16="http://schemas.microsoft.com/office/drawing/2014/main" id="{EBB6D9F6-3E47-45AD-8461-718A3C87E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8409" y="0"/>
            <a:ext cx="7653591" cy="6858000"/>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A3B16A00-A549-4B07-B8C2-4B3A966D9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0141" y="321732"/>
            <a:ext cx="4111054" cy="3674848"/>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2C5DFB0-6391-4042-A2C0-41DDE4AEE3AC}"/>
              </a:ext>
            </a:extLst>
          </p:cNvPr>
          <p:cNvPicPr>
            <a:picLocks noChangeAspect="1"/>
          </p:cNvPicPr>
          <p:nvPr/>
        </p:nvPicPr>
        <p:blipFill>
          <a:blip r:embed="rId5"/>
          <a:stretch>
            <a:fillRect/>
          </a:stretch>
        </p:blipFill>
        <p:spPr>
          <a:xfrm>
            <a:off x="5009463" y="839723"/>
            <a:ext cx="3775899" cy="2630401"/>
          </a:xfrm>
          <a:prstGeom prst="rect">
            <a:avLst/>
          </a:prstGeom>
        </p:spPr>
      </p:pic>
      <p:sp>
        <p:nvSpPr>
          <p:cNvPr id="31" name="Rectangle 30">
            <a:extLst>
              <a:ext uri="{FF2B5EF4-FFF2-40B4-BE49-F238E27FC236}">
                <a16:creationId xmlns:a16="http://schemas.microsoft.com/office/drawing/2014/main" id="{33B86BAE-87B4-4192-ABB2-627FFC965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8156" y="321732"/>
            <a:ext cx="2766017" cy="3026832"/>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53C54EDE-A117-405E-BFFA-0094C45C9454}"/>
              </a:ext>
            </a:extLst>
          </p:cNvPr>
          <p:cNvPicPr>
            <a:picLocks noChangeAspect="1"/>
          </p:cNvPicPr>
          <p:nvPr/>
        </p:nvPicPr>
        <p:blipFill>
          <a:blip r:embed="rId6"/>
          <a:stretch>
            <a:fillRect/>
          </a:stretch>
        </p:blipFill>
        <p:spPr>
          <a:xfrm>
            <a:off x="9537469" y="474133"/>
            <a:ext cx="1922843" cy="2717800"/>
          </a:xfrm>
          <a:prstGeom prst="rect">
            <a:avLst/>
          </a:prstGeom>
        </p:spPr>
      </p:pic>
      <p:sp>
        <p:nvSpPr>
          <p:cNvPr id="33" name="Rectangle 32">
            <a:extLst>
              <a:ext uri="{FF2B5EF4-FFF2-40B4-BE49-F238E27FC236}">
                <a16:creationId xmlns:a16="http://schemas.microsoft.com/office/drawing/2014/main" id="{22BB4F03-4463-45CC-89A7-8E03412ED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0141" y="4155753"/>
            <a:ext cx="4111054" cy="2380509"/>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953DA978-0993-4383-843E-CACBEB54C6CD}"/>
              </a:ext>
            </a:extLst>
          </p:cNvPr>
          <p:cNvPicPr>
            <a:picLocks noChangeAspect="1"/>
          </p:cNvPicPr>
          <p:nvPr/>
        </p:nvPicPr>
        <p:blipFill>
          <a:blip r:embed="rId7"/>
          <a:stretch>
            <a:fillRect/>
          </a:stretch>
        </p:blipFill>
        <p:spPr>
          <a:xfrm>
            <a:off x="5308525" y="4318312"/>
            <a:ext cx="3177775" cy="2065554"/>
          </a:xfrm>
          <a:prstGeom prst="rect">
            <a:avLst/>
          </a:prstGeom>
        </p:spPr>
      </p:pic>
      <p:sp>
        <p:nvSpPr>
          <p:cNvPr id="35" name="Rectangle 34">
            <a:extLst>
              <a:ext uri="{FF2B5EF4-FFF2-40B4-BE49-F238E27FC236}">
                <a16:creationId xmlns:a16="http://schemas.microsoft.com/office/drawing/2014/main" id="{80E1AEAE-1F52-4C29-925C-27738417E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8156" y="3509431"/>
            <a:ext cx="2766017" cy="3026832"/>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968E289E-8BB7-4482-AA9F-E742EA732C0D}"/>
              </a:ext>
            </a:extLst>
          </p:cNvPr>
          <p:cNvPicPr>
            <a:picLocks noChangeAspect="1"/>
          </p:cNvPicPr>
          <p:nvPr/>
        </p:nvPicPr>
        <p:blipFill>
          <a:blip r:embed="rId8"/>
          <a:stretch>
            <a:fillRect/>
          </a:stretch>
        </p:blipFill>
        <p:spPr>
          <a:xfrm>
            <a:off x="9279639" y="3996790"/>
            <a:ext cx="2438503" cy="2060580"/>
          </a:xfrm>
          <a:prstGeom prst="rect">
            <a:avLst/>
          </a:prstGeom>
        </p:spPr>
      </p:pic>
      <p:pic>
        <p:nvPicPr>
          <p:cNvPr id="10" name="Audio 9">
            <a:hlinkClick r:id="" action="ppaction://media"/>
            <a:extLst>
              <a:ext uri="{FF2B5EF4-FFF2-40B4-BE49-F238E27FC236}">
                <a16:creationId xmlns:a16="http://schemas.microsoft.com/office/drawing/2014/main" id="{0053B55F-DB4D-4319-AF9C-6DA01F1B411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6061817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8611"/>
    </mc:Choice>
    <mc:Fallback>
      <p:transition spd="slow" advTm="48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CF74FD-0E0E-47AE-91A3-835014AAC6A4}"/>
              </a:ext>
            </a:extLst>
          </p:cNvPr>
          <p:cNvSpPr>
            <a:spLocks noGrp="1"/>
          </p:cNvSpPr>
          <p:nvPr>
            <p:ph type="title"/>
          </p:nvPr>
        </p:nvSpPr>
        <p:spPr>
          <a:xfrm>
            <a:off x="4603468" y="4741948"/>
            <a:ext cx="6829520" cy="952146"/>
          </a:xfrm>
        </p:spPr>
        <p:txBody>
          <a:bodyPr vert="horz" lIns="91440" tIns="45720" rIns="91440" bIns="45720" rtlCol="0" anchor="b">
            <a:normAutofit/>
          </a:bodyPr>
          <a:lstStyle/>
          <a:p>
            <a:r>
              <a:rPr lang="en-US" sz="3600" dirty="0">
                <a:solidFill>
                  <a:srgbClr val="FFFFFF"/>
                </a:solidFill>
              </a:rPr>
              <a:t>Food</a:t>
            </a:r>
            <a:r>
              <a:rPr lang="en-US" sz="3600" kern="1200" dirty="0">
                <a:solidFill>
                  <a:srgbClr val="FFFFFF"/>
                </a:solidFill>
                <a:latin typeface="+mj-lt"/>
                <a:ea typeface="+mj-ea"/>
                <a:cs typeface="+mj-cs"/>
              </a:rPr>
              <a:t> throughout the decades</a:t>
            </a:r>
          </a:p>
        </p:txBody>
      </p:sp>
      <p:pic>
        <p:nvPicPr>
          <p:cNvPr id="5" name="Content Placeholder 4">
            <a:extLst>
              <a:ext uri="{FF2B5EF4-FFF2-40B4-BE49-F238E27FC236}">
                <a16:creationId xmlns:a16="http://schemas.microsoft.com/office/drawing/2014/main" id="{A92F2D9A-EA9C-4B81-859F-84A214A8B85E}"/>
              </a:ext>
            </a:extLst>
          </p:cNvPr>
          <p:cNvPicPr>
            <a:picLocks noGrp="1" noChangeAspect="1"/>
          </p:cNvPicPr>
          <p:nvPr>
            <p:ph idx="1"/>
          </p:nvPr>
        </p:nvPicPr>
        <p:blipFill rotWithShape="1">
          <a:blip r:embed="rId5"/>
          <a:srcRect t="13744" r="-2" b="15276"/>
          <a:stretch/>
        </p:blipFill>
        <p:spPr>
          <a:xfrm>
            <a:off x="307840" y="321732"/>
            <a:ext cx="3793472" cy="4111323"/>
          </a:xfrm>
          <a:prstGeom prst="rect">
            <a:avLst/>
          </a:prstGeom>
        </p:spPr>
      </p:pic>
      <p:pic>
        <p:nvPicPr>
          <p:cNvPr id="6" name="Picture 5">
            <a:extLst>
              <a:ext uri="{FF2B5EF4-FFF2-40B4-BE49-F238E27FC236}">
                <a16:creationId xmlns:a16="http://schemas.microsoft.com/office/drawing/2014/main" id="{6F602A0B-A352-4327-A928-B8A7362FDA58}"/>
              </a:ext>
            </a:extLst>
          </p:cNvPr>
          <p:cNvPicPr>
            <a:picLocks noChangeAspect="1"/>
          </p:cNvPicPr>
          <p:nvPr/>
        </p:nvPicPr>
        <p:blipFill rotWithShape="1">
          <a:blip r:embed="rId6"/>
          <a:srcRect t="12985" b="2045"/>
          <a:stretch/>
        </p:blipFill>
        <p:spPr>
          <a:xfrm>
            <a:off x="4194959" y="321734"/>
            <a:ext cx="3797570" cy="2010551"/>
          </a:xfrm>
          <a:prstGeom prst="rect">
            <a:avLst/>
          </a:prstGeom>
        </p:spPr>
      </p:pic>
      <p:pic>
        <p:nvPicPr>
          <p:cNvPr id="9" name="Picture 8">
            <a:extLst>
              <a:ext uri="{FF2B5EF4-FFF2-40B4-BE49-F238E27FC236}">
                <a16:creationId xmlns:a16="http://schemas.microsoft.com/office/drawing/2014/main" id="{4CAF2DBA-E61A-49CB-B075-6F2B6DD1B482}"/>
              </a:ext>
            </a:extLst>
          </p:cNvPr>
          <p:cNvPicPr>
            <a:picLocks noChangeAspect="1"/>
          </p:cNvPicPr>
          <p:nvPr/>
        </p:nvPicPr>
        <p:blipFill rotWithShape="1">
          <a:blip r:embed="rId7"/>
          <a:srcRect t="5236" r="1" b="1"/>
          <a:stretch/>
        </p:blipFill>
        <p:spPr>
          <a:xfrm>
            <a:off x="4190180" y="2422097"/>
            <a:ext cx="3794760" cy="2013804"/>
          </a:xfrm>
          <a:prstGeom prst="rect">
            <a:avLst/>
          </a:prstGeom>
        </p:spPr>
      </p:pic>
      <p:pic>
        <p:nvPicPr>
          <p:cNvPr id="7" name="Picture 6">
            <a:extLst>
              <a:ext uri="{FF2B5EF4-FFF2-40B4-BE49-F238E27FC236}">
                <a16:creationId xmlns:a16="http://schemas.microsoft.com/office/drawing/2014/main" id="{9333E83A-8F01-4265-92DF-F503BDEB2692}"/>
              </a:ext>
            </a:extLst>
          </p:cNvPr>
          <p:cNvPicPr>
            <a:picLocks noChangeAspect="1"/>
          </p:cNvPicPr>
          <p:nvPr/>
        </p:nvPicPr>
        <p:blipFill rotWithShape="1">
          <a:blip r:embed="rId8"/>
          <a:srcRect r="4" b="3390"/>
          <a:stretch/>
        </p:blipFill>
        <p:spPr>
          <a:xfrm>
            <a:off x="8086176" y="321733"/>
            <a:ext cx="3797984" cy="4111321"/>
          </a:xfrm>
          <a:prstGeom prst="rect">
            <a:avLst/>
          </a:prstGeom>
        </p:spPr>
      </p:pic>
      <p:pic>
        <p:nvPicPr>
          <p:cNvPr id="8" name="Picture 7">
            <a:extLst>
              <a:ext uri="{FF2B5EF4-FFF2-40B4-BE49-F238E27FC236}">
                <a16:creationId xmlns:a16="http://schemas.microsoft.com/office/drawing/2014/main" id="{BC7926B3-C99E-45E9-BDF4-2FC8333D3201}"/>
              </a:ext>
            </a:extLst>
          </p:cNvPr>
          <p:cNvPicPr>
            <a:picLocks noChangeAspect="1"/>
          </p:cNvPicPr>
          <p:nvPr/>
        </p:nvPicPr>
        <p:blipFill rotWithShape="1">
          <a:blip r:embed="rId9"/>
          <a:srcRect l="13650" r="3" b="3"/>
          <a:stretch/>
        </p:blipFill>
        <p:spPr>
          <a:xfrm>
            <a:off x="307840" y="4525715"/>
            <a:ext cx="3794760" cy="2010551"/>
          </a:xfrm>
          <a:prstGeom prst="rect">
            <a:avLst/>
          </a:prstGeom>
        </p:spPr>
      </p:pic>
      <p:cxnSp>
        <p:nvCxnSpPr>
          <p:cNvPr id="16" name="Straight Connector 15">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10" name="Audio 9">
            <a:hlinkClick r:id="" action="ppaction://media"/>
            <a:extLst>
              <a:ext uri="{FF2B5EF4-FFF2-40B4-BE49-F238E27FC236}">
                <a16:creationId xmlns:a16="http://schemas.microsoft.com/office/drawing/2014/main" id="{412B4254-6672-4914-A3E2-490EC5AE890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31759378"/>
      </p:ext>
    </p:extLst>
  </p:cSld>
  <p:clrMapOvr>
    <a:masterClrMapping/>
  </p:clrMapOvr>
  <mc:AlternateContent xmlns:mc="http://schemas.openxmlformats.org/markup-compatibility/2006">
    <mc:Choice xmlns:p14="http://schemas.microsoft.com/office/powerpoint/2010/main" Requires="p14">
      <p:transition spd="slow" p14:dur="2000" advTm="74814"/>
    </mc:Choice>
    <mc:Fallback>
      <p:transition spd="slow" advTm="74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84558E7-F83B-4EB2-AD38-FF3F58113329}"/>
              </a:ext>
            </a:extLst>
          </p:cNvPr>
          <p:cNvPicPr>
            <a:picLocks noChangeAspect="1"/>
          </p:cNvPicPr>
          <p:nvPr/>
        </p:nvPicPr>
        <p:blipFill rotWithShape="1">
          <a:blip r:embed="rId5"/>
          <a:srcRect l="16284" r="25108" b="-3"/>
          <a:stretch/>
        </p:blipFill>
        <p:spPr>
          <a:xfrm>
            <a:off x="20" y="10"/>
            <a:ext cx="2970445" cy="3383269"/>
          </a:xfrm>
          <a:prstGeom prst="rect">
            <a:avLst/>
          </a:prstGeom>
        </p:spPr>
      </p:pic>
      <p:pic>
        <p:nvPicPr>
          <p:cNvPr id="8" name="Picture 7" descr="A group of people posing for a photo&#10;&#10;Description automatically generated with medium confidence">
            <a:extLst>
              <a:ext uri="{FF2B5EF4-FFF2-40B4-BE49-F238E27FC236}">
                <a16:creationId xmlns:a16="http://schemas.microsoft.com/office/drawing/2014/main" id="{33672420-6ACB-420E-A1F5-9967F1BDD907}"/>
              </a:ext>
            </a:extLst>
          </p:cNvPr>
          <p:cNvPicPr>
            <a:picLocks noChangeAspect="1"/>
          </p:cNvPicPr>
          <p:nvPr/>
        </p:nvPicPr>
        <p:blipFill rotWithShape="1">
          <a:blip r:embed="rId6"/>
          <a:srcRect l="15669" r="21994" b="1"/>
          <a:stretch/>
        </p:blipFill>
        <p:spPr>
          <a:xfrm>
            <a:off x="3072956" y="10"/>
            <a:ext cx="2970465" cy="3383268"/>
          </a:xfrm>
          <a:prstGeom prst="rect">
            <a:avLst/>
          </a:prstGeom>
        </p:spPr>
      </p:pic>
      <p:pic>
        <p:nvPicPr>
          <p:cNvPr id="6" name="Picture 5" descr="A person and person hugging&#10;&#10;Description automatically generated with low confidence">
            <a:extLst>
              <a:ext uri="{FF2B5EF4-FFF2-40B4-BE49-F238E27FC236}">
                <a16:creationId xmlns:a16="http://schemas.microsoft.com/office/drawing/2014/main" id="{112A4CD8-3E08-4657-936E-51CC0EC15D60}"/>
              </a:ext>
            </a:extLst>
          </p:cNvPr>
          <p:cNvPicPr>
            <a:picLocks noChangeAspect="1"/>
          </p:cNvPicPr>
          <p:nvPr/>
        </p:nvPicPr>
        <p:blipFill rotWithShape="1">
          <a:blip r:embed="rId7"/>
          <a:srcRect l="31117" r="10249" b="-3"/>
          <a:stretch/>
        </p:blipFill>
        <p:spPr>
          <a:xfrm>
            <a:off x="6145909" y="10"/>
            <a:ext cx="2971800" cy="3383268"/>
          </a:xfrm>
          <a:prstGeom prst="rect">
            <a:avLst/>
          </a:prstGeom>
        </p:spPr>
      </p:pic>
      <p:pic>
        <p:nvPicPr>
          <p:cNvPr id="7" name="Picture 6" descr="A group of people standing in the street&#10;&#10;Description automatically generated with medium confidence">
            <a:extLst>
              <a:ext uri="{FF2B5EF4-FFF2-40B4-BE49-F238E27FC236}">
                <a16:creationId xmlns:a16="http://schemas.microsoft.com/office/drawing/2014/main" id="{65457471-7CDA-4510-8ED3-83066625A604}"/>
              </a:ext>
            </a:extLst>
          </p:cNvPr>
          <p:cNvPicPr>
            <a:picLocks noChangeAspect="1"/>
          </p:cNvPicPr>
          <p:nvPr/>
        </p:nvPicPr>
        <p:blipFill rotWithShape="1">
          <a:blip r:embed="rId8"/>
          <a:srcRect l="29063" r="21528" b="2"/>
          <a:stretch/>
        </p:blipFill>
        <p:spPr>
          <a:xfrm>
            <a:off x="9220200" y="10"/>
            <a:ext cx="2971800" cy="3383268"/>
          </a:xfrm>
          <a:prstGeom prst="rect">
            <a:avLst/>
          </a:prstGeom>
        </p:spPr>
      </p:pic>
      <p:pic>
        <p:nvPicPr>
          <p:cNvPr id="9" name="Picture 8" descr="A group of people standing outside of a bus&#10;&#10;Description automatically generated with low confidence">
            <a:extLst>
              <a:ext uri="{FF2B5EF4-FFF2-40B4-BE49-F238E27FC236}">
                <a16:creationId xmlns:a16="http://schemas.microsoft.com/office/drawing/2014/main" id="{EE8A1D03-35D8-4136-8461-EE9B6EB9CCE2}"/>
              </a:ext>
            </a:extLst>
          </p:cNvPr>
          <p:cNvPicPr>
            <a:picLocks noChangeAspect="1"/>
          </p:cNvPicPr>
          <p:nvPr/>
        </p:nvPicPr>
        <p:blipFill rotWithShape="1">
          <a:blip r:embed="rId9"/>
          <a:srcRect t="29148" r="-1" b="-1"/>
          <a:stretch/>
        </p:blipFill>
        <p:spPr>
          <a:xfrm>
            <a:off x="-1018" y="3474720"/>
            <a:ext cx="6044438" cy="3383280"/>
          </a:xfrm>
          <a:prstGeom prst="rect">
            <a:avLst/>
          </a:prstGeom>
        </p:spPr>
      </p:pic>
      <p:sp>
        <p:nvSpPr>
          <p:cNvPr id="23" name="Rectangle 22">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324F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C05620-8486-4754-8359-4E9D97DE4093}"/>
              </a:ext>
            </a:extLst>
          </p:cNvPr>
          <p:cNvSpPr>
            <a:spLocks noGrp="1"/>
          </p:cNvSpPr>
          <p:nvPr>
            <p:ph type="title"/>
          </p:nvPr>
        </p:nvSpPr>
        <p:spPr>
          <a:xfrm>
            <a:off x="6491653" y="3799271"/>
            <a:ext cx="5193748" cy="2582073"/>
          </a:xfrm>
        </p:spPr>
        <p:txBody>
          <a:bodyPr vert="horz" lIns="91440" tIns="45720" rIns="91440" bIns="45720" rtlCol="0">
            <a:normAutofit/>
          </a:bodyPr>
          <a:lstStyle/>
          <a:p>
            <a:r>
              <a:rPr lang="en-US" sz="3200" kern="1200" dirty="0">
                <a:solidFill>
                  <a:srgbClr val="FFFFFF"/>
                </a:solidFill>
                <a:latin typeface="+mj-lt"/>
                <a:ea typeface="+mj-ea"/>
                <a:cs typeface="+mj-cs"/>
              </a:rPr>
              <a:t>A history of communities and individuals coming together in times of uncertainty and crisis</a:t>
            </a:r>
            <a:br>
              <a:rPr lang="en-US" sz="3200" kern="1200" dirty="0">
                <a:solidFill>
                  <a:srgbClr val="FFFFFF"/>
                </a:solidFill>
                <a:latin typeface="+mj-lt"/>
                <a:ea typeface="+mj-ea"/>
                <a:cs typeface="+mj-cs"/>
              </a:rPr>
            </a:br>
            <a:r>
              <a:rPr lang="en-US" sz="4000" kern="1200" dirty="0">
                <a:solidFill>
                  <a:srgbClr val="002060"/>
                </a:solidFill>
                <a:latin typeface="+mj-lt"/>
                <a:ea typeface="+mj-ea"/>
                <a:cs typeface="+mj-cs"/>
              </a:rPr>
              <a:t>Thank you for listening</a:t>
            </a:r>
            <a:r>
              <a:rPr lang="en-US" sz="3200" kern="1200" dirty="0">
                <a:solidFill>
                  <a:srgbClr val="FFFFFF"/>
                </a:solidFill>
                <a:latin typeface="+mj-lt"/>
                <a:ea typeface="+mj-ea"/>
                <a:cs typeface="+mj-cs"/>
              </a:rPr>
              <a:t>  </a:t>
            </a:r>
          </a:p>
        </p:txBody>
      </p:sp>
      <p:pic>
        <p:nvPicPr>
          <p:cNvPr id="15" name="Audio 14">
            <a:hlinkClick r:id="" action="ppaction://media"/>
            <a:extLst>
              <a:ext uri="{FF2B5EF4-FFF2-40B4-BE49-F238E27FC236}">
                <a16:creationId xmlns:a16="http://schemas.microsoft.com/office/drawing/2014/main" id="{1199A86F-0D28-4759-9117-06D9F0E0539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892294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2857"/>
    </mc:Choice>
    <mc:Fallback>
      <p:transition spd="slow" advTm="72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3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8" name="Rectangle 3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3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4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4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4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3" name="Rectangle 4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A98E3E-F7F7-482F-8359-EC78C5B17B1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 List </a:t>
            </a:r>
          </a:p>
        </p:txBody>
      </p:sp>
      <p:sp>
        <p:nvSpPr>
          <p:cNvPr id="31" name="Content Placeholder 2">
            <a:extLst>
              <a:ext uri="{FF2B5EF4-FFF2-40B4-BE49-F238E27FC236}">
                <a16:creationId xmlns:a16="http://schemas.microsoft.com/office/drawing/2014/main" id="{16432A2A-A2D3-4BF8-8549-CC70F6D5CC63}"/>
              </a:ext>
            </a:extLst>
          </p:cNvPr>
          <p:cNvSpPr>
            <a:spLocks noGrp="1"/>
          </p:cNvSpPr>
          <p:nvPr>
            <p:ph idx="1"/>
          </p:nvPr>
        </p:nvSpPr>
        <p:spPr>
          <a:xfrm>
            <a:off x="4810259" y="649480"/>
            <a:ext cx="6555347" cy="5546047"/>
          </a:xfrm>
        </p:spPr>
        <p:txBody>
          <a:bodyPr anchor="ctr">
            <a:normAutofit fontScale="92500" lnSpcReduction="20000"/>
          </a:bodyPr>
          <a:lstStyle/>
          <a:p>
            <a:r>
              <a:rPr lang="en-GB" sz="1300" b="1" dirty="0">
                <a:latin typeface="Times New Roman" panose="02020603050405020304" pitchFamily="18" charset="0"/>
                <a:cs typeface="Times New Roman" panose="02020603050405020304" pitchFamily="18" charset="0"/>
              </a:rPr>
              <a:t>1</a:t>
            </a:r>
            <a:r>
              <a:rPr lang="en-GB" sz="1300" dirty="0">
                <a:latin typeface="Times New Roman" panose="02020603050405020304" pitchFamily="18" charset="0"/>
                <a:cs typeface="Times New Roman" panose="02020603050405020304" pitchFamily="18" charset="0"/>
              </a:rPr>
              <a:t>. Baker, C. (2021). Obesity Statistics. Available:   https://researchbriefings.files.parliament.uk/documents/SN03336/SN03336.pdf. Last accessed 29th December 2021.</a:t>
            </a:r>
          </a:p>
          <a:p>
            <a:r>
              <a:rPr lang="en-GB" sz="1300" b="1" dirty="0">
                <a:latin typeface="Times New Roman" panose="02020603050405020304" pitchFamily="18" charset="0"/>
                <a:cs typeface="Times New Roman" panose="02020603050405020304" pitchFamily="18" charset="0"/>
              </a:rPr>
              <a:t>2</a:t>
            </a:r>
            <a:r>
              <a:rPr lang="en-GB" sz="1300" dirty="0">
                <a:latin typeface="Times New Roman" panose="02020603050405020304" pitchFamily="18" charset="0"/>
                <a:cs typeface="Times New Roman" panose="02020603050405020304" pitchFamily="18" charset="0"/>
              </a:rPr>
              <a:t>. Barker, M. and Russell, J., (2020). Feeding the food insecure in Britain: learning from the 2020 COVID-19 crisis. Food Security, 12(4), p.865-870.</a:t>
            </a:r>
          </a:p>
          <a:p>
            <a:r>
              <a:rPr lang="en-GB" sz="1300" b="1" dirty="0">
                <a:latin typeface="Times New Roman" panose="02020603050405020304" pitchFamily="18" charset="0"/>
                <a:cs typeface="Times New Roman" panose="02020603050405020304" pitchFamily="18" charset="0"/>
              </a:rPr>
              <a:t>3</a:t>
            </a:r>
            <a:r>
              <a:rPr lang="en-GB" sz="1300" dirty="0">
                <a:latin typeface="Times New Roman" panose="02020603050405020304" pitchFamily="18" charset="0"/>
                <a:cs typeface="Times New Roman" panose="02020603050405020304" pitchFamily="18" charset="0"/>
              </a:rPr>
              <a:t>. </a:t>
            </a:r>
            <a:r>
              <a:rPr lang="en-GB" sz="1300" dirty="0" err="1">
                <a:latin typeface="Times New Roman" panose="02020603050405020304" pitchFamily="18" charset="0"/>
                <a:cs typeface="Times New Roman" panose="02020603050405020304" pitchFamily="18" charset="0"/>
              </a:rPr>
              <a:t>Belc</a:t>
            </a:r>
            <a:r>
              <a:rPr lang="en-GB" sz="1300" dirty="0">
                <a:latin typeface="Times New Roman" panose="02020603050405020304" pitchFamily="18" charset="0"/>
                <a:cs typeface="Times New Roman" panose="02020603050405020304" pitchFamily="18" charset="0"/>
              </a:rPr>
              <a:t>, N., </a:t>
            </a:r>
            <a:r>
              <a:rPr lang="en-GB" sz="1300" dirty="0" err="1">
                <a:latin typeface="Times New Roman" panose="02020603050405020304" pitchFamily="18" charset="0"/>
                <a:cs typeface="Times New Roman" panose="02020603050405020304" pitchFamily="18" charset="0"/>
              </a:rPr>
              <a:t>Smeu</a:t>
            </a:r>
            <a:r>
              <a:rPr lang="en-GB" sz="1300" dirty="0">
                <a:latin typeface="Times New Roman" panose="02020603050405020304" pitchFamily="18" charset="0"/>
                <a:cs typeface="Times New Roman" panose="02020603050405020304" pitchFamily="18" charset="0"/>
              </a:rPr>
              <a:t>, I., </a:t>
            </a:r>
            <a:r>
              <a:rPr lang="en-GB" sz="1300" dirty="0" err="1">
                <a:latin typeface="Times New Roman" panose="02020603050405020304" pitchFamily="18" charset="0"/>
                <a:cs typeface="Times New Roman" panose="02020603050405020304" pitchFamily="18" charset="0"/>
              </a:rPr>
              <a:t>Macri</a:t>
            </a:r>
            <a:r>
              <a:rPr lang="en-GB" sz="1300" dirty="0">
                <a:latin typeface="Times New Roman" panose="02020603050405020304" pitchFamily="18" charset="0"/>
                <a:cs typeface="Times New Roman" panose="02020603050405020304" pitchFamily="18" charset="0"/>
              </a:rPr>
              <a:t>, A., </a:t>
            </a:r>
            <a:r>
              <a:rPr lang="en-GB" sz="1300" dirty="0" err="1">
                <a:latin typeface="Times New Roman" panose="02020603050405020304" pitchFamily="18" charset="0"/>
                <a:cs typeface="Times New Roman" panose="02020603050405020304" pitchFamily="18" charset="0"/>
              </a:rPr>
              <a:t>Vallauri</a:t>
            </a:r>
            <a:r>
              <a:rPr lang="en-GB" sz="1300" dirty="0">
                <a:latin typeface="Times New Roman" panose="02020603050405020304" pitchFamily="18" charset="0"/>
                <a:cs typeface="Times New Roman" panose="02020603050405020304" pitchFamily="18" charset="0"/>
              </a:rPr>
              <a:t>, D. and Flynn, K., (2019). Reformulating foods to meet current scientific knowledge about salt, sugar and fats. Trends in Food Science &amp; Technology, 84, p.25-28.</a:t>
            </a:r>
          </a:p>
          <a:p>
            <a:r>
              <a:rPr lang="en-GB" sz="1300" b="1" dirty="0">
                <a:latin typeface="Times New Roman" panose="02020603050405020304" pitchFamily="18" charset="0"/>
                <a:cs typeface="Times New Roman" panose="02020603050405020304" pitchFamily="18" charset="0"/>
              </a:rPr>
              <a:t>4</a:t>
            </a:r>
            <a:r>
              <a:rPr lang="en-GB" sz="1300" dirty="0">
                <a:latin typeface="Times New Roman" panose="02020603050405020304" pitchFamily="18" charset="0"/>
                <a:cs typeface="Times New Roman" panose="02020603050405020304" pitchFamily="18" charset="0"/>
              </a:rPr>
              <a:t>. Bentall, R.P., Lloyd, A., Bennett, K., McKay, R., Mason, L., Murphy, J., McBride, O., Hartman, T.K., Gibson-Miller, J., </a:t>
            </a:r>
            <a:r>
              <a:rPr lang="en-GB" sz="1300" dirty="0" err="1">
                <a:latin typeface="Times New Roman" panose="02020603050405020304" pitchFamily="18" charset="0"/>
                <a:cs typeface="Times New Roman" panose="02020603050405020304" pitchFamily="18" charset="0"/>
              </a:rPr>
              <a:t>Levita</a:t>
            </a:r>
            <a:r>
              <a:rPr lang="en-GB" sz="1300" dirty="0">
                <a:latin typeface="Times New Roman" panose="02020603050405020304" pitchFamily="18" charset="0"/>
                <a:cs typeface="Times New Roman" panose="02020603050405020304" pitchFamily="18" charset="0"/>
              </a:rPr>
              <a:t>, L. and Martinez, A.P., (2021). Pandemic buying: Testing a psychological model of over-purchasing and panic buying using data from the United Kingdom and the Republic of Ireland during the early phase of the COVID-19 pandemic. </a:t>
            </a:r>
            <a:r>
              <a:rPr lang="en-GB" sz="1300" dirty="0" err="1">
                <a:latin typeface="Times New Roman" panose="02020603050405020304" pitchFamily="18" charset="0"/>
                <a:cs typeface="Times New Roman" panose="02020603050405020304" pitchFamily="18" charset="0"/>
              </a:rPr>
              <a:t>PloS</a:t>
            </a:r>
            <a:r>
              <a:rPr lang="en-GB" sz="1300" dirty="0">
                <a:latin typeface="Times New Roman" panose="02020603050405020304" pitchFamily="18" charset="0"/>
                <a:cs typeface="Times New Roman" panose="02020603050405020304" pitchFamily="18" charset="0"/>
              </a:rPr>
              <a:t> one, 16(1), p.e0246339.</a:t>
            </a:r>
          </a:p>
          <a:p>
            <a:r>
              <a:rPr lang="en-GB" sz="1300" b="1" dirty="0">
                <a:latin typeface="Times New Roman" panose="02020603050405020304" pitchFamily="18" charset="0"/>
                <a:cs typeface="Times New Roman" panose="02020603050405020304" pitchFamily="18" charset="0"/>
              </a:rPr>
              <a:t>5. </a:t>
            </a:r>
            <a:r>
              <a:rPr lang="en-GB" sz="1300" dirty="0" err="1">
                <a:latin typeface="Times New Roman" panose="02020603050405020304" pitchFamily="18" charset="0"/>
                <a:cs typeface="Times New Roman" panose="02020603050405020304" pitchFamily="18" charset="0"/>
              </a:rPr>
              <a:t>Burgoine</a:t>
            </a:r>
            <a:r>
              <a:rPr lang="en-GB" sz="1300" dirty="0">
                <a:latin typeface="Times New Roman" panose="02020603050405020304" pitchFamily="18" charset="0"/>
                <a:cs typeface="Times New Roman" panose="02020603050405020304" pitchFamily="18" charset="0"/>
              </a:rPr>
              <a:t>, T., </a:t>
            </a:r>
            <a:r>
              <a:rPr lang="en-GB" sz="1300" dirty="0" err="1">
                <a:latin typeface="Times New Roman" panose="02020603050405020304" pitchFamily="18" charset="0"/>
                <a:cs typeface="Times New Roman" panose="02020603050405020304" pitchFamily="18" charset="0"/>
              </a:rPr>
              <a:t>Mackenbach</a:t>
            </a:r>
            <a:r>
              <a:rPr lang="en-GB" sz="1300" dirty="0">
                <a:latin typeface="Times New Roman" panose="02020603050405020304" pitchFamily="18" charset="0"/>
                <a:cs typeface="Times New Roman" panose="02020603050405020304" pitchFamily="18" charset="0"/>
              </a:rPr>
              <a:t>, J.D., </a:t>
            </a:r>
            <a:r>
              <a:rPr lang="en-GB" sz="1300" dirty="0" err="1">
                <a:latin typeface="Times New Roman" panose="02020603050405020304" pitchFamily="18" charset="0"/>
                <a:cs typeface="Times New Roman" panose="02020603050405020304" pitchFamily="18" charset="0"/>
              </a:rPr>
              <a:t>Lakerveld</a:t>
            </a:r>
            <a:r>
              <a:rPr lang="en-GB" sz="1300" dirty="0">
                <a:latin typeface="Times New Roman" panose="02020603050405020304" pitchFamily="18" charset="0"/>
                <a:cs typeface="Times New Roman" panose="02020603050405020304" pitchFamily="18" charset="0"/>
              </a:rPr>
              <a:t>, J., </a:t>
            </a:r>
            <a:r>
              <a:rPr lang="en-GB" sz="1300" dirty="0" err="1">
                <a:latin typeface="Times New Roman" panose="02020603050405020304" pitchFamily="18" charset="0"/>
                <a:cs typeface="Times New Roman" panose="02020603050405020304" pitchFamily="18" charset="0"/>
              </a:rPr>
              <a:t>Forouhi</a:t>
            </a:r>
            <a:r>
              <a:rPr lang="en-GB" sz="1300" dirty="0">
                <a:latin typeface="Times New Roman" panose="02020603050405020304" pitchFamily="18" charset="0"/>
                <a:cs typeface="Times New Roman" panose="02020603050405020304" pitchFamily="18" charset="0"/>
              </a:rPr>
              <a:t>, N.G., Griffin, S.J., Brage, S., Wareham, N.J. and </a:t>
            </a:r>
            <a:r>
              <a:rPr lang="en-GB" sz="1300" dirty="0" err="1">
                <a:latin typeface="Times New Roman" panose="02020603050405020304" pitchFamily="18" charset="0"/>
                <a:cs typeface="Times New Roman" panose="02020603050405020304" pitchFamily="18" charset="0"/>
              </a:rPr>
              <a:t>Monsivais</a:t>
            </a:r>
            <a:r>
              <a:rPr lang="en-GB" sz="1300" dirty="0">
                <a:latin typeface="Times New Roman" panose="02020603050405020304" pitchFamily="18" charset="0"/>
                <a:cs typeface="Times New Roman" panose="02020603050405020304" pitchFamily="18" charset="0"/>
              </a:rPr>
              <a:t>, P., (2017). Interplay of socioeconomic status and supermarket distance is associated with excess obesity risk: a UK cross-sectional study. International journal of environmental research and public health, 14(11), p.1290.</a:t>
            </a:r>
          </a:p>
          <a:p>
            <a:r>
              <a:rPr lang="en-GB" sz="1300" b="1" dirty="0">
                <a:latin typeface="Times New Roman" panose="02020603050405020304" pitchFamily="18" charset="0"/>
                <a:cs typeface="Times New Roman" panose="02020603050405020304" pitchFamily="18" charset="0"/>
              </a:rPr>
              <a:t>6. </a:t>
            </a:r>
            <a:r>
              <a:rPr lang="en-GB" sz="1300" dirty="0" err="1">
                <a:latin typeface="Times New Roman" panose="02020603050405020304" pitchFamily="18" charset="0"/>
                <a:cs typeface="Times New Roman" panose="02020603050405020304" pitchFamily="18" charset="0"/>
              </a:rPr>
              <a:t>Burgoine</a:t>
            </a:r>
            <a:r>
              <a:rPr lang="en-GB" sz="1300" dirty="0">
                <a:latin typeface="Times New Roman" panose="02020603050405020304" pitchFamily="18" charset="0"/>
                <a:cs typeface="Times New Roman" panose="02020603050405020304" pitchFamily="18" charset="0"/>
              </a:rPr>
              <a:t>, T., Sarkar, C., Webster, C.J. and </a:t>
            </a:r>
            <a:r>
              <a:rPr lang="en-GB" sz="1300" dirty="0" err="1">
                <a:latin typeface="Times New Roman" panose="02020603050405020304" pitchFamily="18" charset="0"/>
                <a:cs typeface="Times New Roman" panose="02020603050405020304" pitchFamily="18" charset="0"/>
              </a:rPr>
              <a:t>Monsivais</a:t>
            </a:r>
            <a:r>
              <a:rPr lang="en-GB" sz="1300" dirty="0">
                <a:latin typeface="Times New Roman" panose="02020603050405020304" pitchFamily="18" charset="0"/>
                <a:cs typeface="Times New Roman" panose="02020603050405020304" pitchFamily="18" charset="0"/>
              </a:rPr>
              <a:t>, P., (2018). Examining the interaction of fast-food outlet exposure and income on diet and obesity: evidence from 51,361 UK Biobank participants. International Journal of </a:t>
            </a:r>
            <a:r>
              <a:rPr lang="en-GB" sz="1300" dirty="0" err="1">
                <a:latin typeface="Times New Roman" panose="02020603050405020304" pitchFamily="18" charset="0"/>
                <a:cs typeface="Times New Roman" panose="02020603050405020304" pitchFamily="18" charset="0"/>
              </a:rPr>
              <a:t>Behavioral</a:t>
            </a:r>
            <a:r>
              <a:rPr lang="en-GB" sz="1300" dirty="0">
                <a:latin typeface="Times New Roman" panose="02020603050405020304" pitchFamily="18" charset="0"/>
                <a:cs typeface="Times New Roman" panose="02020603050405020304" pitchFamily="18" charset="0"/>
              </a:rPr>
              <a:t> Nutrition and Physical Activity, 15(1), p.1-12.</a:t>
            </a:r>
          </a:p>
          <a:p>
            <a:r>
              <a:rPr lang="en-GB" sz="1300" b="1" dirty="0">
                <a:latin typeface="Times New Roman" panose="02020603050405020304" pitchFamily="18" charset="0"/>
                <a:cs typeface="Times New Roman" panose="02020603050405020304" pitchFamily="18" charset="0"/>
              </a:rPr>
              <a:t>7</a:t>
            </a:r>
            <a:r>
              <a:rPr lang="en-GB" sz="1300" dirty="0">
                <a:latin typeface="Times New Roman" panose="02020603050405020304" pitchFamily="18" charset="0"/>
                <a:cs typeface="Times New Roman" panose="02020603050405020304" pitchFamily="18" charset="0"/>
              </a:rPr>
              <a:t>. </a:t>
            </a:r>
            <a:r>
              <a:rPr lang="en-GB" sz="1300" dirty="0" err="1">
                <a:latin typeface="Times New Roman" panose="02020603050405020304" pitchFamily="18" charset="0"/>
                <a:cs typeface="Times New Roman" panose="02020603050405020304" pitchFamily="18" charset="0"/>
              </a:rPr>
              <a:t>Coulthard</a:t>
            </a:r>
            <a:r>
              <a:rPr lang="en-GB" sz="1300" dirty="0">
                <a:latin typeface="Times New Roman" panose="02020603050405020304" pitchFamily="18" charset="0"/>
                <a:cs typeface="Times New Roman" panose="02020603050405020304" pitchFamily="18" charset="0"/>
              </a:rPr>
              <a:t>, H., Sharps, M., Cunliffe, L. and van den Tol, A., (2021). Eating in the lockdown during the Covid 19 pandemic; self-reported changes in eating behaviour, and associations with BMI, eating style, coping and health anxiety. Appetite, 161, p.105082.</a:t>
            </a:r>
          </a:p>
          <a:p>
            <a:r>
              <a:rPr lang="en-GB" sz="1300" b="1" dirty="0">
                <a:latin typeface="Times New Roman" panose="02020603050405020304" pitchFamily="18" charset="0"/>
                <a:cs typeface="Times New Roman" panose="02020603050405020304" pitchFamily="18" charset="0"/>
              </a:rPr>
              <a:t>8</a:t>
            </a:r>
            <a:r>
              <a:rPr lang="en-GB" sz="1300" dirty="0">
                <a:latin typeface="Times New Roman" panose="02020603050405020304" pitchFamily="18" charset="0"/>
                <a:cs typeface="Times New Roman" panose="02020603050405020304" pitchFamily="18" charset="0"/>
              </a:rPr>
              <a:t>. Dube, K., </a:t>
            </a:r>
            <a:r>
              <a:rPr lang="en-GB" sz="1300" dirty="0" err="1">
                <a:latin typeface="Times New Roman" panose="02020603050405020304" pitchFamily="18" charset="0"/>
                <a:cs typeface="Times New Roman" panose="02020603050405020304" pitchFamily="18" charset="0"/>
              </a:rPr>
              <a:t>Nhamo</a:t>
            </a:r>
            <a:r>
              <a:rPr lang="en-GB" sz="1300" dirty="0">
                <a:latin typeface="Times New Roman" panose="02020603050405020304" pitchFamily="18" charset="0"/>
                <a:cs typeface="Times New Roman" panose="02020603050405020304" pitchFamily="18" charset="0"/>
              </a:rPr>
              <a:t>, G. and </a:t>
            </a:r>
            <a:r>
              <a:rPr lang="en-GB" sz="1300" dirty="0" err="1">
                <a:latin typeface="Times New Roman" panose="02020603050405020304" pitchFamily="18" charset="0"/>
                <a:cs typeface="Times New Roman" panose="02020603050405020304" pitchFamily="18" charset="0"/>
              </a:rPr>
              <a:t>Chikodzi</a:t>
            </a:r>
            <a:r>
              <a:rPr lang="en-GB" sz="1300" dirty="0">
                <a:latin typeface="Times New Roman" panose="02020603050405020304" pitchFamily="18" charset="0"/>
                <a:cs typeface="Times New Roman" panose="02020603050405020304" pitchFamily="18" charset="0"/>
              </a:rPr>
              <a:t>, D., (2021). COVID-19 cripples global restaurant and hospitality industry. Current Issues in Tourism, 24(11), pp.1487-1490. </a:t>
            </a:r>
          </a:p>
          <a:p>
            <a:r>
              <a:rPr lang="en-GB" sz="1300" b="1" dirty="0">
                <a:latin typeface="Times New Roman" panose="02020603050405020304" pitchFamily="18" charset="0"/>
                <a:cs typeface="Times New Roman" panose="02020603050405020304" pitchFamily="18" charset="0"/>
              </a:rPr>
              <a:t>9</a:t>
            </a:r>
            <a:r>
              <a:rPr lang="en-GB" sz="1300" dirty="0">
                <a:latin typeface="Times New Roman" panose="02020603050405020304" pitchFamily="18" charset="0"/>
                <a:cs typeface="Times New Roman" panose="02020603050405020304" pitchFamily="18" charset="0"/>
              </a:rPr>
              <a:t>. </a:t>
            </a:r>
            <a:r>
              <a:rPr lang="en-GB" sz="1300" dirty="0" err="1">
                <a:latin typeface="Times New Roman" panose="02020603050405020304" pitchFamily="18" charset="0"/>
                <a:cs typeface="Times New Roman" panose="02020603050405020304" pitchFamily="18" charset="0"/>
              </a:rPr>
              <a:t>Gething</a:t>
            </a:r>
            <a:r>
              <a:rPr lang="en-GB" sz="1300" dirty="0">
                <a:latin typeface="Times New Roman" panose="02020603050405020304" pitchFamily="18" charset="0"/>
                <a:cs typeface="Times New Roman" panose="02020603050405020304" pitchFamily="18" charset="0"/>
              </a:rPr>
              <a:t>, V. (2019). Healthy weight, Healthy Wales . Available: https://gov.wales/sites/default/files/publications/2019-10/healthy-weight-healthy-wales_0.pdf. Last accessed 29th December 2021.</a:t>
            </a:r>
          </a:p>
          <a:p>
            <a:r>
              <a:rPr lang="en-GB" sz="1300" b="1" dirty="0">
                <a:latin typeface="Times New Roman" panose="02020603050405020304" pitchFamily="18" charset="0"/>
                <a:cs typeface="Times New Roman" panose="02020603050405020304" pitchFamily="18" charset="0"/>
              </a:rPr>
              <a:t>10. </a:t>
            </a:r>
            <a:r>
              <a:rPr lang="en-GB" sz="1300" dirty="0" err="1">
                <a:latin typeface="Times New Roman" panose="02020603050405020304" pitchFamily="18" charset="0"/>
                <a:cs typeface="Times New Roman" panose="02020603050405020304" pitchFamily="18" charset="0"/>
              </a:rPr>
              <a:t>Grahn</a:t>
            </a:r>
            <a:r>
              <a:rPr lang="en-GB" sz="1300" dirty="0">
                <a:latin typeface="Times New Roman" panose="02020603050405020304" pitchFamily="18" charset="0"/>
                <a:cs typeface="Times New Roman" panose="02020603050405020304" pitchFamily="18" charset="0"/>
              </a:rPr>
              <a:t>, A. </a:t>
            </a:r>
            <a:r>
              <a:rPr lang="en-GB" sz="1300" dirty="0" err="1">
                <a:latin typeface="Times New Roman" panose="02020603050405020304" pitchFamily="18" charset="0"/>
                <a:cs typeface="Times New Roman" panose="02020603050405020304" pitchFamily="18" charset="0"/>
              </a:rPr>
              <a:t>Benwell</a:t>
            </a:r>
            <a:r>
              <a:rPr lang="en-GB" sz="1300" dirty="0">
                <a:latin typeface="Times New Roman" panose="02020603050405020304" pitchFamily="18" charset="0"/>
                <a:cs typeface="Times New Roman" panose="02020603050405020304" pitchFamily="18" charset="0"/>
              </a:rPr>
              <a:t>, S.. (2020). MUNCH TIME: Eat Out to Help Out restaurants: The full list of chains taking part in the scheme. Available: https://www.thesun.co.uk/money/12243260/eat-out-to-help-out-restaurants-cafes-pubs/. Last accessed 8th January 2022.</a:t>
            </a:r>
          </a:p>
          <a:p>
            <a:endParaRPr lang="en-GB" sz="1000" dirty="0"/>
          </a:p>
        </p:txBody>
      </p:sp>
    </p:spTree>
    <p:extLst>
      <p:ext uri="{BB962C8B-B14F-4D97-AF65-F5344CB8AC3E}">
        <p14:creationId xmlns:p14="http://schemas.microsoft.com/office/powerpoint/2010/main" val="42887437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D21A3-E817-471D-9902-7429137D48A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 List </a:t>
            </a:r>
          </a:p>
        </p:txBody>
      </p:sp>
      <p:sp>
        <p:nvSpPr>
          <p:cNvPr id="3" name="Content Placeholder 2">
            <a:extLst>
              <a:ext uri="{FF2B5EF4-FFF2-40B4-BE49-F238E27FC236}">
                <a16:creationId xmlns:a16="http://schemas.microsoft.com/office/drawing/2014/main" id="{7FE7E089-6148-44BD-9F79-AEADCEDEBB63}"/>
              </a:ext>
            </a:extLst>
          </p:cNvPr>
          <p:cNvSpPr>
            <a:spLocks noGrp="1"/>
          </p:cNvSpPr>
          <p:nvPr>
            <p:ph idx="1"/>
          </p:nvPr>
        </p:nvSpPr>
        <p:spPr>
          <a:xfrm>
            <a:off x="4810259" y="649480"/>
            <a:ext cx="6555347" cy="5546047"/>
          </a:xfrm>
        </p:spPr>
        <p:txBody>
          <a:bodyPr anchor="ctr">
            <a:normAutofit/>
          </a:bodyPr>
          <a:lstStyle/>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11.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Haddon, C.,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Sasse</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T.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Tetlow</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G., Lifting lockdown in 2021. Available: </a:t>
            </a:r>
            <a:r>
              <a:rPr lang="en-GB" sz="1100" u="sng"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https://www.instituteforgovernment.org.uk/sites/default/files/publications/lifting-lockdown-2021_0.pdf</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Last accessed 8th January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12.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Hajifathalian</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K., Kumar, S., Newberry, C., Shah, S., Fortune, B.,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Krisko</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T., Ortiz‐Pujols, S., Zhou, X.K., Dannenberg, A.J., Kumar, R.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Sharaiha</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R.Z., (2020). Obesity is associated with worse outcomes in COVID‐19: analysis of early data from New York City. Obesity, 28(9), pp.1606-1612.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13.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Hutton, G. (2020). Eat Out to Help Out Scheme. Available: https://commonslibrary.parliament.uk/research-briefings/cbp-8978/. Last accessed 8th January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14.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Janssen, H.G., Davies, I.G., Richardson, L.D. and Stevenson, L., (2018). Determinants of takeaway and fast food consumption: a narrative review. Nutrition research reviews, 31(1), p.16-34.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15.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Jenkins, R.H.,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Aliabadi</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Vamos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E.P., Taylor-Robinson, D., Wickham, S., Millett, C. and Laverty, A.A., (2021). The relationship between austerity and food insecurity in the UK: A systematic review.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EClinicalMedicine</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p.100781.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16.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Kalligeros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M., Shehadeh, F.,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Mylona</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E.K., Benitez, G., Beckwith, C.G., Chan, P.A.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Mylonakis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E., (2020). Association of obesity with disease severity among patients with coronavirus disease 2019. Obesity, 28(7), p.1200-1204.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17.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Lambie-Mumford, H., (2019). The growth of food banks in Britain and what they mean for social policy. Critical Social Policy, 39(1), p.3-22.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18.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Loopstra</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R., (2020). Vulnerability to food insecurity since the COVID-19 lockdown. London: The Food Foundation.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19.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Macdonald, L., Olsen, J.R.,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Shortt</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N.K.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Ellaway</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 (2018). Do ‘environmental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bads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such as alcohol, fast food, tobacco, and gambling outlets cluster and co-locate in more deprived areas in Glasgow City, Scotland?. Health &amp; place, 51, p.224-231.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800"/>
              </a:spcAft>
              <a:buNone/>
            </a:pPr>
            <a:r>
              <a:rPr lang="en-GB" sz="1100" b="1" dirty="0">
                <a:latin typeface="Times New Roman" panose="02020603050405020304" pitchFamily="18" charset="0"/>
                <a:ea typeface="Calibri" panose="020F0502020204030204" pitchFamily="34" charset="0"/>
                <a:cs typeface="Times New Roman" panose="02020603050405020304" pitchFamily="18" charset="0"/>
              </a:rPr>
              <a:t>20.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Maguire, E.R.,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Burgoine</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T.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Monsivais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P., (2015). Area deprivation and the food environment over time: A repeated cross-sectional study on takeaway outlet density and supermarket presence in Norfolk, UK, 1990–2008. Health &amp; Place, 33, p.142-147.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dirty="0"/>
          </a:p>
        </p:txBody>
      </p:sp>
    </p:spTree>
    <p:extLst>
      <p:ext uri="{BB962C8B-B14F-4D97-AF65-F5344CB8AC3E}">
        <p14:creationId xmlns:p14="http://schemas.microsoft.com/office/powerpoint/2010/main" val="2931002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EE80F5-B2FE-414A-908B-1820309C9AA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 List </a:t>
            </a:r>
          </a:p>
        </p:txBody>
      </p:sp>
      <p:sp>
        <p:nvSpPr>
          <p:cNvPr id="3" name="Content Placeholder 2">
            <a:extLst>
              <a:ext uri="{FF2B5EF4-FFF2-40B4-BE49-F238E27FC236}">
                <a16:creationId xmlns:a16="http://schemas.microsoft.com/office/drawing/2014/main" id="{9645B350-622B-4FE4-BA4F-27AAD75F06F6}"/>
              </a:ext>
            </a:extLst>
          </p:cNvPr>
          <p:cNvSpPr>
            <a:spLocks noGrp="1"/>
          </p:cNvSpPr>
          <p:nvPr>
            <p:ph idx="1"/>
          </p:nvPr>
        </p:nvSpPr>
        <p:spPr>
          <a:xfrm>
            <a:off x="4810259" y="649480"/>
            <a:ext cx="6555347" cy="5546047"/>
          </a:xfrm>
        </p:spPr>
        <p:txBody>
          <a:bodyPr anchor="ctr">
            <a:normAutofit/>
          </a:bodyPr>
          <a:lstStyle/>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21.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Marty, L., Reed, S.M., Jones, A.J. and Robinson, E., (2021). Increasing availability of lower energy meals vs. energy labelling in virtual full-service restaurants: two randomized controlled trials in participants of higher and lower socioeconomic position. BMC public health, 21(1), p.1-11.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22.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Mohiuddin, A.K.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Nasirullah</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M., (2020). Fast food addiction: a major public health issue. J. Nutrition and Food Processing, 3(1).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23.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Phua</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Jin</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S.V. and Kim, J., (2020). The roles of celebrity endorsers’ and consumers’ vegan identity in marketing communication about veganism. Journal of Marketing Communications, 26(8), p.813-835.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24.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Power, M., Doherty, B.,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Pybus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K. and Pickett, K., (2020). How COVID-19 has exposed inequalities in the UK food system: The case of UK food and poverty. Emerald Open Research, 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25.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Prayogo</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E.,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Chater</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 Chapman, S., Barker, M.,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Rahmawati</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N., Waterfall, T.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Grimble</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G., (2018). Who uses foodbanks and why? Exploring the impact of financial strain and adverse life events on food insecurity. Journal of Public Health, 40(4), p.676-683.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26.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Public Health England. (2017). Health matters: obesity and the food environment. Available: https://www.gov.uk/government/publications/health-matters-obesity-and-the-food-environment/health-matters-obesity-and-the-food-environment--2. Last accessed 8th January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27.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Public Health England. (2017). Obesity and the environment. Available: https://assets.publishing.service.gov.uk/government/uploads/system/uploads/attachment_data/file/741555/Fast_Food_map.pdf. Last accessed 3rd January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28.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Public Health England. (2017). Obesity and the environment: regulating the growth of fast-food outlets. Available: https://assets.publishing.service.gov.uk/government/uploads/system/uploads/attachment_data/file/296248/Obesity_and_environment_March2014.pdf. Last accessed 3rd January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29.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Public Health England. (2019). Health matters: whole systems approach to obesity. Available: https://www.gov.uk/government/publications/health-matters-whole-systems-approach-to-obesity/health-matters-whole-systems-approach-to-obesity. Last accessed 29th December 2021.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800"/>
              </a:spcAft>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30.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Public Health Wales. (2019). Child Measurement Programme for Wales: Current Annual Report. Available: http://www.wales.nhs.uk/sitesplus/888/page/67795. Last accessed 29th December 2021.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dirty="0"/>
          </a:p>
        </p:txBody>
      </p:sp>
    </p:spTree>
    <p:extLst>
      <p:ext uri="{BB962C8B-B14F-4D97-AF65-F5344CB8AC3E}">
        <p14:creationId xmlns:p14="http://schemas.microsoft.com/office/powerpoint/2010/main" val="11622194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41E6C-4288-4F66-B576-A83C146AFEB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 List </a:t>
            </a:r>
          </a:p>
        </p:txBody>
      </p:sp>
      <p:sp>
        <p:nvSpPr>
          <p:cNvPr id="3" name="Content Placeholder 2">
            <a:extLst>
              <a:ext uri="{FF2B5EF4-FFF2-40B4-BE49-F238E27FC236}">
                <a16:creationId xmlns:a16="http://schemas.microsoft.com/office/drawing/2014/main" id="{027CE8D4-F508-4F72-BAE6-98C7DE805962}"/>
              </a:ext>
            </a:extLst>
          </p:cNvPr>
          <p:cNvSpPr>
            <a:spLocks noGrp="1"/>
          </p:cNvSpPr>
          <p:nvPr>
            <p:ph idx="1"/>
          </p:nvPr>
        </p:nvSpPr>
        <p:spPr>
          <a:xfrm>
            <a:off x="4810259" y="649480"/>
            <a:ext cx="6555347" cy="5546047"/>
          </a:xfrm>
        </p:spPr>
        <p:txBody>
          <a:bodyPr anchor="ctr">
            <a:normAutofit/>
          </a:bodyPr>
          <a:lstStyle/>
          <a:p>
            <a:pPr marL="0" lvl="0" indent="0">
              <a:buNone/>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31.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Public Health England . (2016). The Eatwell Guide . Available: https://assets.publishing.service.gov.uk/government/uploads/system/uploads/attachment_data/file/742750/Eatwell_Guide_booklet_2018v4.pdf. Last accessed 8th January 2022</a:t>
            </a:r>
          </a:p>
          <a:p>
            <a:pPr marL="0" lvl="0" indent="0">
              <a:buNone/>
            </a:pPr>
            <a:r>
              <a:rPr lang="en-GB" sz="1200" b="1" dirty="0">
                <a:latin typeface="Times New Roman" panose="02020603050405020304" pitchFamily="18" charset="0"/>
                <a:ea typeface="Calibri" panose="020F0502020204030204" pitchFamily="34" charset="0"/>
                <a:cs typeface="Times New Roman" panose="02020603050405020304" pitchFamily="18" charset="0"/>
              </a:rPr>
              <a:t>32 </a:t>
            </a: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Ramuni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L. (2021). Coronavirus and its impact on UK hospitality: January 2020 to June 2021. Available: https://www.ons.gov.uk/businessindustryandtrade/business/activitysizeandlocation/articles/coronavirusanditsimpactonukhospitality/january2020tojune2021/previous/v2. Last accessed 8th January 2022.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33.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Robertson, M., Duffy, F., Newman, E., Bravo, C.P., Ates, H.H. and Sharpe, H., (2021). Exploring changes in body image, eating and exercise during the COVID-19 lockdown: A UK survey. Appetite, 159, p.105062.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800"/>
              </a:spcAft>
              <a:buNone/>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34.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Tan, M., He, F.J. and MacGregor, G.A., (2020). Obesity and covid-19: the role of the food industry.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bmj</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369.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4108900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18546</TotalTime>
  <Words>4114</Words>
  <Application>Microsoft Office PowerPoint</Application>
  <PresentationFormat>Widescreen</PresentationFormat>
  <Paragraphs>105</Paragraphs>
  <Slides>21</Slides>
  <Notes>18</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Office Theme</vt:lpstr>
      <vt:lpstr>2000-2021 lifestyles and nutritional behaviours  Chloe Polson (1900974).</vt:lpstr>
      <vt:lpstr>Public Health Initiatives</vt:lpstr>
      <vt:lpstr>PowerPoint Presentation</vt:lpstr>
      <vt:lpstr>Full-service vs Fast food restaurants</vt:lpstr>
      <vt:lpstr>PowerPoint Presentation</vt:lpstr>
      <vt:lpstr>Supermarkets vs small grocery stores.</vt:lpstr>
      <vt:lpstr>PowerPoint Presentation</vt:lpstr>
      <vt:lpstr>Trussell Trust Food Bank, (2021)</vt:lpstr>
      <vt:lpstr>Emergency food provisions distributed throughout the UK (The Trussell Trust Food Bank, 2021) </vt:lpstr>
      <vt:lpstr>Supermarket shelves previous to covid-19 lockdown, instigated on 23rd March 2020 </vt:lpstr>
      <vt:lpstr>Covid-19 pandemic: National Lockdown</vt:lpstr>
      <vt:lpstr>Back to home grown vegetables and home cooked meals</vt:lpstr>
      <vt:lpstr>Welcome Back- Eat Out to Help Out.</vt:lpstr>
      <vt:lpstr>Companies using  this scheme,  advertised in the Sun Newspaper (Grans and Benwal, 2020) </vt:lpstr>
      <vt:lpstr>The Eat Well Guides recommendations concerning saturated fat, sugar and salt (Public Health England, 2016)</vt:lpstr>
      <vt:lpstr>Food throughout the decades</vt:lpstr>
      <vt:lpstr>A history of communities and individuals coming together in times of uncertainty and crisis Thank you for listening  </vt:lpstr>
      <vt:lpstr>Reference List </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2000-2019 Food availability throughout the decades.</dc:title>
  <dc:creator>Chloe Lorna Polson (1900974)</dc:creator>
  <cp:lastModifiedBy>Chloe Lorna Polson (1900974)</cp:lastModifiedBy>
  <cp:revision>17</cp:revision>
  <dcterms:created xsi:type="dcterms:W3CDTF">2021-12-28T12:31:52Z</dcterms:created>
  <dcterms:modified xsi:type="dcterms:W3CDTF">2022-01-10T09:38:49Z</dcterms:modified>
</cp:coreProperties>
</file>