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7" r:id="rId1"/>
  </p:sldMasterIdLst>
  <p:notesMasterIdLst>
    <p:notesMasterId r:id="rId9"/>
  </p:notesMasterIdLst>
  <p:sldIdLst>
    <p:sldId id="256" r:id="rId2"/>
    <p:sldId id="257" r:id="rId3"/>
    <p:sldId id="259" r:id="rId4"/>
    <p:sldId id="260" r:id="rId5"/>
    <p:sldId id="265"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43FF1E-800D-6149-824D-63A314B02CC4}" v="4263" dt="2021-01-08T23:25:31.070"/>
    <p1510:client id="{AC8F1F72-BAFB-1B47-8662-9EE0B2F76BCA}" v="4" dt="2021-01-08T18:04:27.4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720"/>
    <p:restoredTop sz="78669"/>
  </p:normalViewPr>
  <p:slideViewPr>
    <p:cSldViewPr snapToGrid="0" snapToObjects="1">
      <p:cViewPr varScale="1">
        <p:scale>
          <a:sx n="51" d="100"/>
          <a:sy n="51" d="100"/>
        </p:scale>
        <p:origin x="232" y="100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3FFC3F-B26F-6448-8835-88D68A47BAF1}" type="datetimeFigureOut">
              <a:rPr lang="en-US" smtClean="0"/>
              <a:t>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0C876A-C092-884F-934B-ED95CBB96202}" type="slidenum">
              <a:rPr lang="en-US" smtClean="0"/>
              <a:t>‹#›</a:t>
            </a:fld>
            <a:endParaRPr lang="en-US"/>
          </a:p>
        </p:txBody>
      </p:sp>
    </p:spTree>
    <p:extLst>
      <p:ext uri="{BB962C8B-B14F-4D97-AF65-F5344CB8AC3E}">
        <p14:creationId xmlns:p14="http://schemas.microsoft.com/office/powerpoint/2010/main" val="1394549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 will be doing a presentation to talk about my business idea. So, my business idea is a customized virtual tour which I think is a good idea for the dragon hotel in Swansea as customers can customize the virtual tours to what they want them to look like. </a:t>
            </a:r>
          </a:p>
        </p:txBody>
      </p:sp>
      <p:sp>
        <p:nvSpPr>
          <p:cNvPr id="4" name="Slide Number Placeholder 3"/>
          <p:cNvSpPr>
            <a:spLocks noGrp="1"/>
          </p:cNvSpPr>
          <p:nvPr>
            <p:ph type="sldNum" sz="quarter" idx="5"/>
          </p:nvPr>
        </p:nvSpPr>
        <p:spPr/>
        <p:txBody>
          <a:bodyPr/>
          <a:lstStyle/>
          <a:p>
            <a:fld id="{AE0C876A-C092-884F-934B-ED95CBB96202}" type="slidenum">
              <a:rPr lang="en-US" smtClean="0"/>
              <a:t>1</a:t>
            </a:fld>
            <a:endParaRPr lang="en-US"/>
          </a:p>
        </p:txBody>
      </p:sp>
    </p:spTree>
    <p:extLst>
      <p:ext uri="{BB962C8B-B14F-4D97-AF65-F5344CB8AC3E}">
        <p14:creationId xmlns:p14="http://schemas.microsoft.com/office/powerpoint/2010/main" val="18715105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now talk about the content of my business idea and in regards to the digital marketing elements that I will use for my campaign. Firstly I want to say that the customized virtual tours will give the best experience to the business, and I think that it’s a better view of seeing the venue virtually than not being able to see it all during the coronavirus pandemic. The campaign ideas that I will be using for this Idea will firstly be creating a social media page to then put photos and videos on there of the new business idea. I will then go and create a short video clip on YouTube about what it is and a glimpse of what it will look like. However, I would create a blog post to be able to tell people about my business idea and engage with them more through doing a blog post, as this way they can comment their thoughts on it. </a:t>
            </a:r>
          </a:p>
        </p:txBody>
      </p:sp>
      <p:sp>
        <p:nvSpPr>
          <p:cNvPr id="4" name="Slide Number Placeholder 3"/>
          <p:cNvSpPr>
            <a:spLocks noGrp="1"/>
          </p:cNvSpPr>
          <p:nvPr>
            <p:ph type="sldNum" sz="quarter" idx="5"/>
          </p:nvPr>
        </p:nvSpPr>
        <p:spPr/>
        <p:txBody>
          <a:bodyPr/>
          <a:lstStyle/>
          <a:p>
            <a:fld id="{AE0C876A-C092-884F-934B-ED95CBB96202}" type="slidenum">
              <a:rPr lang="en-US" smtClean="0"/>
              <a:t>2</a:t>
            </a:fld>
            <a:endParaRPr lang="en-US"/>
          </a:p>
        </p:txBody>
      </p:sp>
    </p:spTree>
    <p:extLst>
      <p:ext uri="{BB962C8B-B14F-4D97-AF65-F5344CB8AC3E}">
        <p14:creationId xmlns:p14="http://schemas.microsoft.com/office/powerpoint/2010/main" val="3461729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looking at social media for my business idea it’s important because it will be the main platform that I will be using for my idea, because social media is used for so many people from all around the world. Therefore, a lot of people will be able to access the posts that I share, and the main social media accounts that I will have will be Facebook, and Instagram as they’re the main ones I will be focusing on. I will be posting updates and announcements on them for people to access, and this is how I will tell people about the customized virtual tours.</a:t>
            </a:r>
          </a:p>
        </p:txBody>
      </p:sp>
      <p:sp>
        <p:nvSpPr>
          <p:cNvPr id="4" name="Slide Number Placeholder 3"/>
          <p:cNvSpPr>
            <a:spLocks noGrp="1"/>
          </p:cNvSpPr>
          <p:nvPr>
            <p:ph type="sldNum" sz="quarter" idx="5"/>
          </p:nvPr>
        </p:nvSpPr>
        <p:spPr/>
        <p:txBody>
          <a:bodyPr/>
          <a:lstStyle/>
          <a:p>
            <a:fld id="{AE0C876A-C092-884F-934B-ED95CBB96202}" type="slidenum">
              <a:rPr lang="en-US" smtClean="0"/>
              <a:t>3</a:t>
            </a:fld>
            <a:endParaRPr lang="en-US"/>
          </a:p>
        </p:txBody>
      </p:sp>
    </p:spTree>
    <p:extLst>
      <p:ext uri="{BB962C8B-B14F-4D97-AF65-F5344CB8AC3E}">
        <p14:creationId xmlns:p14="http://schemas.microsoft.com/office/powerpoint/2010/main" val="594875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for email it’s the one of the main parts of my business idea because it’s how my customers will communicate with me. So, I would like to say that I will have a personal email which will be chloejones190@gmail.com where people will be able to contact me if they would like information on the virtual tours or want to have one. I think that this having customers emailing me personally puts less stress on the business itself so that’s an advantage of this business myself and the dragon hotel will be doing all the work. However, I will also do interactive emails where I can add videos to the emails to increase the email rates, and email marketing will help to grow the business idea because half of people open their emails on their mobile devices.</a:t>
            </a:r>
          </a:p>
        </p:txBody>
      </p:sp>
      <p:sp>
        <p:nvSpPr>
          <p:cNvPr id="4" name="Slide Number Placeholder 3"/>
          <p:cNvSpPr>
            <a:spLocks noGrp="1"/>
          </p:cNvSpPr>
          <p:nvPr>
            <p:ph type="sldNum" sz="quarter" idx="5"/>
          </p:nvPr>
        </p:nvSpPr>
        <p:spPr/>
        <p:txBody>
          <a:bodyPr/>
          <a:lstStyle/>
          <a:p>
            <a:fld id="{AE0C876A-C092-884F-934B-ED95CBB96202}" type="slidenum">
              <a:rPr lang="en-US" smtClean="0"/>
              <a:t>4</a:t>
            </a:fld>
            <a:endParaRPr lang="en-US"/>
          </a:p>
        </p:txBody>
      </p:sp>
    </p:spTree>
    <p:extLst>
      <p:ext uri="{BB962C8B-B14F-4D97-AF65-F5344CB8AC3E}">
        <p14:creationId xmlns:p14="http://schemas.microsoft.com/office/powerpoint/2010/main" val="2948778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 have carried out a SWOT Analysis for my business idea. For the main strengths of my idea I feel that I have good knowledge on understanding what I will be doing and how it will work, and I will make great relations with the customers so that they will trust in me to give them the best experience. There will be opportunities such as progressing further, the increase in customers, and my idea could have potential alliances and co-branding. However, there are weaknesses to every business or business idea, so at this point in time I feel that there could be impersonal to some people, and it could not be enough information for some people. I feel that the main weakness can be the hotel or customer having technical difficulties such as their internet being slow or even cut off, but it can be resolved. Threats could be that it’s the customers choice if they want to see the virtual tours or if they want to customise them, and we could have competitors with businesses at the moment being online hotels could copy our idea. </a:t>
            </a:r>
          </a:p>
        </p:txBody>
      </p:sp>
      <p:sp>
        <p:nvSpPr>
          <p:cNvPr id="4" name="Slide Number Placeholder 3"/>
          <p:cNvSpPr>
            <a:spLocks noGrp="1"/>
          </p:cNvSpPr>
          <p:nvPr>
            <p:ph type="sldNum" sz="quarter" idx="5"/>
          </p:nvPr>
        </p:nvSpPr>
        <p:spPr/>
        <p:txBody>
          <a:bodyPr/>
          <a:lstStyle/>
          <a:p>
            <a:fld id="{AE0C876A-C092-884F-934B-ED95CBB96202}" type="slidenum">
              <a:rPr lang="en-US" smtClean="0"/>
              <a:t>5</a:t>
            </a:fld>
            <a:endParaRPr lang="en-US"/>
          </a:p>
        </p:txBody>
      </p:sp>
    </p:spTree>
    <p:extLst>
      <p:ext uri="{BB962C8B-B14F-4D97-AF65-F5344CB8AC3E}">
        <p14:creationId xmlns:p14="http://schemas.microsoft.com/office/powerpoint/2010/main" val="2521932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feel that the method that will attract the customers for the business idea would mainly be on social media platforms, the ones that I have decided will be best are Facebook and Instagram as I have said on a previous slide. However, I will use the main Dragon hotel website to display the customized virtual tours, and that they will be done via a link on the website which will take the customer straight to the page where you can start looking at the virtual tour but choosing which room firstly, and then they will be able to customize it too. However, the main way that I will advertise my idea is through google ads.</a:t>
            </a:r>
          </a:p>
        </p:txBody>
      </p:sp>
      <p:sp>
        <p:nvSpPr>
          <p:cNvPr id="4" name="Slide Number Placeholder 3"/>
          <p:cNvSpPr>
            <a:spLocks noGrp="1"/>
          </p:cNvSpPr>
          <p:nvPr>
            <p:ph type="sldNum" sz="quarter" idx="5"/>
          </p:nvPr>
        </p:nvSpPr>
        <p:spPr/>
        <p:txBody>
          <a:bodyPr/>
          <a:lstStyle/>
          <a:p>
            <a:fld id="{AE0C876A-C092-884F-934B-ED95CBB96202}" type="slidenum">
              <a:rPr lang="en-US" smtClean="0"/>
              <a:t>6</a:t>
            </a:fld>
            <a:endParaRPr lang="en-US"/>
          </a:p>
        </p:txBody>
      </p:sp>
    </p:spTree>
    <p:extLst>
      <p:ext uri="{BB962C8B-B14F-4D97-AF65-F5344CB8AC3E}">
        <p14:creationId xmlns:p14="http://schemas.microsoft.com/office/powerpoint/2010/main" val="513420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to my business idea and I hope you decide to go ahead with the business idea, any questions?</a:t>
            </a:r>
          </a:p>
          <a:p>
            <a:endParaRPr lang="en-US" dirty="0"/>
          </a:p>
          <a:p>
            <a:r>
              <a:rPr lang="en-US" dirty="0"/>
              <a:t>Thank you again, I hope you have a nice day.</a:t>
            </a:r>
          </a:p>
          <a:p>
            <a:endParaRPr lang="en-US" dirty="0"/>
          </a:p>
          <a:p>
            <a:endParaRPr lang="en-US" dirty="0"/>
          </a:p>
        </p:txBody>
      </p:sp>
      <p:sp>
        <p:nvSpPr>
          <p:cNvPr id="4" name="Slide Number Placeholder 3"/>
          <p:cNvSpPr>
            <a:spLocks noGrp="1"/>
          </p:cNvSpPr>
          <p:nvPr>
            <p:ph type="sldNum" sz="quarter" idx="5"/>
          </p:nvPr>
        </p:nvSpPr>
        <p:spPr/>
        <p:txBody>
          <a:bodyPr/>
          <a:lstStyle/>
          <a:p>
            <a:fld id="{AE0C876A-C092-884F-934B-ED95CBB96202}" type="slidenum">
              <a:rPr lang="en-US" smtClean="0"/>
              <a:t>7</a:t>
            </a:fld>
            <a:endParaRPr lang="en-US"/>
          </a:p>
        </p:txBody>
      </p:sp>
    </p:spTree>
    <p:extLst>
      <p:ext uri="{BB962C8B-B14F-4D97-AF65-F5344CB8AC3E}">
        <p14:creationId xmlns:p14="http://schemas.microsoft.com/office/powerpoint/2010/main" val="11872928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8B9EBBA-996F-894A-B54A-D6246ED52CEA}" type="datetimeFigureOut">
              <a:rPr lang="en-US" smtClean="0"/>
              <a:pPr/>
              <a:t>1/8/21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1102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5264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5356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smtClean="0"/>
              <a:pPr/>
              <a:t>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8330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937936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smtClean="0"/>
              <a:pPr/>
              <a:t>1/8/21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9398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smtClean="0"/>
              <a:pPr/>
              <a:t>1/8/21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15021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smtClean="0"/>
              <a:pPr/>
              <a:t>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15813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3984066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97599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397834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0631800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876871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728758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B482E8-6E0E-1B4F-B1FD-C69DB9E858D9}"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205334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783472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smtClean="0"/>
              <a:pPr/>
              <a:t>1/8/21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1547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9B482E8-6E0E-1B4F-B1FD-C69DB9E858D9}" type="datetimeFigureOut">
              <a:rPr lang="en-US" smtClean="0"/>
              <a:pPr/>
              <a:t>1/8/21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0954106"/>
      </p:ext>
    </p:extLst>
  </p:cSld>
  <p:clrMap bg1="lt1" tx1="dk1" bg2="lt2" tx2="dk2" accent1="accent1" accent2="accent2" accent3="accent3" accent4="accent4" accent5="accent5" accent6="accent6" hlink="hlink" folHlink="folHlink"/>
  <p:sldLayoutIdLst>
    <p:sldLayoutId id="2147483848" r:id="rId1"/>
    <p:sldLayoutId id="2147483849" r:id="rId2"/>
    <p:sldLayoutId id="2147483850" r:id="rId3"/>
    <p:sldLayoutId id="2147483851" r:id="rId4"/>
    <p:sldLayoutId id="2147483852" r:id="rId5"/>
    <p:sldLayoutId id="2147483853" r:id="rId6"/>
    <p:sldLayoutId id="2147483854" r:id="rId7"/>
    <p:sldLayoutId id="2147483855" r:id="rId8"/>
    <p:sldLayoutId id="2147483856" r:id="rId9"/>
    <p:sldLayoutId id="2147483857" r:id="rId10"/>
    <p:sldLayoutId id="2147483858" r:id="rId11"/>
    <p:sldLayoutId id="2147483859" r:id="rId12"/>
    <p:sldLayoutId id="2147483860" r:id="rId13"/>
    <p:sldLayoutId id="2147483861" r:id="rId14"/>
    <p:sldLayoutId id="2147483862" r:id="rId15"/>
    <p:sldLayoutId id="2147483863" r:id="rId16"/>
    <p:sldLayoutId id="2147483864"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1.xml"/><Relationship Id="rId7" Type="http://schemas.openxmlformats.org/officeDocument/2006/relationships/image" Target="../media/image8.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mailto:chloejones190@gmail.com" TargetMode="External"/><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slideLayout" Target="../slideLayouts/slideLayout2.xml"/><Relationship Id="rId7" Type="http://schemas.openxmlformats.org/officeDocument/2006/relationships/image" Target="../media/image11.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0.jpeg"/><Relationship Id="rId5" Type="http://schemas.openxmlformats.org/officeDocument/2006/relationships/image" Target="../media/image2.jpeg"/><Relationship Id="rId4" Type="http://schemas.openxmlformats.org/officeDocument/2006/relationships/notesSlide" Target="../notesSlides/notesSlide2.xm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1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3.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hyperlink" Target="https://technofaq.org/posts/2017/12/top-10-donts-for-email-marketers/" TargetMode="External"/><Relationship Id="rId3" Type="http://schemas.openxmlformats.org/officeDocument/2006/relationships/slideLayout" Target="../slideLayouts/slideLayout2.xml"/><Relationship Id="rId7" Type="http://schemas.openxmlformats.org/officeDocument/2006/relationships/image" Target="../media/image15.jp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mailto:chloejones190@gmail.com" TargetMode="External"/><Relationship Id="rId5" Type="http://schemas.openxmlformats.org/officeDocument/2006/relationships/image" Target="../media/image2.jpeg"/><Relationship Id="rId4" Type="http://schemas.openxmlformats.org/officeDocument/2006/relationships/notesSlide" Target="../notesSlides/notesSlide4.xml"/><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2.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6.png"/><Relationship Id="rId5" Type="http://schemas.openxmlformats.org/officeDocument/2006/relationships/image" Target="../media/image2.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3" Type="http://schemas.microsoft.com/office/2007/relationships/media" Target="../media/media8.m4a"/><Relationship Id="rId7" Type="http://schemas.openxmlformats.org/officeDocument/2006/relationships/image" Target="../media/image2.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7.xml"/><Relationship Id="rId5" Type="http://schemas.openxmlformats.org/officeDocument/2006/relationships/slideLayout" Target="../slideLayouts/slideLayout2.xml"/><Relationship Id="rId4" Type="http://schemas.openxmlformats.org/officeDocument/2006/relationships/audio" Target="../media/media8.m4a"/><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E5C006F-A1AA-4D19-B575-AABE90492068}"/>
              </a:ext>
            </a:extLst>
          </p:cNvPr>
          <p:cNvPicPr>
            <a:picLocks noChangeAspect="1"/>
          </p:cNvPicPr>
          <p:nvPr/>
        </p:nvPicPr>
        <p:blipFill rotWithShape="1">
          <a:blip r:embed="rId5">
            <a:alphaModFix amt="50000"/>
          </a:blip>
          <a:srcRect t="12655" b="3075"/>
          <a:stretch/>
        </p:blipFill>
        <p:spPr>
          <a:xfrm>
            <a:off x="20" y="10"/>
            <a:ext cx="12191980" cy="6857990"/>
          </a:xfrm>
          <a:prstGeom prst="rect">
            <a:avLst/>
          </a:prstGeom>
        </p:spPr>
      </p:pic>
      <p:sp>
        <p:nvSpPr>
          <p:cNvPr id="2" name="Title 1">
            <a:extLst>
              <a:ext uri="{FF2B5EF4-FFF2-40B4-BE49-F238E27FC236}">
                <a16:creationId xmlns:a16="http://schemas.microsoft.com/office/drawing/2014/main" id="{EC8DF5FD-348C-2746-9D46-590457D03C62}"/>
              </a:ext>
            </a:extLst>
          </p:cNvPr>
          <p:cNvSpPr>
            <a:spLocks noGrp="1"/>
          </p:cNvSpPr>
          <p:nvPr>
            <p:ph type="ctrTitle"/>
          </p:nvPr>
        </p:nvSpPr>
        <p:spPr>
          <a:xfrm>
            <a:off x="3409418" y="1933102"/>
            <a:ext cx="5984349" cy="1515533"/>
          </a:xfrm>
        </p:spPr>
        <p:txBody>
          <a:bodyPr>
            <a:normAutofit/>
          </a:bodyPr>
          <a:lstStyle/>
          <a:p>
            <a:pPr>
              <a:lnSpc>
                <a:spcPct val="90000"/>
              </a:lnSpc>
            </a:pPr>
            <a:r>
              <a:rPr lang="en-US" sz="4400" dirty="0" err="1">
                <a:solidFill>
                  <a:srgbClr val="FFFFFF"/>
                </a:solidFill>
              </a:rPr>
              <a:t>Customised</a:t>
            </a:r>
            <a:r>
              <a:rPr lang="en-US" sz="4400" dirty="0">
                <a:solidFill>
                  <a:srgbClr val="FFFFFF"/>
                </a:solidFill>
              </a:rPr>
              <a:t> Virtual Tours at The Dragon Hotel</a:t>
            </a:r>
          </a:p>
        </p:txBody>
      </p:sp>
      <p:sp>
        <p:nvSpPr>
          <p:cNvPr id="3" name="Subtitle 2">
            <a:extLst>
              <a:ext uri="{FF2B5EF4-FFF2-40B4-BE49-F238E27FC236}">
                <a16:creationId xmlns:a16="http://schemas.microsoft.com/office/drawing/2014/main" id="{52D016AC-81A5-7E4C-9E3E-5B686C81AE57}"/>
              </a:ext>
            </a:extLst>
          </p:cNvPr>
          <p:cNvSpPr>
            <a:spLocks noGrp="1"/>
          </p:cNvSpPr>
          <p:nvPr>
            <p:ph type="subTitle" idx="1"/>
          </p:nvPr>
        </p:nvSpPr>
        <p:spPr>
          <a:xfrm>
            <a:off x="2692398" y="3936983"/>
            <a:ext cx="6815669" cy="1320802"/>
          </a:xfrm>
        </p:spPr>
        <p:txBody>
          <a:bodyPr>
            <a:normAutofit lnSpcReduction="10000"/>
          </a:bodyPr>
          <a:lstStyle/>
          <a:p>
            <a:r>
              <a:rPr lang="en-US">
                <a:solidFill>
                  <a:srgbClr val="FFFFFF"/>
                </a:solidFill>
              </a:rPr>
              <a:t>Name: Chloe Jones</a:t>
            </a:r>
          </a:p>
          <a:p>
            <a:r>
              <a:rPr lang="en-US">
                <a:solidFill>
                  <a:srgbClr val="FFFFFF"/>
                </a:solidFill>
              </a:rPr>
              <a:t>Email: </a:t>
            </a:r>
            <a:r>
              <a:rPr lang="en-US">
                <a:solidFill>
                  <a:srgbClr val="FFFFFF"/>
                </a:solidFill>
                <a:hlinkClick r:id="rId6"/>
              </a:rPr>
              <a:t>chloejones190@gmail.com</a:t>
            </a:r>
            <a:endParaRPr lang="en-US">
              <a:solidFill>
                <a:srgbClr val="FFFFFF"/>
              </a:solidFill>
            </a:endParaRPr>
          </a:p>
          <a:p>
            <a:r>
              <a:rPr lang="en-US">
                <a:solidFill>
                  <a:srgbClr val="FFFFFF"/>
                </a:solidFill>
              </a:rPr>
              <a:t>Phone Number: 07375469365</a:t>
            </a:r>
          </a:p>
          <a:p>
            <a:endParaRPr lang="en-US" dirty="0">
              <a:solidFill>
                <a:srgbClr val="FFFFFF"/>
              </a:solidFill>
            </a:endParaRPr>
          </a:p>
        </p:txBody>
      </p:sp>
      <p:cxnSp>
        <p:nvCxnSpPr>
          <p:cNvPr id="18" name="Straight Connector 17">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pic>
        <p:nvPicPr>
          <p:cNvPr id="3074" name="Picture 2" descr="The Dragon Hotel, Swansea – Updated 2021 Prices">
            <a:extLst>
              <a:ext uri="{FF2B5EF4-FFF2-40B4-BE49-F238E27FC236}">
                <a16:creationId xmlns:a16="http://schemas.microsoft.com/office/drawing/2014/main" id="{19AD5FDE-6A00-E94B-94EA-716DD5B24BA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02835" y="4060928"/>
            <a:ext cx="3252786" cy="2439589"/>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The Dragon Hotel, Swansea – Updated 2021 Prices">
            <a:extLst>
              <a:ext uri="{FF2B5EF4-FFF2-40B4-BE49-F238E27FC236}">
                <a16:creationId xmlns:a16="http://schemas.microsoft.com/office/drawing/2014/main" id="{15E39627-9C0C-F649-A4F9-4FFD3208AA1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0932" y="254662"/>
            <a:ext cx="3252786" cy="2439589"/>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Recording 8 Jan 2021 at 22:59:48" descr="Audio Recording 8 Jan 2021 at 22:59:48">
            <a:hlinkClick r:id="" action="ppaction://media"/>
            <a:extLst>
              <a:ext uri="{FF2B5EF4-FFF2-40B4-BE49-F238E27FC236}">
                <a16:creationId xmlns:a16="http://schemas.microsoft.com/office/drawing/2014/main" id="{20DF8111-3376-4A4D-80C2-43BF1972F5A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3852" y="1038354"/>
            <a:ext cx="812800" cy="812800"/>
          </a:xfrm>
          <a:prstGeom prst="rect">
            <a:avLst/>
          </a:prstGeom>
        </p:spPr>
      </p:pic>
    </p:spTree>
    <p:extLst>
      <p:ext uri="{BB962C8B-B14F-4D97-AF65-F5344CB8AC3E}">
        <p14:creationId xmlns:p14="http://schemas.microsoft.com/office/powerpoint/2010/main" val="4285806094"/>
      </p:ext>
    </p:extLst>
  </p:cSld>
  <p:clrMapOvr>
    <a:masterClrMapping/>
  </p:clrMapOvr>
  <mc:AlternateContent xmlns:mc="http://schemas.openxmlformats.org/markup-compatibility/2006">
    <mc:Choice xmlns:p14="http://schemas.microsoft.com/office/powerpoint/2010/main" Requires="p14">
      <p:transition spd="slow" p14:dur="2000" advTm="4827"/>
    </mc:Choice>
    <mc:Fallback>
      <p:transition spd="slow" advTm="482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2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7AC560-E6FD-A04F-942E-51B71E113FE3}"/>
              </a:ext>
            </a:extLst>
          </p:cNvPr>
          <p:cNvSpPr>
            <a:spLocks noGrp="1"/>
          </p:cNvSpPr>
          <p:nvPr>
            <p:ph type="title"/>
          </p:nvPr>
        </p:nvSpPr>
        <p:spPr>
          <a:xfrm>
            <a:off x="1293814" y="752852"/>
            <a:ext cx="9601196" cy="1303867"/>
          </a:xfrm>
        </p:spPr>
        <p:txBody>
          <a:bodyPr>
            <a:normAutofit/>
          </a:bodyPr>
          <a:lstStyle/>
          <a:p>
            <a:r>
              <a:rPr lang="en-US" dirty="0"/>
              <a:t>Content of the Business</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AAF1F82-F696-8C4E-AC37-85EBAF3B3663}"/>
              </a:ext>
            </a:extLst>
          </p:cNvPr>
          <p:cNvSpPr>
            <a:spLocks noGrp="1"/>
          </p:cNvSpPr>
          <p:nvPr>
            <p:ph idx="1"/>
          </p:nvPr>
        </p:nvSpPr>
        <p:spPr>
          <a:xfrm>
            <a:off x="1319373" y="2535426"/>
            <a:ext cx="9601196" cy="3128766"/>
          </a:xfrm>
        </p:spPr>
        <p:txBody>
          <a:bodyPr>
            <a:normAutofit/>
          </a:bodyPr>
          <a:lstStyle/>
          <a:p>
            <a:r>
              <a:rPr lang="en-US" dirty="0" err="1"/>
              <a:t>Customised</a:t>
            </a:r>
            <a:r>
              <a:rPr lang="en-US" dirty="0"/>
              <a:t> Virtual Tours that give the best experience!</a:t>
            </a:r>
          </a:p>
          <a:p>
            <a:r>
              <a:rPr lang="en-US" dirty="0"/>
              <a:t>Photos</a:t>
            </a:r>
          </a:p>
          <a:p>
            <a:r>
              <a:rPr lang="en-US" dirty="0"/>
              <a:t>YouTube </a:t>
            </a:r>
          </a:p>
          <a:p>
            <a:r>
              <a:rPr lang="en-US" dirty="0"/>
              <a:t>Blog Post</a:t>
            </a:r>
          </a:p>
          <a:p>
            <a:r>
              <a:rPr lang="en-US" dirty="0"/>
              <a:t>The best virtual experience!</a:t>
            </a:r>
          </a:p>
          <a:p>
            <a:endParaRPr lang="en-US" dirty="0"/>
          </a:p>
          <a:p>
            <a:endParaRPr lang="en-US" dirty="0"/>
          </a:p>
        </p:txBody>
      </p:sp>
      <p:pic>
        <p:nvPicPr>
          <p:cNvPr id="1028" name="Picture 4" descr="YouTube - YouTube">
            <a:extLst>
              <a:ext uri="{FF2B5EF4-FFF2-40B4-BE49-F238E27FC236}">
                <a16:creationId xmlns:a16="http://schemas.microsoft.com/office/drawing/2014/main" id="{8B2759B3-5355-BB4F-8E9D-368D616560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320116" y="703708"/>
            <a:ext cx="1813813" cy="1681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blogs changed the world">
            <a:extLst>
              <a:ext uri="{FF2B5EF4-FFF2-40B4-BE49-F238E27FC236}">
                <a16:creationId xmlns:a16="http://schemas.microsoft.com/office/drawing/2014/main" id="{CFCD91E1-24DF-264F-A3A2-E7DB439BEC7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84738" y="4603493"/>
            <a:ext cx="2696074" cy="161764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ESO Virtual Tours 360° | ESO">
            <a:extLst>
              <a:ext uri="{FF2B5EF4-FFF2-40B4-BE49-F238E27FC236}">
                <a16:creationId xmlns:a16="http://schemas.microsoft.com/office/drawing/2014/main" id="{4BBEDD68-A29E-A444-B39C-E55029DBD9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84738" y="2590101"/>
            <a:ext cx="2696074" cy="1459114"/>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8 Jan 2021 at 23:03:49" descr="Audio Recording 8 Jan 2021 at 23:03:49">
            <a:hlinkClick r:id="" action="ppaction://media"/>
            <a:extLst>
              <a:ext uri="{FF2B5EF4-FFF2-40B4-BE49-F238E27FC236}">
                <a16:creationId xmlns:a16="http://schemas.microsoft.com/office/drawing/2014/main" id="{9B77F239-47AA-5547-B158-62CF67F2105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52353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0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5097ED9-6C53-6246-BF06-72F608C74967}"/>
              </a:ext>
            </a:extLst>
          </p:cNvPr>
          <p:cNvSpPr>
            <a:spLocks noGrp="1"/>
          </p:cNvSpPr>
          <p:nvPr>
            <p:ph type="title"/>
          </p:nvPr>
        </p:nvSpPr>
        <p:spPr>
          <a:xfrm>
            <a:off x="1295402" y="982132"/>
            <a:ext cx="9601196" cy="1303867"/>
          </a:xfrm>
        </p:spPr>
        <p:txBody>
          <a:bodyPr>
            <a:normAutofit/>
          </a:bodyPr>
          <a:lstStyle/>
          <a:p>
            <a:r>
              <a:rPr lang="en-US" dirty="0"/>
              <a:t>Social Media Accounts</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A2FAC823-4575-2940-B03C-FC355789E1E9}"/>
              </a:ext>
            </a:extLst>
          </p:cNvPr>
          <p:cNvSpPr>
            <a:spLocks noGrp="1"/>
          </p:cNvSpPr>
          <p:nvPr>
            <p:ph idx="1"/>
          </p:nvPr>
        </p:nvSpPr>
        <p:spPr>
          <a:xfrm>
            <a:off x="1295401" y="2556932"/>
            <a:ext cx="9601196" cy="3318936"/>
          </a:xfrm>
        </p:spPr>
        <p:txBody>
          <a:bodyPr>
            <a:normAutofit/>
          </a:bodyPr>
          <a:lstStyle/>
          <a:p>
            <a:r>
              <a:rPr lang="en-US" dirty="0"/>
              <a:t>New and Improved Idea!!</a:t>
            </a:r>
          </a:p>
          <a:p>
            <a:r>
              <a:rPr lang="en-US" dirty="0"/>
              <a:t>Posting the new idea on The Dragon Hotel social media accounts.</a:t>
            </a:r>
          </a:p>
          <a:p>
            <a:r>
              <a:rPr lang="en-US" dirty="0"/>
              <a:t>Updates and announcements!</a:t>
            </a:r>
          </a:p>
          <a:p>
            <a:pPr marL="0" indent="0">
              <a:buNone/>
            </a:pPr>
            <a:endParaRPr lang="en-US" dirty="0"/>
          </a:p>
        </p:txBody>
      </p:sp>
      <p:pic>
        <p:nvPicPr>
          <p:cNvPr id="2050" name="Picture 2" descr="Facebook Brand Resources">
            <a:extLst>
              <a:ext uri="{FF2B5EF4-FFF2-40B4-BE49-F238E27FC236}">
                <a16:creationId xmlns:a16="http://schemas.microsoft.com/office/drawing/2014/main" id="{2BFB2E36-D29D-FD48-8470-0565BA693B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97350" y="4412048"/>
            <a:ext cx="1836351" cy="183635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0C2AA9A4-C5F7-454A-AD69-609105FCB87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76391" y="4412048"/>
            <a:ext cx="1836352" cy="183635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8 Jan 2021 at 23:06:33" descr="Audio Recording 8 Jan 2021 at 23:06:33">
            <a:hlinkClick r:id="" action="ppaction://media"/>
            <a:extLst>
              <a:ext uri="{FF2B5EF4-FFF2-40B4-BE49-F238E27FC236}">
                <a16:creationId xmlns:a16="http://schemas.microsoft.com/office/drawing/2014/main" id="{A5AA32E9-DE1E-F44D-AE40-3BB8D810324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688012" y="4726518"/>
            <a:ext cx="812800" cy="812800"/>
          </a:xfrm>
          <a:prstGeom prst="rect">
            <a:avLst/>
          </a:prstGeom>
        </p:spPr>
      </p:pic>
    </p:spTree>
    <p:extLst>
      <p:ext uri="{BB962C8B-B14F-4D97-AF65-F5344CB8AC3E}">
        <p14:creationId xmlns:p14="http://schemas.microsoft.com/office/powerpoint/2010/main" val="1587568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1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445F87-8DA1-A24C-88C0-3ED77DB49A7A}"/>
              </a:ext>
            </a:extLst>
          </p:cNvPr>
          <p:cNvSpPr>
            <a:spLocks noGrp="1"/>
          </p:cNvSpPr>
          <p:nvPr>
            <p:ph type="title"/>
          </p:nvPr>
        </p:nvSpPr>
        <p:spPr>
          <a:xfrm>
            <a:off x="1295402" y="982132"/>
            <a:ext cx="9601196" cy="1303867"/>
          </a:xfrm>
        </p:spPr>
        <p:txBody>
          <a:bodyPr>
            <a:normAutofit/>
          </a:bodyPr>
          <a:lstStyle/>
          <a:p>
            <a:r>
              <a:rPr lang="en-US" dirty="0"/>
              <a:t>Email for The Business</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B20D106-5F49-8F47-8963-8644A3C60313}"/>
              </a:ext>
            </a:extLst>
          </p:cNvPr>
          <p:cNvSpPr>
            <a:spLocks noGrp="1"/>
          </p:cNvSpPr>
          <p:nvPr>
            <p:ph idx="1"/>
          </p:nvPr>
        </p:nvSpPr>
        <p:spPr>
          <a:xfrm>
            <a:off x="1295401" y="2556932"/>
            <a:ext cx="9601196" cy="3318936"/>
          </a:xfrm>
        </p:spPr>
        <p:txBody>
          <a:bodyPr>
            <a:normAutofit/>
          </a:bodyPr>
          <a:lstStyle/>
          <a:p>
            <a:r>
              <a:rPr lang="en-US" dirty="0"/>
              <a:t>Email – </a:t>
            </a:r>
            <a:r>
              <a:rPr lang="en-US" dirty="0">
                <a:hlinkClick r:id="rId6"/>
              </a:rPr>
              <a:t>chloejones190@gmail.com</a:t>
            </a:r>
            <a:endParaRPr lang="en-US" dirty="0"/>
          </a:p>
          <a:p>
            <a:r>
              <a:rPr lang="en-US" dirty="0"/>
              <a:t>Customers would want too here from me</a:t>
            </a:r>
          </a:p>
          <a:p>
            <a:r>
              <a:rPr lang="en-US" dirty="0"/>
              <a:t>Interactive Emails ( adding videos to increase email rates)</a:t>
            </a:r>
          </a:p>
          <a:p>
            <a:r>
              <a:rPr lang="en-US" dirty="0"/>
              <a:t>Email Marketing </a:t>
            </a:r>
          </a:p>
          <a:p>
            <a:endParaRPr lang="en-US" dirty="0"/>
          </a:p>
        </p:txBody>
      </p:sp>
      <p:pic>
        <p:nvPicPr>
          <p:cNvPr id="5" name="Picture 4" descr="Diagram&#10;&#10;Description automatically generated">
            <a:extLst>
              <a:ext uri="{FF2B5EF4-FFF2-40B4-BE49-F238E27FC236}">
                <a16:creationId xmlns:a16="http://schemas.microsoft.com/office/drawing/2014/main" id="{DDA5D7E6-2EAF-5540-8DC3-F34E1BCE2D11}"/>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626236" y="3506288"/>
            <a:ext cx="2509280" cy="2509280"/>
          </a:xfrm>
          <a:prstGeom prst="rect">
            <a:avLst/>
          </a:prstGeom>
        </p:spPr>
      </p:pic>
      <p:pic>
        <p:nvPicPr>
          <p:cNvPr id="7" name="Audio Recording 8 Jan 2021 at 23:11:51" descr="Audio Recording 8 Jan 2021 at 23:11:51">
            <a:hlinkClick r:id="" action="ppaction://media"/>
            <a:extLst>
              <a:ext uri="{FF2B5EF4-FFF2-40B4-BE49-F238E27FC236}">
                <a16:creationId xmlns:a16="http://schemas.microsoft.com/office/drawing/2014/main" id="{D2B25418-A5D4-7444-A15A-E954A6D977F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818743" y="4726518"/>
            <a:ext cx="812800" cy="812800"/>
          </a:xfrm>
          <a:prstGeom prst="rect">
            <a:avLst/>
          </a:prstGeom>
        </p:spPr>
      </p:pic>
    </p:spTree>
    <p:extLst>
      <p:ext uri="{BB962C8B-B14F-4D97-AF65-F5344CB8AC3E}">
        <p14:creationId xmlns:p14="http://schemas.microsoft.com/office/powerpoint/2010/main" val="1996553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595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445F87-8DA1-A24C-88C0-3ED77DB49A7A}"/>
              </a:ext>
            </a:extLst>
          </p:cNvPr>
          <p:cNvSpPr>
            <a:spLocks noGrp="1"/>
          </p:cNvSpPr>
          <p:nvPr>
            <p:ph type="title"/>
          </p:nvPr>
        </p:nvSpPr>
        <p:spPr>
          <a:xfrm>
            <a:off x="1268074" y="348205"/>
            <a:ext cx="9601196" cy="1303867"/>
          </a:xfrm>
        </p:spPr>
        <p:txBody>
          <a:bodyPr>
            <a:normAutofit/>
          </a:bodyPr>
          <a:lstStyle/>
          <a:p>
            <a:r>
              <a:rPr lang="en-US" dirty="0"/>
              <a:t>SWOT Analysis</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4" name="Table 4">
            <a:extLst>
              <a:ext uri="{FF2B5EF4-FFF2-40B4-BE49-F238E27FC236}">
                <a16:creationId xmlns:a16="http://schemas.microsoft.com/office/drawing/2014/main" id="{59CBE985-7EF9-8D48-B6BA-C0D53918850C}"/>
              </a:ext>
            </a:extLst>
          </p:cNvPr>
          <p:cNvGraphicFramePr>
            <a:graphicFrameLocks noGrp="1"/>
          </p:cNvGraphicFramePr>
          <p:nvPr>
            <p:ph idx="1"/>
            <p:extLst>
              <p:ext uri="{D42A27DB-BD31-4B8C-83A1-F6EECF244321}">
                <p14:modId xmlns:p14="http://schemas.microsoft.com/office/powerpoint/2010/main" val="451078773"/>
              </p:ext>
            </p:extLst>
          </p:nvPr>
        </p:nvGraphicFramePr>
        <p:xfrm>
          <a:off x="1186245" y="1480959"/>
          <a:ext cx="9708765" cy="4846320"/>
        </p:xfrm>
        <a:graphic>
          <a:graphicData uri="http://schemas.openxmlformats.org/drawingml/2006/table">
            <a:tbl>
              <a:tblPr firstRow="1" bandRow="1">
                <a:tableStyleId>{5C22544A-7EE6-4342-B048-85BDC9FD1C3A}</a:tableStyleId>
              </a:tblPr>
              <a:tblGrid>
                <a:gridCol w="4908165">
                  <a:extLst>
                    <a:ext uri="{9D8B030D-6E8A-4147-A177-3AD203B41FA5}">
                      <a16:colId xmlns:a16="http://schemas.microsoft.com/office/drawing/2014/main" val="420252700"/>
                    </a:ext>
                  </a:extLst>
                </a:gridCol>
                <a:gridCol w="4800600">
                  <a:extLst>
                    <a:ext uri="{9D8B030D-6E8A-4147-A177-3AD203B41FA5}">
                      <a16:colId xmlns:a16="http://schemas.microsoft.com/office/drawing/2014/main" val="3136206816"/>
                    </a:ext>
                  </a:extLst>
                </a:gridCol>
              </a:tblGrid>
              <a:tr h="2270529">
                <a:tc>
                  <a:txBody>
                    <a:bodyPr/>
                    <a:lstStyle/>
                    <a:p>
                      <a:pPr marL="0" indent="0">
                        <a:buFont typeface="Arial" panose="020B0604020202020204" pitchFamily="34" charset="0"/>
                        <a:buNone/>
                      </a:pPr>
                      <a:r>
                        <a:rPr lang="en-US" b="1" u="sng" dirty="0"/>
                        <a:t>Strengths</a:t>
                      </a:r>
                    </a:p>
                    <a:p>
                      <a:pPr marL="285750" indent="-285750">
                        <a:buFont typeface="Arial" panose="020B0604020202020204" pitchFamily="34" charset="0"/>
                        <a:buChar char="•"/>
                      </a:pPr>
                      <a:r>
                        <a:rPr lang="en-US" b="1" u="none" dirty="0"/>
                        <a:t>Good knowledge</a:t>
                      </a:r>
                    </a:p>
                    <a:p>
                      <a:pPr marL="285750" indent="-285750">
                        <a:buFont typeface="Arial" panose="020B0604020202020204" pitchFamily="34" charset="0"/>
                        <a:buChar char="•"/>
                      </a:pPr>
                      <a:r>
                        <a:rPr lang="en-US" b="1" u="none" dirty="0"/>
                        <a:t>Great relations with the customers</a:t>
                      </a:r>
                    </a:p>
                    <a:p>
                      <a:pPr marL="285750" indent="-285750">
                        <a:buFont typeface="Arial" panose="020B0604020202020204" pitchFamily="34" charset="0"/>
                        <a:buChar char="•"/>
                      </a:pPr>
                      <a:r>
                        <a:rPr lang="en-US" b="1" u="none" dirty="0"/>
                        <a:t>Cost effectiveness</a:t>
                      </a:r>
                    </a:p>
                    <a:p>
                      <a:pPr marL="285750" indent="-285750">
                        <a:buFont typeface="Arial" panose="020B0604020202020204" pitchFamily="34" charset="0"/>
                        <a:buChar char="•"/>
                      </a:pPr>
                      <a:r>
                        <a:rPr lang="en-US" b="1" u="none" dirty="0"/>
                        <a:t>Great accessibility</a:t>
                      </a:r>
                    </a:p>
                    <a:p>
                      <a:pPr marL="285750" indent="-285750">
                        <a:buFont typeface="Arial" panose="020B0604020202020204" pitchFamily="34" charset="0"/>
                        <a:buChar char="•"/>
                      </a:pPr>
                      <a:r>
                        <a:rPr lang="en-US" b="1" u="none" dirty="0"/>
                        <a:t>Time Saving</a:t>
                      </a:r>
                    </a:p>
                    <a:p>
                      <a:pPr marL="285750" indent="-285750">
                        <a:buFont typeface="Arial" panose="020B0604020202020204" pitchFamily="34" charset="0"/>
                        <a:buChar char="•"/>
                      </a:pPr>
                      <a:endParaRPr lang="en-US" b="1" u="none" dirty="0"/>
                    </a:p>
                    <a:p>
                      <a:pPr marL="285750" indent="-285750">
                        <a:buFont typeface="Arial" panose="020B0604020202020204" pitchFamily="34" charset="0"/>
                        <a:buChar char="•"/>
                      </a:pPr>
                      <a:endParaRPr lang="en-US" b="1" u="sng" dirty="0"/>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endParaRPr lang="en-US" b="1" dirty="0"/>
                    </a:p>
                  </a:txBody>
                  <a:tcPr/>
                </a:tc>
                <a:tc>
                  <a:txBody>
                    <a:bodyPr/>
                    <a:lstStyle/>
                    <a:p>
                      <a:r>
                        <a:rPr lang="en-US" b="1" u="sng" dirty="0"/>
                        <a:t>Weaknesses </a:t>
                      </a:r>
                    </a:p>
                    <a:p>
                      <a:pPr marL="285750" indent="-285750">
                        <a:buFont typeface="Arial" panose="020B0604020202020204" pitchFamily="34" charset="0"/>
                        <a:buChar char="•"/>
                      </a:pPr>
                      <a:r>
                        <a:rPr lang="en-US" b="1" dirty="0"/>
                        <a:t>Not enough existing networks </a:t>
                      </a:r>
                    </a:p>
                    <a:p>
                      <a:pPr marL="285750" indent="-285750">
                        <a:buFont typeface="Arial" panose="020B0604020202020204" pitchFamily="34" charset="0"/>
                        <a:buChar char="•"/>
                      </a:pPr>
                      <a:r>
                        <a:rPr lang="en-US" b="1" dirty="0"/>
                        <a:t>Technical difficulties e.g. Internet could be slow or cut off</a:t>
                      </a:r>
                    </a:p>
                    <a:p>
                      <a:pPr marL="285750" indent="-285750">
                        <a:buFont typeface="Arial" panose="020B0604020202020204" pitchFamily="34" charset="0"/>
                        <a:buChar char="•"/>
                      </a:pPr>
                      <a:r>
                        <a:rPr lang="en-US" b="1" dirty="0"/>
                        <a:t>Can be impersonal </a:t>
                      </a:r>
                    </a:p>
                    <a:p>
                      <a:pPr marL="285750" indent="-285750">
                        <a:buFont typeface="Arial" panose="020B0604020202020204" pitchFamily="34" charset="0"/>
                        <a:buChar char="•"/>
                      </a:pPr>
                      <a:r>
                        <a:rPr lang="en-US" b="1" dirty="0"/>
                        <a:t>Limited information </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endParaRPr lang="en-US" b="1" dirty="0"/>
                    </a:p>
                    <a:p>
                      <a:endParaRPr lang="en-US" b="1" dirty="0"/>
                    </a:p>
                  </a:txBody>
                  <a:tcPr/>
                </a:tc>
                <a:extLst>
                  <a:ext uri="{0D108BD9-81ED-4DB2-BD59-A6C34878D82A}">
                    <a16:rowId xmlns:a16="http://schemas.microsoft.com/office/drawing/2014/main" val="589154099"/>
                  </a:ext>
                </a:extLst>
              </a:tr>
              <a:tr h="1611344">
                <a:tc>
                  <a:txBody>
                    <a:bodyPr/>
                    <a:lstStyle/>
                    <a:p>
                      <a:r>
                        <a:rPr lang="en-US" b="1" u="sng" dirty="0"/>
                        <a:t>Opportunities </a:t>
                      </a:r>
                    </a:p>
                    <a:p>
                      <a:pPr marL="285750" indent="-285750">
                        <a:buFont typeface="Arial" panose="020B0604020202020204" pitchFamily="34" charset="0"/>
                        <a:buChar char="•"/>
                      </a:pPr>
                      <a:r>
                        <a:rPr lang="en-US" b="1" u="none" dirty="0"/>
                        <a:t>Could progress further in the future</a:t>
                      </a:r>
                    </a:p>
                    <a:p>
                      <a:pPr marL="285750" indent="-285750">
                        <a:buFont typeface="Arial" panose="020B0604020202020204" pitchFamily="34" charset="0"/>
                        <a:buChar char="•"/>
                      </a:pPr>
                      <a:r>
                        <a:rPr lang="en-US" b="1" u="none" dirty="0"/>
                        <a:t>Increase in customers</a:t>
                      </a:r>
                    </a:p>
                    <a:p>
                      <a:pPr marL="285750" indent="-285750">
                        <a:buFont typeface="Arial" panose="020B0604020202020204" pitchFamily="34" charset="0"/>
                        <a:buChar char="•"/>
                      </a:pPr>
                      <a:r>
                        <a:rPr lang="en-US" b="1" u="none" dirty="0"/>
                        <a:t>Alliances/ Co-branding</a:t>
                      </a:r>
                    </a:p>
                    <a:p>
                      <a:pPr marL="285750" indent="-285750">
                        <a:buFont typeface="Arial" panose="020B0604020202020204" pitchFamily="34" charset="0"/>
                        <a:buChar char="•"/>
                      </a:pPr>
                      <a:endParaRPr lang="en-US" b="1" u="none" dirty="0"/>
                    </a:p>
                    <a:p>
                      <a:pPr marL="285750" indent="-285750">
                        <a:buFont typeface="Arial" panose="020B0604020202020204" pitchFamily="34" charset="0"/>
                        <a:buChar char="•"/>
                      </a:pPr>
                      <a:endParaRPr lang="en-US" b="1" u="none" dirty="0"/>
                    </a:p>
                    <a:p>
                      <a:pPr marL="285750" indent="-285750">
                        <a:buFont typeface="Arial" panose="020B0604020202020204" pitchFamily="34" charset="0"/>
                        <a:buChar char="•"/>
                      </a:pPr>
                      <a:endParaRPr lang="en-US" b="1" u="none" dirty="0"/>
                    </a:p>
                  </a:txBody>
                  <a:tcPr/>
                </a:tc>
                <a:tc>
                  <a:txBody>
                    <a:bodyPr/>
                    <a:lstStyle/>
                    <a:p>
                      <a:r>
                        <a:rPr lang="en-US" b="1" u="sng" dirty="0"/>
                        <a:t>Threats</a:t>
                      </a:r>
                    </a:p>
                    <a:p>
                      <a:pPr marL="285750" indent="-285750">
                        <a:buFont typeface="Arial" panose="020B0604020202020204" pitchFamily="34" charset="0"/>
                        <a:buChar char="•"/>
                      </a:pPr>
                      <a:r>
                        <a:rPr lang="en-US" b="1" u="none" dirty="0"/>
                        <a:t>Customers choice</a:t>
                      </a:r>
                    </a:p>
                    <a:p>
                      <a:pPr marL="285750" indent="-285750">
                        <a:buFont typeface="Arial" panose="020B0604020202020204" pitchFamily="34" charset="0"/>
                        <a:buChar char="•"/>
                      </a:pPr>
                      <a:r>
                        <a:rPr lang="en-US" b="1" u="none" dirty="0"/>
                        <a:t>Competitors </a:t>
                      </a:r>
                    </a:p>
                    <a:p>
                      <a:pPr marL="285750" indent="-285750">
                        <a:buFont typeface="Arial" panose="020B0604020202020204" pitchFamily="34" charset="0"/>
                        <a:buChar char="•"/>
                      </a:pPr>
                      <a:r>
                        <a:rPr lang="en-US" b="1" u="none" dirty="0"/>
                        <a:t>Lack of support </a:t>
                      </a:r>
                    </a:p>
                    <a:p>
                      <a:pPr marL="285750" indent="-285750">
                        <a:buFont typeface="Arial" panose="020B0604020202020204" pitchFamily="34" charset="0"/>
                        <a:buChar char="•"/>
                      </a:pPr>
                      <a:endParaRPr lang="en-US" b="1" u="none" dirty="0"/>
                    </a:p>
                    <a:p>
                      <a:pPr marL="285750" indent="-285750">
                        <a:buFont typeface="Arial" panose="020B0604020202020204" pitchFamily="34" charset="0"/>
                        <a:buChar char="•"/>
                      </a:pPr>
                      <a:endParaRPr lang="en-US" b="1" u="none" dirty="0"/>
                    </a:p>
                    <a:p>
                      <a:pPr marL="285750" indent="-285750">
                        <a:buFont typeface="Arial" panose="020B0604020202020204" pitchFamily="34" charset="0"/>
                        <a:buChar char="•"/>
                      </a:pPr>
                      <a:endParaRPr lang="en-US" b="1" u="none" dirty="0"/>
                    </a:p>
                  </a:txBody>
                  <a:tcPr/>
                </a:tc>
                <a:extLst>
                  <a:ext uri="{0D108BD9-81ED-4DB2-BD59-A6C34878D82A}">
                    <a16:rowId xmlns:a16="http://schemas.microsoft.com/office/drawing/2014/main" val="1051436835"/>
                  </a:ext>
                </a:extLst>
              </a:tr>
            </a:tbl>
          </a:graphicData>
        </a:graphic>
      </p:graphicFrame>
      <p:pic>
        <p:nvPicPr>
          <p:cNvPr id="5" name="Audio Recording 8 Jan 2021 at 23:15:29" descr="Audio Recording 8 Jan 2021 at 23:15:29">
            <a:hlinkClick r:id="" action="ppaction://media"/>
            <a:extLst>
              <a:ext uri="{FF2B5EF4-FFF2-40B4-BE49-F238E27FC236}">
                <a16:creationId xmlns:a16="http://schemas.microsoft.com/office/drawing/2014/main" id="{111C0AC6-6372-FD45-A033-8116B27887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441371" y="3022600"/>
            <a:ext cx="812800" cy="812800"/>
          </a:xfrm>
          <a:prstGeom prst="rect">
            <a:avLst/>
          </a:prstGeom>
        </p:spPr>
      </p:pic>
    </p:spTree>
    <p:extLst>
      <p:ext uri="{BB962C8B-B14F-4D97-AF65-F5344CB8AC3E}">
        <p14:creationId xmlns:p14="http://schemas.microsoft.com/office/powerpoint/2010/main" val="3756801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0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445F87-8DA1-A24C-88C0-3ED77DB49A7A}"/>
              </a:ext>
            </a:extLst>
          </p:cNvPr>
          <p:cNvSpPr>
            <a:spLocks noGrp="1"/>
          </p:cNvSpPr>
          <p:nvPr>
            <p:ph type="title"/>
          </p:nvPr>
        </p:nvSpPr>
        <p:spPr>
          <a:xfrm>
            <a:off x="1295402" y="982132"/>
            <a:ext cx="9601196" cy="1303867"/>
          </a:xfrm>
        </p:spPr>
        <p:txBody>
          <a:bodyPr>
            <a:normAutofit/>
          </a:bodyPr>
          <a:lstStyle/>
          <a:p>
            <a:r>
              <a:rPr lang="en-US" dirty="0"/>
              <a:t>Display of My Campaign</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B20D106-5F49-8F47-8963-8644A3C60313}"/>
              </a:ext>
            </a:extLst>
          </p:cNvPr>
          <p:cNvSpPr>
            <a:spLocks noGrp="1"/>
          </p:cNvSpPr>
          <p:nvPr>
            <p:ph idx="1"/>
          </p:nvPr>
        </p:nvSpPr>
        <p:spPr>
          <a:xfrm>
            <a:off x="1295401" y="2556932"/>
            <a:ext cx="9601196" cy="3318936"/>
          </a:xfrm>
        </p:spPr>
        <p:txBody>
          <a:bodyPr>
            <a:normAutofit/>
          </a:bodyPr>
          <a:lstStyle/>
          <a:p>
            <a:r>
              <a:rPr lang="en-US" dirty="0"/>
              <a:t>The Dragon Hotel Website</a:t>
            </a:r>
          </a:p>
          <a:p>
            <a:r>
              <a:rPr lang="en-US" dirty="0"/>
              <a:t>Social Media Platforms</a:t>
            </a:r>
          </a:p>
          <a:p>
            <a:endParaRPr lang="en-US" dirty="0"/>
          </a:p>
        </p:txBody>
      </p:sp>
      <p:pic>
        <p:nvPicPr>
          <p:cNvPr id="5" name="Picture 4" descr="A picture containing text, indoor, ceiling, room&#10;&#10;Description automatically generated">
            <a:extLst>
              <a:ext uri="{FF2B5EF4-FFF2-40B4-BE49-F238E27FC236}">
                <a16:creationId xmlns:a16="http://schemas.microsoft.com/office/drawing/2014/main" id="{C00B618F-24C5-BE4A-9D3D-8DB338E1290D}"/>
              </a:ext>
            </a:extLst>
          </p:cNvPr>
          <p:cNvPicPr>
            <a:picLocks noChangeAspect="1"/>
          </p:cNvPicPr>
          <p:nvPr/>
        </p:nvPicPr>
        <p:blipFill>
          <a:blip r:embed="rId6"/>
          <a:stretch>
            <a:fillRect/>
          </a:stretch>
        </p:blipFill>
        <p:spPr>
          <a:xfrm>
            <a:off x="6287798" y="2871331"/>
            <a:ext cx="5083461" cy="2953282"/>
          </a:xfrm>
          <a:prstGeom prst="rect">
            <a:avLst/>
          </a:prstGeom>
        </p:spPr>
      </p:pic>
      <p:pic>
        <p:nvPicPr>
          <p:cNvPr id="4098" name="Picture 2" descr="Google Ads - Wikipedia">
            <a:extLst>
              <a:ext uri="{FF2B5EF4-FFF2-40B4-BE49-F238E27FC236}">
                <a16:creationId xmlns:a16="http://schemas.microsoft.com/office/drawing/2014/main" id="{249B9A3F-11BC-E84D-96FB-CC094C1A3E6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95401" y="3685572"/>
            <a:ext cx="2147093" cy="2376562"/>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Recording 8 Jan 2021 at 23:18:40" descr="Audio Recording 8 Jan 2021 at 23:18:40">
            <a:hlinkClick r:id="" action="ppaction://media"/>
            <a:extLst>
              <a:ext uri="{FF2B5EF4-FFF2-40B4-BE49-F238E27FC236}">
                <a16:creationId xmlns:a16="http://schemas.microsoft.com/office/drawing/2014/main" id="{B04DA709-4A5A-2D41-9287-65BD632E65B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219827" y="4014487"/>
            <a:ext cx="812800" cy="812800"/>
          </a:xfrm>
          <a:prstGeom prst="rect">
            <a:avLst/>
          </a:prstGeom>
        </p:spPr>
      </p:pic>
    </p:spTree>
    <p:extLst>
      <p:ext uri="{BB962C8B-B14F-4D97-AF65-F5344CB8AC3E}">
        <p14:creationId xmlns:p14="http://schemas.microsoft.com/office/powerpoint/2010/main" val="4002056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03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7"/>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002732-CBB5-405C-BDDC-37C39BF6E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AA492AF-9B08-416A-9BEC-1EC284C5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AE770C-2B15-4943-A508-EA2408AB9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6445F87-8DA1-A24C-88C0-3ED77DB49A7A}"/>
              </a:ext>
            </a:extLst>
          </p:cNvPr>
          <p:cNvSpPr>
            <a:spLocks noGrp="1"/>
          </p:cNvSpPr>
          <p:nvPr>
            <p:ph type="title"/>
          </p:nvPr>
        </p:nvSpPr>
        <p:spPr>
          <a:xfrm>
            <a:off x="1005204" y="1096772"/>
            <a:ext cx="9601196" cy="1303867"/>
          </a:xfrm>
        </p:spPr>
        <p:txBody>
          <a:bodyPr>
            <a:normAutofit/>
          </a:bodyPr>
          <a:lstStyle/>
          <a:p>
            <a:r>
              <a:rPr lang="en-US" dirty="0"/>
              <a:t>Thank You for Listening! </a:t>
            </a:r>
          </a:p>
        </p:txBody>
      </p:sp>
      <p:cxnSp>
        <p:nvCxnSpPr>
          <p:cNvPr id="14" name="Straight Connector 13">
            <a:extLst>
              <a:ext uri="{FF2B5EF4-FFF2-40B4-BE49-F238E27FC236}">
                <a16:creationId xmlns:a16="http://schemas.microsoft.com/office/drawing/2014/main" id="{7955E33A-07BE-426F-B937-739F88BFB0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pic>
        <p:nvPicPr>
          <p:cNvPr id="5122" name="Picture 2" descr="Do You Have Any Questions?&quot; — Candacy UK">
            <a:extLst>
              <a:ext uri="{FF2B5EF4-FFF2-40B4-BE49-F238E27FC236}">
                <a16:creationId xmlns:a16="http://schemas.microsoft.com/office/drawing/2014/main" id="{4F29FE20-4D23-644E-A1FA-E991322909A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46196" y="2500185"/>
            <a:ext cx="7496432" cy="374821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351BEF6C-075E-F649-A5A0-3481885E3B8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pic>
        <p:nvPicPr>
          <p:cNvPr id="5" name="Audio Recording 8 Jan 2021 at 23:19:23" descr="Audio Recording 8 Jan 2021 at 23:19:23">
            <a:hlinkClick r:id="" action="ppaction://media"/>
            <a:extLst>
              <a:ext uri="{FF2B5EF4-FFF2-40B4-BE49-F238E27FC236}">
                <a16:creationId xmlns:a16="http://schemas.microsoft.com/office/drawing/2014/main" id="{239DBA23-D1AF-464B-9E2E-7D41A639009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3734993511"/>
      </p:ext>
    </p:extLst>
  </p:cSld>
  <p:clrMapOvr>
    <a:masterClrMapping/>
  </p:clrMapOvr>
  <mc:AlternateContent xmlns:mc="http://schemas.openxmlformats.org/markup-compatibility/2006">
    <mc:Choice xmlns:p14="http://schemas.microsoft.com/office/powerpoint/2010/main" Requires="p14">
      <p:transition spd="slow" p14:dur="2000" advTm="4237"/>
    </mc:Choice>
    <mc:Fallback>
      <p:transition spd="slow" advTm="42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5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293</TotalTime>
  <Words>1028</Words>
  <Application>Microsoft Macintosh PowerPoint</Application>
  <PresentationFormat>Widescreen</PresentationFormat>
  <Paragraphs>64</Paragraphs>
  <Slides>7</Slides>
  <Notes>7</Notes>
  <HiddenSlides>0</HiddenSlides>
  <MMClips>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Garamond</vt:lpstr>
      <vt:lpstr>Organic</vt:lpstr>
      <vt:lpstr>Customised Virtual Tours at The Dragon Hotel</vt:lpstr>
      <vt:lpstr>Content of the Business</vt:lpstr>
      <vt:lpstr>Social Media Accounts</vt:lpstr>
      <vt:lpstr>Email for The Business</vt:lpstr>
      <vt:lpstr>SWOT Analysis</vt:lpstr>
      <vt:lpstr>Display of My Campaign</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Customised Virtual Tours at The Dragon Hotel</dc:title>
  <dc:creator>Chloe Jones</dc:creator>
  <cp:lastModifiedBy>Chloe Jones</cp:lastModifiedBy>
  <cp:revision>2</cp:revision>
  <dcterms:created xsi:type="dcterms:W3CDTF">2021-01-08T16:17:12Z</dcterms:created>
  <dcterms:modified xsi:type="dcterms:W3CDTF">2021-01-09T00:04:22Z</dcterms:modified>
</cp:coreProperties>
</file>