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D09D14-A3FC-4624-9BB8-41427249759F}" v="1" dt="2026-06-20T21:50:38.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ina Dad (2508165)" userId="ef1a01fd-86dd-4981-b2c8-309920f825e8" providerId="ADAL" clId="{2541F9DC-FA93-4912-95D6-33112FEFBC7E}"/>
    <pc:docChg chg="undo custSel addSld delSld modSld sldOrd">
      <pc:chgData name="Shabina Dad (2508165)" userId="ef1a01fd-86dd-4981-b2c8-309920f825e8" providerId="ADAL" clId="{2541F9DC-FA93-4912-95D6-33112FEFBC7E}" dt="2026-06-22T08:33:03.771" v="3864"/>
      <pc:docMkLst>
        <pc:docMk/>
      </pc:docMkLst>
      <pc:sldChg chg="modSp mod">
        <pc:chgData name="Shabina Dad (2508165)" userId="ef1a01fd-86dd-4981-b2c8-309920f825e8" providerId="ADAL" clId="{2541F9DC-FA93-4912-95D6-33112FEFBC7E}" dt="2026-06-20T22:50:53.636" v="1570" actId="20577"/>
        <pc:sldMkLst>
          <pc:docMk/>
          <pc:sldMk cId="2653089611" sldId="257"/>
        </pc:sldMkLst>
        <pc:spChg chg="mod">
          <ac:chgData name="Shabina Dad (2508165)" userId="ef1a01fd-86dd-4981-b2c8-309920f825e8" providerId="ADAL" clId="{2541F9DC-FA93-4912-95D6-33112FEFBC7E}" dt="2026-06-20T22:50:53.636" v="1570" actId="20577"/>
          <ac:spMkLst>
            <pc:docMk/>
            <pc:sldMk cId="2653089611" sldId="257"/>
            <ac:spMk id="3" creationId="{804F4569-30CE-3BD4-219F-8973B14F1ADE}"/>
          </ac:spMkLst>
        </pc:spChg>
      </pc:sldChg>
      <pc:sldChg chg="modSp mod">
        <pc:chgData name="Shabina Dad (2508165)" userId="ef1a01fd-86dd-4981-b2c8-309920f825e8" providerId="ADAL" clId="{2541F9DC-FA93-4912-95D6-33112FEFBC7E}" dt="2026-06-20T22:58:17.443" v="1611" actId="20577"/>
        <pc:sldMkLst>
          <pc:docMk/>
          <pc:sldMk cId="1608027657" sldId="258"/>
        </pc:sldMkLst>
        <pc:spChg chg="mod">
          <ac:chgData name="Shabina Dad (2508165)" userId="ef1a01fd-86dd-4981-b2c8-309920f825e8" providerId="ADAL" clId="{2541F9DC-FA93-4912-95D6-33112FEFBC7E}" dt="2026-06-20T22:58:17.443" v="1611" actId="20577"/>
          <ac:spMkLst>
            <pc:docMk/>
            <pc:sldMk cId="1608027657" sldId="258"/>
            <ac:spMk id="3" creationId="{D62D0C59-1FEB-DC6A-7920-0D45798B984B}"/>
          </ac:spMkLst>
        </pc:spChg>
      </pc:sldChg>
      <pc:sldChg chg="modSp mod">
        <pc:chgData name="Shabina Dad (2508165)" userId="ef1a01fd-86dd-4981-b2c8-309920f825e8" providerId="ADAL" clId="{2541F9DC-FA93-4912-95D6-33112FEFBC7E}" dt="2026-06-22T08:26:27.848" v="3512" actId="33524"/>
        <pc:sldMkLst>
          <pc:docMk/>
          <pc:sldMk cId="2089763666" sldId="260"/>
        </pc:sldMkLst>
        <pc:spChg chg="mod">
          <ac:chgData name="Shabina Dad (2508165)" userId="ef1a01fd-86dd-4981-b2c8-309920f825e8" providerId="ADAL" clId="{2541F9DC-FA93-4912-95D6-33112FEFBC7E}" dt="2026-06-22T08:26:27.848" v="3512" actId="33524"/>
          <ac:spMkLst>
            <pc:docMk/>
            <pc:sldMk cId="2089763666" sldId="260"/>
            <ac:spMk id="3" creationId="{B7F57DA4-7839-A70F-720F-DED186A4203E}"/>
          </ac:spMkLst>
        </pc:spChg>
      </pc:sldChg>
      <pc:sldChg chg="modSp mod ord">
        <pc:chgData name="Shabina Dad (2508165)" userId="ef1a01fd-86dd-4981-b2c8-309920f825e8" providerId="ADAL" clId="{2541F9DC-FA93-4912-95D6-33112FEFBC7E}" dt="2026-06-22T08:32:58.225" v="3862"/>
        <pc:sldMkLst>
          <pc:docMk/>
          <pc:sldMk cId="4279984858" sldId="261"/>
        </pc:sldMkLst>
        <pc:spChg chg="mod">
          <ac:chgData name="Shabina Dad (2508165)" userId="ef1a01fd-86dd-4981-b2c8-309920f825e8" providerId="ADAL" clId="{2541F9DC-FA93-4912-95D6-33112FEFBC7E}" dt="2026-06-20T22:35:45.181" v="1330" actId="1076"/>
          <ac:spMkLst>
            <pc:docMk/>
            <pc:sldMk cId="4279984858" sldId="261"/>
            <ac:spMk id="2" creationId="{B6A16B3A-C096-0681-850E-D6694F0B67BD}"/>
          </ac:spMkLst>
        </pc:spChg>
        <pc:spChg chg="mod">
          <ac:chgData name="Shabina Dad (2508165)" userId="ef1a01fd-86dd-4981-b2c8-309920f825e8" providerId="ADAL" clId="{2541F9DC-FA93-4912-95D6-33112FEFBC7E}" dt="2026-06-22T08:25:53.433" v="3506" actId="33524"/>
          <ac:spMkLst>
            <pc:docMk/>
            <pc:sldMk cId="4279984858" sldId="261"/>
            <ac:spMk id="3" creationId="{8E5FA925-4565-7FE1-4365-CFB53C62AD40}"/>
          </ac:spMkLst>
        </pc:spChg>
      </pc:sldChg>
      <pc:sldChg chg="modSp del mod">
        <pc:chgData name="Shabina Dad (2508165)" userId="ef1a01fd-86dd-4981-b2c8-309920f825e8" providerId="ADAL" clId="{2541F9DC-FA93-4912-95D6-33112FEFBC7E}" dt="2026-06-22T05:52:35.575" v="1612" actId="47"/>
        <pc:sldMkLst>
          <pc:docMk/>
          <pc:sldMk cId="3841233138" sldId="262"/>
        </pc:sldMkLst>
      </pc:sldChg>
      <pc:sldChg chg="del">
        <pc:chgData name="Shabina Dad (2508165)" userId="ef1a01fd-86dd-4981-b2c8-309920f825e8" providerId="ADAL" clId="{2541F9DC-FA93-4912-95D6-33112FEFBC7E}" dt="2026-06-22T05:52:35.705" v="1613" actId="47"/>
        <pc:sldMkLst>
          <pc:docMk/>
          <pc:sldMk cId="327293476" sldId="263"/>
        </pc:sldMkLst>
      </pc:sldChg>
      <pc:sldChg chg="modSp mod">
        <pc:chgData name="Shabina Dad (2508165)" userId="ef1a01fd-86dd-4981-b2c8-309920f825e8" providerId="ADAL" clId="{2541F9DC-FA93-4912-95D6-33112FEFBC7E}" dt="2026-06-22T08:25:10.781" v="3498" actId="313"/>
        <pc:sldMkLst>
          <pc:docMk/>
          <pc:sldMk cId="744502101" sldId="264"/>
        </pc:sldMkLst>
        <pc:spChg chg="mod">
          <ac:chgData name="Shabina Dad (2508165)" userId="ef1a01fd-86dd-4981-b2c8-309920f825e8" providerId="ADAL" clId="{2541F9DC-FA93-4912-95D6-33112FEFBC7E}" dt="2026-06-22T06:11:45.687" v="2340" actId="14100"/>
          <ac:spMkLst>
            <pc:docMk/>
            <pc:sldMk cId="744502101" sldId="264"/>
            <ac:spMk id="2" creationId="{12BD48B1-CE1E-51AD-26CB-3E328E525927}"/>
          </ac:spMkLst>
        </pc:spChg>
        <pc:spChg chg="mod">
          <ac:chgData name="Shabina Dad (2508165)" userId="ef1a01fd-86dd-4981-b2c8-309920f825e8" providerId="ADAL" clId="{2541F9DC-FA93-4912-95D6-33112FEFBC7E}" dt="2026-06-22T08:25:10.781" v="3498" actId="313"/>
          <ac:spMkLst>
            <pc:docMk/>
            <pc:sldMk cId="744502101" sldId="264"/>
            <ac:spMk id="3" creationId="{AE15F1A2-24A7-991C-B038-0ED0AB48CB97}"/>
          </ac:spMkLst>
        </pc:spChg>
      </pc:sldChg>
      <pc:sldChg chg="modSp mod">
        <pc:chgData name="Shabina Dad (2508165)" userId="ef1a01fd-86dd-4981-b2c8-309920f825e8" providerId="ADAL" clId="{2541F9DC-FA93-4912-95D6-33112FEFBC7E}" dt="2026-06-22T08:24:59.045" v="3497" actId="313"/>
        <pc:sldMkLst>
          <pc:docMk/>
          <pc:sldMk cId="1551304530" sldId="265"/>
        </pc:sldMkLst>
        <pc:spChg chg="mod">
          <ac:chgData name="Shabina Dad (2508165)" userId="ef1a01fd-86dd-4981-b2c8-309920f825e8" providerId="ADAL" clId="{2541F9DC-FA93-4912-95D6-33112FEFBC7E}" dt="2026-06-22T06:36:31.169" v="3452" actId="14100"/>
          <ac:spMkLst>
            <pc:docMk/>
            <pc:sldMk cId="1551304530" sldId="265"/>
            <ac:spMk id="2" creationId="{6BD05948-7507-FBFC-8B4B-E5C5BFCAD9BC}"/>
          </ac:spMkLst>
        </pc:spChg>
        <pc:spChg chg="mod">
          <ac:chgData name="Shabina Dad (2508165)" userId="ef1a01fd-86dd-4981-b2c8-309920f825e8" providerId="ADAL" clId="{2541F9DC-FA93-4912-95D6-33112FEFBC7E}" dt="2026-06-22T08:24:59.045" v="3497" actId="313"/>
          <ac:spMkLst>
            <pc:docMk/>
            <pc:sldMk cId="1551304530" sldId="265"/>
            <ac:spMk id="3" creationId="{DAEFEA93-9A37-84EE-47A6-A29D74A3E9EB}"/>
          </ac:spMkLst>
        </pc:spChg>
      </pc:sldChg>
      <pc:sldChg chg="modSp new mod ord">
        <pc:chgData name="Shabina Dad (2508165)" userId="ef1a01fd-86dd-4981-b2c8-309920f825e8" providerId="ADAL" clId="{2541F9DC-FA93-4912-95D6-33112FEFBC7E}" dt="2026-06-22T08:33:03.771" v="3864"/>
        <pc:sldMkLst>
          <pc:docMk/>
          <pc:sldMk cId="1963519360" sldId="266"/>
        </pc:sldMkLst>
        <pc:spChg chg="mod">
          <ac:chgData name="Shabina Dad (2508165)" userId="ef1a01fd-86dd-4981-b2c8-309920f825e8" providerId="ADAL" clId="{2541F9DC-FA93-4912-95D6-33112FEFBC7E}" dt="2026-06-22T08:26:45.981" v="3529" actId="20577"/>
          <ac:spMkLst>
            <pc:docMk/>
            <pc:sldMk cId="1963519360" sldId="266"/>
            <ac:spMk id="2" creationId="{10768253-FD22-A909-65AE-AE9970B5DD9E}"/>
          </ac:spMkLst>
        </pc:spChg>
        <pc:spChg chg="mod">
          <ac:chgData name="Shabina Dad (2508165)" userId="ef1a01fd-86dd-4981-b2c8-309920f825e8" providerId="ADAL" clId="{2541F9DC-FA93-4912-95D6-33112FEFBC7E}" dt="2026-06-22T08:32:44.326" v="3860" actId="20577"/>
          <ac:spMkLst>
            <pc:docMk/>
            <pc:sldMk cId="1963519360" sldId="266"/>
            <ac:spMk id="3" creationId="{9AEDAB82-0ECF-1115-E96E-D8AF8263001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3922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54224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627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0132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4409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684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878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33121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45138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79240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3937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28379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88" r:id="rId7"/>
    <p:sldLayoutId id="2147483687" r:id="rId8"/>
    <p:sldLayoutId id="214748368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CF9ADEB-57AA-3AE4-E255-7F2DEBE89241}"/>
              </a:ext>
            </a:extLst>
          </p:cNvPr>
          <p:cNvSpPr txBox="1"/>
          <p:nvPr/>
        </p:nvSpPr>
        <p:spPr>
          <a:xfrm>
            <a:off x="5496821" y="1371600"/>
            <a:ext cx="6034187" cy="1097280"/>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b="1">
                <a:latin typeface="+mj-lt"/>
                <a:ea typeface="+mj-ea"/>
                <a:cs typeface="+mj-cs"/>
              </a:rPr>
              <a:t>Problem solving skills in health and social care</a:t>
            </a:r>
          </a:p>
        </p:txBody>
      </p:sp>
      <p:pic>
        <p:nvPicPr>
          <p:cNvPr id="2" name="Picture 1">
            <a:extLst>
              <a:ext uri="{FF2B5EF4-FFF2-40B4-BE49-F238E27FC236}">
                <a16:creationId xmlns:a16="http://schemas.microsoft.com/office/drawing/2014/main" id="{BA74D473-027B-AFD7-5869-73FFB836EE54}"/>
              </a:ext>
            </a:extLst>
          </p:cNvPr>
          <p:cNvPicPr>
            <a:picLocks noChangeAspect="1"/>
          </p:cNvPicPr>
          <p:nvPr/>
        </p:nvPicPr>
        <p:blipFill>
          <a:blip r:embed="rId2"/>
          <a:srcRect l="17246" r="11919"/>
          <a:stretch>
            <a:fillRect/>
          </a:stretch>
        </p:blipFill>
        <p:spPr>
          <a:xfrm>
            <a:off x="20" y="10"/>
            <a:ext cx="4857871" cy="6857990"/>
          </a:xfrm>
          <a:prstGeom prst="rect">
            <a:avLst/>
          </a:prstGeom>
        </p:spPr>
      </p:pic>
      <p:cxnSp>
        <p:nvCxnSpPr>
          <p:cNvPr id="14" name="Straight Connector 13">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44A65D8-5F25-78CE-5A78-7EA827FF8C1F}"/>
              </a:ext>
            </a:extLst>
          </p:cNvPr>
          <p:cNvSpPr txBox="1"/>
          <p:nvPr/>
        </p:nvSpPr>
        <p:spPr>
          <a:xfrm>
            <a:off x="5496821" y="2633236"/>
            <a:ext cx="6034187" cy="3664687"/>
          </a:xfrm>
          <a:prstGeom prst="rect">
            <a:avLst/>
          </a:prstGeom>
        </p:spPr>
        <p:txBody>
          <a:bodyPr vert="horz" lIns="91440" tIns="45720" rIns="91440" bIns="45720" rtlCol="0">
            <a:normAutofit/>
          </a:bodyPr>
          <a:lstStyle/>
          <a:p>
            <a:pPr defTabSz="914400">
              <a:lnSpc>
                <a:spcPct val="120000"/>
              </a:lnSpc>
              <a:spcAft>
                <a:spcPts val="600"/>
              </a:spcAft>
              <a:buSzPct val="87000"/>
              <a:buFont typeface="Arial" panose="020B0604020202020204" pitchFamily="34" charset="0"/>
              <a:buChar char="•"/>
            </a:pPr>
            <a:r>
              <a:rPr lang="en-US"/>
              <a:t>Shabina dad</a:t>
            </a:r>
          </a:p>
          <a:p>
            <a:pPr defTabSz="914400">
              <a:lnSpc>
                <a:spcPct val="120000"/>
              </a:lnSpc>
              <a:spcAft>
                <a:spcPts val="600"/>
              </a:spcAft>
              <a:buSzPct val="87000"/>
              <a:buFont typeface="Arial" panose="020B0604020202020204" pitchFamily="34" charset="0"/>
              <a:buChar char="•"/>
            </a:pPr>
            <a:r>
              <a:rPr lang="en-US"/>
              <a:t>Student number/ 2508165</a:t>
            </a:r>
          </a:p>
          <a:p>
            <a:pPr defTabSz="914400">
              <a:lnSpc>
                <a:spcPct val="120000"/>
              </a:lnSpc>
              <a:spcAft>
                <a:spcPts val="600"/>
              </a:spcAft>
              <a:buSzPct val="87000"/>
              <a:buFont typeface="Arial" panose="020B0604020202020204" pitchFamily="34" charset="0"/>
              <a:buChar char="•"/>
            </a:pPr>
            <a:r>
              <a:rPr lang="en-US"/>
              <a:t>Tutor/ wafa Nasir</a:t>
            </a:r>
          </a:p>
          <a:p>
            <a:pPr defTabSz="914400">
              <a:lnSpc>
                <a:spcPct val="120000"/>
              </a:lnSpc>
              <a:spcAft>
                <a:spcPts val="600"/>
              </a:spcAft>
              <a:buSzPct val="87000"/>
              <a:buFont typeface="Arial" panose="020B0604020202020204" pitchFamily="34" charset="0"/>
              <a:buChar char="•"/>
            </a:pPr>
            <a:r>
              <a:rPr lang="en-US"/>
              <a:t>Module title / professional development within health and social care</a:t>
            </a:r>
          </a:p>
          <a:p>
            <a:pPr defTabSz="914400">
              <a:lnSpc>
                <a:spcPct val="120000"/>
              </a:lnSpc>
              <a:spcAft>
                <a:spcPts val="600"/>
              </a:spcAft>
              <a:buSzPct val="87000"/>
              <a:buFont typeface="Arial" panose="020B0604020202020204" pitchFamily="34" charset="0"/>
              <a:buChar char="•"/>
            </a:pPr>
            <a:r>
              <a:rPr lang="en-US"/>
              <a:t>Module code/ {LCH4009_BIRM}</a:t>
            </a:r>
          </a:p>
        </p:txBody>
      </p:sp>
    </p:spTree>
    <p:extLst>
      <p:ext uri="{BB962C8B-B14F-4D97-AF65-F5344CB8AC3E}">
        <p14:creationId xmlns:p14="http://schemas.microsoft.com/office/powerpoint/2010/main" val="1214890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84667DD-2E53-7FDC-A70A-0F327BA696AA}"/>
              </a:ext>
            </a:extLst>
          </p:cNvPr>
          <p:cNvSpPr>
            <a:spLocks noGrp="1"/>
          </p:cNvSpPr>
          <p:nvPr>
            <p:ph type="title"/>
          </p:nvPr>
        </p:nvSpPr>
        <p:spPr>
          <a:xfrm>
            <a:off x="5496821" y="1371600"/>
            <a:ext cx="6034187" cy="1097280"/>
          </a:xfrm>
        </p:spPr>
        <p:txBody>
          <a:bodyPr>
            <a:normAutofit/>
          </a:bodyPr>
          <a:lstStyle/>
          <a:p>
            <a:r>
              <a:rPr lang="en-GB" dirty="0"/>
              <a:t>Introduction </a:t>
            </a:r>
          </a:p>
        </p:txBody>
      </p:sp>
      <p:pic>
        <p:nvPicPr>
          <p:cNvPr id="7" name="Picture 6" descr="Analysing medical x-ray results">
            <a:extLst>
              <a:ext uri="{FF2B5EF4-FFF2-40B4-BE49-F238E27FC236}">
                <a16:creationId xmlns:a16="http://schemas.microsoft.com/office/drawing/2014/main" id="{09B97E62-FF29-B41D-D8AF-EBF1332D83EC}"/>
              </a:ext>
            </a:extLst>
          </p:cNvPr>
          <p:cNvPicPr>
            <a:picLocks noChangeAspect="1"/>
          </p:cNvPicPr>
          <p:nvPr/>
        </p:nvPicPr>
        <p:blipFill>
          <a:blip r:embed="rId2"/>
          <a:srcRect l="38619" r="14098" b="-1"/>
          <a:stretch>
            <a:fillRect/>
          </a:stretch>
        </p:blipFill>
        <p:spPr>
          <a:xfrm>
            <a:off x="20" y="10"/>
            <a:ext cx="4857871" cy="6857990"/>
          </a:xfrm>
          <a:prstGeom prst="rect">
            <a:avLst/>
          </a:prstGeom>
        </p:spPr>
      </p:pic>
      <p:cxnSp>
        <p:nvCxnSpPr>
          <p:cNvPr id="13" name="Straight Connector 12">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4F4569-30CE-3BD4-219F-8973B14F1ADE}"/>
              </a:ext>
            </a:extLst>
          </p:cNvPr>
          <p:cNvSpPr>
            <a:spLocks noGrp="1"/>
          </p:cNvSpPr>
          <p:nvPr>
            <p:ph idx="1"/>
          </p:nvPr>
        </p:nvSpPr>
        <p:spPr>
          <a:xfrm>
            <a:off x="5496821" y="2633236"/>
            <a:ext cx="6034187" cy="3664687"/>
          </a:xfrm>
        </p:spPr>
        <p:txBody>
          <a:bodyPr>
            <a:normAutofit/>
          </a:bodyPr>
          <a:lstStyle/>
          <a:p>
            <a:r>
              <a:rPr lang="en-GB" dirty="0"/>
              <a:t>Good morning, everyone my name is Shabina today I will be discussing the importance of problem solving in health and social care. I will explain what problem solving is, why is it important  in professional practise and how it benefits service users, and provide a practical example  of how it is applied and used in a health and social care setting, effectively.</a:t>
            </a:r>
          </a:p>
        </p:txBody>
      </p:sp>
    </p:spTree>
    <p:extLst>
      <p:ext uri="{BB962C8B-B14F-4D97-AF65-F5344CB8AC3E}">
        <p14:creationId xmlns:p14="http://schemas.microsoft.com/office/powerpoint/2010/main" val="2653089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B7C78-A67B-11EB-098B-595F137CABDC}"/>
              </a:ext>
            </a:extLst>
          </p:cNvPr>
          <p:cNvSpPr>
            <a:spLocks noGrp="1"/>
          </p:cNvSpPr>
          <p:nvPr>
            <p:ph type="title"/>
          </p:nvPr>
        </p:nvSpPr>
        <p:spPr>
          <a:xfrm>
            <a:off x="5793149" y="1371600"/>
            <a:ext cx="5737859" cy="1097280"/>
          </a:xfrm>
        </p:spPr>
        <p:txBody>
          <a:bodyPr>
            <a:normAutofit/>
          </a:bodyPr>
          <a:lstStyle/>
          <a:p>
            <a:pPr>
              <a:lnSpc>
                <a:spcPct val="90000"/>
              </a:lnSpc>
            </a:pPr>
            <a:r>
              <a:rPr lang="en-GB" sz="3100" dirty="0"/>
              <a:t>WHAT IS PROBLEM SOLVING IN HEALTH AND SOCIAL CARE?</a:t>
            </a:r>
          </a:p>
        </p:txBody>
      </p:sp>
      <p:pic>
        <p:nvPicPr>
          <p:cNvPr id="4" name="Picture 3">
            <a:extLst>
              <a:ext uri="{FF2B5EF4-FFF2-40B4-BE49-F238E27FC236}">
                <a16:creationId xmlns:a16="http://schemas.microsoft.com/office/drawing/2014/main" id="{4493602D-A2D2-9172-E7D7-C063402FAAA8}"/>
              </a:ext>
            </a:extLst>
          </p:cNvPr>
          <p:cNvPicPr>
            <a:picLocks noChangeAspect="1"/>
          </p:cNvPicPr>
          <p:nvPr/>
        </p:nvPicPr>
        <p:blipFill>
          <a:blip r:embed="rId2"/>
          <a:stretch>
            <a:fillRect/>
          </a:stretch>
        </p:blipFill>
        <p:spPr>
          <a:xfrm>
            <a:off x="713232" y="2371154"/>
            <a:ext cx="4343400" cy="3929062"/>
          </a:xfrm>
          <a:prstGeom prst="rect">
            <a:avLst/>
          </a:prstGeom>
        </p:spPr>
      </p:pic>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2D0C59-1FEB-DC6A-7920-0D45798B984B}"/>
              </a:ext>
            </a:extLst>
          </p:cNvPr>
          <p:cNvSpPr>
            <a:spLocks noGrp="1"/>
          </p:cNvSpPr>
          <p:nvPr>
            <p:ph idx="1"/>
          </p:nvPr>
        </p:nvSpPr>
        <p:spPr>
          <a:xfrm>
            <a:off x="5793149" y="2633236"/>
            <a:ext cx="5737860" cy="3666980"/>
          </a:xfrm>
        </p:spPr>
        <p:txBody>
          <a:bodyPr>
            <a:normAutofit lnSpcReduction="10000"/>
          </a:bodyPr>
          <a:lstStyle/>
          <a:p>
            <a:pPr marL="0" indent="0">
              <a:lnSpc>
                <a:spcPct val="110000"/>
              </a:lnSpc>
              <a:buNone/>
            </a:pPr>
            <a:r>
              <a:rPr lang="en-GB" sz="1000" dirty="0">
                <a:latin typeface="Arial" panose="020B0604020202020204" pitchFamily="34" charset="0"/>
                <a:cs typeface="Arial" panose="020B0604020202020204" pitchFamily="34" charset="0"/>
              </a:rPr>
              <a:t>Definition</a:t>
            </a:r>
          </a:p>
          <a:p>
            <a:pPr>
              <a:lnSpc>
                <a:spcPct val="110000"/>
              </a:lnSpc>
            </a:pPr>
            <a:r>
              <a:rPr lang="en-GB" sz="1000" dirty="0">
                <a:latin typeface="Arial" panose="020B0604020202020204" pitchFamily="34" charset="0"/>
                <a:cs typeface="Arial" panose="020B0604020202020204" pitchFamily="34" charset="0"/>
              </a:rPr>
              <a:t>Problem solving is the ability to identify issues and find effective solutions.</a:t>
            </a:r>
          </a:p>
          <a:p>
            <a:pPr>
              <a:lnSpc>
                <a:spcPct val="110000"/>
              </a:lnSpc>
            </a:pPr>
            <a:r>
              <a:rPr lang="en-GB" sz="1000" dirty="0">
                <a:latin typeface="Arial" panose="020B0604020202020204" pitchFamily="34" charset="0"/>
                <a:cs typeface="Arial" panose="020B0604020202020204" pitchFamily="34" charset="0"/>
              </a:rPr>
              <a:t>This involves critical thinking, decision making, and evaluating outcomes.</a:t>
            </a:r>
          </a:p>
          <a:p>
            <a:pPr>
              <a:lnSpc>
                <a:spcPct val="110000"/>
              </a:lnSpc>
            </a:pPr>
            <a:r>
              <a:rPr lang="en-GB" sz="1000" dirty="0">
                <a:latin typeface="Arial" panose="020B0604020202020204" pitchFamily="34" charset="0"/>
                <a:cs typeface="Arial" panose="020B0604020202020204" pitchFamily="34" charset="0"/>
              </a:rPr>
              <a:t>In health and social care professionals use problem solving skills daily to meet services users needs.</a:t>
            </a:r>
          </a:p>
          <a:p>
            <a:pPr>
              <a:lnSpc>
                <a:spcPct val="110000"/>
              </a:lnSpc>
            </a:pPr>
            <a:r>
              <a:rPr lang="en-GB" sz="1000" dirty="0">
                <a:latin typeface="Arial" panose="020B0604020202020204" pitchFamily="34" charset="0"/>
                <a:cs typeface="Arial" panose="020B0604020202020204" pitchFamily="34" charset="0"/>
              </a:rPr>
              <a:t>Problem solving is a Key skill that helps professionals deal with challenges effectively</a:t>
            </a:r>
          </a:p>
          <a:p>
            <a:pPr marL="0" indent="0">
              <a:lnSpc>
                <a:spcPct val="110000"/>
              </a:lnSpc>
              <a:buNone/>
            </a:pPr>
            <a:r>
              <a:rPr lang="en-GB" sz="1000" dirty="0">
                <a:latin typeface="Arial" panose="020B0604020202020204" pitchFamily="34" charset="0"/>
                <a:cs typeface="Arial" panose="020B0604020202020204" pitchFamily="34" charset="0"/>
              </a:rPr>
              <a:t>In Health and social care professional's, workers often face situations where they need to make decisions quickly and ensure the safety and wellbeing on individual’s </a:t>
            </a:r>
          </a:p>
          <a:p>
            <a:pPr marL="0" indent="0">
              <a:lnSpc>
                <a:spcPct val="110000"/>
              </a:lnSpc>
              <a:buNone/>
            </a:pPr>
            <a:r>
              <a:rPr lang="en-GB" sz="1000" dirty="0">
                <a:latin typeface="Arial" panose="020B0604020202020204" pitchFamily="34" charset="0"/>
                <a:cs typeface="Arial" panose="020B0604020202020204" pitchFamily="34" charset="0"/>
              </a:rPr>
              <a:t>Effective problem solving allows professional to access situations consider options and choose the best course of action.</a:t>
            </a:r>
          </a:p>
          <a:p>
            <a:pPr marL="0" indent="0">
              <a:lnSpc>
                <a:spcPct val="110000"/>
              </a:lnSpc>
              <a:buNone/>
            </a:pPr>
            <a:r>
              <a:rPr lang="en-GB" sz="1000" dirty="0">
                <a:latin typeface="Arial" panose="020B0604020202020204" pitchFamily="34" charset="0"/>
                <a:cs typeface="Arial" panose="020B0604020202020204" pitchFamily="34" charset="0"/>
              </a:rPr>
              <a:t>( skills for care) (2024)</a:t>
            </a:r>
          </a:p>
          <a:p>
            <a:pPr marL="0" indent="0">
              <a:lnSpc>
                <a:spcPct val="110000"/>
              </a:lnSpc>
              <a:buNone/>
            </a:pPr>
            <a:r>
              <a:rPr lang="en-GB" sz="1000" dirty="0">
                <a:latin typeface="Arial" panose="020B0604020202020204" pitchFamily="34" charset="0"/>
                <a:cs typeface="Arial" panose="020B0604020202020204" pitchFamily="34" charset="0"/>
              </a:rPr>
              <a:t>Although problem solving is an essential skill, it is not without challenges health care professionals often work under pressure and may have incomplete information when making decisions. However effective traing, teamwork and reflective practise can help improve problem solving ability's and reduce the likely hood of errors.  Therefore, problem solving remains vital skill in delivering safe effective care( Cottrell,, 2019)</a:t>
            </a:r>
          </a:p>
        </p:txBody>
      </p:sp>
    </p:spTree>
    <p:extLst>
      <p:ext uri="{BB962C8B-B14F-4D97-AF65-F5344CB8AC3E}">
        <p14:creationId xmlns:p14="http://schemas.microsoft.com/office/powerpoint/2010/main" val="1608027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C5B22-2F68-A765-0313-DEB5FB72FA48}"/>
              </a:ext>
            </a:extLst>
          </p:cNvPr>
          <p:cNvSpPr>
            <a:spLocks noGrp="1"/>
          </p:cNvSpPr>
          <p:nvPr>
            <p:ph type="title"/>
          </p:nvPr>
        </p:nvSpPr>
        <p:spPr>
          <a:xfrm>
            <a:off x="5496821" y="1371600"/>
            <a:ext cx="6034187" cy="1097280"/>
          </a:xfrm>
        </p:spPr>
        <p:txBody>
          <a:bodyPr>
            <a:normAutofit/>
          </a:bodyPr>
          <a:lstStyle/>
          <a:p>
            <a:pPr>
              <a:lnSpc>
                <a:spcPct val="90000"/>
              </a:lnSpc>
            </a:pPr>
            <a:r>
              <a:rPr lang="en-GB" sz="3400"/>
              <a:t>Importance in professional practice</a:t>
            </a:r>
          </a:p>
        </p:txBody>
      </p:sp>
      <p:pic>
        <p:nvPicPr>
          <p:cNvPr id="5" name="Picture 4" descr="Person holding a puzzle piece">
            <a:extLst>
              <a:ext uri="{FF2B5EF4-FFF2-40B4-BE49-F238E27FC236}">
                <a16:creationId xmlns:a16="http://schemas.microsoft.com/office/drawing/2014/main" id="{6AE0B95A-6B88-22D9-E869-F8AD1D2EAF4E}"/>
              </a:ext>
            </a:extLst>
          </p:cNvPr>
          <p:cNvPicPr>
            <a:picLocks noChangeAspect="1"/>
          </p:cNvPicPr>
          <p:nvPr/>
        </p:nvPicPr>
        <p:blipFill>
          <a:blip r:embed="rId2"/>
          <a:srcRect l="26167" r="2584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A3C65B-8BD9-4FFD-0770-60B81139CD86}"/>
              </a:ext>
            </a:extLst>
          </p:cNvPr>
          <p:cNvSpPr>
            <a:spLocks noGrp="1"/>
          </p:cNvSpPr>
          <p:nvPr>
            <p:ph idx="1"/>
          </p:nvPr>
        </p:nvSpPr>
        <p:spPr>
          <a:xfrm>
            <a:off x="5496821" y="2633236"/>
            <a:ext cx="6034187" cy="3664687"/>
          </a:xfrm>
        </p:spPr>
        <p:txBody>
          <a:bodyPr>
            <a:normAutofit/>
          </a:bodyPr>
          <a:lstStyle/>
          <a:p>
            <a:pPr>
              <a:lnSpc>
                <a:spcPct val="110000"/>
              </a:lnSpc>
            </a:pPr>
            <a:r>
              <a:rPr lang="en-GB" sz="1400" dirty="0"/>
              <a:t>Supports safe and Effective Care</a:t>
            </a:r>
          </a:p>
          <a:p>
            <a:pPr>
              <a:lnSpc>
                <a:spcPct val="110000"/>
              </a:lnSpc>
            </a:pPr>
            <a:r>
              <a:rPr lang="en-GB" sz="1400" dirty="0"/>
              <a:t>Helps Professional respond to changing situations</a:t>
            </a:r>
          </a:p>
          <a:p>
            <a:pPr>
              <a:lnSpc>
                <a:spcPct val="110000"/>
              </a:lnSpc>
            </a:pPr>
            <a:r>
              <a:rPr lang="en-GB" sz="1400" dirty="0"/>
              <a:t>Improves decision making</a:t>
            </a:r>
          </a:p>
          <a:p>
            <a:pPr>
              <a:lnSpc>
                <a:spcPct val="110000"/>
              </a:lnSpc>
            </a:pPr>
            <a:r>
              <a:rPr lang="en-GB" sz="1400" dirty="0"/>
              <a:t>Promotes positives outcomes for service users</a:t>
            </a:r>
          </a:p>
          <a:p>
            <a:pPr>
              <a:lnSpc>
                <a:spcPct val="110000"/>
              </a:lnSpc>
            </a:pPr>
            <a:r>
              <a:rPr lang="en-GB" sz="1400" dirty="0"/>
              <a:t>Reduces risks and prevents issues from escalating</a:t>
            </a:r>
          </a:p>
          <a:p>
            <a:pPr>
              <a:lnSpc>
                <a:spcPct val="110000"/>
              </a:lnSpc>
            </a:pPr>
            <a:r>
              <a:rPr lang="en-GB" sz="1400" dirty="0"/>
              <a:t>Problem solving is important because every service user has a unique individual needs . Professionals must often adapt care plans and respond to unexpected situation.</a:t>
            </a:r>
          </a:p>
          <a:p>
            <a:pPr>
              <a:lnSpc>
                <a:spcPct val="110000"/>
              </a:lnSpc>
            </a:pPr>
            <a:r>
              <a:rPr lang="en-GB" sz="1400" dirty="0"/>
              <a:t>Good problem-solving skills help ensure individuals receive appropriate care, while maintain the safety and dignity it also help staff to work more efficiently confidently ( </a:t>
            </a:r>
            <a:r>
              <a:rPr lang="en-GB" sz="1400" dirty="0" err="1"/>
              <a:t>nhs</a:t>
            </a:r>
            <a:r>
              <a:rPr lang="en-GB" sz="1400" dirty="0"/>
              <a:t>. England 2025)</a:t>
            </a:r>
          </a:p>
        </p:txBody>
      </p:sp>
    </p:spTree>
    <p:extLst>
      <p:ext uri="{BB962C8B-B14F-4D97-AF65-F5344CB8AC3E}">
        <p14:creationId xmlns:p14="http://schemas.microsoft.com/office/powerpoint/2010/main" val="2444738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E285-40C5-B1EE-C7AE-67C74998FCED}"/>
              </a:ext>
            </a:extLst>
          </p:cNvPr>
          <p:cNvSpPr>
            <a:spLocks noGrp="1"/>
          </p:cNvSpPr>
          <p:nvPr>
            <p:ph type="title"/>
          </p:nvPr>
        </p:nvSpPr>
        <p:spPr/>
        <p:txBody>
          <a:bodyPr/>
          <a:lstStyle/>
          <a:p>
            <a:r>
              <a:rPr lang="en-GB" dirty="0"/>
              <a:t>Benefits for Service users</a:t>
            </a:r>
          </a:p>
        </p:txBody>
      </p:sp>
      <p:sp>
        <p:nvSpPr>
          <p:cNvPr id="3" name="Content Placeholder 2">
            <a:extLst>
              <a:ext uri="{FF2B5EF4-FFF2-40B4-BE49-F238E27FC236}">
                <a16:creationId xmlns:a16="http://schemas.microsoft.com/office/drawing/2014/main" id="{B7F57DA4-7839-A70F-720F-DED186A4203E}"/>
              </a:ext>
            </a:extLst>
          </p:cNvPr>
          <p:cNvSpPr>
            <a:spLocks noGrp="1"/>
          </p:cNvSpPr>
          <p:nvPr>
            <p:ph idx="1"/>
          </p:nvPr>
        </p:nvSpPr>
        <p:spPr/>
        <p:txBody>
          <a:bodyPr>
            <a:normAutofit fontScale="77500" lnSpcReduction="20000"/>
          </a:bodyPr>
          <a:lstStyle/>
          <a:p>
            <a:r>
              <a:rPr lang="en-GB" b="1" dirty="0"/>
              <a:t>Positive impact</a:t>
            </a:r>
          </a:p>
          <a:p>
            <a:r>
              <a:rPr lang="en-GB" dirty="0"/>
              <a:t>Faster response to concerns</a:t>
            </a:r>
          </a:p>
          <a:p>
            <a:r>
              <a:rPr lang="en-GB" dirty="0"/>
              <a:t>Better Quality of care</a:t>
            </a:r>
          </a:p>
          <a:p>
            <a:r>
              <a:rPr lang="en-GB" dirty="0"/>
              <a:t>Increased safety and wellbeing</a:t>
            </a:r>
          </a:p>
          <a:p>
            <a:r>
              <a:rPr lang="en-GB" dirty="0"/>
              <a:t>More personalised support</a:t>
            </a:r>
          </a:p>
          <a:p>
            <a:r>
              <a:rPr lang="en-GB" dirty="0"/>
              <a:t>Improved trust between service users and professionals.</a:t>
            </a:r>
          </a:p>
          <a:p>
            <a:pPr marL="0" indent="0">
              <a:buNone/>
            </a:pPr>
            <a:r>
              <a:rPr lang="en-GB" dirty="0"/>
              <a:t>When professionals use strong problem-solving skills, service users benefit directly. Issues can be identified and resolved quickly and reducing stress and improving outcomes , for example , recognising early signs of deterioration in a person's health, it allows staff to seek medical help promptly and prevent further problems.</a:t>
            </a:r>
          </a:p>
          <a:p>
            <a:pPr marL="0" indent="0">
              <a:buNone/>
            </a:pPr>
            <a:r>
              <a:rPr lang="en-GB" dirty="0"/>
              <a:t>(NHS England, 2023.)</a:t>
            </a:r>
          </a:p>
        </p:txBody>
      </p:sp>
    </p:spTree>
    <p:extLst>
      <p:ext uri="{BB962C8B-B14F-4D97-AF65-F5344CB8AC3E}">
        <p14:creationId xmlns:p14="http://schemas.microsoft.com/office/powerpoint/2010/main" val="2089763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16B3A-C096-0681-850E-D6694F0B67BD}"/>
              </a:ext>
            </a:extLst>
          </p:cNvPr>
          <p:cNvSpPr>
            <a:spLocks noGrp="1"/>
          </p:cNvSpPr>
          <p:nvPr>
            <p:ph type="title"/>
          </p:nvPr>
        </p:nvSpPr>
        <p:spPr>
          <a:xfrm>
            <a:off x="629319" y="477521"/>
            <a:ext cx="10890931" cy="1097280"/>
          </a:xfrm>
        </p:spPr>
        <p:txBody>
          <a:bodyPr/>
          <a:lstStyle/>
          <a:p>
            <a:r>
              <a:rPr lang="en-GB" b="0" dirty="0"/>
              <a:t>Practical example in a care setting</a:t>
            </a:r>
          </a:p>
        </p:txBody>
      </p:sp>
      <p:sp>
        <p:nvSpPr>
          <p:cNvPr id="3" name="Content Placeholder 2">
            <a:extLst>
              <a:ext uri="{FF2B5EF4-FFF2-40B4-BE49-F238E27FC236}">
                <a16:creationId xmlns:a16="http://schemas.microsoft.com/office/drawing/2014/main" id="{8E5FA925-4565-7FE1-4365-CFB53C62AD40}"/>
              </a:ext>
            </a:extLst>
          </p:cNvPr>
          <p:cNvSpPr>
            <a:spLocks noGrp="1"/>
          </p:cNvSpPr>
          <p:nvPr>
            <p:ph idx="1"/>
          </p:nvPr>
        </p:nvSpPr>
        <p:spPr>
          <a:xfrm>
            <a:off x="537879" y="1097280"/>
            <a:ext cx="10890929" cy="4663440"/>
          </a:xfrm>
        </p:spPr>
        <p:txBody>
          <a:bodyPr>
            <a:normAutofit fontScale="85000" lnSpcReduction="20000"/>
          </a:bodyPr>
          <a:lstStyle/>
          <a:p>
            <a:r>
              <a:rPr lang="en-GB" b="1" dirty="0"/>
              <a:t>Scenario</a:t>
            </a:r>
          </a:p>
          <a:p>
            <a:r>
              <a:rPr lang="en-GB" b="1" dirty="0"/>
              <a:t>A elderly resident in a care home suddenly refuses his daily meals and becomes very withdrawn and </a:t>
            </a:r>
            <a:r>
              <a:rPr lang="en-GB" b="1" dirty="0" err="1"/>
              <a:t>lsolated</a:t>
            </a:r>
            <a:r>
              <a:rPr lang="en-GB" b="1" dirty="0"/>
              <a:t> and anxious.</a:t>
            </a:r>
          </a:p>
          <a:p>
            <a:r>
              <a:rPr lang="en-GB" b="1" dirty="0"/>
              <a:t>Applying problem solving in health and social care</a:t>
            </a:r>
          </a:p>
          <a:p>
            <a:pPr marL="457200" indent="-457200">
              <a:buFont typeface="+mj-lt"/>
              <a:buAutoNum type="arabicPeriod"/>
            </a:pPr>
            <a:r>
              <a:rPr lang="en-GB" b="1" dirty="0"/>
              <a:t>Identify the problem</a:t>
            </a:r>
          </a:p>
          <a:p>
            <a:pPr marL="457200" indent="-457200">
              <a:buFont typeface="+mj-lt"/>
              <a:buAutoNum type="arabicPeriod"/>
            </a:pPr>
            <a:r>
              <a:rPr lang="en-GB" b="1" dirty="0"/>
              <a:t>Gather the information residents and collages.</a:t>
            </a:r>
          </a:p>
          <a:p>
            <a:pPr marL="457200" indent="-457200">
              <a:buFont typeface="+mj-lt"/>
              <a:buAutoNum type="arabicPeriod"/>
            </a:pPr>
            <a:r>
              <a:rPr lang="en-GB" b="1" dirty="0"/>
              <a:t>Assess possible causes ( Illness , Pain , Emotional Distress. )</a:t>
            </a:r>
          </a:p>
          <a:p>
            <a:pPr marL="457200" indent="-457200">
              <a:buFont typeface="+mj-lt"/>
              <a:buAutoNum type="arabicPeriod"/>
            </a:pPr>
            <a:r>
              <a:rPr lang="en-GB" b="1" dirty="0"/>
              <a:t>Develop a  clear plan of action</a:t>
            </a:r>
          </a:p>
          <a:p>
            <a:pPr marL="457200" indent="-457200">
              <a:buFont typeface="+mj-lt"/>
              <a:buAutoNum type="arabicPeriod"/>
            </a:pPr>
            <a:r>
              <a:rPr lang="en-GB" b="1" dirty="0"/>
              <a:t>Monitor and review the outcomes</a:t>
            </a:r>
          </a:p>
          <a:p>
            <a:pPr marL="0" indent="0">
              <a:buNone/>
            </a:pPr>
            <a:r>
              <a:rPr lang="en-GB" b="1" dirty="0"/>
              <a:t>A care worker notices a resident not eating and appears very withdrawn , Rather than ignoring the issue he investigates possible causes; after discussing with family members and health care professionals they discover the resident is experiencing pain and discomfort .Appropriate treatment is arranged, and the resident's appetite and wellbeing improved. This demonstrates how effective problem-solving skills can lead to positive outcomes.</a:t>
            </a:r>
          </a:p>
          <a:p>
            <a:pPr marL="457200" indent="-457200">
              <a:buFont typeface="+mj-lt"/>
              <a:buAutoNum type="arabicPeriod"/>
            </a:pPr>
            <a:endParaRPr lang="en-GB" b="1" dirty="0"/>
          </a:p>
        </p:txBody>
      </p:sp>
    </p:spTree>
    <p:extLst>
      <p:ext uri="{BB962C8B-B14F-4D97-AF65-F5344CB8AC3E}">
        <p14:creationId xmlns:p14="http://schemas.microsoft.com/office/powerpoint/2010/main" val="4279984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48B1-CE1E-51AD-26CB-3E328E525927}"/>
              </a:ext>
            </a:extLst>
          </p:cNvPr>
          <p:cNvSpPr>
            <a:spLocks noGrp="1"/>
          </p:cNvSpPr>
          <p:nvPr>
            <p:ph type="title"/>
          </p:nvPr>
        </p:nvSpPr>
        <p:spPr>
          <a:xfrm>
            <a:off x="640079" y="414529"/>
            <a:ext cx="10759442" cy="1241552"/>
          </a:xfrm>
        </p:spPr>
        <p:txBody>
          <a:bodyPr>
            <a:normAutofit fontScale="90000"/>
          </a:bodyPr>
          <a:lstStyle/>
          <a:p>
            <a:r>
              <a:rPr lang="en-GB" dirty="0"/>
              <a:t>Apply Gibbs Reflective model to a resident who suddenly refuses meals and becomes withdrawn.</a:t>
            </a:r>
          </a:p>
        </p:txBody>
      </p:sp>
      <p:sp>
        <p:nvSpPr>
          <p:cNvPr id="3" name="Content Placeholder 2">
            <a:extLst>
              <a:ext uri="{FF2B5EF4-FFF2-40B4-BE49-F238E27FC236}">
                <a16:creationId xmlns:a16="http://schemas.microsoft.com/office/drawing/2014/main" id="{AE15F1A2-24A7-991C-B038-0ED0AB48CB97}"/>
              </a:ext>
            </a:extLst>
          </p:cNvPr>
          <p:cNvSpPr>
            <a:spLocks noGrp="1"/>
          </p:cNvSpPr>
          <p:nvPr>
            <p:ph idx="1"/>
          </p:nvPr>
        </p:nvSpPr>
        <p:spPr>
          <a:xfrm>
            <a:off x="640080" y="1656081"/>
            <a:ext cx="10759441" cy="4917439"/>
          </a:xfrm>
        </p:spPr>
        <p:txBody>
          <a:bodyPr>
            <a:normAutofit lnSpcReduction="10000"/>
          </a:bodyPr>
          <a:lstStyle/>
          <a:p>
            <a:r>
              <a:rPr lang="en-GB" dirty="0"/>
              <a:t>Gibbs reflective cycle is a model  developed by Graham Gibbs in1988. It helps </a:t>
            </a:r>
            <a:r>
              <a:rPr lang="en-GB" dirty="0" err="1"/>
              <a:t>indivivduals</a:t>
            </a:r>
            <a:r>
              <a:rPr lang="en-GB" dirty="0"/>
              <a:t> reflects on experience, learn from them and improve future practice. The model is widely used in health and social care, Nursing and Education because it provides a clear structure for analysing experiences and supporting professional development.</a:t>
            </a:r>
          </a:p>
          <a:p>
            <a:pPr marL="0" indent="0">
              <a:buNone/>
            </a:pPr>
            <a:r>
              <a:rPr lang="en-GB" dirty="0"/>
              <a:t>   The six stages of Gibbs reflective Cycle</a:t>
            </a:r>
          </a:p>
          <a:p>
            <a:r>
              <a:rPr lang="en-GB" dirty="0"/>
              <a:t>Description</a:t>
            </a:r>
          </a:p>
          <a:p>
            <a:r>
              <a:rPr lang="en-GB" dirty="0"/>
              <a:t>Feelings</a:t>
            </a:r>
          </a:p>
          <a:p>
            <a:r>
              <a:rPr lang="en-GB" dirty="0"/>
              <a:t>Evaluation</a:t>
            </a:r>
          </a:p>
          <a:p>
            <a:r>
              <a:rPr lang="en-GB" dirty="0"/>
              <a:t>Analysis</a:t>
            </a:r>
          </a:p>
          <a:p>
            <a:r>
              <a:rPr lang="en-GB" dirty="0"/>
              <a:t>Conclusion</a:t>
            </a:r>
          </a:p>
          <a:p>
            <a:r>
              <a:rPr lang="en-GB" dirty="0"/>
              <a:t>Action plan</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44502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05948-7507-FBFC-8B4B-E5C5BFCAD9BC}"/>
              </a:ext>
            </a:extLst>
          </p:cNvPr>
          <p:cNvSpPr>
            <a:spLocks noGrp="1"/>
          </p:cNvSpPr>
          <p:nvPr>
            <p:ph type="title"/>
          </p:nvPr>
        </p:nvSpPr>
        <p:spPr>
          <a:xfrm>
            <a:off x="487680" y="182880"/>
            <a:ext cx="10840720" cy="1666240"/>
          </a:xfrm>
        </p:spPr>
        <p:txBody>
          <a:bodyPr>
            <a:normAutofit fontScale="90000"/>
          </a:bodyPr>
          <a:lstStyle/>
          <a:p>
            <a:r>
              <a:rPr lang="en-GB" dirty="0"/>
              <a:t>Apply Gibbs reflective Model to a resident who suddenly refuse meals and becomes anxious and withdrawn</a:t>
            </a:r>
          </a:p>
        </p:txBody>
      </p:sp>
      <p:sp>
        <p:nvSpPr>
          <p:cNvPr id="3" name="Content Placeholder 2">
            <a:extLst>
              <a:ext uri="{FF2B5EF4-FFF2-40B4-BE49-F238E27FC236}">
                <a16:creationId xmlns:a16="http://schemas.microsoft.com/office/drawing/2014/main" id="{DAEFEA93-9A37-84EE-47A6-A29D74A3E9EB}"/>
              </a:ext>
            </a:extLst>
          </p:cNvPr>
          <p:cNvSpPr>
            <a:spLocks noGrp="1"/>
          </p:cNvSpPr>
          <p:nvPr>
            <p:ph idx="1"/>
          </p:nvPr>
        </p:nvSpPr>
        <p:spPr>
          <a:xfrm>
            <a:off x="640080" y="2062480"/>
            <a:ext cx="10840720" cy="4612640"/>
          </a:xfrm>
        </p:spPr>
        <p:txBody>
          <a:bodyPr>
            <a:normAutofit fontScale="92500" lnSpcReduction="10000"/>
          </a:bodyPr>
          <a:lstStyle/>
          <a:p>
            <a:pPr marL="457200" indent="-457200">
              <a:buFont typeface="+mj-lt"/>
              <a:buAutoNum type="arabicPeriod"/>
            </a:pPr>
            <a:r>
              <a:rPr lang="en-GB" b="1" dirty="0"/>
              <a:t>Description</a:t>
            </a:r>
            <a:r>
              <a:rPr lang="en-GB" dirty="0"/>
              <a:t>-A resident  in a care home suddenly refuses meals and became withdrawn and anxious.</a:t>
            </a:r>
          </a:p>
          <a:p>
            <a:pPr marL="457200" indent="-457200">
              <a:buFont typeface="+mj-lt"/>
              <a:buAutoNum type="arabicPeriod"/>
            </a:pPr>
            <a:r>
              <a:rPr lang="en-GB" b="1" dirty="0"/>
              <a:t>Feelings </a:t>
            </a:r>
            <a:r>
              <a:rPr lang="en-GB" dirty="0"/>
              <a:t>- I felt concerned  about residents' wellbeing because this was unusual and could indicate an underlying physical emotional issue</a:t>
            </a:r>
          </a:p>
          <a:p>
            <a:pPr marL="457200" indent="-457200">
              <a:buFont typeface="+mj-lt"/>
              <a:buAutoNum type="arabicPeriod"/>
            </a:pPr>
            <a:r>
              <a:rPr lang="en-GB" b="1" dirty="0"/>
              <a:t>Evaluation </a:t>
            </a:r>
            <a:r>
              <a:rPr lang="en-GB" dirty="0"/>
              <a:t>- Staff recognised the change in behaviour and reported it appropriately, however the cause of the problem was not immediately clear.</a:t>
            </a:r>
          </a:p>
          <a:p>
            <a:pPr marL="457200" indent="-457200">
              <a:buFont typeface="+mj-lt"/>
              <a:buAutoNum type="arabicPeriod"/>
            </a:pPr>
            <a:r>
              <a:rPr lang="en-GB" b="1" dirty="0"/>
              <a:t>Analysis </a:t>
            </a:r>
            <a:r>
              <a:rPr lang="en-GB" dirty="0"/>
              <a:t>- The resident's behaviour may have been linked to illness, Pain. Lonely or anxiety. This highlighted the importance of a person-centred care and effective communication</a:t>
            </a:r>
          </a:p>
          <a:p>
            <a:pPr marL="457200" indent="-457200">
              <a:buFont typeface="+mj-lt"/>
              <a:buAutoNum type="arabicPeriod"/>
            </a:pPr>
            <a:r>
              <a:rPr lang="en-GB" b="1" dirty="0"/>
              <a:t>Conclusion </a:t>
            </a:r>
            <a:r>
              <a:rPr lang="en-GB" dirty="0"/>
              <a:t>- I learnt that changes in eating habits and behaviour should never be ignored ,as they may indicate unmet  needs or health concerns.</a:t>
            </a:r>
          </a:p>
          <a:p>
            <a:pPr marL="457200" indent="-457200">
              <a:buFont typeface="+mj-lt"/>
              <a:buAutoNum type="arabicPeriod"/>
            </a:pPr>
            <a:r>
              <a:rPr lang="en-GB" b="1" dirty="0"/>
              <a:t>Action plan </a:t>
            </a:r>
            <a:r>
              <a:rPr lang="en-GB" dirty="0"/>
              <a:t>- IN  future I would monitor the resident closely, document concerns, communicate with senior staff, and ensure appropriate support and referrals are provided.</a:t>
            </a:r>
          </a:p>
          <a:p>
            <a:pPr marL="457200" indent="-457200">
              <a:buFont typeface="+mj-lt"/>
              <a:buAutoNum type="arabicPeriod"/>
            </a:pPr>
            <a:endParaRPr lang="en-GB" dirty="0"/>
          </a:p>
        </p:txBody>
      </p:sp>
    </p:spTree>
    <p:extLst>
      <p:ext uri="{BB962C8B-B14F-4D97-AF65-F5344CB8AC3E}">
        <p14:creationId xmlns:p14="http://schemas.microsoft.com/office/powerpoint/2010/main" val="1551304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8253-FD22-A909-65AE-AE9970B5DD9E}"/>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9AEDAB82-0ECF-1115-E96E-D8AF82630011}"/>
              </a:ext>
            </a:extLst>
          </p:cNvPr>
          <p:cNvSpPr>
            <a:spLocks noGrp="1"/>
          </p:cNvSpPr>
          <p:nvPr>
            <p:ph idx="1"/>
          </p:nvPr>
        </p:nvSpPr>
        <p:spPr/>
        <p:txBody>
          <a:bodyPr/>
          <a:lstStyle/>
          <a:p>
            <a:r>
              <a:rPr lang="en-GB" dirty="0"/>
              <a:t>Graham QIBs (1988) learning by doing: a guide to teaching and learning methods . Oxford: polytechnic</a:t>
            </a:r>
          </a:p>
          <a:p>
            <a:r>
              <a:rPr lang="en-GB" dirty="0"/>
              <a:t>(NHS England)</a:t>
            </a:r>
          </a:p>
          <a:p>
            <a:r>
              <a:rPr lang="en-GB" dirty="0"/>
              <a:t>Contrell, s. (2019) problem solving critical thinking professional practise: nursing standards 34(5):pp 53_58 journal</a:t>
            </a:r>
          </a:p>
          <a:p>
            <a:r>
              <a:rPr lang="en-GB" dirty="0"/>
              <a:t>(Skills for care2024)</a:t>
            </a:r>
          </a:p>
        </p:txBody>
      </p:sp>
    </p:spTree>
    <p:extLst>
      <p:ext uri="{BB962C8B-B14F-4D97-AF65-F5344CB8AC3E}">
        <p14:creationId xmlns:p14="http://schemas.microsoft.com/office/powerpoint/2010/main" val="196351936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Facet</Template>
  <TotalTime>4115</TotalTime>
  <Words>899</Words>
  <Application>Microsoft Office PowerPoint</Application>
  <PresentationFormat>Widescreen</PresentationFormat>
  <Paragraphs>68</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Grandview Display</vt:lpstr>
      <vt:lpstr>DashVTI</vt:lpstr>
      <vt:lpstr>PowerPoint Presentation</vt:lpstr>
      <vt:lpstr>Introduction </vt:lpstr>
      <vt:lpstr>WHAT IS PROBLEM SOLVING IN HEALTH AND SOCIAL CARE?</vt:lpstr>
      <vt:lpstr>Importance in professional practice</vt:lpstr>
      <vt:lpstr>Benefits for Service users</vt:lpstr>
      <vt:lpstr>Practical example in a care setting</vt:lpstr>
      <vt:lpstr>Apply Gibbs Reflective model to a resident who suddenly refuses meals and becomes withdrawn.</vt:lpstr>
      <vt:lpstr>Apply Gibbs reflective Model to a resident who suddenly refuse meals and becomes anxious and withdrawn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Shabina Dad (2508165)</dc:creator>
  <cp:lastModifiedBy>Shabina Dad (2508165)</cp:lastModifiedBy>
  <cp:revision>1</cp:revision>
  <dcterms:created xsi:type="dcterms:W3CDTF">2026-06-19T11:57:49Z</dcterms:created>
  <dcterms:modified xsi:type="dcterms:W3CDTF">2026-06-22T08:33:09Z</dcterms:modified>
</cp:coreProperties>
</file>