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57" r:id="rId6"/>
    <p:sldId id="259" r:id="rId7"/>
    <p:sldId id="261" r:id="rId8"/>
    <p:sldId id="262" r:id="rId9"/>
    <p:sldId id="263" r:id="rId10"/>
    <p:sldId id="264" r:id="rId11"/>
    <p:sldId id="265" r:id="rId12"/>
    <p:sldId id="266" r:id="rId13"/>
    <p:sldId id="267" r:id="rId14"/>
    <p:sldId id="260" r:id="rId15"/>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5050"/>
    <a:srgbClr val="990099"/>
    <a:srgbClr val="FF4370"/>
    <a:srgbClr val="FE9202"/>
    <a:srgbClr val="FFF3E7"/>
    <a:srgbClr val="5EEC3C"/>
    <a:srgbClr val="FFDC47"/>
    <a:srgbClr val="CCCC00"/>
    <a:srgbClr val="FFCC66"/>
    <a:srgbClr val="0070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55" autoAdjust="0"/>
    <p:restoredTop sz="94660"/>
  </p:normalViewPr>
  <p:slideViewPr>
    <p:cSldViewPr>
      <p:cViewPr varScale="1">
        <p:scale>
          <a:sx n="91" d="100"/>
          <a:sy n="91" d="100"/>
        </p:scale>
        <p:origin x="810" y="66"/>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0B248C-787B-4724-BBA3-2CAFE3521B7B}" type="datetimeFigureOut">
              <a:rPr lang="en-US" smtClean="0"/>
              <a:t>11/26/2023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F577CD-A909-4B61-A74E-D8CD919A3D81}" type="slidenum">
              <a:rPr lang="en-US" smtClean="0"/>
              <a:t>‹#›</a:t>
            </a:fld>
            <a:endParaRPr lang="en-US"/>
          </a:p>
        </p:txBody>
      </p:sp>
    </p:spTree>
    <p:extLst>
      <p:ext uri="{BB962C8B-B14F-4D97-AF65-F5344CB8AC3E}">
        <p14:creationId xmlns:p14="http://schemas.microsoft.com/office/powerpoint/2010/main" val="27912243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above positive and negative qualities make me the rightful owner of ‘Brew em’ Brown’.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0F577CD-A909-4B61-A74E-D8CD919A3D81}" type="slidenum">
              <a:rPr lang="en-US" smtClean="0"/>
              <a:t>3</a:t>
            </a:fld>
            <a:endParaRPr lang="en-US"/>
          </a:p>
        </p:txBody>
      </p:sp>
    </p:spTree>
    <p:extLst>
      <p:ext uri="{BB962C8B-B14F-4D97-AF65-F5344CB8AC3E}">
        <p14:creationId xmlns:p14="http://schemas.microsoft.com/office/powerpoint/2010/main" val="965671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The coffee shop ‘Brew em’ Brown’ has elected Bristol’s populated zone of Radcliffe, to include their primary brewing stores aside from other nearby areas of Clifton and Horfield. Their products will feature normal coffee products for consumers who operate within rush hours like business personnel, company goers, and business runners (Ghandour, 2021). </a:t>
            </a:r>
            <a:endParaRPr lang="en-IN" dirty="0"/>
          </a:p>
        </p:txBody>
      </p:sp>
      <p:sp>
        <p:nvSpPr>
          <p:cNvPr id="4" name="Slide Number Placeholder 3"/>
          <p:cNvSpPr>
            <a:spLocks noGrp="1"/>
          </p:cNvSpPr>
          <p:nvPr>
            <p:ph type="sldNum" sz="quarter" idx="5"/>
          </p:nvPr>
        </p:nvSpPr>
        <p:spPr/>
        <p:txBody>
          <a:bodyPr/>
          <a:lstStyle/>
          <a:p>
            <a:fld id="{50F577CD-A909-4B61-A74E-D8CD919A3D81}" type="slidenum">
              <a:rPr lang="en-US" smtClean="0"/>
              <a:t>4</a:t>
            </a:fld>
            <a:endParaRPr lang="en-US"/>
          </a:p>
        </p:txBody>
      </p:sp>
    </p:spTree>
    <p:extLst>
      <p:ext uri="{BB962C8B-B14F-4D97-AF65-F5344CB8AC3E}">
        <p14:creationId xmlns:p14="http://schemas.microsoft.com/office/powerpoint/2010/main" val="2617054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‘Brew em’ Brown’ will look to fill its management roles, by allowing the above experts to take majority control of the responsibilities (Zsidisin et al., 2005). </a:t>
            </a:r>
            <a:endParaRPr lang="en-IN" dirty="0"/>
          </a:p>
        </p:txBody>
      </p:sp>
      <p:sp>
        <p:nvSpPr>
          <p:cNvPr id="4" name="Slide Number Placeholder 3"/>
          <p:cNvSpPr>
            <a:spLocks noGrp="1"/>
          </p:cNvSpPr>
          <p:nvPr>
            <p:ph type="sldNum" sz="quarter" idx="5"/>
          </p:nvPr>
        </p:nvSpPr>
        <p:spPr/>
        <p:txBody>
          <a:bodyPr/>
          <a:lstStyle/>
          <a:p>
            <a:fld id="{50F577CD-A909-4B61-A74E-D8CD919A3D81}" type="slidenum">
              <a:rPr lang="en-US" smtClean="0"/>
              <a:t>5</a:t>
            </a:fld>
            <a:endParaRPr lang="en-US"/>
          </a:p>
        </p:txBody>
      </p:sp>
    </p:spTree>
    <p:extLst>
      <p:ext uri="{BB962C8B-B14F-4D97-AF65-F5344CB8AC3E}">
        <p14:creationId xmlns:p14="http://schemas.microsoft.com/office/powerpoint/2010/main" val="3208101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coffee prices of ‘Brew em’ Brown’ will remain moderate around £3.80-8.90, and will be sold within the outskirts of Bristol only. Whereas, social media applications like Instagram and Facebook will be used for promoting the brand, especially its premium products like Beer flavoured Coffee (Smith, 2023).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50F577CD-A909-4B61-A74E-D8CD919A3D81}" type="slidenum">
              <a:rPr lang="en-US" smtClean="0"/>
              <a:t>6</a:t>
            </a:fld>
            <a:endParaRPr lang="en-US"/>
          </a:p>
        </p:txBody>
      </p:sp>
    </p:spTree>
    <p:extLst>
      <p:ext uri="{BB962C8B-B14F-4D97-AF65-F5344CB8AC3E}">
        <p14:creationId xmlns:p14="http://schemas.microsoft.com/office/powerpoint/2010/main" val="722376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‘Brew em' Brown's' uniqueness arises from their authentic flavours that alternate between country flavours, and traditional techniques that keep the essence of coffee alive in products like Cappuccinos, and Lattes (Mintel.com, 2022). </a:t>
            </a:r>
            <a:endParaRPr lang="en-IN" dirty="0"/>
          </a:p>
        </p:txBody>
      </p:sp>
      <p:sp>
        <p:nvSpPr>
          <p:cNvPr id="4" name="Slide Number Placeholder 3"/>
          <p:cNvSpPr>
            <a:spLocks noGrp="1"/>
          </p:cNvSpPr>
          <p:nvPr>
            <p:ph type="sldNum" sz="quarter" idx="5"/>
          </p:nvPr>
        </p:nvSpPr>
        <p:spPr/>
        <p:txBody>
          <a:bodyPr/>
          <a:lstStyle/>
          <a:p>
            <a:fld id="{50F577CD-A909-4B61-A74E-D8CD919A3D81}" type="slidenum">
              <a:rPr lang="en-US" smtClean="0"/>
              <a:t>7</a:t>
            </a:fld>
            <a:endParaRPr lang="en-US"/>
          </a:p>
        </p:txBody>
      </p:sp>
    </p:spTree>
    <p:extLst>
      <p:ext uri="{BB962C8B-B14F-4D97-AF65-F5344CB8AC3E}">
        <p14:creationId xmlns:p14="http://schemas.microsoft.com/office/powerpoint/2010/main" val="3871372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The funding requirements of ‘Brew em' Brown' are supposed to ensure that the minimum operations of the organisation remain active (Jarrett, 2016). </a:t>
            </a:r>
            <a:endParaRPr lang="en-IN" dirty="0"/>
          </a:p>
        </p:txBody>
      </p:sp>
      <p:sp>
        <p:nvSpPr>
          <p:cNvPr id="4" name="Slide Number Placeholder 3"/>
          <p:cNvSpPr>
            <a:spLocks noGrp="1"/>
          </p:cNvSpPr>
          <p:nvPr>
            <p:ph type="sldNum" sz="quarter" idx="5"/>
          </p:nvPr>
        </p:nvSpPr>
        <p:spPr/>
        <p:txBody>
          <a:bodyPr/>
          <a:lstStyle/>
          <a:p>
            <a:fld id="{50F577CD-A909-4B61-A74E-D8CD919A3D81}" type="slidenum">
              <a:rPr lang="en-US" smtClean="0"/>
              <a:t>8</a:t>
            </a:fld>
            <a:endParaRPr lang="en-US"/>
          </a:p>
        </p:txBody>
      </p:sp>
    </p:spTree>
    <p:extLst>
      <p:ext uri="{BB962C8B-B14F-4D97-AF65-F5344CB8AC3E}">
        <p14:creationId xmlns:p14="http://schemas.microsoft.com/office/powerpoint/2010/main" val="814632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11</a:t>
            </a:fld>
            <a:endParaRPr lang="en-US"/>
          </a:p>
        </p:txBody>
      </p:sp>
    </p:spTree>
    <p:extLst>
      <p:ext uri="{BB962C8B-B14F-4D97-AF65-F5344CB8AC3E}">
        <p14:creationId xmlns:p14="http://schemas.microsoft.com/office/powerpoint/2010/main" val="25742442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897930" y="3029865"/>
            <a:ext cx="7491695" cy="1221640"/>
          </a:xfrm>
          <a:noFill/>
          <a:effectLst>
            <a:outerShdw blurRad="50800" dist="38100" dir="2700000" algn="tl" rotWithShape="0">
              <a:prstClr val="black">
                <a:alpha val="40000"/>
              </a:prstClr>
            </a:outerShdw>
          </a:effectLst>
        </p:spPr>
        <p:txBody>
          <a:bodyPr>
            <a:normAutofit/>
          </a:bodyPr>
          <a:lstStyle>
            <a:lvl1pPr algn="l">
              <a:defRPr sz="3600">
                <a:solidFill>
                  <a:schemeClr val="accent6">
                    <a:lumMod val="40000"/>
                    <a:lumOff val="60000"/>
                  </a:schemeClr>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907080" y="4251505"/>
            <a:ext cx="7482545" cy="458115"/>
          </a:xfrm>
        </p:spPr>
        <p:txBody>
          <a:bodyPr>
            <a:normAutofit/>
          </a:bodyPr>
          <a:lstStyle>
            <a:lvl1pPr marL="0" indent="0" algn="l">
              <a:buNone/>
              <a:defRPr sz="2800" b="0" i="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11/26/2023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891995"/>
            <a:ext cx="8246070" cy="610820"/>
          </a:xfrm>
        </p:spPr>
        <p:txBody>
          <a:bodyPr>
            <a:normAutofit/>
          </a:bodyPr>
          <a:lstStyle>
            <a:lvl1pPr algn="l">
              <a:defRPr sz="3600" baseline="0">
                <a:solidFill>
                  <a:schemeClr val="accent6">
                    <a:lumMod val="20000"/>
                    <a:lumOff val="8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8966" y="1655520"/>
            <a:ext cx="8246070" cy="3054095"/>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86835" y="433880"/>
            <a:ext cx="6108200" cy="572644"/>
          </a:xfrm>
        </p:spPr>
        <p:txBody>
          <a:bodyPr>
            <a:normAutofit/>
          </a:bodyPr>
          <a:lstStyle>
            <a:lvl1pPr algn="l">
              <a:defRPr sz="3600">
                <a:solidFill>
                  <a:schemeClr val="accent6">
                    <a:lumMod val="20000"/>
                    <a:lumOff val="8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586835" y="1197406"/>
            <a:ext cx="6108200" cy="3358356"/>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11/26/2023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48964" y="891995"/>
            <a:ext cx="8246071" cy="610820"/>
          </a:xfrm>
        </p:spPr>
        <p:txBody>
          <a:bodyPr>
            <a:normAutofit/>
          </a:bodyPr>
          <a:lstStyle>
            <a:lvl1pPr algn="l">
              <a:defRPr sz="3600" baseline="0">
                <a:solidFill>
                  <a:schemeClr val="accent6">
                    <a:lumMod val="20000"/>
                    <a:lumOff val="8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960930"/>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419045"/>
            <a:ext cx="4040188" cy="2137871"/>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960930"/>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419045"/>
            <a:ext cx="4041775" cy="2137871"/>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11/26/2023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11/26/2023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47DB440B-5914-4EFD-961A-68B5213AB021}"/>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918306"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11/26/2023</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222C21DA-79EB-4514-8583-F3B6996D34E8}"/>
              </a:ext>
            </a:extLst>
          </p:cNvPr>
          <p:cNvSpPr txBox="1"/>
          <p:nvPr userDrawn="1"/>
        </p:nvSpPr>
        <p:spPr>
          <a:xfrm>
            <a:off x="-9150" y="5213747"/>
            <a:ext cx="8389625" cy="523220"/>
          </a:xfrm>
          <a:prstGeom prst="rect">
            <a:avLst/>
          </a:prstGeom>
          <a:noFill/>
        </p:spPr>
        <p:txBody>
          <a:bodyPr wrap="square" rtlCol="0">
            <a:spAutoFit/>
          </a:bodyPr>
          <a:lstStyle/>
          <a:p>
            <a:r>
              <a:rPr lang="en-US" sz="1400">
                <a:solidFill>
                  <a:schemeClr val="bg1">
                    <a:lumMod val="65000"/>
                  </a:schemeClr>
                </a:solidFill>
              </a:rPr>
              <a:t>This presentation uses a free template provided by FPPT.com</a:t>
            </a:r>
          </a:p>
          <a:p>
            <a:r>
              <a:rPr lang="en-US" sz="140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51551933"/><Relationship Id="rId3" Type="http://schemas.openxmlformats.org/officeDocument/2006/relationships/hyperlink" Target="#_Toc151551928"/><Relationship Id="rId7" Type="http://schemas.openxmlformats.org/officeDocument/2006/relationships/hyperlink" Target="#_Toc151551932"/><Relationship Id="rId2" Type="http://schemas.openxmlformats.org/officeDocument/2006/relationships/hyperlink" Target="#_Toc151551927"/><Relationship Id="rId1" Type="http://schemas.openxmlformats.org/officeDocument/2006/relationships/slideLayout" Target="../slideLayouts/slideLayout2.xml"/><Relationship Id="rId6" Type="http://schemas.openxmlformats.org/officeDocument/2006/relationships/hyperlink" Target="#_Toc151551931"/><Relationship Id="rId5" Type="http://schemas.openxmlformats.org/officeDocument/2006/relationships/hyperlink" Target="#_Toc151551930"/><Relationship Id="rId4" Type="http://schemas.openxmlformats.org/officeDocument/2006/relationships/hyperlink" Target="#_Toc151551929"/><Relationship Id="rId9" Type="http://schemas.openxmlformats.org/officeDocument/2006/relationships/hyperlink" Target="#_Toc151551934"/></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48965" y="1197405"/>
            <a:ext cx="7491695" cy="1221640"/>
          </a:xfrm>
        </p:spPr>
        <p:txBody>
          <a:bodyPr>
            <a:normAutofit fontScale="90000"/>
          </a:bodyPr>
          <a:lstStyle/>
          <a:p>
            <a:pPr>
              <a:lnSpc>
                <a:spcPct val="150000"/>
              </a:lnSpc>
            </a:pPr>
            <a:r>
              <a:rPr lang="en-IN" sz="1800" b="1" dirty="0">
                <a:effectLst/>
                <a:latin typeface="Times New Roman" panose="02020603050405020304" pitchFamily="18" charset="0"/>
                <a:ea typeface="Times New Roman" panose="02020603050405020304" pitchFamily="18" charset="0"/>
              </a:rPr>
              <a:t> </a:t>
            </a:r>
            <a:br>
              <a:rPr lang="en-IN" sz="1800" dirty="0">
                <a:effectLst/>
                <a:latin typeface="Arial" panose="020B0604020202020204" pitchFamily="34" charset="0"/>
                <a:ea typeface="Arial" panose="020B0604020202020204" pitchFamily="34" charset="0"/>
              </a:rPr>
            </a:br>
            <a:r>
              <a:rPr lang="en-IN" sz="2700" b="1" dirty="0">
                <a:solidFill>
                  <a:srgbClr val="0070C0"/>
                </a:solidFill>
                <a:effectLst/>
                <a:latin typeface="Times New Roman" panose="02020603050405020304" pitchFamily="18" charset="0"/>
                <a:ea typeface="Times New Roman" panose="02020603050405020304" pitchFamily="18" charset="0"/>
              </a:rPr>
              <a:t>PROGRAMME: BA BUSINESS MANAGEMENT</a:t>
            </a:r>
            <a:br>
              <a:rPr lang="en-IN" sz="2700" dirty="0">
                <a:solidFill>
                  <a:srgbClr val="0070C0"/>
                </a:solidFill>
                <a:effectLst/>
                <a:latin typeface="Arial" panose="020B0604020202020204" pitchFamily="34" charset="0"/>
                <a:ea typeface="Arial" panose="020B0604020202020204" pitchFamily="34" charset="0"/>
              </a:rPr>
            </a:br>
            <a:r>
              <a:rPr lang="en-IN" sz="2700" b="1" dirty="0">
                <a:solidFill>
                  <a:srgbClr val="0070C0"/>
                </a:solidFill>
                <a:effectLst/>
                <a:latin typeface="Times New Roman" panose="02020603050405020304" pitchFamily="18" charset="0"/>
                <a:ea typeface="Times New Roman" panose="02020603050405020304" pitchFamily="18" charset="0"/>
              </a:rPr>
              <a:t>MODULE: ENTREPRENEURSHIP</a:t>
            </a:r>
            <a:br>
              <a:rPr lang="en-IN" sz="2700" dirty="0">
                <a:solidFill>
                  <a:srgbClr val="0070C0"/>
                </a:solidFill>
                <a:effectLst/>
                <a:latin typeface="Arial" panose="020B0604020202020204" pitchFamily="34" charset="0"/>
                <a:ea typeface="Arial" panose="020B0604020202020204" pitchFamily="34" charset="0"/>
              </a:rPr>
            </a:br>
            <a:r>
              <a:rPr lang="en-IN" sz="2700" b="1" dirty="0">
                <a:solidFill>
                  <a:srgbClr val="0070C0"/>
                </a:solidFill>
                <a:effectLst/>
                <a:latin typeface="Times New Roman" panose="02020603050405020304" pitchFamily="18" charset="0"/>
                <a:ea typeface="Times New Roman" panose="02020603050405020304" pitchFamily="18" charset="0"/>
              </a:rPr>
              <a:t>MODULE CODE:</a:t>
            </a:r>
            <a:br>
              <a:rPr lang="en-IN" sz="2700" dirty="0">
                <a:solidFill>
                  <a:srgbClr val="0070C0"/>
                </a:solidFill>
                <a:effectLst/>
                <a:latin typeface="Arial" panose="020B0604020202020204" pitchFamily="34" charset="0"/>
                <a:ea typeface="Arial" panose="020B0604020202020204" pitchFamily="34" charset="0"/>
              </a:rPr>
            </a:br>
            <a:r>
              <a:rPr lang="en-IN" sz="2700" b="1" dirty="0">
                <a:solidFill>
                  <a:srgbClr val="0070C0"/>
                </a:solidFill>
                <a:effectLst/>
                <a:latin typeface="Times New Roman" panose="02020603050405020304" pitchFamily="18" charset="0"/>
                <a:ea typeface="Times New Roman" panose="02020603050405020304" pitchFamily="18" charset="0"/>
              </a:rPr>
              <a:t> </a:t>
            </a:r>
            <a:br>
              <a:rPr lang="en-IN" sz="2700" dirty="0">
                <a:solidFill>
                  <a:srgbClr val="0070C0"/>
                </a:solidFill>
                <a:effectLst/>
                <a:latin typeface="Arial" panose="020B0604020202020204" pitchFamily="34" charset="0"/>
                <a:ea typeface="Arial" panose="020B0604020202020204" pitchFamily="34" charset="0"/>
              </a:rPr>
            </a:br>
            <a:r>
              <a:rPr lang="en-IN" sz="2700" b="1" dirty="0">
                <a:solidFill>
                  <a:srgbClr val="0070C0"/>
                </a:solidFill>
                <a:effectLst/>
                <a:latin typeface="Times New Roman" panose="02020603050405020304" pitchFamily="18" charset="0"/>
                <a:ea typeface="Times New Roman" panose="02020603050405020304" pitchFamily="18" charset="0"/>
              </a:rPr>
              <a:t>LCBB5001</a:t>
            </a:r>
            <a:br>
              <a:rPr lang="en-IN" sz="2700" dirty="0">
                <a:solidFill>
                  <a:srgbClr val="0070C0"/>
                </a:solidFill>
                <a:effectLst/>
                <a:latin typeface="Arial" panose="020B0604020202020204" pitchFamily="34" charset="0"/>
                <a:ea typeface="Arial" panose="020B0604020202020204" pitchFamily="34" charset="0"/>
              </a:rPr>
            </a:br>
            <a:r>
              <a:rPr lang="en-IN" sz="2700" b="1" dirty="0">
                <a:solidFill>
                  <a:srgbClr val="0070C0"/>
                </a:solidFill>
                <a:effectLst/>
                <a:latin typeface="Times New Roman" panose="02020603050405020304" pitchFamily="18" charset="0"/>
                <a:ea typeface="Times New Roman" panose="02020603050405020304" pitchFamily="18" charset="0"/>
              </a:rPr>
              <a:t>Component 2: Presentation</a:t>
            </a:r>
            <a:endParaRPr lang="en-US" sz="2700" dirty="0">
              <a:solidFill>
                <a:srgbClr val="0070C0"/>
              </a:solidFill>
            </a:endParaRPr>
          </a:p>
        </p:txBody>
      </p:sp>
      <p:sp>
        <p:nvSpPr>
          <p:cNvPr id="3" name="Subtitle 2"/>
          <p:cNvSpPr>
            <a:spLocks noGrp="1"/>
          </p:cNvSpPr>
          <p:nvPr>
            <p:ph type="subTitle" idx="1"/>
          </p:nvPr>
        </p:nvSpPr>
        <p:spPr/>
        <p:txBody>
          <a:bodyPr>
            <a:noAutofit/>
          </a:bodyPr>
          <a:lstStyle/>
          <a:p>
            <a:r>
              <a:rPr lang="en-US" sz="1400" b="1" dirty="0">
                <a:latin typeface="Times New Roman" panose="02020603050405020304" pitchFamily="18" charset="0"/>
                <a:cs typeface="Times New Roman" panose="02020603050405020304" pitchFamily="18" charset="0"/>
              </a:rPr>
              <a:t>Student Name: Rumen Kovachev</a:t>
            </a:r>
          </a:p>
          <a:p>
            <a:r>
              <a:rPr lang="en-US" sz="1400" b="1" dirty="0">
                <a:latin typeface="Times New Roman" panose="02020603050405020304" pitchFamily="18" charset="0"/>
                <a:cs typeface="Times New Roman" panose="02020603050405020304" pitchFamily="18" charset="0"/>
              </a:rPr>
              <a:t>Student ID:2119897 </a:t>
            </a: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Table of Contents </a:t>
            </a:r>
          </a:p>
        </p:txBody>
      </p:sp>
      <p:sp>
        <p:nvSpPr>
          <p:cNvPr id="3" name="Content Placeholder 2"/>
          <p:cNvSpPr>
            <a:spLocks noGrp="1"/>
          </p:cNvSpPr>
          <p:nvPr>
            <p:ph idx="1"/>
          </p:nvPr>
        </p:nvSpPr>
        <p:spPr/>
        <p:txBody>
          <a:bodyPr>
            <a:normAutofit fontScale="92500" lnSpcReduction="20000"/>
          </a:bodyPr>
          <a:lstStyle/>
          <a:p>
            <a:pPr marL="0" indent="0">
              <a:buNone/>
            </a:pPr>
            <a:endParaRPr lang="en-US" sz="800" dirty="0">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50000"/>
              </a:lnSpc>
              <a:spcBef>
                <a:spcPct val="0"/>
              </a:spcBef>
              <a:spcAft>
                <a:spcPct val="0"/>
              </a:spcAft>
              <a:buClrTx/>
              <a:buSzTx/>
              <a:buFontTx/>
              <a:buNone/>
              <a:tabLst>
                <a:tab pos="5937250" algn="r"/>
              </a:tabLst>
            </a:pPr>
            <a:r>
              <a:rPr kumimoji="0" lang="en-US" altLang="en-US" sz="1900" b="1" i="0" u="sng" strike="noStrike" cap="none" normalizeH="0" baseline="0" dirty="0">
                <a:ln>
                  <a:noFill/>
                </a:ln>
                <a:solidFill>
                  <a:srgbClr val="0000FF"/>
                </a:solidFill>
                <a:effectLst/>
                <a:latin typeface="Times New Roman" panose="02020603050405020304" pitchFamily="18" charset="0"/>
                <a:ea typeface="Arial" panose="020B0604020202020204" pitchFamily="34" charset="0"/>
                <a:cs typeface="Times New Roman" panose="02020603050405020304" pitchFamily="18" charset="0"/>
                <a:hlinkClick r:id="rId2"/>
              </a:rPr>
              <a:t>Slide 3: Introduction</a:t>
            </a:r>
            <a:endParaRPr kumimoji="0" lang="en-US" altLang="en-US" sz="19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50000"/>
              </a:lnSpc>
              <a:spcBef>
                <a:spcPct val="0"/>
              </a:spcBef>
              <a:spcAft>
                <a:spcPct val="0"/>
              </a:spcAft>
              <a:buClrTx/>
              <a:buSzTx/>
              <a:buFontTx/>
              <a:buNone/>
              <a:tabLst>
                <a:tab pos="5937250" algn="r"/>
              </a:tabLst>
            </a:pPr>
            <a:r>
              <a:rPr kumimoji="0" lang="en-US" altLang="en-US" sz="1900" b="1" i="0" u="sng" strike="noStrike" cap="none" normalizeH="0" baseline="0" dirty="0">
                <a:ln>
                  <a:noFill/>
                </a:ln>
                <a:solidFill>
                  <a:srgbClr val="0000FF"/>
                </a:solidFill>
                <a:effectLst/>
                <a:latin typeface="Times New Roman" panose="02020603050405020304" pitchFamily="18" charset="0"/>
                <a:ea typeface="Arial" panose="020B0604020202020204" pitchFamily="34" charset="0"/>
                <a:cs typeface="Times New Roman" panose="02020603050405020304" pitchFamily="18" charset="0"/>
                <a:hlinkClick r:id="rId3"/>
              </a:rPr>
              <a:t>Slide 4: Overview of the business idea</a:t>
            </a:r>
            <a:endParaRPr kumimoji="0" lang="en-US" altLang="en-US" sz="19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50000"/>
              </a:lnSpc>
              <a:spcBef>
                <a:spcPct val="0"/>
              </a:spcBef>
              <a:spcAft>
                <a:spcPct val="0"/>
              </a:spcAft>
              <a:buClrTx/>
              <a:buSzTx/>
              <a:buFontTx/>
              <a:buNone/>
              <a:tabLst>
                <a:tab pos="5937250" algn="r"/>
              </a:tabLst>
            </a:pPr>
            <a:r>
              <a:rPr kumimoji="0" lang="en-US" altLang="en-US" sz="1900" b="1" i="0" u="sng" strike="noStrike" cap="none" normalizeH="0" baseline="0" dirty="0">
                <a:ln>
                  <a:noFill/>
                </a:ln>
                <a:solidFill>
                  <a:srgbClr val="0000FF"/>
                </a:solidFill>
                <a:effectLst/>
                <a:latin typeface="Times New Roman" panose="02020603050405020304" pitchFamily="18" charset="0"/>
                <a:ea typeface="Arial" panose="020B0604020202020204" pitchFamily="34" charset="0"/>
                <a:cs typeface="Times New Roman" panose="02020603050405020304" pitchFamily="18" charset="0"/>
                <a:hlinkClick r:id="rId4"/>
              </a:rPr>
              <a:t>Slide 5: Management team plan</a:t>
            </a:r>
            <a:endParaRPr kumimoji="0" lang="en-US" altLang="en-US" sz="19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50000"/>
              </a:lnSpc>
              <a:spcBef>
                <a:spcPct val="0"/>
              </a:spcBef>
              <a:spcAft>
                <a:spcPct val="0"/>
              </a:spcAft>
              <a:buClrTx/>
              <a:buSzTx/>
              <a:buFontTx/>
              <a:buNone/>
              <a:tabLst>
                <a:tab pos="5937250" algn="r"/>
              </a:tabLst>
            </a:pPr>
            <a:r>
              <a:rPr kumimoji="0" lang="en-US" altLang="en-US" sz="1900" b="1" i="0" u="sng" strike="noStrike" cap="none" normalizeH="0" baseline="0" dirty="0">
                <a:ln>
                  <a:noFill/>
                </a:ln>
                <a:solidFill>
                  <a:srgbClr val="0000FF"/>
                </a:solidFill>
                <a:effectLst/>
                <a:latin typeface="Times New Roman" panose="02020603050405020304" pitchFamily="18" charset="0"/>
                <a:ea typeface="Arial" panose="020B0604020202020204" pitchFamily="34" charset="0"/>
                <a:cs typeface="Times New Roman" panose="02020603050405020304" pitchFamily="18" charset="0"/>
                <a:hlinkClick r:id="rId5"/>
              </a:rPr>
              <a:t>Slide 6: Target market and marketing strategies</a:t>
            </a:r>
            <a:endParaRPr kumimoji="0" lang="en-US" altLang="en-US" sz="19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50000"/>
              </a:lnSpc>
              <a:spcBef>
                <a:spcPct val="0"/>
              </a:spcBef>
              <a:spcAft>
                <a:spcPct val="0"/>
              </a:spcAft>
              <a:buClrTx/>
              <a:buSzTx/>
              <a:buFontTx/>
              <a:buNone/>
              <a:tabLst>
                <a:tab pos="5937250" algn="r"/>
              </a:tabLst>
            </a:pPr>
            <a:r>
              <a:rPr kumimoji="0" lang="en-US" altLang="en-US" sz="1900" b="1" i="0" u="sng" strike="noStrike" cap="none" normalizeH="0" baseline="0" dirty="0">
                <a:ln>
                  <a:noFill/>
                </a:ln>
                <a:solidFill>
                  <a:srgbClr val="0000FF"/>
                </a:solidFill>
                <a:effectLst/>
                <a:latin typeface="Times New Roman" panose="02020603050405020304" pitchFamily="18" charset="0"/>
                <a:ea typeface="Arial" panose="020B0604020202020204" pitchFamily="34" charset="0"/>
                <a:cs typeface="Times New Roman" panose="02020603050405020304" pitchFamily="18" charset="0"/>
                <a:hlinkClick r:id="rId6"/>
              </a:rPr>
              <a:t>Slide 7: Competition and differentiation strategy</a:t>
            </a:r>
            <a:endParaRPr kumimoji="0" lang="en-US" altLang="en-US" sz="19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50000"/>
              </a:lnSpc>
              <a:spcBef>
                <a:spcPct val="0"/>
              </a:spcBef>
              <a:spcAft>
                <a:spcPct val="0"/>
              </a:spcAft>
              <a:buClrTx/>
              <a:buSzTx/>
              <a:buFontTx/>
              <a:buNone/>
              <a:tabLst>
                <a:tab pos="5937250" algn="r"/>
              </a:tabLst>
            </a:pPr>
            <a:r>
              <a:rPr kumimoji="0" lang="en-US" altLang="en-US" sz="1900" b="1" i="0" u="sng" strike="noStrike" cap="none" normalizeH="0" baseline="0" dirty="0">
                <a:ln>
                  <a:noFill/>
                </a:ln>
                <a:solidFill>
                  <a:srgbClr val="0000FF"/>
                </a:solidFill>
                <a:effectLst/>
                <a:latin typeface="Times New Roman" panose="02020603050405020304" pitchFamily="18" charset="0"/>
                <a:ea typeface="Arial" panose="020B0604020202020204" pitchFamily="34" charset="0"/>
                <a:cs typeface="Times New Roman" panose="02020603050405020304" pitchFamily="18" charset="0"/>
                <a:hlinkClick r:id="rId7"/>
              </a:rPr>
              <a:t>Slide 8: Funding requirements and allocation</a:t>
            </a:r>
            <a:endParaRPr kumimoji="0" lang="en-US" altLang="en-US" sz="19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50000"/>
              </a:lnSpc>
              <a:spcBef>
                <a:spcPct val="0"/>
              </a:spcBef>
              <a:spcAft>
                <a:spcPct val="0"/>
              </a:spcAft>
              <a:buClrTx/>
              <a:buSzTx/>
              <a:buFontTx/>
              <a:buNone/>
              <a:tabLst>
                <a:tab pos="5937250" algn="r"/>
              </a:tabLst>
            </a:pPr>
            <a:r>
              <a:rPr kumimoji="0" lang="en-US" altLang="en-US" sz="1900" b="1" i="0" u="sng" strike="noStrike" cap="none" normalizeH="0" baseline="0" dirty="0">
                <a:ln>
                  <a:noFill/>
                </a:ln>
                <a:solidFill>
                  <a:srgbClr val="0000FF"/>
                </a:solidFill>
                <a:effectLst/>
                <a:latin typeface="Times New Roman" panose="02020603050405020304" pitchFamily="18" charset="0"/>
                <a:ea typeface="Arial" panose="020B0604020202020204" pitchFamily="34" charset="0"/>
                <a:cs typeface="Times New Roman" panose="02020603050405020304" pitchFamily="18" charset="0"/>
                <a:hlinkClick r:id="rId8"/>
              </a:rPr>
              <a:t>Slide 9: Conclusion</a:t>
            </a:r>
            <a:endParaRPr kumimoji="0" lang="en-US" altLang="en-US" sz="19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50000"/>
              </a:lnSpc>
              <a:spcBef>
                <a:spcPct val="0"/>
              </a:spcBef>
              <a:spcAft>
                <a:spcPct val="0"/>
              </a:spcAft>
              <a:buClrTx/>
              <a:buSzTx/>
              <a:buFontTx/>
              <a:buNone/>
              <a:tabLst>
                <a:tab pos="5937250" algn="r"/>
              </a:tabLst>
            </a:pPr>
            <a:r>
              <a:rPr kumimoji="0" lang="en-US" altLang="en-US" sz="1900" b="1" i="0" u="sng" strike="noStrike" cap="none" normalizeH="0" baseline="0" dirty="0">
                <a:ln>
                  <a:noFill/>
                </a:ln>
                <a:solidFill>
                  <a:srgbClr val="0000FF"/>
                </a:solidFill>
                <a:effectLst/>
                <a:latin typeface="Times New Roman" panose="02020603050405020304" pitchFamily="18" charset="0"/>
                <a:ea typeface="Arial" panose="020B0604020202020204" pitchFamily="34" charset="0"/>
                <a:cs typeface="Times New Roman" panose="02020603050405020304" pitchFamily="18" charset="0"/>
                <a:hlinkClick r:id="rId9"/>
              </a:rPr>
              <a:t>Slide 10: References</a:t>
            </a:r>
            <a:endParaRPr kumimoji="0" lang="en-US" altLang="en-US" sz="19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IN" sz="3200" b="1" dirty="0">
                <a:effectLst/>
                <a:latin typeface="Times New Roman" panose="02020603050405020304" pitchFamily="18" charset="0"/>
                <a:ea typeface="Arial" panose="020B0604020202020204" pitchFamily="34" charset="0"/>
                <a:cs typeface="Times New Roman" panose="02020603050405020304" pitchFamily="18" charset="0"/>
              </a:rPr>
              <a:t>Introduction</a:t>
            </a:r>
            <a:endParaRPr lang="en-US" sz="3200" dirty="0">
              <a:latin typeface="Times New Roman" panose="02020603050405020304" pitchFamily="18" charset="0"/>
              <a:cs typeface="Times New Roman" panose="02020603050405020304" pitchFamily="18" charset="0"/>
            </a:endParaRPr>
          </a:p>
        </p:txBody>
      </p:sp>
      <p:graphicFrame>
        <p:nvGraphicFramePr>
          <p:cNvPr id="2" name="Table 1">
            <a:extLst>
              <a:ext uri="{FF2B5EF4-FFF2-40B4-BE49-F238E27FC236}">
                <a16:creationId xmlns:a16="http://schemas.microsoft.com/office/drawing/2014/main" id="{A753C561-A926-3C14-F3DC-5D5DA3E673DF}"/>
              </a:ext>
            </a:extLst>
          </p:cNvPr>
          <p:cNvGraphicFramePr>
            <a:graphicFrameLocks noGrp="1"/>
          </p:cNvGraphicFramePr>
          <p:nvPr>
            <p:extLst>
              <p:ext uri="{D42A27DB-BD31-4B8C-83A1-F6EECF244321}">
                <p14:modId xmlns:p14="http://schemas.microsoft.com/office/powerpoint/2010/main" val="3741886888"/>
              </p:ext>
            </p:extLst>
          </p:nvPr>
        </p:nvGraphicFramePr>
        <p:xfrm>
          <a:off x="601670" y="1197405"/>
          <a:ext cx="8246070" cy="3563940"/>
        </p:xfrm>
        <a:graphic>
          <a:graphicData uri="http://schemas.openxmlformats.org/drawingml/2006/table">
            <a:tbl>
              <a:tblPr>
                <a:tableStyleId>{5C22544A-7EE6-4342-B048-85BDC9FD1C3A}</a:tableStyleId>
              </a:tblPr>
              <a:tblGrid>
                <a:gridCol w="4123035">
                  <a:extLst>
                    <a:ext uri="{9D8B030D-6E8A-4147-A177-3AD203B41FA5}">
                      <a16:colId xmlns:a16="http://schemas.microsoft.com/office/drawing/2014/main" val="3050660089"/>
                    </a:ext>
                  </a:extLst>
                </a:gridCol>
                <a:gridCol w="4123035">
                  <a:extLst>
                    <a:ext uri="{9D8B030D-6E8A-4147-A177-3AD203B41FA5}">
                      <a16:colId xmlns:a16="http://schemas.microsoft.com/office/drawing/2014/main" val="837485367"/>
                    </a:ext>
                  </a:extLst>
                </a:gridCol>
              </a:tblGrid>
              <a:tr h="271361">
                <a:tc>
                  <a:txBody>
                    <a:bodyPr/>
                    <a:lstStyle/>
                    <a:p>
                      <a:pPr algn="ctr">
                        <a:lnSpc>
                          <a:spcPct val="150000"/>
                        </a:lnSpc>
                      </a:pPr>
                      <a:r>
                        <a:rPr lang="en-IN" sz="1000" b="1" u="sng" dirty="0">
                          <a:effectLst/>
                          <a:latin typeface="Times New Roman" panose="02020603050405020304" pitchFamily="18" charset="0"/>
                          <a:cs typeface="Times New Roman" panose="02020603050405020304" pitchFamily="18" charset="0"/>
                        </a:rPr>
                        <a:t>Strengths </a:t>
                      </a:r>
                      <a:endParaRPr lang="en-IN" sz="10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7996" marR="47996" marT="47996" marB="47996"/>
                </a:tc>
                <a:tc>
                  <a:txBody>
                    <a:bodyPr/>
                    <a:lstStyle/>
                    <a:p>
                      <a:pPr algn="ctr">
                        <a:lnSpc>
                          <a:spcPct val="150000"/>
                        </a:lnSpc>
                      </a:pPr>
                      <a:r>
                        <a:rPr lang="en-IN" sz="1000" b="1" u="sng" dirty="0">
                          <a:effectLst/>
                          <a:latin typeface="Times New Roman" panose="02020603050405020304" pitchFamily="18" charset="0"/>
                          <a:cs typeface="Times New Roman" panose="02020603050405020304" pitchFamily="18" charset="0"/>
                        </a:rPr>
                        <a:t>Weaknesses </a:t>
                      </a:r>
                      <a:endParaRPr lang="en-IN" sz="10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7996" marR="47996" marT="47996" marB="47996"/>
                </a:tc>
                <a:extLst>
                  <a:ext uri="{0D108BD9-81ED-4DB2-BD59-A6C34878D82A}">
                    <a16:rowId xmlns:a16="http://schemas.microsoft.com/office/drawing/2014/main" val="1815851127"/>
                  </a:ext>
                </a:extLst>
              </a:tr>
              <a:tr h="1815669">
                <a:tc>
                  <a:txBody>
                    <a:bodyPr/>
                    <a:lstStyle/>
                    <a:p>
                      <a:pPr marL="342900" lvl="0" indent="-342900" algn="just">
                        <a:lnSpc>
                          <a:spcPct val="150000"/>
                        </a:lnSpc>
                        <a:buFont typeface="Arial" panose="020B0604020202020204" pitchFamily="34" charset="0"/>
                        <a:buChar char="●"/>
                      </a:pPr>
                      <a:r>
                        <a:rPr lang="en-IN" sz="1000" u="none" strike="noStrike" dirty="0">
                          <a:effectLst/>
                          <a:latin typeface="Times New Roman" panose="02020603050405020304" pitchFamily="18" charset="0"/>
                          <a:cs typeface="Times New Roman" panose="02020603050405020304" pitchFamily="18" charset="0"/>
                        </a:rPr>
                        <a:t>I possess a strong drive to see a business idea of any capacity succeed (i.e., in this case, the coffee shop ideal of 'Brew em’ Brown’.</a:t>
                      </a:r>
                    </a:p>
                    <a:p>
                      <a:pPr marL="342900" lvl="0" indent="-342900" algn="just">
                        <a:lnSpc>
                          <a:spcPct val="150000"/>
                        </a:lnSpc>
                        <a:buFont typeface="Arial" panose="020B0604020202020204" pitchFamily="34" charset="0"/>
                        <a:buChar char="●"/>
                      </a:pPr>
                      <a:r>
                        <a:rPr lang="en-IN" sz="1000" u="none" strike="noStrike" dirty="0">
                          <a:effectLst/>
                          <a:latin typeface="Times New Roman" panose="02020603050405020304" pitchFamily="18" charset="0"/>
                          <a:cs typeface="Times New Roman" panose="02020603050405020304" pitchFamily="18" charset="0"/>
                        </a:rPr>
                        <a:t>I prefer to achieve intended targets through teamwork.</a:t>
                      </a:r>
                    </a:p>
                    <a:p>
                      <a:pPr marL="342900" lvl="0" indent="-342900" algn="just">
                        <a:lnSpc>
                          <a:spcPct val="150000"/>
                        </a:lnSpc>
                        <a:buFont typeface="Arial" panose="020B0604020202020204" pitchFamily="34" charset="0"/>
                        <a:buChar char="●"/>
                      </a:pPr>
                      <a:r>
                        <a:rPr lang="en-IN" sz="1000" u="none" strike="noStrike" dirty="0">
                          <a:effectLst/>
                          <a:latin typeface="Times New Roman" panose="02020603050405020304" pitchFamily="18" charset="0"/>
                          <a:cs typeface="Times New Roman" panose="02020603050405020304" pitchFamily="18" charset="0"/>
                        </a:rPr>
                        <a:t>I can be inspiring to my workers, which allows them to be immune from lack of motivation.</a:t>
                      </a:r>
                    </a:p>
                    <a:p>
                      <a:pPr marL="342900" lvl="0" indent="-342900" algn="just">
                        <a:lnSpc>
                          <a:spcPct val="150000"/>
                        </a:lnSpc>
                        <a:buFont typeface="Arial" panose="020B0604020202020204" pitchFamily="34" charset="0"/>
                        <a:buChar char="●"/>
                      </a:pPr>
                      <a:r>
                        <a:rPr lang="en-IN" sz="1000" u="none" strike="noStrike" dirty="0">
                          <a:effectLst/>
                          <a:latin typeface="Times New Roman" panose="02020603050405020304" pitchFamily="18" charset="0"/>
                          <a:cs typeface="Times New Roman" panose="02020603050405020304" pitchFamily="18" charset="0"/>
                        </a:rPr>
                        <a:t>My roster timings allow me to be flexible in gleaning over the scheduled workflow within the cafe. </a:t>
                      </a:r>
                      <a:endParaRPr lang="en-IN" sz="1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7996" marR="47996" marT="47996" marB="47996"/>
                </a:tc>
                <a:tc>
                  <a:txBody>
                    <a:bodyPr/>
                    <a:lstStyle/>
                    <a:p>
                      <a:pPr marL="342900" lvl="0" indent="-342900" algn="just">
                        <a:lnSpc>
                          <a:spcPct val="150000"/>
                        </a:lnSpc>
                        <a:buFont typeface="Arial" panose="020B0604020202020204" pitchFamily="34" charset="0"/>
                        <a:buChar char="●"/>
                      </a:pPr>
                      <a:r>
                        <a:rPr lang="en-IN" sz="1000" u="none" strike="noStrike" dirty="0">
                          <a:effectLst/>
                          <a:latin typeface="Times New Roman" panose="02020603050405020304" pitchFamily="18" charset="0"/>
                          <a:cs typeface="Times New Roman" panose="02020603050405020304" pitchFamily="18" charset="0"/>
                        </a:rPr>
                        <a:t>I tend to get frustrated easily over small issues.</a:t>
                      </a:r>
                    </a:p>
                    <a:p>
                      <a:pPr marL="342900" lvl="0" indent="-342900" algn="just">
                        <a:lnSpc>
                          <a:spcPct val="150000"/>
                        </a:lnSpc>
                        <a:buFont typeface="Arial" panose="020B0604020202020204" pitchFamily="34" charset="0"/>
                        <a:buChar char="●"/>
                      </a:pPr>
                      <a:r>
                        <a:rPr lang="en-IN" sz="1000" u="none" strike="noStrike" dirty="0">
                          <a:effectLst/>
                          <a:latin typeface="Times New Roman" panose="02020603050405020304" pitchFamily="18" charset="0"/>
                          <a:cs typeface="Times New Roman" panose="02020603050405020304" pitchFamily="18" charset="0"/>
                        </a:rPr>
                        <a:t>My decision-making might become time-consuming due to the work burden.</a:t>
                      </a:r>
                    </a:p>
                    <a:p>
                      <a:pPr marL="342900" lvl="0" indent="-342900" algn="just">
                        <a:lnSpc>
                          <a:spcPct val="150000"/>
                        </a:lnSpc>
                        <a:buFont typeface="Arial" panose="020B0604020202020204" pitchFamily="34" charset="0"/>
                        <a:buChar char="●"/>
                      </a:pPr>
                      <a:r>
                        <a:rPr lang="en-IN" sz="1000" u="none" strike="noStrike" dirty="0">
                          <a:effectLst/>
                          <a:latin typeface="Times New Roman" panose="02020603050405020304" pitchFamily="18" charset="0"/>
                          <a:cs typeface="Times New Roman" panose="02020603050405020304" pitchFamily="18" charset="0"/>
                        </a:rPr>
                        <a:t>My attention falters while handling consumer complaints. </a:t>
                      </a:r>
                    </a:p>
                    <a:p>
                      <a:pPr algn="just">
                        <a:lnSpc>
                          <a:spcPct val="150000"/>
                        </a:lnSpc>
                      </a:pPr>
                      <a:r>
                        <a:rPr lang="en-IN" sz="1000" dirty="0">
                          <a:effectLst/>
                          <a:latin typeface="Times New Roman" panose="02020603050405020304" pitchFamily="18" charset="0"/>
                          <a:cs typeface="Times New Roman" panose="02020603050405020304" pitchFamily="18" charset="0"/>
                        </a:rPr>
                        <a:t> </a:t>
                      </a:r>
                      <a:endParaRPr lang="en-IN" sz="1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7996" marR="47996" marT="47996" marB="47996"/>
                </a:tc>
                <a:extLst>
                  <a:ext uri="{0D108BD9-81ED-4DB2-BD59-A6C34878D82A}">
                    <a16:rowId xmlns:a16="http://schemas.microsoft.com/office/drawing/2014/main" val="3169035754"/>
                  </a:ext>
                </a:extLst>
              </a:tr>
              <a:tr h="271361">
                <a:tc>
                  <a:txBody>
                    <a:bodyPr/>
                    <a:lstStyle/>
                    <a:p>
                      <a:pPr algn="ctr">
                        <a:lnSpc>
                          <a:spcPct val="150000"/>
                        </a:lnSpc>
                      </a:pPr>
                      <a:r>
                        <a:rPr lang="en-IN" sz="1000" b="1" u="sng" dirty="0">
                          <a:effectLst/>
                          <a:latin typeface="Times New Roman" panose="02020603050405020304" pitchFamily="18" charset="0"/>
                          <a:cs typeface="Times New Roman" panose="02020603050405020304" pitchFamily="18" charset="0"/>
                        </a:rPr>
                        <a:t>Opportunities </a:t>
                      </a:r>
                      <a:endParaRPr lang="en-IN" sz="10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7996" marR="47996" marT="47996" marB="47996"/>
                </a:tc>
                <a:tc>
                  <a:txBody>
                    <a:bodyPr/>
                    <a:lstStyle/>
                    <a:p>
                      <a:pPr algn="ctr">
                        <a:lnSpc>
                          <a:spcPct val="150000"/>
                        </a:lnSpc>
                      </a:pPr>
                      <a:r>
                        <a:rPr lang="en-IN" sz="1000" b="1" u="sng" dirty="0">
                          <a:effectLst/>
                          <a:latin typeface="Times New Roman" panose="02020603050405020304" pitchFamily="18" charset="0"/>
                          <a:cs typeface="Times New Roman" panose="02020603050405020304" pitchFamily="18" charset="0"/>
                        </a:rPr>
                        <a:t>Threats </a:t>
                      </a:r>
                      <a:endParaRPr lang="en-IN" sz="10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7996" marR="47996" marT="47996" marB="47996"/>
                </a:tc>
                <a:extLst>
                  <a:ext uri="{0D108BD9-81ED-4DB2-BD59-A6C34878D82A}">
                    <a16:rowId xmlns:a16="http://schemas.microsoft.com/office/drawing/2014/main" val="120887692"/>
                  </a:ext>
                </a:extLst>
              </a:tr>
              <a:tr h="1153823">
                <a:tc>
                  <a:txBody>
                    <a:bodyPr/>
                    <a:lstStyle/>
                    <a:p>
                      <a:pPr marL="342900" lvl="0" indent="-342900" algn="just">
                        <a:lnSpc>
                          <a:spcPct val="150000"/>
                        </a:lnSpc>
                        <a:buFont typeface="Arial" panose="020B0604020202020204" pitchFamily="34" charset="0"/>
                        <a:buChar char="●"/>
                      </a:pPr>
                      <a:r>
                        <a:rPr lang="en-IN" sz="1000" u="none" strike="noStrike" dirty="0">
                          <a:effectLst/>
                          <a:latin typeface="Times New Roman" panose="02020603050405020304" pitchFamily="18" charset="0"/>
                          <a:cs typeface="Times New Roman" panose="02020603050405020304" pitchFamily="18" charset="0"/>
                        </a:rPr>
                        <a:t>I can gauge growing business prospects earlier than my competitors.</a:t>
                      </a:r>
                    </a:p>
                    <a:p>
                      <a:pPr marL="342900" lvl="0" indent="-342900" algn="just">
                        <a:lnSpc>
                          <a:spcPct val="150000"/>
                        </a:lnSpc>
                        <a:buFont typeface="Arial" panose="020B0604020202020204" pitchFamily="34" charset="0"/>
                        <a:buChar char="●"/>
                      </a:pPr>
                      <a:r>
                        <a:rPr lang="en-IN" sz="1000" u="none" strike="noStrike" dirty="0">
                          <a:effectLst/>
                          <a:latin typeface="Times New Roman" panose="02020603050405020304" pitchFamily="18" charset="0"/>
                          <a:cs typeface="Times New Roman" panose="02020603050405020304" pitchFamily="18" charset="0"/>
                        </a:rPr>
                        <a:t>I like to increase my business networks.</a:t>
                      </a:r>
                    </a:p>
                    <a:p>
                      <a:pPr marL="342900" lvl="0" indent="-342900" algn="just">
                        <a:lnSpc>
                          <a:spcPct val="150000"/>
                        </a:lnSpc>
                        <a:buFont typeface="Arial" panose="020B0604020202020204" pitchFamily="34" charset="0"/>
                        <a:buChar char="●"/>
                      </a:pPr>
                      <a:r>
                        <a:rPr lang="en-IN" sz="1000" u="none" strike="noStrike" dirty="0">
                          <a:effectLst/>
                          <a:latin typeface="Times New Roman" panose="02020603050405020304" pitchFamily="18" charset="0"/>
                          <a:cs typeface="Times New Roman" panose="02020603050405020304" pitchFamily="18" charset="0"/>
                        </a:rPr>
                        <a:t>My choice of employees within the cafe is not short of skilled workers. (For instance, better communicators). </a:t>
                      </a:r>
                      <a:endParaRPr lang="en-IN" sz="1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7996" marR="47996" marT="47996" marB="47996"/>
                </a:tc>
                <a:tc>
                  <a:txBody>
                    <a:bodyPr/>
                    <a:lstStyle/>
                    <a:p>
                      <a:pPr marL="342900" lvl="0" indent="-342900" algn="just">
                        <a:lnSpc>
                          <a:spcPct val="150000"/>
                        </a:lnSpc>
                        <a:buFont typeface="Arial" panose="020B0604020202020204" pitchFamily="34" charset="0"/>
                        <a:buChar char="●"/>
                      </a:pPr>
                      <a:r>
                        <a:rPr lang="en-IN" sz="1000" u="none" strike="noStrike" dirty="0">
                          <a:effectLst/>
                          <a:latin typeface="Times New Roman" panose="02020603050405020304" pitchFamily="18" charset="0"/>
                          <a:cs typeface="Times New Roman" panose="02020603050405020304" pitchFamily="18" charset="0"/>
                        </a:rPr>
                        <a:t>I lack fund-building ideas.</a:t>
                      </a:r>
                    </a:p>
                    <a:p>
                      <a:pPr marL="342900" lvl="0" indent="-342900" algn="just">
                        <a:lnSpc>
                          <a:spcPct val="150000"/>
                        </a:lnSpc>
                        <a:buFont typeface="Arial" panose="020B0604020202020204" pitchFamily="34" charset="0"/>
                        <a:buChar char="●"/>
                      </a:pPr>
                      <a:r>
                        <a:rPr lang="en-IN" sz="1000" u="none" strike="noStrike" dirty="0">
                          <a:effectLst/>
                          <a:latin typeface="Times New Roman" panose="02020603050405020304" pitchFamily="18" charset="0"/>
                          <a:cs typeface="Times New Roman" panose="02020603050405020304" pitchFamily="18" charset="0"/>
                        </a:rPr>
                        <a:t>I suffer from a lack of creativity at times.</a:t>
                      </a:r>
                    </a:p>
                    <a:p>
                      <a:pPr marL="342900" lvl="0" indent="-342900" algn="just">
                        <a:lnSpc>
                          <a:spcPct val="150000"/>
                        </a:lnSpc>
                        <a:buFont typeface="Arial" panose="020B0604020202020204" pitchFamily="34" charset="0"/>
                        <a:buChar char="●"/>
                      </a:pPr>
                      <a:r>
                        <a:rPr lang="en-IN" sz="1000" u="none" strike="noStrike" dirty="0">
                          <a:effectLst/>
                          <a:latin typeface="Times New Roman" panose="02020603050405020304" pitchFamily="18" charset="0"/>
                          <a:cs typeface="Times New Roman" panose="02020603050405020304" pitchFamily="18" charset="0"/>
                        </a:rPr>
                        <a:t>I can be self-possessed with the business concerns. </a:t>
                      </a:r>
                      <a:endParaRPr lang="en-IN" sz="1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7996" marR="47996" marT="47996" marB="47996"/>
                </a:tc>
                <a:extLst>
                  <a:ext uri="{0D108BD9-81ED-4DB2-BD59-A6C34878D82A}">
                    <a16:rowId xmlns:a16="http://schemas.microsoft.com/office/drawing/2014/main" val="846881255"/>
                  </a:ext>
                </a:extLst>
              </a:tr>
            </a:tbl>
          </a:graphicData>
        </a:graphic>
      </p:graphicFrame>
    </p:spTree>
    <p:extLst>
      <p:ext uri="{BB962C8B-B14F-4D97-AF65-F5344CB8AC3E}">
        <p14:creationId xmlns:p14="http://schemas.microsoft.com/office/powerpoint/2010/main" val="1101633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454BE-AE33-B7BC-BB9F-04F908291E9D}"/>
              </a:ext>
            </a:extLst>
          </p:cNvPr>
          <p:cNvSpPr>
            <a:spLocks noGrp="1"/>
          </p:cNvSpPr>
          <p:nvPr>
            <p:ph type="title"/>
          </p:nvPr>
        </p:nvSpPr>
        <p:spPr/>
        <p:txBody>
          <a:bodyPr>
            <a:noAutofit/>
          </a:bodyPr>
          <a:lstStyle/>
          <a:p>
            <a:r>
              <a:rPr lang="en-IN" sz="3200" b="1" dirty="0">
                <a:effectLst/>
                <a:latin typeface="Times New Roman" panose="02020603050405020304" pitchFamily="18" charset="0"/>
                <a:ea typeface="Arial" panose="020B0604020202020204" pitchFamily="34" charset="0"/>
                <a:cs typeface="Times New Roman" panose="02020603050405020304" pitchFamily="18" charset="0"/>
              </a:rPr>
              <a:t>Overview of the business idea</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22BA56E-C9D5-E51A-70E4-40A21E8082CB}"/>
              </a:ext>
            </a:extLst>
          </p:cNvPr>
          <p:cNvSpPr>
            <a:spLocks noGrp="1"/>
          </p:cNvSpPr>
          <p:nvPr>
            <p:ph idx="1"/>
          </p:nvPr>
        </p:nvSpPr>
        <p:spPr>
          <a:xfrm>
            <a:off x="2128720" y="1197405"/>
            <a:ext cx="3512215" cy="2748690"/>
          </a:xfrm>
        </p:spPr>
        <p:txBody>
          <a:bodyPr>
            <a:normAutofit fontScale="70000" lnSpcReduction="200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‘Brew em’ Brown’ primary cafe branch will be located in </a:t>
            </a:r>
            <a:r>
              <a:rPr lang="en-IN" sz="1800" dirty="0">
                <a:latin typeface="Times New Roman" panose="02020603050405020304" pitchFamily="18" charset="0"/>
                <a:ea typeface="Times New Roman" panose="02020603050405020304" pitchFamily="18" charset="0"/>
              </a:rPr>
              <a:t>London area.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will be managed and controlled by 5-10 workers per branch.</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key products of the cafe will include lattes, Cappuccinos, Beer flavoured Coffee, and other variants (Ghandour, 2021).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shop will grant takeaways and online ordering within 5-10 km of the area. </a:t>
            </a:r>
            <a:endParaRPr lang="en-IN" sz="1800" u="none" strike="noStrike" dirty="0">
              <a:effectLst/>
              <a:latin typeface="Arial" panose="020B0604020202020204" pitchFamily="34" charset="0"/>
              <a:ea typeface="Arial" panose="020B0604020202020204" pitchFamily="34" charset="0"/>
            </a:endParaRPr>
          </a:p>
        </p:txBody>
      </p:sp>
      <p:pic>
        <p:nvPicPr>
          <p:cNvPr id="4" name="image1.png">
            <a:extLst>
              <a:ext uri="{FF2B5EF4-FFF2-40B4-BE49-F238E27FC236}">
                <a16:creationId xmlns:a16="http://schemas.microsoft.com/office/drawing/2014/main" id="{1E04602F-85F0-FF3E-0C5F-0D1E117D3026}"/>
              </a:ext>
            </a:extLst>
          </p:cNvPr>
          <p:cNvPicPr/>
          <p:nvPr/>
        </p:nvPicPr>
        <p:blipFill>
          <a:blip r:embed="rId3"/>
          <a:stretch>
            <a:fillRect/>
          </a:stretch>
        </p:blipFill>
        <p:spPr>
          <a:xfrm>
            <a:off x="5672603" y="1350110"/>
            <a:ext cx="3022432" cy="2595985"/>
          </a:xfrm>
          <a:prstGeom prst="rect">
            <a:avLst/>
          </a:prstGeom>
          <a:ln w="25400">
            <a:solidFill>
              <a:srgbClr val="000000"/>
            </a:solidFill>
            <a:prstDash val="solid"/>
          </a:ln>
        </p:spPr>
      </p:pic>
      <p:sp>
        <p:nvSpPr>
          <p:cNvPr id="5" name="TextBox 4">
            <a:extLst>
              <a:ext uri="{FF2B5EF4-FFF2-40B4-BE49-F238E27FC236}">
                <a16:creationId xmlns:a16="http://schemas.microsoft.com/office/drawing/2014/main" id="{AF5E9D97-91C1-0F7C-B0AB-787332845620}"/>
              </a:ext>
            </a:extLst>
          </p:cNvPr>
          <p:cNvSpPr txBox="1"/>
          <p:nvPr/>
        </p:nvSpPr>
        <p:spPr>
          <a:xfrm>
            <a:off x="5488230" y="4251505"/>
            <a:ext cx="3054100" cy="984885"/>
          </a:xfrm>
          <a:prstGeom prst="rect">
            <a:avLst/>
          </a:prstGeom>
          <a:noFill/>
        </p:spPr>
        <p:txBody>
          <a:bodyPr wrap="square" rtlCol="0">
            <a:spAutoFit/>
          </a:bodyPr>
          <a:lstStyle/>
          <a:p>
            <a:pPr algn="ctr"/>
            <a:r>
              <a:rPr lang="en-IN"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(Source: https://www.statista.com/statistics/284638/eating-out-weekly-consumption-of-coffee-in-the-united-kingdom-uk/)</a:t>
            </a:r>
            <a:endParaRPr lang="en-IN" sz="1000"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517420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28701-7C18-3BDC-FE32-B9560F51D054}"/>
              </a:ext>
            </a:extLst>
          </p:cNvPr>
          <p:cNvSpPr>
            <a:spLocks noGrp="1"/>
          </p:cNvSpPr>
          <p:nvPr>
            <p:ph type="title"/>
          </p:nvPr>
        </p:nvSpPr>
        <p:spPr/>
        <p:txBody>
          <a:bodyPr>
            <a:noAutofit/>
          </a:bodyPr>
          <a:lstStyle/>
          <a:p>
            <a:r>
              <a:rPr lang="en-IN" sz="3200" b="1" dirty="0">
                <a:effectLst/>
                <a:latin typeface="Times New Roman" panose="02020603050405020304" pitchFamily="18" charset="0"/>
                <a:ea typeface="Arial" panose="020B0604020202020204" pitchFamily="34" charset="0"/>
                <a:cs typeface="Times New Roman" panose="02020603050405020304" pitchFamily="18" charset="0"/>
              </a:rPr>
              <a:t>Management team plan</a:t>
            </a:r>
            <a:endParaRPr lang="en-IN" sz="3200" dirty="0">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4B9A1B0D-C89B-025D-A2B6-40CCEB1C3F8A}"/>
              </a:ext>
            </a:extLst>
          </p:cNvPr>
          <p:cNvGraphicFramePr>
            <a:graphicFrameLocks noGrp="1"/>
          </p:cNvGraphicFramePr>
          <p:nvPr>
            <p:extLst>
              <p:ext uri="{D42A27DB-BD31-4B8C-83A1-F6EECF244321}">
                <p14:modId xmlns:p14="http://schemas.microsoft.com/office/powerpoint/2010/main" val="438867342"/>
              </p:ext>
            </p:extLst>
          </p:nvPr>
        </p:nvGraphicFramePr>
        <p:xfrm>
          <a:off x="601671" y="1200150"/>
          <a:ext cx="7940660" cy="3640106"/>
        </p:xfrm>
        <a:graphic>
          <a:graphicData uri="http://schemas.openxmlformats.org/drawingml/2006/table">
            <a:tbl>
              <a:tblPr>
                <a:tableStyleId>{5C22544A-7EE6-4342-B048-85BDC9FD1C3A}</a:tableStyleId>
              </a:tblPr>
              <a:tblGrid>
                <a:gridCol w="2647416">
                  <a:extLst>
                    <a:ext uri="{9D8B030D-6E8A-4147-A177-3AD203B41FA5}">
                      <a16:colId xmlns:a16="http://schemas.microsoft.com/office/drawing/2014/main" val="3819525609"/>
                    </a:ext>
                  </a:extLst>
                </a:gridCol>
                <a:gridCol w="2647416">
                  <a:extLst>
                    <a:ext uri="{9D8B030D-6E8A-4147-A177-3AD203B41FA5}">
                      <a16:colId xmlns:a16="http://schemas.microsoft.com/office/drawing/2014/main" val="73296623"/>
                    </a:ext>
                  </a:extLst>
                </a:gridCol>
                <a:gridCol w="2645828">
                  <a:extLst>
                    <a:ext uri="{9D8B030D-6E8A-4147-A177-3AD203B41FA5}">
                      <a16:colId xmlns:a16="http://schemas.microsoft.com/office/drawing/2014/main" val="33197357"/>
                    </a:ext>
                  </a:extLst>
                </a:gridCol>
              </a:tblGrid>
              <a:tr h="257234">
                <a:tc>
                  <a:txBody>
                    <a:bodyPr/>
                    <a:lstStyle/>
                    <a:p>
                      <a:pPr algn="just">
                        <a:lnSpc>
                          <a:spcPct val="150000"/>
                        </a:lnSpc>
                      </a:pPr>
                      <a:r>
                        <a:rPr lang="en-IN" sz="1000" b="1">
                          <a:effectLst/>
                          <a:latin typeface="Times New Roman" panose="02020603050405020304" pitchFamily="18" charset="0"/>
                          <a:cs typeface="Times New Roman" panose="02020603050405020304" pitchFamily="18" charset="0"/>
                        </a:rPr>
                        <a:t>Management Team members </a:t>
                      </a:r>
                      <a:endParaRPr lang="en-IN" sz="1000" b="1">
                        <a:effectLst/>
                        <a:latin typeface="Times New Roman" panose="02020603050405020304" pitchFamily="18" charset="0"/>
                        <a:ea typeface="Arial" panose="020B0604020202020204" pitchFamily="34" charset="0"/>
                        <a:cs typeface="Times New Roman" panose="02020603050405020304" pitchFamily="18" charset="0"/>
                      </a:endParaRPr>
                    </a:p>
                  </a:txBody>
                  <a:tcPr marL="44358" marR="44358" marT="44358" marB="44358"/>
                </a:tc>
                <a:tc>
                  <a:txBody>
                    <a:bodyPr/>
                    <a:lstStyle/>
                    <a:p>
                      <a:pPr algn="just">
                        <a:lnSpc>
                          <a:spcPct val="150000"/>
                        </a:lnSpc>
                      </a:pPr>
                      <a:r>
                        <a:rPr lang="en-IN" sz="1000" b="1">
                          <a:effectLst/>
                          <a:latin typeface="Times New Roman" panose="02020603050405020304" pitchFamily="18" charset="0"/>
                          <a:cs typeface="Times New Roman" panose="02020603050405020304" pitchFamily="18" charset="0"/>
                        </a:rPr>
                        <a:t>Roles/Responsibilities </a:t>
                      </a:r>
                      <a:endParaRPr lang="en-IN" sz="1000" b="1">
                        <a:effectLst/>
                        <a:latin typeface="Times New Roman" panose="02020603050405020304" pitchFamily="18" charset="0"/>
                        <a:ea typeface="Arial" panose="020B0604020202020204" pitchFamily="34" charset="0"/>
                        <a:cs typeface="Times New Roman" panose="02020603050405020304" pitchFamily="18" charset="0"/>
                      </a:endParaRPr>
                    </a:p>
                  </a:txBody>
                  <a:tcPr marL="44358" marR="44358" marT="44358" marB="44358"/>
                </a:tc>
                <a:tc>
                  <a:txBody>
                    <a:bodyPr/>
                    <a:lstStyle/>
                    <a:p>
                      <a:pPr algn="just">
                        <a:lnSpc>
                          <a:spcPct val="150000"/>
                        </a:lnSpc>
                      </a:pPr>
                      <a:r>
                        <a:rPr lang="en-IN" sz="1000" b="1" dirty="0">
                          <a:effectLst/>
                          <a:latin typeface="Times New Roman" panose="02020603050405020304" pitchFamily="18" charset="0"/>
                          <a:cs typeface="Times New Roman" panose="02020603050405020304" pitchFamily="18" charset="0"/>
                        </a:rPr>
                        <a:t>Roster Hours</a:t>
                      </a:r>
                      <a:endParaRPr lang="en-IN" sz="10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4358" marR="44358" marT="44358" marB="44358"/>
                </a:tc>
                <a:extLst>
                  <a:ext uri="{0D108BD9-81ED-4DB2-BD59-A6C34878D82A}">
                    <a16:rowId xmlns:a16="http://schemas.microsoft.com/office/drawing/2014/main" val="2473221313"/>
                  </a:ext>
                </a:extLst>
              </a:tr>
              <a:tr h="640489">
                <a:tc>
                  <a:txBody>
                    <a:bodyPr/>
                    <a:lstStyle/>
                    <a:p>
                      <a:pPr algn="just">
                        <a:lnSpc>
                          <a:spcPct val="150000"/>
                        </a:lnSpc>
                      </a:pPr>
                      <a:r>
                        <a:rPr lang="en-IN" sz="1000">
                          <a:effectLst/>
                          <a:latin typeface="Times New Roman" panose="02020603050405020304" pitchFamily="18" charset="0"/>
                          <a:cs typeface="Times New Roman" panose="02020603050405020304" pitchFamily="18" charset="0"/>
                        </a:rPr>
                        <a:t>Customer Relationship Managers </a:t>
                      </a:r>
                      <a:endParaRPr lang="en-IN" sz="1000">
                        <a:effectLst/>
                        <a:latin typeface="Times New Roman" panose="02020603050405020304" pitchFamily="18" charset="0"/>
                        <a:ea typeface="Arial" panose="020B0604020202020204" pitchFamily="34" charset="0"/>
                        <a:cs typeface="Times New Roman" panose="02020603050405020304" pitchFamily="18" charset="0"/>
                      </a:endParaRPr>
                    </a:p>
                  </a:txBody>
                  <a:tcPr marL="44358" marR="44358" marT="44358" marB="44358"/>
                </a:tc>
                <a:tc>
                  <a:txBody>
                    <a:bodyPr/>
                    <a:lstStyle/>
                    <a:p>
                      <a:pPr algn="just">
                        <a:lnSpc>
                          <a:spcPct val="150000"/>
                        </a:lnSpc>
                      </a:pPr>
                      <a:r>
                        <a:rPr lang="en-IN" sz="1000">
                          <a:effectLst/>
                          <a:latin typeface="Times New Roman" panose="02020603050405020304" pitchFamily="18" charset="0"/>
                          <a:cs typeface="Times New Roman" panose="02020603050405020304" pitchFamily="18" charset="0"/>
                        </a:rPr>
                        <a:t>Dealing with customers, understanding their tastes from their profession, choice of fashion, and regular habits</a:t>
                      </a:r>
                      <a:endParaRPr lang="en-IN" sz="1000">
                        <a:effectLst/>
                        <a:latin typeface="Times New Roman" panose="02020603050405020304" pitchFamily="18" charset="0"/>
                        <a:ea typeface="Arial" panose="020B0604020202020204" pitchFamily="34" charset="0"/>
                        <a:cs typeface="Times New Roman" panose="02020603050405020304" pitchFamily="18" charset="0"/>
                      </a:endParaRPr>
                    </a:p>
                  </a:txBody>
                  <a:tcPr marL="44358" marR="44358" marT="44358" marB="44358"/>
                </a:tc>
                <a:tc>
                  <a:txBody>
                    <a:bodyPr/>
                    <a:lstStyle/>
                    <a:p>
                      <a:pPr algn="just">
                        <a:lnSpc>
                          <a:spcPct val="150000"/>
                        </a:lnSpc>
                      </a:pPr>
                      <a:r>
                        <a:rPr lang="en-IN" sz="1000">
                          <a:effectLst/>
                          <a:latin typeface="Times New Roman" panose="02020603050405020304" pitchFamily="18" charset="0"/>
                          <a:cs typeface="Times New Roman" panose="02020603050405020304" pitchFamily="18" charset="0"/>
                        </a:rPr>
                        <a:t>12-hour shifts </a:t>
                      </a:r>
                      <a:endParaRPr lang="en-IN" sz="1000">
                        <a:effectLst/>
                        <a:latin typeface="Times New Roman" panose="02020603050405020304" pitchFamily="18" charset="0"/>
                        <a:ea typeface="Arial" panose="020B0604020202020204" pitchFamily="34" charset="0"/>
                        <a:cs typeface="Times New Roman" panose="02020603050405020304" pitchFamily="18" charset="0"/>
                      </a:endParaRPr>
                    </a:p>
                  </a:txBody>
                  <a:tcPr marL="44358" marR="44358" marT="44358" marB="44358"/>
                </a:tc>
                <a:extLst>
                  <a:ext uri="{0D108BD9-81ED-4DB2-BD59-A6C34878D82A}">
                    <a16:rowId xmlns:a16="http://schemas.microsoft.com/office/drawing/2014/main" val="1784334022"/>
                  </a:ext>
                </a:extLst>
              </a:tr>
              <a:tr h="1023745">
                <a:tc>
                  <a:txBody>
                    <a:bodyPr/>
                    <a:lstStyle/>
                    <a:p>
                      <a:pPr algn="just">
                        <a:lnSpc>
                          <a:spcPct val="150000"/>
                        </a:lnSpc>
                      </a:pPr>
                      <a:r>
                        <a:rPr lang="en-IN" sz="1000" dirty="0">
                          <a:effectLst/>
                          <a:latin typeface="Times New Roman" panose="02020603050405020304" pitchFamily="18" charset="0"/>
                          <a:cs typeface="Times New Roman" panose="02020603050405020304" pitchFamily="18" charset="0"/>
                        </a:rPr>
                        <a:t>Brewing handlers </a:t>
                      </a:r>
                      <a:endParaRPr lang="en-IN" sz="1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4358" marR="44358" marT="44358" marB="44358"/>
                </a:tc>
                <a:tc>
                  <a:txBody>
                    <a:bodyPr/>
                    <a:lstStyle/>
                    <a:p>
                      <a:pPr algn="just">
                        <a:lnSpc>
                          <a:spcPct val="150000"/>
                        </a:lnSpc>
                      </a:pPr>
                      <a:r>
                        <a:rPr lang="en-IN" sz="1000" dirty="0">
                          <a:effectLst/>
                          <a:latin typeface="Times New Roman" panose="02020603050405020304" pitchFamily="18" charset="0"/>
                          <a:cs typeface="Times New Roman" panose="02020603050405020304" pitchFamily="18" charset="0"/>
                        </a:rPr>
                        <a:t>Understanding the Coffee bean quality and being able to use the machines as well as utilising temperatures to control the lather before serving (Zsidisin et al., 2005).</a:t>
                      </a:r>
                      <a:endParaRPr lang="en-IN" sz="1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4358" marR="44358" marT="44358" marB="44358"/>
                </a:tc>
                <a:tc>
                  <a:txBody>
                    <a:bodyPr/>
                    <a:lstStyle/>
                    <a:p>
                      <a:pPr algn="just">
                        <a:lnSpc>
                          <a:spcPct val="150000"/>
                        </a:lnSpc>
                      </a:pPr>
                      <a:r>
                        <a:rPr lang="en-IN" sz="1000">
                          <a:effectLst/>
                          <a:latin typeface="Times New Roman" panose="02020603050405020304" pitchFamily="18" charset="0"/>
                          <a:cs typeface="Times New Roman" panose="02020603050405020304" pitchFamily="18" charset="0"/>
                        </a:rPr>
                        <a:t>7-hour shifts </a:t>
                      </a:r>
                      <a:endParaRPr lang="en-IN" sz="1000">
                        <a:effectLst/>
                        <a:latin typeface="Times New Roman" panose="02020603050405020304" pitchFamily="18" charset="0"/>
                        <a:ea typeface="Arial" panose="020B0604020202020204" pitchFamily="34" charset="0"/>
                        <a:cs typeface="Times New Roman" panose="02020603050405020304" pitchFamily="18" charset="0"/>
                      </a:endParaRPr>
                    </a:p>
                  </a:txBody>
                  <a:tcPr marL="44358" marR="44358" marT="44358" marB="44358"/>
                </a:tc>
                <a:extLst>
                  <a:ext uri="{0D108BD9-81ED-4DB2-BD59-A6C34878D82A}">
                    <a16:rowId xmlns:a16="http://schemas.microsoft.com/office/drawing/2014/main" val="2609395664"/>
                  </a:ext>
                </a:extLst>
              </a:tr>
              <a:tr h="832117">
                <a:tc>
                  <a:txBody>
                    <a:bodyPr/>
                    <a:lstStyle/>
                    <a:p>
                      <a:pPr algn="just">
                        <a:lnSpc>
                          <a:spcPct val="150000"/>
                        </a:lnSpc>
                      </a:pPr>
                      <a:r>
                        <a:rPr lang="en-IN" sz="1000">
                          <a:effectLst/>
                          <a:latin typeface="Times New Roman" panose="02020603050405020304" pitchFamily="18" charset="0"/>
                          <a:cs typeface="Times New Roman" panose="02020603050405020304" pitchFamily="18" charset="0"/>
                        </a:rPr>
                        <a:t>Servers and order keepers</a:t>
                      </a:r>
                      <a:endParaRPr lang="en-IN" sz="1000">
                        <a:effectLst/>
                        <a:latin typeface="Times New Roman" panose="02020603050405020304" pitchFamily="18" charset="0"/>
                        <a:ea typeface="Arial" panose="020B0604020202020204" pitchFamily="34" charset="0"/>
                        <a:cs typeface="Times New Roman" panose="02020603050405020304" pitchFamily="18" charset="0"/>
                      </a:endParaRPr>
                    </a:p>
                  </a:txBody>
                  <a:tcPr marL="44358" marR="44358" marT="44358" marB="44358"/>
                </a:tc>
                <a:tc>
                  <a:txBody>
                    <a:bodyPr/>
                    <a:lstStyle/>
                    <a:p>
                      <a:pPr algn="just">
                        <a:lnSpc>
                          <a:spcPct val="150000"/>
                        </a:lnSpc>
                      </a:pPr>
                      <a:r>
                        <a:rPr lang="en-IN" sz="1000">
                          <a:effectLst/>
                          <a:latin typeface="Times New Roman" panose="02020603050405020304" pitchFamily="18" charset="0"/>
                          <a:cs typeface="Times New Roman" panose="02020603050405020304" pitchFamily="18" charset="0"/>
                        </a:rPr>
                        <a:t>Taking orders from in-line customers, processing orders online, comparing orders with availabilities through inventory checks</a:t>
                      </a:r>
                      <a:endParaRPr lang="en-IN" sz="1000">
                        <a:effectLst/>
                        <a:latin typeface="Times New Roman" panose="02020603050405020304" pitchFamily="18" charset="0"/>
                        <a:ea typeface="Arial" panose="020B0604020202020204" pitchFamily="34" charset="0"/>
                        <a:cs typeface="Times New Roman" panose="02020603050405020304" pitchFamily="18" charset="0"/>
                      </a:endParaRPr>
                    </a:p>
                  </a:txBody>
                  <a:tcPr marL="44358" marR="44358" marT="44358" marB="44358"/>
                </a:tc>
                <a:tc>
                  <a:txBody>
                    <a:bodyPr/>
                    <a:lstStyle/>
                    <a:p>
                      <a:pPr algn="just">
                        <a:lnSpc>
                          <a:spcPct val="150000"/>
                        </a:lnSpc>
                      </a:pPr>
                      <a:r>
                        <a:rPr lang="en-IN" sz="1000">
                          <a:effectLst/>
                          <a:latin typeface="Times New Roman" panose="02020603050405020304" pitchFamily="18" charset="0"/>
                          <a:cs typeface="Times New Roman" panose="02020603050405020304" pitchFamily="18" charset="0"/>
                        </a:rPr>
                        <a:t>7-hour shifts </a:t>
                      </a:r>
                      <a:endParaRPr lang="en-IN" sz="1000">
                        <a:effectLst/>
                        <a:latin typeface="Times New Roman" panose="02020603050405020304" pitchFamily="18" charset="0"/>
                        <a:ea typeface="Arial" panose="020B0604020202020204" pitchFamily="34" charset="0"/>
                        <a:cs typeface="Times New Roman" panose="02020603050405020304" pitchFamily="18" charset="0"/>
                      </a:endParaRPr>
                    </a:p>
                  </a:txBody>
                  <a:tcPr marL="44358" marR="44358" marT="44358" marB="44358"/>
                </a:tc>
                <a:extLst>
                  <a:ext uri="{0D108BD9-81ED-4DB2-BD59-A6C34878D82A}">
                    <a16:rowId xmlns:a16="http://schemas.microsoft.com/office/drawing/2014/main" val="2259235447"/>
                  </a:ext>
                </a:extLst>
              </a:tr>
              <a:tr h="640489">
                <a:tc>
                  <a:txBody>
                    <a:bodyPr/>
                    <a:lstStyle/>
                    <a:p>
                      <a:pPr algn="just">
                        <a:lnSpc>
                          <a:spcPct val="150000"/>
                        </a:lnSpc>
                      </a:pPr>
                      <a:r>
                        <a:rPr lang="en-IN" sz="1000">
                          <a:effectLst/>
                          <a:latin typeface="Times New Roman" panose="02020603050405020304" pitchFamily="18" charset="0"/>
                          <a:cs typeface="Times New Roman" panose="02020603050405020304" pitchFamily="18" charset="0"/>
                        </a:rPr>
                        <a:t>Accountant</a:t>
                      </a:r>
                      <a:endParaRPr lang="en-IN" sz="1000">
                        <a:effectLst/>
                        <a:latin typeface="Times New Roman" panose="02020603050405020304" pitchFamily="18" charset="0"/>
                        <a:ea typeface="Arial" panose="020B0604020202020204" pitchFamily="34" charset="0"/>
                        <a:cs typeface="Times New Roman" panose="02020603050405020304" pitchFamily="18" charset="0"/>
                      </a:endParaRPr>
                    </a:p>
                  </a:txBody>
                  <a:tcPr marL="44358" marR="44358" marT="44358" marB="44358"/>
                </a:tc>
                <a:tc>
                  <a:txBody>
                    <a:bodyPr/>
                    <a:lstStyle/>
                    <a:p>
                      <a:pPr algn="just">
                        <a:lnSpc>
                          <a:spcPct val="150000"/>
                        </a:lnSpc>
                      </a:pPr>
                      <a:r>
                        <a:rPr lang="en-IN" sz="1000" dirty="0">
                          <a:effectLst/>
                          <a:latin typeface="Times New Roman" panose="02020603050405020304" pitchFamily="18" charset="0"/>
                          <a:cs typeface="Times New Roman" panose="02020603050405020304" pitchFamily="18" charset="0"/>
                        </a:rPr>
                        <a:t>Bookkeeping, cost management, ledger posting, and final accounts management (Zsidisin et al., 2005). </a:t>
                      </a:r>
                      <a:endParaRPr lang="en-IN" sz="1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4358" marR="44358" marT="44358" marB="44358"/>
                </a:tc>
                <a:tc>
                  <a:txBody>
                    <a:bodyPr/>
                    <a:lstStyle/>
                    <a:p>
                      <a:pPr algn="just">
                        <a:lnSpc>
                          <a:spcPct val="150000"/>
                        </a:lnSpc>
                      </a:pPr>
                      <a:r>
                        <a:rPr lang="en-IN" sz="1000" dirty="0">
                          <a:effectLst/>
                          <a:latin typeface="Times New Roman" panose="02020603050405020304" pitchFamily="18" charset="0"/>
                          <a:cs typeface="Times New Roman" panose="02020603050405020304" pitchFamily="18" charset="0"/>
                        </a:rPr>
                        <a:t>5-hour shifts </a:t>
                      </a:r>
                      <a:endParaRPr lang="en-IN" sz="1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4358" marR="44358" marT="44358" marB="44358"/>
                </a:tc>
                <a:extLst>
                  <a:ext uri="{0D108BD9-81ED-4DB2-BD59-A6C34878D82A}">
                    <a16:rowId xmlns:a16="http://schemas.microsoft.com/office/drawing/2014/main" val="3739675493"/>
                  </a:ext>
                </a:extLst>
              </a:tr>
            </a:tbl>
          </a:graphicData>
        </a:graphic>
      </p:graphicFrame>
    </p:spTree>
    <p:extLst>
      <p:ext uri="{BB962C8B-B14F-4D97-AF65-F5344CB8AC3E}">
        <p14:creationId xmlns:p14="http://schemas.microsoft.com/office/powerpoint/2010/main" val="2242505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0C9F3-0FAD-C8DB-FDF7-9FED3806DB3F}"/>
              </a:ext>
            </a:extLst>
          </p:cNvPr>
          <p:cNvSpPr>
            <a:spLocks noGrp="1"/>
          </p:cNvSpPr>
          <p:nvPr>
            <p:ph type="title"/>
          </p:nvPr>
        </p:nvSpPr>
        <p:spPr/>
        <p:txBody>
          <a:bodyPr>
            <a:noAutofit/>
          </a:bodyPr>
          <a:lstStyle/>
          <a:p>
            <a:r>
              <a:rPr lang="en-IN" sz="3200" b="1" dirty="0">
                <a:effectLst/>
                <a:latin typeface="Times New Roman" panose="02020603050405020304" pitchFamily="18" charset="0"/>
                <a:ea typeface="Arial" panose="020B0604020202020204" pitchFamily="34" charset="0"/>
                <a:cs typeface="Times New Roman" panose="02020603050405020304" pitchFamily="18" charset="0"/>
              </a:rPr>
              <a:t>Target market and marketing strategies</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4B88639-1AF8-BB62-29B6-4D255E0C9384}"/>
              </a:ext>
            </a:extLst>
          </p:cNvPr>
          <p:cNvSpPr>
            <a:spLocks noGrp="1"/>
          </p:cNvSpPr>
          <p:nvPr>
            <p:ph idx="1"/>
          </p:nvPr>
        </p:nvSpPr>
        <p:spPr>
          <a:xfrm>
            <a:off x="2586835" y="1197406"/>
            <a:ext cx="3664920" cy="3358356"/>
          </a:xfrm>
        </p:spPr>
        <p:txBody>
          <a:bodyPr>
            <a:normAutofit fontScale="47500" lnSpcReduction="20000"/>
          </a:bodyPr>
          <a:lstStyle/>
          <a:p>
            <a:pPr marL="342900" lvl="0" indent="-342900" algn="just">
              <a:lnSpc>
                <a:spcPct val="170000"/>
              </a:lnSpc>
              <a:buFont typeface="Arial" panose="020B0604020202020204" pitchFamily="34" charset="0"/>
              <a:buChar char="●"/>
            </a:pPr>
            <a:r>
              <a:rPr lang="en-IN" sz="1800" b="1" u="none" strike="noStrike" dirty="0">
                <a:effectLst/>
                <a:latin typeface="Times New Roman" panose="02020603050405020304" pitchFamily="18" charset="0"/>
                <a:ea typeface="Times New Roman" panose="02020603050405020304" pitchFamily="18" charset="0"/>
              </a:rPr>
              <a:t>Demographic segment: </a:t>
            </a:r>
            <a:r>
              <a:rPr lang="en-IN" sz="1800" u="none" strike="noStrike" dirty="0">
                <a:effectLst/>
                <a:latin typeface="Times New Roman" panose="02020603050405020304" pitchFamily="18" charset="0"/>
                <a:ea typeface="Times New Roman" panose="02020603050405020304" pitchFamily="18" charset="0"/>
              </a:rPr>
              <a:t>33% of the generation z consumers (aged 18-24) with an income encompassing £10000-15500 involving interns, college goers, and others prefer less instantly brewed coffees, over 43% of the millennials (aged 25-45) with an income of £25000-40000 involving business owners, practitioners, and others prefer any type of coffee (Smith, 2023).</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70000"/>
              </a:lnSpc>
              <a:buFont typeface="Arial" panose="020B0604020202020204" pitchFamily="34" charset="0"/>
              <a:buChar char="●"/>
            </a:pPr>
            <a:r>
              <a:rPr lang="en-IN" sz="1800" b="1" u="none" strike="noStrike" dirty="0">
                <a:effectLst/>
                <a:latin typeface="Times New Roman" panose="02020603050405020304" pitchFamily="18" charset="0"/>
                <a:ea typeface="Times New Roman" panose="02020603050405020304" pitchFamily="18" charset="0"/>
              </a:rPr>
              <a:t>Geographic segments: </a:t>
            </a:r>
            <a:r>
              <a:rPr lang="en-IN" sz="1800" u="none" strike="noStrike" dirty="0">
                <a:effectLst/>
                <a:latin typeface="Times New Roman" panose="02020603050405020304" pitchFamily="18" charset="0"/>
                <a:ea typeface="Times New Roman" panose="02020603050405020304" pitchFamily="18" charset="0"/>
              </a:rPr>
              <a:t>59% of the coffee-drinking masses prefer relaxing climates spanning from coastal areas to cooler zones like Birmingham to Bristol in the UK (Smith, 2023).</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70000"/>
              </a:lnSpc>
              <a:buFont typeface="Arial" panose="020B0604020202020204" pitchFamily="34" charset="0"/>
              <a:buChar char="●"/>
            </a:pPr>
            <a:r>
              <a:rPr lang="en-IN" sz="1800" b="1" u="none" strike="noStrike" dirty="0">
                <a:effectLst/>
                <a:latin typeface="Times New Roman" panose="02020603050405020304" pitchFamily="18" charset="0"/>
                <a:ea typeface="Times New Roman" panose="02020603050405020304" pitchFamily="18" charset="0"/>
              </a:rPr>
              <a:t>Behavioural segment: </a:t>
            </a:r>
            <a:r>
              <a:rPr lang="en-IN" sz="1800" u="none" strike="noStrike" dirty="0">
                <a:effectLst/>
                <a:latin typeface="Times New Roman" panose="02020603050405020304" pitchFamily="18" charset="0"/>
                <a:ea typeface="Times New Roman" panose="02020603050405020304" pitchFamily="18" charset="0"/>
              </a:rPr>
              <a:t>63% of the coffee drinkers involving the above consumers, prefer to replace their afternoon tea and indulge during breakfasts.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70000"/>
              </a:lnSpc>
              <a:buFont typeface="Arial" panose="020B0604020202020204" pitchFamily="34" charset="0"/>
              <a:buChar char="●"/>
            </a:pPr>
            <a:r>
              <a:rPr lang="en-IN" sz="1800" b="1" u="none" strike="noStrike" dirty="0">
                <a:effectLst/>
                <a:latin typeface="Times New Roman" panose="02020603050405020304" pitchFamily="18" charset="0"/>
                <a:ea typeface="Times New Roman" panose="02020603050405020304" pitchFamily="18" charset="0"/>
              </a:rPr>
              <a:t>Targeting: </a:t>
            </a:r>
            <a:r>
              <a:rPr lang="en-IN" sz="1800" u="none" strike="noStrike" dirty="0">
                <a:effectLst/>
                <a:latin typeface="Times New Roman" panose="02020603050405020304" pitchFamily="18" charset="0"/>
                <a:ea typeface="Times New Roman" panose="02020603050405020304" pitchFamily="18" charset="0"/>
              </a:rPr>
              <a:t>‘Brew em' Brown' will target the age group from 23-42 comprising both Generation Z and millennial consumers, who have a busy lifestyle (FreshGround, 2023). </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 name="image2.png">
            <a:extLst>
              <a:ext uri="{FF2B5EF4-FFF2-40B4-BE49-F238E27FC236}">
                <a16:creationId xmlns:a16="http://schemas.microsoft.com/office/drawing/2014/main" id="{A87FD27D-6D4F-553E-516C-F6F51677FFBD}"/>
              </a:ext>
            </a:extLst>
          </p:cNvPr>
          <p:cNvPicPr/>
          <p:nvPr/>
        </p:nvPicPr>
        <p:blipFill>
          <a:blip r:embed="rId3"/>
          <a:stretch>
            <a:fillRect/>
          </a:stretch>
        </p:blipFill>
        <p:spPr>
          <a:xfrm>
            <a:off x="6251755" y="1350110"/>
            <a:ext cx="2748690" cy="3054100"/>
          </a:xfrm>
          <a:prstGeom prst="rect">
            <a:avLst/>
          </a:prstGeom>
          <a:ln w="25400">
            <a:solidFill>
              <a:srgbClr val="000000"/>
            </a:solidFill>
            <a:prstDash val="solid"/>
          </a:ln>
        </p:spPr>
      </p:pic>
      <p:sp>
        <p:nvSpPr>
          <p:cNvPr id="5" name="TextBox 4">
            <a:extLst>
              <a:ext uri="{FF2B5EF4-FFF2-40B4-BE49-F238E27FC236}">
                <a16:creationId xmlns:a16="http://schemas.microsoft.com/office/drawing/2014/main" id="{D16F55DB-1F3D-C77F-50F2-1DD9EB6F9CFC}"/>
              </a:ext>
            </a:extLst>
          </p:cNvPr>
          <p:cNvSpPr txBox="1"/>
          <p:nvPr/>
        </p:nvSpPr>
        <p:spPr>
          <a:xfrm>
            <a:off x="6557165" y="4556915"/>
            <a:ext cx="2137870" cy="523220"/>
          </a:xfrm>
          <a:prstGeom prst="rect">
            <a:avLst/>
          </a:prstGeom>
          <a:noFill/>
        </p:spPr>
        <p:txBody>
          <a:bodyPr wrap="square" rtlCol="0">
            <a:spAutoFit/>
          </a:bodyPr>
          <a:lstStyle/>
          <a:p>
            <a:pPr algn="ctr"/>
            <a:r>
              <a:rPr lang="en-IN"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(Source: Self-created)</a:t>
            </a:r>
            <a:endParaRPr lang="en-IN" sz="1000"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821980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AAF9D-5140-C47A-88D2-BAD5B67E9C98}"/>
              </a:ext>
            </a:extLst>
          </p:cNvPr>
          <p:cNvSpPr>
            <a:spLocks noGrp="1"/>
          </p:cNvSpPr>
          <p:nvPr>
            <p:ph type="title"/>
          </p:nvPr>
        </p:nvSpPr>
        <p:spPr/>
        <p:txBody>
          <a:bodyPr>
            <a:noAutofit/>
          </a:bodyPr>
          <a:lstStyle/>
          <a:p>
            <a:r>
              <a:rPr lang="en-IN" sz="3200" b="1" dirty="0">
                <a:effectLst/>
                <a:latin typeface="Times New Roman" panose="02020603050405020304" pitchFamily="18" charset="0"/>
                <a:ea typeface="Arial" panose="020B0604020202020204" pitchFamily="34" charset="0"/>
                <a:cs typeface="Times New Roman" panose="02020603050405020304" pitchFamily="18" charset="0"/>
              </a:rPr>
              <a:t>Competition and differentiation strategy</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74A4E3F-7F9D-DC3D-E37A-23DA87E3D35F}"/>
              </a:ext>
            </a:extLst>
          </p:cNvPr>
          <p:cNvSpPr>
            <a:spLocks noGrp="1"/>
          </p:cNvSpPr>
          <p:nvPr>
            <p:ph idx="1"/>
          </p:nvPr>
        </p:nvSpPr>
        <p:spPr/>
        <p:txBody>
          <a:bodyPr>
            <a:normAutofit fontScale="47500" lnSpcReduction="20000"/>
          </a:bodyPr>
          <a:lstStyle/>
          <a:p>
            <a:pPr marL="342900" lvl="0" indent="-342900" algn="just">
              <a:lnSpc>
                <a:spcPct val="170000"/>
              </a:lnSpc>
              <a:buFont typeface="Arial" panose="020B0604020202020204" pitchFamily="34" charset="0"/>
              <a:buChar char="●"/>
            </a:pPr>
            <a:r>
              <a:rPr lang="en-IN" sz="1800" b="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Bargaining power of buyers:</a:t>
            </a:r>
            <a:r>
              <a:rPr lang="en-IN"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46% of generation z and Millennial consumers aged (18-50), have preferred reputed brands over upcoming brands for their coffee brews. This allows them to possess a stronger bargaining power. </a:t>
            </a:r>
            <a:endPar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70000"/>
              </a:lnSpc>
              <a:buFont typeface="Arial" panose="020B0604020202020204" pitchFamily="34" charset="0"/>
              <a:buChar char="●"/>
            </a:pPr>
            <a:r>
              <a:rPr lang="en-IN" sz="1800" b="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Bargaining power of suppliers: </a:t>
            </a:r>
            <a:r>
              <a:rPr lang="en-IN"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Due to inflation that struck the coffee market with an 11.5% hike in the UK, has further added poor crop quality affecting along with freight costs to push suppliers into asking hefty prices for beans. This allows them to create a strong bargaining position (Khan, 2023). </a:t>
            </a:r>
            <a:endPar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70000"/>
              </a:lnSpc>
              <a:buFont typeface="Arial" panose="020B0604020202020204" pitchFamily="34" charset="0"/>
              <a:buChar char="●"/>
            </a:pPr>
            <a:r>
              <a:rPr lang="en-IN" sz="1800" b="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threat of new entrants: </a:t>
            </a:r>
            <a:r>
              <a:rPr lang="en-IN"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Monmouth Coffee Company, Boona </a:t>
            </a:r>
            <a:r>
              <a:rPr lang="en-IN" sz="18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Boona</a:t>
            </a:r>
            <a:r>
              <a:rPr lang="en-IN"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Coffee Roasters, Radius Coffee, and others could pose a threat to 'Brew em’ Brown’ in the UK. There exists a moderate threat from new entrants (Mintel.com, 2022).</a:t>
            </a:r>
            <a:endPar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70000"/>
              </a:lnSpc>
              <a:buFont typeface="Arial" panose="020B0604020202020204" pitchFamily="34" charset="0"/>
              <a:buChar char="●"/>
            </a:pPr>
            <a:r>
              <a:rPr lang="en-IN" sz="1800" b="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Competitive Rivalry: </a:t>
            </a:r>
            <a:r>
              <a:rPr lang="en-IN"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Full Court Press, Starbucks, Playground Coffee and Bar, and others create stiff competition for ‘Brew em’ Brown’. </a:t>
            </a:r>
            <a:endPar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70000"/>
              </a:lnSpc>
              <a:buFont typeface="Arial" panose="020B0604020202020204" pitchFamily="34" charset="0"/>
              <a:buChar char="●"/>
            </a:pPr>
            <a:r>
              <a:rPr lang="en-IN" sz="1800" b="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Threat of substitutes: </a:t>
            </a:r>
            <a:r>
              <a:rPr lang="en-IN"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Before October of 2022, both Generation Z and millennial consumers within the average age of 18-45 including male and female consumers, or at least 90% of these consumers in the UK preferred their home-made brews from Nescafe, Costa Coffee brews, and others. This shows that a threat of substitution exists within the industry (Mintel.com, 2022). </a:t>
            </a:r>
            <a:endPar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693824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9EB0C-45C3-B3DD-930D-CA72AEC12915}"/>
              </a:ext>
            </a:extLst>
          </p:cNvPr>
          <p:cNvSpPr>
            <a:spLocks noGrp="1"/>
          </p:cNvSpPr>
          <p:nvPr>
            <p:ph type="title"/>
          </p:nvPr>
        </p:nvSpPr>
        <p:spPr/>
        <p:txBody>
          <a:bodyPr>
            <a:noAutofit/>
          </a:bodyPr>
          <a:lstStyle/>
          <a:p>
            <a:r>
              <a:rPr lang="en-IN" sz="3200" b="1" dirty="0">
                <a:effectLst/>
                <a:latin typeface="Times New Roman" panose="02020603050405020304" pitchFamily="18" charset="0"/>
                <a:ea typeface="Arial" panose="020B0604020202020204" pitchFamily="34" charset="0"/>
                <a:cs typeface="Times New Roman" panose="02020603050405020304" pitchFamily="18" charset="0"/>
              </a:rPr>
              <a:t>Funding requirements and allocation</a:t>
            </a:r>
            <a:endParaRPr lang="en-IN" sz="3200" dirty="0">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D8DCA04C-DDF0-CBF8-2E0E-26915D0DEAF4}"/>
              </a:ext>
            </a:extLst>
          </p:cNvPr>
          <p:cNvGraphicFramePr>
            <a:graphicFrameLocks noGrp="1"/>
          </p:cNvGraphicFramePr>
          <p:nvPr>
            <p:extLst>
              <p:ext uri="{D42A27DB-BD31-4B8C-83A1-F6EECF244321}">
                <p14:modId xmlns:p14="http://schemas.microsoft.com/office/powerpoint/2010/main" val="2952957437"/>
              </p:ext>
            </p:extLst>
          </p:nvPr>
        </p:nvGraphicFramePr>
        <p:xfrm>
          <a:off x="448965" y="1200150"/>
          <a:ext cx="7940659" cy="3394076"/>
        </p:xfrm>
        <a:graphic>
          <a:graphicData uri="http://schemas.openxmlformats.org/drawingml/2006/table">
            <a:tbl>
              <a:tblPr>
                <a:tableStyleId>{5C22544A-7EE6-4342-B048-85BDC9FD1C3A}</a:tableStyleId>
              </a:tblPr>
              <a:tblGrid>
                <a:gridCol w="3910369">
                  <a:extLst>
                    <a:ext uri="{9D8B030D-6E8A-4147-A177-3AD203B41FA5}">
                      <a16:colId xmlns:a16="http://schemas.microsoft.com/office/drawing/2014/main" val="667793195"/>
                    </a:ext>
                  </a:extLst>
                </a:gridCol>
                <a:gridCol w="4030290">
                  <a:extLst>
                    <a:ext uri="{9D8B030D-6E8A-4147-A177-3AD203B41FA5}">
                      <a16:colId xmlns:a16="http://schemas.microsoft.com/office/drawing/2014/main" val="888999318"/>
                    </a:ext>
                  </a:extLst>
                </a:gridCol>
              </a:tblGrid>
              <a:tr h="410065">
                <a:tc>
                  <a:txBody>
                    <a:bodyPr/>
                    <a:lstStyle/>
                    <a:p>
                      <a:pPr algn="ctr">
                        <a:lnSpc>
                          <a:spcPct val="150000"/>
                        </a:lnSpc>
                        <a:spcBef>
                          <a:spcPts val="1200"/>
                        </a:spcBef>
                        <a:spcAft>
                          <a:spcPts val="1200"/>
                        </a:spcAft>
                      </a:pPr>
                      <a:r>
                        <a:rPr lang="en-IN" sz="1000" b="1" dirty="0">
                          <a:effectLst/>
                          <a:latin typeface="Times New Roman" panose="02020603050405020304" pitchFamily="18" charset="0"/>
                          <a:cs typeface="Times New Roman" panose="02020603050405020304" pitchFamily="18" charset="0"/>
                        </a:rPr>
                        <a:t>Particulars</a:t>
                      </a:r>
                      <a:endParaRPr lang="en-IN" sz="10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058" marR="42058" marT="42058" marB="42058"/>
                </a:tc>
                <a:tc>
                  <a:txBody>
                    <a:bodyPr/>
                    <a:lstStyle/>
                    <a:p>
                      <a:pPr algn="ctr">
                        <a:lnSpc>
                          <a:spcPct val="150000"/>
                        </a:lnSpc>
                        <a:spcBef>
                          <a:spcPts val="1200"/>
                        </a:spcBef>
                        <a:spcAft>
                          <a:spcPts val="1200"/>
                        </a:spcAft>
                      </a:pPr>
                      <a:r>
                        <a:rPr lang="en-IN" sz="1000" b="1" dirty="0">
                          <a:effectLst/>
                          <a:latin typeface="Times New Roman" panose="02020603050405020304" pitchFamily="18" charset="0"/>
                          <a:cs typeface="Times New Roman" panose="02020603050405020304" pitchFamily="18" charset="0"/>
                        </a:rPr>
                        <a:t>Amount (£ thousands)</a:t>
                      </a:r>
                      <a:endParaRPr lang="en-IN" sz="10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058" marR="42058" marT="42058" marB="42058"/>
                </a:tc>
                <a:extLst>
                  <a:ext uri="{0D108BD9-81ED-4DB2-BD59-A6C34878D82A}">
                    <a16:rowId xmlns:a16="http://schemas.microsoft.com/office/drawing/2014/main" val="330285865"/>
                  </a:ext>
                </a:extLst>
              </a:tr>
              <a:tr h="410065">
                <a:tc>
                  <a:txBody>
                    <a:bodyPr/>
                    <a:lstStyle/>
                    <a:p>
                      <a:pPr algn="just">
                        <a:lnSpc>
                          <a:spcPct val="150000"/>
                        </a:lnSpc>
                        <a:spcBef>
                          <a:spcPts val="1200"/>
                        </a:spcBef>
                        <a:spcAft>
                          <a:spcPts val="1200"/>
                        </a:spcAft>
                      </a:pPr>
                      <a:r>
                        <a:rPr lang="en-IN" sz="1000">
                          <a:effectLst/>
                          <a:latin typeface="Times New Roman" panose="02020603050405020304" pitchFamily="18" charset="0"/>
                          <a:cs typeface="Times New Roman" panose="02020603050405020304" pitchFamily="18" charset="0"/>
                        </a:rPr>
                        <a:t>Research and Development</a:t>
                      </a:r>
                      <a:endParaRPr lang="en-IN" sz="1000">
                        <a:effectLst/>
                        <a:latin typeface="Times New Roman" panose="02020603050405020304" pitchFamily="18" charset="0"/>
                        <a:ea typeface="Arial" panose="020B0604020202020204" pitchFamily="34" charset="0"/>
                        <a:cs typeface="Times New Roman" panose="02020603050405020304" pitchFamily="18" charset="0"/>
                      </a:endParaRPr>
                    </a:p>
                  </a:txBody>
                  <a:tcPr marL="42058" marR="42058" marT="42058" marB="42058"/>
                </a:tc>
                <a:tc>
                  <a:txBody>
                    <a:bodyPr/>
                    <a:lstStyle/>
                    <a:p>
                      <a:pPr algn="just">
                        <a:lnSpc>
                          <a:spcPct val="150000"/>
                        </a:lnSpc>
                        <a:spcBef>
                          <a:spcPts val="1200"/>
                        </a:spcBef>
                        <a:spcAft>
                          <a:spcPts val="1200"/>
                        </a:spcAft>
                      </a:pPr>
                      <a:r>
                        <a:rPr lang="en-IN" sz="1000">
                          <a:effectLst/>
                          <a:latin typeface="Times New Roman" panose="02020603050405020304" pitchFamily="18" charset="0"/>
                          <a:cs typeface="Times New Roman" panose="02020603050405020304" pitchFamily="18" charset="0"/>
                        </a:rPr>
                        <a:t>4660</a:t>
                      </a:r>
                      <a:endParaRPr lang="en-IN" sz="1000">
                        <a:effectLst/>
                        <a:latin typeface="Times New Roman" panose="02020603050405020304" pitchFamily="18" charset="0"/>
                        <a:ea typeface="Arial" panose="020B0604020202020204" pitchFamily="34" charset="0"/>
                        <a:cs typeface="Times New Roman" panose="02020603050405020304" pitchFamily="18" charset="0"/>
                      </a:endParaRPr>
                    </a:p>
                  </a:txBody>
                  <a:tcPr marL="42058" marR="42058" marT="42058" marB="42058"/>
                </a:tc>
                <a:extLst>
                  <a:ext uri="{0D108BD9-81ED-4DB2-BD59-A6C34878D82A}">
                    <a16:rowId xmlns:a16="http://schemas.microsoft.com/office/drawing/2014/main" val="3390733030"/>
                  </a:ext>
                </a:extLst>
              </a:tr>
              <a:tr h="410065">
                <a:tc>
                  <a:txBody>
                    <a:bodyPr/>
                    <a:lstStyle/>
                    <a:p>
                      <a:pPr algn="just">
                        <a:lnSpc>
                          <a:spcPct val="150000"/>
                        </a:lnSpc>
                        <a:spcBef>
                          <a:spcPts val="1200"/>
                        </a:spcBef>
                        <a:spcAft>
                          <a:spcPts val="1200"/>
                        </a:spcAft>
                      </a:pPr>
                      <a:r>
                        <a:rPr lang="en-IN" sz="1000" dirty="0">
                          <a:effectLst/>
                          <a:latin typeface="Times New Roman" panose="02020603050405020304" pitchFamily="18" charset="0"/>
                          <a:ea typeface="Arial" panose="020B0604020202020204" pitchFamily="34" charset="0"/>
                          <a:cs typeface="Times New Roman" panose="02020603050405020304" pitchFamily="18" charset="0"/>
                        </a:rPr>
                        <a:t>Rent</a:t>
                      </a:r>
                    </a:p>
                  </a:txBody>
                  <a:tcPr marL="42058" marR="42058" marT="42058" marB="42058"/>
                </a:tc>
                <a:tc>
                  <a:txBody>
                    <a:bodyPr/>
                    <a:lstStyle/>
                    <a:p>
                      <a:pPr algn="just">
                        <a:lnSpc>
                          <a:spcPct val="150000"/>
                        </a:lnSpc>
                        <a:spcBef>
                          <a:spcPts val="1200"/>
                        </a:spcBef>
                        <a:spcAft>
                          <a:spcPts val="1200"/>
                        </a:spcAft>
                      </a:pPr>
                      <a:r>
                        <a:rPr lang="en-IN" sz="1000" dirty="0">
                          <a:effectLst/>
                          <a:latin typeface="Times New Roman" panose="02020603050405020304" pitchFamily="18" charset="0"/>
                          <a:cs typeface="Times New Roman" panose="02020603050405020304" pitchFamily="18" charset="0"/>
                        </a:rPr>
                        <a:t>2800</a:t>
                      </a:r>
                      <a:endParaRPr lang="en-IN" sz="1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058" marR="42058" marT="42058" marB="42058"/>
                </a:tc>
                <a:extLst>
                  <a:ext uri="{0D108BD9-81ED-4DB2-BD59-A6C34878D82A}">
                    <a16:rowId xmlns:a16="http://schemas.microsoft.com/office/drawing/2014/main" val="2410816310"/>
                  </a:ext>
                </a:extLst>
              </a:tr>
              <a:tr h="410065">
                <a:tc>
                  <a:txBody>
                    <a:bodyPr/>
                    <a:lstStyle/>
                    <a:p>
                      <a:pPr algn="just">
                        <a:lnSpc>
                          <a:spcPct val="150000"/>
                        </a:lnSpc>
                        <a:spcBef>
                          <a:spcPts val="1200"/>
                        </a:spcBef>
                        <a:spcAft>
                          <a:spcPts val="1200"/>
                        </a:spcAft>
                      </a:pPr>
                      <a:r>
                        <a:rPr lang="en-IN" sz="1000">
                          <a:effectLst/>
                          <a:latin typeface="Times New Roman" panose="02020603050405020304" pitchFamily="18" charset="0"/>
                          <a:cs typeface="Times New Roman" panose="02020603050405020304" pitchFamily="18" charset="0"/>
                        </a:rPr>
                        <a:t>Marketing</a:t>
                      </a:r>
                      <a:endParaRPr lang="en-IN" sz="1000">
                        <a:effectLst/>
                        <a:latin typeface="Times New Roman" panose="02020603050405020304" pitchFamily="18" charset="0"/>
                        <a:ea typeface="Arial" panose="020B0604020202020204" pitchFamily="34" charset="0"/>
                        <a:cs typeface="Times New Roman" panose="02020603050405020304" pitchFamily="18" charset="0"/>
                      </a:endParaRPr>
                    </a:p>
                  </a:txBody>
                  <a:tcPr marL="42058" marR="42058" marT="42058" marB="42058"/>
                </a:tc>
                <a:tc>
                  <a:txBody>
                    <a:bodyPr/>
                    <a:lstStyle/>
                    <a:p>
                      <a:pPr algn="just">
                        <a:lnSpc>
                          <a:spcPct val="150000"/>
                        </a:lnSpc>
                        <a:spcBef>
                          <a:spcPts val="1200"/>
                        </a:spcBef>
                        <a:spcAft>
                          <a:spcPts val="1200"/>
                        </a:spcAft>
                      </a:pPr>
                      <a:r>
                        <a:rPr lang="en-IN" sz="1000" dirty="0">
                          <a:effectLst/>
                          <a:latin typeface="Times New Roman" panose="02020603050405020304" pitchFamily="18" charset="0"/>
                          <a:cs typeface="Times New Roman" panose="02020603050405020304" pitchFamily="18" charset="0"/>
                        </a:rPr>
                        <a:t>5400</a:t>
                      </a:r>
                      <a:endParaRPr lang="en-IN" sz="1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058" marR="42058" marT="42058" marB="42058"/>
                </a:tc>
                <a:extLst>
                  <a:ext uri="{0D108BD9-81ED-4DB2-BD59-A6C34878D82A}">
                    <a16:rowId xmlns:a16="http://schemas.microsoft.com/office/drawing/2014/main" val="67188923"/>
                  </a:ext>
                </a:extLst>
              </a:tr>
              <a:tr h="410065">
                <a:tc>
                  <a:txBody>
                    <a:bodyPr/>
                    <a:lstStyle/>
                    <a:p>
                      <a:pPr algn="just">
                        <a:lnSpc>
                          <a:spcPct val="150000"/>
                        </a:lnSpc>
                        <a:spcBef>
                          <a:spcPts val="1200"/>
                        </a:spcBef>
                        <a:spcAft>
                          <a:spcPts val="1200"/>
                        </a:spcAft>
                      </a:pPr>
                      <a:r>
                        <a:rPr lang="en-IN" sz="1000">
                          <a:effectLst/>
                          <a:latin typeface="Times New Roman" panose="02020603050405020304" pitchFamily="18" charset="0"/>
                          <a:cs typeface="Times New Roman" panose="02020603050405020304" pitchFamily="18" charset="0"/>
                        </a:rPr>
                        <a:t>Personnel Allocation (Including Brewers)</a:t>
                      </a:r>
                      <a:endParaRPr lang="en-IN" sz="1000">
                        <a:effectLst/>
                        <a:latin typeface="Times New Roman" panose="02020603050405020304" pitchFamily="18" charset="0"/>
                        <a:ea typeface="Arial" panose="020B0604020202020204" pitchFamily="34" charset="0"/>
                        <a:cs typeface="Times New Roman" panose="02020603050405020304" pitchFamily="18" charset="0"/>
                      </a:endParaRPr>
                    </a:p>
                  </a:txBody>
                  <a:tcPr marL="42058" marR="42058" marT="42058" marB="42058"/>
                </a:tc>
                <a:tc>
                  <a:txBody>
                    <a:bodyPr/>
                    <a:lstStyle/>
                    <a:p>
                      <a:pPr algn="just">
                        <a:lnSpc>
                          <a:spcPct val="150000"/>
                        </a:lnSpc>
                        <a:spcBef>
                          <a:spcPts val="1200"/>
                        </a:spcBef>
                        <a:spcAft>
                          <a:spcPts val="1200"/>
                        </a:spcAft>
                      </a:pPr>
                      <a:r>
                        <a:rPr lang="en-IN" sz="1000" dirty="0">
                          <a:effectLst/>
                          <a:latin typeface="Times New Roman" panose="02020603050405020304" pitchFamily="18" charset="0"/>
                          <a:ea typeface="Arial" panose="020B0604020202020204" pitchFamily="34" charset="0"/>
                          <a:cs typeface="Times New Roman" panose="02020603050405020304" pitchFamily="18" charset="0"/>
                        </a:rPr>
                        <a:t>10940</a:t>
                      </a:r>
                    </a:p>
                  </a:txBody>
                  <a:tcPr marL="42058" marR="42058" marT="42058" marB="42058"/>
                </a:tc>
                <a:extLst>
                  <a:ext uri="{0D108BD9-81ED-4DB2-BD59-A6C34878D82A}">
                    <a16:rowId xmlns:a16="http://schemas.microsoft.com/office/drawing/2014/main" val="3430776223"/>
                  </a:ext>
                </a:extLst>
              </a:tr>
              <a:tr h="523621">
                <a:tc>
                  <a:txBody>
                    <a:bodyPr/>
                    <a:lstStyle/>
                    <a:p>
                      <a:pPr algn="just">
                        <a:lnSpc>
                          <a:spcPct val="150000"/>
                        </a:lnSpc>
                        <a:spcBef>
                          <a:spcPts val="1200"/>
                        </a:spcBef>
                        <a:spcAft>
                          <a:spcPts val="1200"/>
                        </a:spcAft>
                      </a:pPr>
                      <a:r>
                        <a:rPr lang="en-IN" sz="1000">
                          <a:effectLst/>
                          <a:latin typeface="Times New Roman" panose="02020603050405020304" pitchFamily="18" charset="0"/>
                          <a:cs typeface="Times New Roman" panose="02020603050405020304" pitchFamily="18" charset="0"/>
                        </a:rPr>
                        <a:t>Raw materials inclusive of Beans, Coffee blends, and others </a:t>
                      </a:r>
                      <a:endParaRPr lang="en-IN" sz="1000">
                        <a:effectLst/>
                        <a:latin typeface="Times New Roman" panose="02020603050405020304" pitchFamily="18" charset="0"/>
                        <a:ea typeface="Arial" panose="020B0604020202020204" pitchFamily="34" charset="0"/>
                        <a:cs typeface="Times New Roman" panose="02020603050405020304" pitchFamily="18" charset="0"/>
                      </a:endParaRPr>
                    </a:p>
                  </a:txBody>
                  <a:tcPr marL="42058" marR="42058" marT="42058" marB="42058"/>
                </a:tc>
                <a:tc>
                  <a:txBody>
                    <a:bodyPr/>
                    <a:lstStyle/>
                    <a:p>
                      <a:pPr algn="just">
                        <a:lnSpc>
                          <a:spcPct val="150000"/>
                        </a:lnSpc>
                        <a:spcBef>
                          <a:spcPts val="1200"/>
                        </a:spcBef>
                        <a:spcAft>
                          <a:spcPts val="1200"/>
                        </a:spcAft>
                      </a:pPr>
                      <a:r>
                        <a:rPr lang="en-IN" sz="1000" dirty="0">
                          <a:effectLst/>
                          <a:latin typeface="Times New Roman" panose="02020603050405020304" pitchFamily="18" charset="0"/>
                          <a:cs typeface="Times New Roman" panose="02020603050405020304" pitchFamily="18" charset="0"/>
                        </a:rPr>
                        <a:t>24500</a:t>
                      </a:r>
                      <a:endParaRPr lang="en-IN" sz="10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2058" marR="42058" marT="42058" marB="42058"/>
                </a:tc>
                <a:extLst>
                  <a:ext uri="{0D108BD9-81ED-4DB2-BD59-A6C34878D82A}">
                    <a16:rowId xmlns:a16="http://schemas.microsoft.com/office/drawing/2014/main" val="3849367030"/>
                  </a:ext>
                </a:extLst>
              </a:tr>
              <a:tr h="410065">
                <a:tc>
                  <a:txBody>
                    <a:bodyPr/>
                    <a:lstStyle/>
                    <a:p>
                      <a:pPr algn="just">
                        <a:lnSpc>
                          <a:spcPct val="150000"/>
                        </a:lnSpc>
                        <a:spcBef>
                          <a:spcPts val="1200"/>
                        </a:spcBef>
                        <a:spcAft>
                          <a:spcPts val="1200"/>
                        </a:spcAft>
                      </a:pPr>
                      <a:r>
                        <a:rPr lang="en-IN" sz="1000">
                          <a:effectLst/>
                          <a:latin typeface="Times New Roman" panose="02020603050405020304" pitchFamily="18" charset="0"/>
                          <a:cs typeface="Times New Roman" panose="02020603050405020304" pitchFamily="18" charset="0"/>
                        </a:rPr>
                        <a:t>Miscellaneous Cost (Equipment) </a:t>
                      </a:r>
                      <a:endParaRPr lang="en-IN" sz="1000">
                        <a:effectLst/>
                        <a:latin typeface="Times New Roman" panose="02020603050405020304" pitchFamily="18" charset="0"/>
                        <a:ea typeface="Arial" panose="020B0604020202020204" pitchFamily="34" charset="0"/>
                        <a:cs typeface="Times New Roman" panose="02020603050405020304" pitchFamily="18" charset="0"/>
                      </a:endParaRPr>
                    </a:p>
                  </a:txBody>
                  <a:tcPr marL="42058" marR="42058" marT="42058" marB="42058"/>
                </a:tc>
                <a:tc>
                  <a:txBody>
                    <a:bodyPr/>
                    <a:lstStyle/>
                    <a:p>
                      <a:pPr algn="just">
                        <a:lnSpc>
                          <a:spcPct val="150000"/>
                        </a:lnSpc>
                        <a:spcBef>
                          <a:spcPts val="1200"/>
                        </a:spcBef>
                        <a:spcAft>
                          <a:spcPts val="1200"/>
                        </a:spcAft>
                      </a:pPr>
                      <a:r>
                        <a:rPr lang="en-IN" sz="1000">
                          <a:effectLst/>
                          <a:latin typeface="Times New Roman" panose="02020603050405020304" pitchFamily="18" charset="0"/>
                          <a:cs typeface="Times New Roman" panose="02020603050405020304" pitchFamily="18" charset="0"/>
                        </a:rPr>
                        <a:t>21700</a:t>
                      </a:r>
                      <a:endParaRPr lang="en-IN" sz="1000">
                        <a:effectLst/>
                        <a:latin typeface="Times New Roman" panose="02020603050405020304" pitchFamily="18" charset="0"/>
                        <a:ea typeface="Arial" panose="020B0604020202020204" pitchFamily="34" charset="0"/>
                        <a:cs typeface="Times New Roman" panose="02020603050405020304" pitchFamily="18" charset="0"/>
                      </a:endParaRPr>
                    </a:p>
                  </a:txBody>
                  <a:tcPr marL="42058" marR="42058" marT="42058" marB="42058"/>
                </a:tc>
                <a:extLst>
                  <a:ext uri="{0D108BD9-81ED-4DB2-BD59-A6C34878D82A}">
                    <a16:rowId xmlns:a16="http://schemas.microsoft.com/office/drawing/2014/main" val="3182825006"/>
                  </a:ext>
                </a:extLst>
              </a:tr>
              <a:tr h="410065">
                <a:tc>
                  <a:txBody>
                    <a:bodyPr/>
                    <a:lstStyle/>
                    <a:p>
                      <a:pPr algn="just">
                        <a:lnSpc>
                          <a:spcPct val="150000"/>
                        </a:lnSpc>
                        <a:spcBef>
                          <a:spcPts val="1200"/>
                        </a:spcBef>
                        <a:spcAft>
                          <a:spcPts val="1200"/>
                        </a:spcAft>
                      </a:pPr>
                      <a:r>
                        <a:rPr lang="en-IN" sz="1000">
                          <a:effectLst/>
                          <a:latin typeface="Times New Roman" panose="02020603050405020304" pitchFamily="18" charset="0"/>
                          <a:cs typeface="Times New Roman" panose="02020603050405020304" pitchFamily="18" charset="0"/>
                        </a:rPr>
                        <a:t>Total</a:t>
                      </a:r>
                      <a:endParaRPr lang="en-IN" sz="1000">
                        <a:effectLst/>
                        <a:latin typeface="Times New Roman" panose="02020603050405020304" pitchFamily="18" charset="0"/>
                        <a:ea typeface="Arial" panose="020B0604020202020204" pitchFamily="34" charset="0"/>
                        <a:cs typeface="Times New Roman" panose="02020603050405020304" pitchFamily="18" charset="0"/>
                      </a:endParaRPr>
                    </a:p>
                  </a:txBody>
                  <a:tcPr marL="42058" marR="42058" marT="42058" marB="42058"/>
                </a:tc>
                <a:tc>
                  <a:txBody>
                    <a:bodyPr/>
                    <a:lstStyle/>
                    <a:p>
                      <a:pPr algn="just">
                        <a:lnSpc>
                          <a:spcPct val="150000"/>
                        </a:lnSpc>
                        <a:spcBef>
                          <a:spcPts val="1200"/>
                        </a:spcBef>
                        <a:spcAft>
                          <a:spcPts val="1200"/>
                        </a:spcAft>
                      </a:pPr>
                      <a:r>
                        <a:rPr lang="en-IN" sz="1000" dirty="0">
                          <a:effectLst/>
                          <a:latin typeface="Times New Roman" panose="02020603050405020304" pitchFamily="18" charset="0"/>
                          <a:ea typeface="Arial" panose="020B0604020202020204" pitchFamily="34" charset="0"/>
                          <a:cs typeface="Times New Roman" panose="02020603050405020304" pitchFamily="18" charset="0"/>
                        </a:rPr>
                        <a:t>70000</a:t>
                      </a:r>
                    </a:p>
                  </a:txBody>
                  <a:tcPr marL="42058" marR="42058" marT="42058" marB="42058"/>
                </a:tc>
                <a:extLst>
                  <a:ext uri="{0D108BD9-81ED-4DB2-BD59-A6C34878D82A}">
                    <a16:rowId xmlns:a16="http://schemas.microsoft.com/office/drawing/2014/main" val="2918310655"/>
                  </a:ext>
                </a:extLst>
              </a:tr>
            </a:tbl>
          </a:graphicData>
        </a:graphic>
      </p:graphicFrame>
    </p:spTree>
    <p:extLst>
      <p:ext uri="{BB962C8B-B14F-4D97-AF65-F5344CB8AC3E}">
        <p14:creationId xmlns:p14="http://schemas.microsoft.com/office/powerpoint/2010/main" val="2590359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B7012-8CEF-0109-1298-245E0C521E63}"/>
              </a:ext>
            </a:extLst>
          </p:cNvPr>
          <p:cNvSpPr>
            <a:spLocks noGrp="1"/>
          </p:cNvSpPr>
          <p:nvPr>
            <p:ph type="title"/>
          </p:nvPr>
        </p:nvSpPr>
        <p:spPr/>
        <p:txBody>
          <a:bodyPr>
            <a:normAutofit fontScale="90000"/>
          </a:bodyPr>
          <a:lstStyle/>
          <a:p>
            <a:r>
              <a:rPr lang="en-IN" sz="1800" b="1" dirty="0">
                <a:effectLst/>
                <a:latin typeface="Arial" panose="020B0604020202020204" pitchFamily="34" charset="0"/>
                <a:ea typeface="Arial" panose="020B0604020202020204" pitchFamily="34" charset="0"/>
              </a:rPr>
              <a:t> </a:t>
            </a:r>
            <a:r>
              <a:rPr lang="en-IN" sz="3200" b="1" dirty="0">
                <a:effectLst/>
                <a:latin typeface="Times New Roman" panose="02020603050405020304" pitchFamily="18" charset="0"/>
                <a:ea typeface="Arial" panose="020B0604020202020204" pitchFamily="34" charset="0"/>
                <a:cs typeface="Times New Roman" panose="02020603050405020304" pitchFamily="18" charset="0"/>
              </a:rPr>
              <a:t>Conclusion</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EB0DB64-4ED4-0E3A-C65D-386FF87D88B2}"/>
              </a:ext>
            </a:extLst>
          </p:cNvPr>
          <p:cNvSpPr>
            <a:spLocks noGrp="1"/>
          </p:cNvSpPr>
          <p:nvPr>
            <p:ph idx="1"/>
          </p:nvPr>
        </p:nvSpPr>
        <p:spPr>
          <a:xfrm>
            <a:off x="2434130" y="1197406"/>
            <a:ext cx="6260905" cy="3358356"/>
          </a:xfrm>
        </p:spPr>
        <p:txBody>
          <a:bodyPr/>
          <a:lstStyle/>
          <a:p>
            <a:pPr marL="0" indent="0" algn="just">
              <a:lnSpc>
                <a:spcPct val="150000"/>
              </a:lnSpc>
              <a:buNone/>
            </a:pP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The above presentation involves the business pitch of the coffee shop 'Brew em' Brown', which intends to exist profitably among other competitors. However, the enterprise has the capability especially powered by its leader to thwart any competitive takeovers and seize market opportunities. At the end of the day, the organisation wants to push its idea to allow regular business goers to not forget their favourite beverage, even if they take off later from their house. That is the reason why 'Brew em’ Brown’ exists for their targeted consumers. </a:t>
            </a:r>
            <a:endParaRPr lang="en-IN" sz="1400"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2764739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6B24B-C40A-A78F-3EB8-5C03276BB26F}"/>
              </a:ext>
            </a:extLst>
          </p:cNvPr>
          <p:cNvSpPr>
            <a:spLocks noGrp="1"/>
          </p:cNvSpPr>
          <p:nvPr>
            <p:ph type="title"/>
          </p:nvPr>
        </p:nvSpPr>
        <p:spPr/>
        <p:txBody>
          <a:bodyPr>
            <a:noAutofit/>
          </a:bodyPr>
          <a:lstStyle/>
          <a:p>
            <a:r>
              <a:rPr lang="en-IN" sz="3200" b="1" dirty="0">
                <a:effectLst/>
                <a:latin typeface="Times New Roman" panose="02020603050405020304" pitchFamily="18" charset="0"/>
                <a:ea typeface="Arial" panose="020B0604020202020204" pitchFamily="34" charset="0"/>
                <a:cs typeface="Times New Roman" panose="02020603050405020304" pitchFamily="18" charset="0"/>
              </a:rPr>
              <a:t>References </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632F7A3-8AC1-4EB4-4602-08B4CD17CA18}"/>
              </a:ext>
            </a:extLst>
          </p:cNvPr>
          <p:cNvSpPr>
            <a:spLocks noGrp="1"/>
          </p:cNvSpPr>
          <p:nvPr>
            <p:ph idx="1"/>
          </p:nvPr>
        </p:nvSpPr>
        <p:spPr>
          <a:xfrm>
            <a:off x="1976015" y="1351264"/>
            <a:ext cx="7024430" cy="3358356"/>
          </a:xfrm>
        </p:spPr>
        <p:txBody>
          <a:bodyPr>
            <a:normAutofit fontScale="32500" lnSpcReduction="20000"/>
          </a:bodyPr>
          <a:lstStyle/>
          <a:p>
            <a:pPr algn="just">
              <a:lnSpc>
                <a:spcPct val="150000"/>
              </a:lnSpc>
              <a:spcAft>
                <a:spcPts val="1200"/>
              </a:spcAft>
            </a:pPr>
            <a:r>
              <a:rPr lang="en-IN" sz="2300" dirty="0">
                <a:effectLst/>
                <a:latin typeface="Times New Roman" panose="02020603050405020304" pitchFamily="18" charset="0"/>
                <a:ea typeface="Times New Roman" panose="02020603050405020304" pitchFamily="18" charset="0"/>
              </a:rPr>
              <a:t>E Jarrett, J. (2016). Financial Markets and Financial Planning. </a:t>
            </a:r>
            <a:r>
              <a:rPr lang="en-IN" sz="2300" i="1" dirty="0">
                <a:effectLst/>
                <a:latin typeface="Times New Roman" panose="02020603050405020304" pitchFamily="18" charset="0"/>
                <a:ea typeface="Times New Roman" panose="02020603050405020304" pitchFamily="18" charset="0"/>
              </a:rPr>
              <a:t>Journal of Business &amp; Financial Affairs</a:t>
            </a:r>
            <a:r>
              <a:rPr lang="en-IN" sz="2300" dirty="0">
                <a:effectLst/>
                <a:latin typeface="Times New Roman" panose="02020603050405020304" pitchFamily="18" charset="0"/>
                <a:ea typeface="Times New Roman" panose="02020603050405020304" pitchFamily="18" charset="0"/>
              </a:rPr>
              <a:t>, 05(04). Doi : https://doi.org/10.4172/2167-0234.1000232.</a:t>
            </a:r>
            <a:endParaRPr lang="en-IN" sz="2300" dirty="0">
              <a:effectLst/>
              <a:latin typeface="Arial" panose="020B0604020202020204" pitchFamily="34" charset="0"/>
              <a:ea typeface="Arial" panose="020B0604020202020204" pitchFamily="34" charset="0"/>
            </a:endParaRPr>
          </a:p>
          <a:p>
            <a:pPr algn="just">
              <a:lnSpc>
                <a:spcPct val="150000"/>
              </a:lnSpc>
              <a:spcAft>
                <a:spcPts val="1200"/>
              </a:spcAft>
            </a:pPr>
            <a:r>
              <a:rPr lang="en-IN" sz="2300" dirty="0">
                <a:effectLst/>
                <a:latin typeface="Times New Roman" panose="02020603050405020304" pitchFamily="18" charset="0"/>
                <a:ea typeface="Times New Roman" panose="02020603050405020304" pitchFamily="18" charset="0"/>
              </a:rPr>
              <a:t>FreshGround (2023). </a:t>
            </a:r>
            <a:r>
              <a:rPr lang="en-IN" sz="2300" i="1" dirty="0">
                <a:effectLst/>
                <a:latin typeface="Times New Roman" panose="02020603050405020304" pitchFamily="18" charset="0"/>
                <a:ea typeface="Times New Roman" panose="02020603050405020304" pitchFamily="18" charset="0"/>
              </a:rPr>
              <a:t>Why is takeaway coffee so expensive?</a:t>
            </a:r>
            <a:r>
              <a:rPr lang="en-IN" sz="2300" dirty="0">
                <a:effectLst/>
                <a:latin typeface="Times New Roman" panose="02020603050405020304" pitchFamily="18" charset="0"/>
                <a:ea typeface="Times New Roman" panose="02020603050405020304" pitchFamily="18" charset="0"/>
              </a:rPr>
              <a:t> [online] FreshGround. Available at: https://freshground.co.uk/learning-hub/why-is-a-takeaway-coffee-so-expensive/#:~:text=Inflation%20is%20 also%20 playing%20its [Accessed 6 Nov. 2023].</a:t>
            </a:r>
            <a:endParaRPr lang="en-IN" sz="2300" dirty="0">
              <a:effectLst/>
              <a:latin typeface="Arial" panose="020B0604020202020204" pitchFamily="34" charset="0"/>
              <a:ea typeface="Arial" panose="020B0604020202020204" pitchFamily="34" charset="0"/>
            </a:endParaRPr>
          </a:p>
          <a:p>
            <a:pPr algn="just">
              <a:lnSpc>
                <a:spcPct val="150000"/>
              </a:lnSpc>
              <a:spcAft>
                <a:spcPts val="1200"/>
              </a:spcAft>
            </a:pPr>
            <a:r>
              <a:rPr lang="en-IN" sz="2300" dirty="0">
                <a:effectLst/>
                <a:latin typeface="Times New Roman" panose="02020603050405020304" pitchFamily="18" charset="0"/>
                <a:ea typeface="Times New Roman" panose="02020603050405020304" pitchFamily="18" charset="0"/>
              </a:rPr>
              <a:t>Ghandour, A. (2021). Identifying Dimensions of Business Continuity Plan from Common Expressions among Business Continuity Professionals. </a:t>
            </a:r>
            <a:r>
              <a:rPr lang="en-IN" sz="2300" i="1" dirty="0">
                <a:effectLst/>
                <a:latin typeface="Times New Roman" panose="02020603050405020304" pitchFamily="18" charset="0"/>
                <a:ea typeface="Times New Roman" panose="02020603050405020304" pitchFamily="18" charset="0"/>
              </a:rPr>
              <a:t>International Journal of Business Administration</a:t>
            </a:r>
            <a:r>
              <a:rPr lang="en-IN" sz="2300" dirty="0">
                <a:effectLst/>
                <a:latin typeface="Times New Roman" panose="02020603050405020304" pitchFamily="18" charset="0"/>
                <a:ea typeface="Times New Roman" panose="02020603050405020304" pitchFamily="18" charset="0"/>
              </a:rPr>
              <a:t>, 5(3). Doi : https://doi.org/10.5430/ijba.v5n3p136.</a:t>
            </a:r>
            <a:endParaRPr lang="en-IN" sz="2300" dirty="0">
              <a:effectLst/>
              <a:latin typeface="Arial" panose="020B0604020202020204" pitchFamily="34" charset="0"/>
              <a:ea typeface="Arial" panose="020B0604020202020204" pitchFamily="34" charset="0"/>
            </a:endParaRPr>
          </a:p>
          <a:p>
            <a:pPr algn="just">
              <a:lnSpc>
                <a:spcPct val="150000"/>
              </a:lnSpc>
              <a:spcAft>
                <a:spcPts val="1200"/>
              </a:spcAft>
            </a:pPr>
            <a:r>
              <a:rPr lang="en-IN" sz="2300" dirty="0">
                <a:effectLst/>
                <a:latin typeface="Times New Roman" panose="02020603050405020304" pitchFamily="18" charset="0"/>
                <a:ea typeface="Times New Roman" panose="02020603050405020304" pitchFamily="18" charset="0"/>
              </a:rPr>
              <a:t>Khan, C. (2023). Coffee is nudging tea aside in the UK’s affections. What can this civilisational shift mean? </a:t>
            </a:r>
            <a:r>
              <a:rPr lang="en-IN" sz="2300" i="1" dirty="0">
                <a:effectLst/>
                <a:latin typeface="Times New Roman" panose="02020603050405020304" pitchFamily="18" charset="0"/>
                <a:ea typeface="Times New Roman" panose="02020603050405020304" pitchFamily="18" charset="0"/>
              </a:rPr>
              <a:t>The Guardian</a:t>
            </a:r>
            <a:r>
              <a:rPr lang="en-IN" sz="2300" dirty="0">
                <a:effectLst/>
                <a:latin typeface="Times New Roman" panose="02020603050405020304" pitchFamily="18" charset="0"/>
                <a:ea typeface="Times New Roman" panose="02020603050405020304" pitchFamily="18" charset="0"/>
              </a:rPr>
              <a:t>, [online] 22 Aug., pp.1–2. Available at: https://www.theguardian.com/commentisfree/2023/aug/22/coffee-tea-uk-affection-caffeine-drink [Accessed 6 Nov. 2023].</a:t>
            </a:r>
            <a:endParaRPr lang="en-IN" sz="2300" dirty="0">
              <a:effectLst/>
              <a:latin typeface="Arial" panose="020B0604020202020204" pitchFamily="34" charset="0"/>
              <a:ea typeface="Arial" panose="020B0604020202020204" pitchFamily="34" charset="0"/>
            </a:endParaRPr>
          </a:p>
          <a:p>
            <a:pPr algn="just">
              <a:lnSpc>
                <a:spcPct val="150000"/>
              </a:lnSpc>
              <a:spcAft>
                <a:spcPts val="1200"/>
              </a:spcAft>
            </a:pPr>
            <a:r>
              <a:rPr lang="en-IN" sz="2300" dirty="0">
                <a:effectLst/>
                <a:latin typeface="Times New Roman" panose="02020603050405020304" pitchFamily="18" charset="0"/>
                <a:ea typeface="Times New Roman" panose="02020603050405020304" pitchFamily="18" charset="0"/>
              </a:rPr>
              <a:t>Mintel.com (2022). </a:t>
            </a:r>
            <a:r>
              <a:rPr lang="en-IN" sz="2300" i="1" dirty="0">
                <a:effectLst/>
                <a:latin typeface="Times New Roman" panose="02020603050405020304" pitchFamily="18" charset="0"/>
                <a:ea typeface="Times New Roman" panose="02020603050405020304" pitchFamily="18" charset="0"/>
              </a:rPr>
              <a:t>Coffee Trends in 2023: What Consumers Want from Coffee and Coffee Shops</a:t>
            </a:r>
            <a:r>
              <a:rPr lang="en-IN" sz="2300" dirty="0">
                <a:effectLst/>
                <a:latin typeface="Times New Roman" panose="02020603050405020304" pitchFamily="18" charset="0"/>
                <a:ea typeface="Times New Roman" panose="02020603050405020304" pitchFamily="18" charset="0"/>
              </a:rPr>
              <a:t>. [online] www.mintel.com. Available at: https://www.mintel.com/food-and-drink-market-news/the-coffee-and-coffee-shop-industries-what-consumers-want-in-coffee/ [Accessed 6 Nov. 2023].</a:t>
            </a:r>
            <a:endParaRPr lang="en-IN" sz="2300" dirty="0">
              <a:effectLst/>
              <a:latin typeface="Arial" panose="020B0604020202020204" pitchFamily="34" charset="0"/>
              <a:ea typeface="Arial" panose="020B0604020202020204" pitchFamily="34" charset="0"/>
            </a:endParaRPr>
          </a:p>
          <a:p>
            <a:pPr algn="just">
              <a:lnSpc>
                <a:spcPct val="150000"/>
              </a:lnSpc>
              <a:spcAft>
                <a:spcPts val="1200"/>
              </a:spcAft>
            </a:pPr>
            <a:r>
              <a:rPr lang="en-IN" sz="2300" dirty="0">
                <a:effectLst/>
                <a:latin typeface="Times New Roman" panose="02020603050405020304" pitchFamily="18" charset="0"/>
                <a:ea typeface="Times New Roman" panose="02020603050405020304" pitchFamily="18" charset="0"/>
              </a:rPr>
              <a:t>Smith, B. (2023). </a:t>
            </a:r>
            <a:r>
              <a:rPr lang="en-IN" sz="2300" i="1" dirty="0">
                <a:effectLst/>
                <a:latin typeface="Times New Roman" panose="02020603050405020304" pitchFamily="18" charset="0"/>
                <a:ea typeface="Times New Roman" panose="02020603050405020304" pitchFamily="18" charset="0"/>
              </a:rPr>
              <a:t>A third of Gen Z will ‘never drink instant coffee again’</a:t>
            </a:r>
            <a:r>
              <a:rPr lang="en-IN" sz="2300" dirty="0">
                <a:effectLst/>
                <a:latin typeface="Times New Roman" panose="02020603050405020304" pitchFamily="18" charset="0"/>
                <a:ea typeface="Times New Roman" panose="02020603050405020304" pitchFamily="18" charset="0"/>
              </a:rPr>
              <a:t>. [online] Intelligence. coffee. Available at: https://intelligence.coffee/2023/03/gen-z-instant-coffee-uk-trends-covid/ [Accessed 6 Nov. 2023].</a:t>
            </a:r>
            <a:endParaRPr lang="en-IN" sz="2300" dirty="0">
              <a:effectLst/>
              <a:latin typeface="Arial" panose="020B0604020202020204" pitchFamily="34" charset="0"/>
              <a:ea typeface="Arial" panose="020B0604020202020204" pitchFamily="34" charset="0"/>
            </a:endParaRPr>
          </a:p>
          <a:p>
            <a:pPr algn="just">
              <a:lnSpc>
                <a:spcPct val="150000"/>
              </a:lnSpc>
              <a:spcAft>
                <a:spcPts val="1200"/>
              </a:spcAft>
            </a:pPr>
            <a:r>
              <a:rPr lang="en-IN" sz="2300" dirty="0">
                <a:effectLst/>
                <a:latin typeface="Times New Roman" panose="02020603050405020304" pitchFamily="18" charset="0"/>
                <a:ea typeface="Times New Roman" panose="02020603050405020304" pitchFamily="18" charset="0"/>
              </a:rPr>
              <a:t>Zsidisin, G.A., Melnyk, S.A. and Ragatz, G.L. (2005). An institutional theory perspective of business continuity planning for purchasing and supply management. </a:t>
            </a:r>
            <a:r>
              <a:rPr lang="en-IN" sz="2300" i="1" dirty="0">
                <a:effectLst/>
                <a:latin typeface="Times New Roman" panose="02020603050405020304" pitchFamily="18" charset="0"/>
                <a:ea typeface="Times New Roman" panose="02020603050405020304" pitchFamily="18" charset="0"/>
              </a:rPr>
              <a:t>International Journal of Production Research</a:t>
            </a:r>
            <a:r>
              <a:rPr lang="en-IN" sz="2300" dirty="0">
                <a:effectLst/>
                <a:latin typeface="Times New Roman" panose="02020603050405020304" pitchFamily="18" charset="0"/>
                <a:ea typeface="Times New Roman" panose="02020603050405020304" pitchFamily="18" charset="0"/>
              </a:rPr>
              <a:t>, [online] 43(16), pp.3401–3420. </a:t>
            </a:r>
            <a:r>
              <a:rPr lang="en-IN" sz="2300" dirty="0" err="1">
                <a:effectLst/>
                <a:latin typeface="Times New Roman" panose="02020603050405020304" pitchFamily="18" charset="0"/>
                <a:ea typeface="Times New Roman" panose="02020603050405020304" pitchFamily="18" charset="0"/>
              </a:rPr>
              <a:t>doi</a:t>
            </a:r>
            <a:r>
              <a:rPr lang="en-IN" sz="2300" dirty="0">
                <a:effectLst/>
                <a:latin typeface="Times New Roman" panose="02020603050405020304" pitchFamily="18" charset="0"/>
                <a:ea typeface="Times New Roman" panose="02020603050405020304" pitchFamily="18" charset="0"/>
              </a:rPr>
              <a:t>: https://doi.org/10.1080/00207540500095613.</a:t>
            </a:r>
            <a:endParaRPr lang="en-IN" sz="2300"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14248570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4BC1EED-ACD8-131F-9F98-5A4382F6E03A}"/>
              </a:ext>
            </a:extLst>
          </p:cNvPr>
          <p:cNvPicPr>
            <a:picLocks noChangeAspect="1"/>
          </p:cNvPicPr>
          <p:nvPr/>
        </p:nvPicPr>
        <p:blipFill>
          <a:blip r:embed="rId3"/>
          <a:stretch>
            <a:fillRect/>
          </a:stretch>
        </p:blipFill>
        <p:spPr>
          <a:xfrm>
            <a:off x="907081" y="1655520"/>
            <a:ext cx="7177134" cy="2924196"/>
          </a:xfrm>
          <a:prstGeom prst="rect">
            <a:avLst/>
          </a:prstGeom>
        </p:spPr>
      </p:pic>
    </p:spTree>
    <p:extLst>
      <p:ext uri="{BB962C8B-B14F-4D97-AF65-F5344CB8AC3E}">
        <p14:creationId xmlns:p14="http://schemas.microsoft.com/office/powerpoint/2010/main" val="109100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126fb8f-6f0a-4021-9821-3197397987a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9001D07393BB34C96EAA9AF335D4C59" ma:contentTypeVersion="10" ma:contentTypeDescription="Create a new document." ma:contentTypeScope="" ma:versionID="0842fe97a5a74937211c5acf3f5c9c6f">
  <xsd:schema xmlns:xsd="http://www.w3.org/2001/XMLSchema" xmlns:xs="http://www.w3.org/2001/XMLSchema" xmlns:p="http://schemas.microsoft.com/office/2006/metadata/properties" xmlns:ns3="3126fb8f-6f0a-4021-9821-3197397987a0" xmlns:ns4="02f9a779-b163-4717-be83-f5bc5eef629d" targetNamespace="http://schemas.microsoft.com/office/2006/metadata/properties" ma:root="true" ma:fieldsID="5d2d0a5797cdb545a9c9f2b9ee4d33bd" ns3:_="" ns4:_="">
    <xsd:import namespace="3126fb8f-6f0a-4021-9821-3197397987a0"/>
    <xsd:import namespace="02f9a779-b163-4717-be83-f5bc5eef629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26fb8f-6f0a-4021-9821-3197397987a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2f9a779-b163-4717-be83-f5bc5eef629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F36A2C-051A-4D32-B14E-F0939D039334}">
  <ds:schemaRefs>
    <ds:schemaRef ds:uri="http://purl.org/dc/elements/1.1/"/>
    <ds:schemaRef ds:uri="3126fb8f-6f0a-4021-9821-3197397987a0"/>
    <ds:schemaRef ds:uri="http://www.w3.org/XML/1998/namespace"/>
    <ds:schemaRef ds:uri="02f9a779-b163-4717-be83-f5bc5eef629d"/>
    <ds:schemaRef ds:uri="http://schemas.microsoft.com/office/2006/documentManagement/types"/>
    <ds:schemaRef ds:uri="http://purl.org/dc/terms/"/>
    <ds:schemaRef ds:uri="http://schemas.microsoft.com/office/infopath/2007/PartnerControls"/>
    <ds:schemaRef ds:uri="http://purl.org/dc/dcmitype/"/>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CB42D369-3D46-4846-AA3B-9CA150792FFC}">
  <ds:schemaRefs>
    <ds:schemaRef ds:uri="http://schemas.microsoft.com/sharepoint/v3/contenttype/forms"/>
  </ds:schemaRefs>
</ds:datastoreItem>
</file>

<file path=customXml/itemProps3.xml><?xml version="1.0" encoding="utf-8"?>
<ds:datastoreItem xmlns:ds="http://schemas.openxmlformats.org/officeDocument/2006/customXml" ds:itemID="{6FD26BEB-CD49-4BF4-BAE3-53584E6BE0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26fb8f-6f0a-4021-9821-3197397987a0"/>
    <ds:schemaRef ds:uri="02f9a779-b163-4717-be83-f5bc5eef62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1008</TotalTime>
  <Words>1620</Words>
  <Application>Microsoft Office PowerPoint</Application>
  <PresentationFormat>On-screen Show (16:9)</PresentationFormat>
  <Paragraphs>106</Paragraphs>
  <Slides>11</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Times New Roman</vt:lpstr>
      <vt:lpstr>Office Theme</vt:lpstr>
      <vt:lpstr>  PROGRAMME: BA BUSINESS MANAGEMENT MODULE: ENTREPRENEURSHIP MODULE CODE:   LCBB5001 Component 2: Presentation</vt:lpstr>
      <vt:lpstr>Table of Contents </vt:lpstr>
      <vt:lpstr>Introduction</vt:lpstr>
      <vt:lpstr>Overview of the business idea</vt:lpstr>
      <vt:lpstr>Management team plan</vt:lpstr>
      <vt:lpstr>Target market and marketing strategies</vt:lpstr>
      <vt:lpstr>Competition and differentiation strategy</vt:lpstr>
      <vt:lpstr>Funding requirements and allocation</vt:lpstr>
      <vt:lpstr> 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BA BUSINESS MANAGEMENT MODULE: ENTREPRENEURSHIP MODULE CODE:   LCBB5001 Component 2: Presentation</dc:title>
  <dc:creator>Rumen Ivanov Kovachev (2119897)</dc:creator>
  <cp:lastModifiedBy>Rumen Ivanov Kovachev (2119897)</cp:lastModifiedBy>
  <cp:revision>5</cp:revision>
  <dcterms:created xsi:type="dcterms:W3CDTF">2013-08-21T19:17:07Z</dcterms:created>
  <dcterms:modified xsi:type="dcterms:W3CDTF">2023-11-26T17:33:59Z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0x010100F9001D07393BB34C96EAA9AF335D4C59</vt:lpwstr>
  </property>
</Properties>
</file>