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1" r:id="rId2"/>
    <p:sldId id="280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48" d="100"/>
          <a:sy n="48" d="100"/>
        </p:scale>
        <p:origin x="994" y="3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7A553D-0962-E536-2B1A-3D1415EE455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8FF6A11-153F-9634-2C0E-E5B11D9F38F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071B9D5-D4B8-9B41-2BC8-F09E4DD7A6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B50152-61B2-449E-BC20-7DE806298755}" type="datetimeFigureOut">
              <a:rPr lang="en-US" smtClean="0"/>
              <a:t>1/4/2024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029B17B-7885-27CA-8D66-396C276E98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588A45-F4B5-AB68-FC20-9B46069405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88D925-4465-4E43-834B-E0D6C12ABF1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55989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3653BA-296F-74E5-175E-0EC243E2B6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140802-9E4C-EF77-3124-D1EFBDE64DB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BF4456-6804-4F61-4C40-ADD438ACFA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B50152-61B2-449E-BC20-7DE806298755}" type="datetimeFigureOut">
              <a:rPr lang="en-US" smtClean="0"/>
              <a:t>1/4/2024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FAF9A69-A41D-CF52-352C-AED319C96B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9E39CE-72B8-2B4C-25C6-DAA2686A69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88D925-4465-4E43-834B-E0D6C12ABF1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88583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5E247D-A5FA-C510-772D-76F90436D6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FA88BED-34BD-99AB-5BED-06B8978FC9D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EF1E35-16E0-552F-A271-DFA547C9F1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B50152-61B2-449E-BC20-7DE806298755}" type="datetimeFigureOut">
              <a:rPr lang="en-US" smtClean="0"/>
              <a:t>1/4/2024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6447E3E-6553-F76C-9306-C12BBCB1D0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DA16CD6-3A1D-8724-4D3D-C4AAA51D71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88D925-4465-4E43-834B-E0D6C12ABF1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90351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6CD1F1-4EE5-2B94-C8FE-C0A91C7061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70FC81-91E9-F9BE-AB0F-045D7AB46F7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56AF736-5865-CF3C-1103-6FFBFFB9D0C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EFCBC8E-7324-9B98-5F04-3F9EC74B00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B50152-61B2-449E-BC20-7DE806298755}" type="datetimeFigureOut">
              <a:rPr lang="en-US" smtClean="0"/>
              <a:t>1/4/2024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1608692-C034-2688-6671-0E0372DDCD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0C578B1-B641-89C7-C3D3-4CCD46222D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88D925-4465-4E43-834B-E0D6C12ABF1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03236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9E1A22-8D98-83B7-8EAE-9CE8246731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C13B118-4668-C1C6-205F-E655A39C631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0A24CF6-1CD3-4563-3C4B-314BBB6801D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079AC77-06C7-D34C-F794-3E4A4B59F7A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D3F4803-25AD-280E-22E5-4F084F502DF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3DE8FE6-C89E-A3A0-53FC-8FA59CF307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B50152-61B2-449E-BC20-7DE806298755}" type="datetimeFigureOut">
              <a:rPr lang="en-US" smtClean="0"/>
              <a:t>1/4/2024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026DA9C-5BBE-5496-B402-EAE54EDC48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F8EB98F-08E0-13B5-0027-6B3C669E62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88D925-4465-4E43-834B-E0D6C12ABF1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50156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2879E4-66C2-8B88-CA86-3422A7BE90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71F7203-7ED3-23CC-7047-0FE2768AFD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B50152-61B2-449E-BC20-7DE806298755}" type="datetimeFigureOut">
              <a:rPr lang="en-US" smtClean="0"/>
              <a:t>1/4/2024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8E2DD06-C490-171E-083A-ABEB5980E6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5F9F02D-60E8-DE58-35EA-0732A603FE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88D925-4465-4E43-834B-E0D6C12ABF1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43648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B301989-23CD-3BA1-EE70-3B465B861D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B50152-61B2-449E-BC20-7DE806298755}" type="datetimeFigureOut">
              <a:rPr lang="en-US" smtClean="0"/>
              <a:t>1/4/2024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33B38D2-2C11-4E41-8382-7E9E97245E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E7B3049-07D9-5BA6-80DA-33A174F06E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88D925-4465-4E43-834B-E0D6C12ABF1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39079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F0816D-65AD-0189-FD21-0AD8EF5CAE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CFC8B2-7A10-306E-0DED-98955092FE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E4CA6E3-0C57-15EB-883B-59896C762B5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ABAEDFD-F682-7F29-A681-3B0D73680E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B50152-61B2-449E-BC20-7DE806298755}" type="datetimeFigureOut">
              <a:rPr lang="en-US" smtClean="0"/>
              <a:t>1/4/2024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9D41CF1-414B-A186-FCE3-485E9746CD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C04C4EA-FBFC-D725-318D-FCAE6FA4BD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88D925-4465-4E43-834B-E0D6C12ABF1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89514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57BD5B-A9A2-9024-43D5-59946828FD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41472A6-7A58-F846-91AE-F53B9FA14A2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9063CE9-D725-7DB9-8ECB-2B55AC05EF6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836BB9F-3273-9B1D-5722-A3B6977BD5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B50152-61B2-449E-BC20-7DE806298755}" type="datetimeFigureOut">
              <a:rPr lang="en-US" smtClean="0"/>
              <a:t>1/4/2024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DC4A7FF-5E96-6294-74DA-8644911C25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AC9D692-BCCD-C496-F15A-7F9E517F14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88D925-4465-4E43-834B-E0D6C12ABF1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45213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38F917-975F-8050-FEA0-27B937F09A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82B22FD-8F8E-3B99-FD42-929C4E43691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6923F18-2694-FF45-7BA6-41AADD6880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B50152-61B2-449E-BC20-7DE806298755}" type="datetimeFigureOut">
              <a:rPr lang="en-US" smtClean="0"/>
              <a:t>1/4/2024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E67A01-1197-5BE5-0849-15BD86246F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65AD95-D3E2-25F5-5AF2-BA49AA5DAE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88D925-4465-4E43-834B-E0D6C12ABF1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29562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DC567ED-D3C7-7EA0-F755-49FC5C291E6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4EA0F45-BACE-51D1-E051-3CA8693C0DA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12FA919-19A7-EA5D-AE0C-2EF795212D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B50152-61B2-449E-BC20-7DE806298755}" type="datetimeFigureOut">
              <a:rPr lang="en-US" smtClean="0"/>
              <a:t>1/4/2024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67E6022-4268-4089-BB23-24FD48CEC4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B4C121-36C8-3B27-1D5A-EA78EC87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88D925-4465-4E43-834B-E0D6C12ABF1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82915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2D7B19C-E859-2362-B57C-9C383DA9C3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2DDBE6F-411E-D535-308E-4C1022D6108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934330-D9DD-75E3-89B5-F728EE271DE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DB50152-61B2-449E-BC20-7DE806298755}" type="datetimeFigureOut">
              <a:rPr lang="en-US" smtClean="0"/>
              <a:t>1/4/2024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44D970D-1D7F-4885-C0D8-B821D51098D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7D0BFC-BE96-52EF-1385-B313A8A4B9B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A88D925-4465-4E43-834B-E0D6C12ABF1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61836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E8AA52-2E88-06D9-FC3A-24F8D58A36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Plan of 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A5500F-5E3F-CEE8-D1E9-209580B9948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Submission date</a:t>
            </a:r>
            <a:r>
              <a:rPr lang="en-US"/>
              <a:t>: 05-Jan-2024 </a:t>
            </a:r>
            <a:endParaRPr lang="en-US" dirty="0"/>
          </a:p>
          <a:p>
            <a:r>
              <a:rPr lang="en-US" dirty="0"/>
              <a:t>  ID: 2241660</a:t>
            </a:r>
          </a:p>
          <a:p>
            <a:r>
              <a:rPr lang="en-US" dirty="0"/>
              <a:t> Name: </a:t>
            </a:r>
            <a:r>
              <a:rPr lang="en-US" dirty="0" err="1"/>
              <a:t>Saiyed</a:t>
            </a:r>
            <a:r>
              <a:rPr lang="en-US" dirty="0"/>
              <a:t> Yasar</a:t>
            </a:r>
          </a:p>
        </p:txBody>
      </p:sp>
    </p:spTree>
    <p:extLst>
      <p:ext uri="{BB962C8B-B14F-4D97-AF65-F5344CB8AC3E}">
        <p14:creationId xmlns:p14="http://schemas.microsoft.com/office/powerpoint/2010/main" val="397717613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Plan of Work and Time Schedule </a:t>
            </a:r>
          </a:p>
        </p:txBody>
      </p:sp>
      <p:graphicFrame>
        <p:nvGraphicFramePr>
          <p:cNvPr id="10" name="Table 9"/>
          <p:cNvGraphicFramePr>
            <a:graphicFrameLocks noGrp="1"/>
          </p:cNvGraphicFramePr>
          <p:nvPr/>
        </p:nvGraphicFramePr>
        <p:xfrm>
          <a:off x="1611309" y="1737361"/>
          <a:ext cx="9968748" cy="4607455"/>
        </p:xfrm>
        <a:graphic>
          <a:graphicData uri="http://schemas.openxmlformats.org/drawingml/2006/table">
            <a:tbl>
              <a:tblPr firstRow="1" firstCol="1" bandRow="1"/>
              <a:tblGrid>
                <a:gridCol w="2370139">
                  <a:extLst>
                    <a:ext uri="{9D8B030D-6E8A-4147-A177-3AD203B41FA5}">
                      <a16:colId xmlns:a16="http://schemas.microsoft.com/office/drawing/2014/main" val="1242791450"/>
                    </a:ext>
                  </a:extLst>
                </a:gridCol>
                <a:gridCol w="1313220">
                  <a:extLst>
                    <a:ext uri="{9D8B030D-6E8A-4147-A177-3AD203B41FA5}">
                      <a16:colId xmlns:a16="http://schemas.microsoft.com/office/drawing/2014/main" val="3569287065"/>
                    </a:ext>
                  </a:extLst>
                </a:gridCol>
                <a:gridCol w="448142">
                  <a:extLst>
                    <a:ext uri="{9D8B030D-6E8A-4147-A177-3AD203B41FA5}">
                      <a16:colId xmlns:a16="http://schemas.microsoft.com/office/drawing/2014/main" val="3985213735"/>
                    </a:ext>
                  </a:extLst>
                </a:gridCol>
                <a:gridCol w="449019">
                  <a:extLst>
                    <a:ext uri="{9D8B030D-6E8A-4147-A177-3AD203B41FA5}">
                      <a16:colId xmlns:a16="http://schemas.microsoft.com/office/drawing/2014/main" val="1857024306"/>
                    </a:ext>
                  </a:extLst>
                </a:gridCol>
                <a:gridCol w="449019">
                  <a:extLst>
                    <a:ext uri="{9D8B030D-6E8A-4147-A177-3AD203B41FA5}">
                      <a16:colId xmlns:a16="http://schemas.microsoft.com/office/drawing/2014/main" val="1391715712"/>
                    </a:ext>
                  </a:extLst>
                </a:gridCol>
                <a:gridCol w="449019">
                  <a:extLst>
                    <a:ext uri="{9D8B030D-6E8A-4147-A177-3AD203B41FA5}">
                      <a16:colId xmlns:a16="http://schemas.microsoft.com/office/drawing/2014/main" val="2567698946"/>
                    </a:ext>
                  </a:extLst>
                </a:gridCol>
                <a:gridCol w="449019">
                  <a:extLst>
                    <a:ext uri="{9D8B030D-6E8A-4147-A177-3AD203B41FA5}">
                      <a16:colId xmlns:a16="http://schemas.microsoft.com/office/drawing/2014/main" val="1594315918"/>
                    </a:ext>
                  </a:extLst>
                </a:gridCol>
                <a:gridCol w="449019">
                  <a:extLst>
                    <a:ext uri="{9D8B030D-6E8A-4147-A177-3AD203B41FA5}">
                      <a16:colId xmlns:a16="http://schemas.microsoft.com/office/drawing/2014/main" val="556182858"/>
                    </a:ext>
                  </a:extLst>
                </a:gridCol>
                <a:gridCol w="449019">
                  <a:extLst>
                    <a:ext uri="{9D8B030D-6E8A-4147-A177-3AD203B41FA5}">
                      <a16:colId xmlns:a16="http://schemas.microsoft.com/office/drawing/2014/main" val="4239611720"/>
                    </a:ext>
                  </a:extLst>
                </a:gridCol>
                <a:gridCol w="436488">
                  <a:extLst>
                    <a:ext uri="{9D8B030D-6E8A-4147-A177-3AD203B41FA5}">
                      <a16:colId xmlns:a16="http://schemas.microsoft.com/office/drawing/2014/main" val="52674379"/>
                    </a:ext>
                  </a:extLst>
                </a:gridCol>
                <a:gridCol w="461550">
                  <a:extLst>
                    <a:ext uri="{9D8B030D-6E8A-4147-A177-3AD203B41FA5}">
                      <a16:colId xmlns:a16="http://schemas.microsoft.com/office/drawing/2014/main" val="2568132189"/>
                    </a:ext>
                  </a:extLst>
                </a:gridCol>
                <a:gridCol w="449019">
                  <a:extLst>
                    <a:ext uri="{9D8B030D-6E8A-4147-A177-3AD203B41FA5}">
                      <a16:colId xmlns:a16="http://schemas.microsoft.com/office/drawing/2014/main" val="1564363537"/>
                    </a:ext>
                  </a:extLst>
                </a:gridCol>
                <a:gridCol w="449019">
                  <a:extLst>
                    <a:ext uri="{9D8B030D-6E8A-4147-A177-3AD203B41FA5}">
                      <a16:colId xmlns:a16="http://schemas.microsoft.com/office/drawing/2014/main" val="1144841057"/>
                    </a:ext>
                  </a:extLst>
                </a:gridCol>
                <a:gridCol w="449019">
                  <a:extLst>
                    <a:ext uri="{9D8B030D-6E8A-4147-A177-3AD203B41FA5}">
                      <a16:colId xmlns:a16="http://schemas.microsoft.com/office/drawing/2014/main" val="2113056132"/>
                    </a:ext>
                  </a:extLst>
                </a:gridCol>
                <a:gridCol w="449019">
                  <a:extLst>
                    <a:ext uri="{9D8B030D-6E8A-4147-A177-3AD203B41FA5}">
                      <a16:colId xmlns:a16="http://schemas.microsoft.com/office/drawing/2014/main" val="1033706794"/>
                    </a:ext>
                  </a:extLst>
                </a:gridCol>
                <a:gridCol w="449019">
                  <a:extLst>
                    <a:ext uri="{9D8B030D-6E8A-4147-A177-3AD203B41FA5}">
                      <a16:colId xmlns:a16="http://schemas.microsoft.com/office/drawing/2014/main" val="2044832742"/>
                    </a:ext>
                  </a:extLst>
                </a:gridCol>
              </a:tblGrid>
              <a:tr h="847745">
                <a:tc>
                  <a:txBody>
                    <a:bodyPr/>
                    <a:lstStyle/>
                    <a:p>
                      <a:pPr marL="0" marR="0" algn="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600" b="1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Activity</a:t>
                      </a:r>
                      <a:endParaRPr lang="en-US" sz="32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b="1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WEEK 1</a:t>
                      </a:r>
                      <a:endParaRPr lang="en-US" sz="20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vert="vert27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WEEK 2</a:t>
                      </a:r>
                    </a:p>
                  </a:txBody>
                  <a:tcPr marL="68580" marR="68580" marT="0" marB="0" vert="vert27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b="1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WEEK 3</a:t>
                      </a:r>
                      <a:endParaRPr lang="en-US" sz="20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vert="vert27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b="1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WEEK 4</a:t>
                      </a:r>
                      <a:endParaRPr lang="en-US" sz="20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vert="vert27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b="1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WEEK 5</a:t>
                      </a:r>
                      <a:endParaRPr lang="en-US" sz="20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vert="vert27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b="1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WEEK 6</a:t>
                      </a:r>
                      <a:endParaRPr lang="en-US" sz="20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vert="vert27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b="1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WEEK 7</a:t>
                      </a:r>
                      <a:endParaRPr lang="en-US" sz="20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vert="vert27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b="1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WEEK 8</a:t>
                      </a:r>
                      <a:endParaRPr lang="en-US" sz="20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vert="vert27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b="1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WEEK9</a:t>
                      </a:r>
                      <a:endParaRPr lang="en-US" sz="20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vert="vert27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WEEK</a:t>
                      </a:r>
                    </a:p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6</a:t>
                      </a:r>
                    </a:p>
                  </a:txBody>
                  <a:tcPr marL="68580" marR="68580" marT="0" marB="0" vert="vert27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b="1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WEEK 11-12</a:t>
                      </a:r>
                      <a:endParaRPr lang="en-US" sz="20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vert="vert27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b="1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WEEK 13</a:t>
                      </a:r>
                      <a:endParaRPr lang="en-US" sz="20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vert="vert27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b="1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WEEK 14</a:t>
                      </a:r>
                      <a:endParaRPr lang="en-US" sz="20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vert="vert27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b="1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WEEK 15</a:t>
                      </a:r>
                      <a:endParaRPr lang="en-US" sz="20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vert="vert27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b="1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WEEK 16</a:t>
                      </a:r>
                      <a:endParaRPr lang="en-US" sz="20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vert="vert27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99739647"/>
                  </a:ext>
                </a:extLst>
              </a:tr>
              <a:tr h="550138">
                <a:tc>
                  <a:txBody>
                    <a:bodyPr/>
                    <a:lstStyle/>
                    <a:p>
                      <a:pPr marL="0" marR="0" algn="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b="1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Agreed meetings with the supervisor</a:t>
                      </a:r>
                      <a:endParaRPr lang="en-US" sz="16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833C0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929497489"/>
                  </a:ext>
                </a:extLst>
              </a:tr>
              <a:tr h="634470">
                <a:tc>
                  <a:txBody>
                    <a:bodyPr/>
                    <a:lstStyle/>
                    <a:p>
                      <a:pPr marL="0" marR="0" algn="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b="1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Formulate research strategy, research design, and select methods</a:t>
                      </a:r>
                      <a:endParaRPr lang="en-US" sz="16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4591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4591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964729813"/>
                  </a:ext>
                </a:extLst>
              </a:tr>
              <a:tr h="284128">
                <a:tc>
                  <a:txBody>
                    <a:bodyPr/>
                    <a:lstStyle/>
                    <a:p>
                      <a:pPr marL="0" marR="0" algn="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b="1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Project proposal</a:t>
                      </a:r>
                      <a:endParaRPr lang="en-US" sz="16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4B08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4B08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035590576"/>
                  </a:ext>
                </a:extLst>
              </a:tr>
              <a:tr h="284128">
                <a:tc>
                  <a:txBody>
                    <a:bodyPr/>
                    <a:lstStyle/>
                    <a:p>
                      <a:pPr marL="0" marR="0" algn="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b="1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Literature review</a:t>
                      </a:r>
                      <a:endParaRPr lang="en-US" sz="16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CAA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CAA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CAA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278802690"/>
                  </a:ext>
                </a:extLst>
              </a:tr>
              <a:tr h="284128">
                <a:tc>
                  <a:txBody>
                    <a:bodyPr/>
                    <a:lstStyle/>
                    <a:p>
                      <a:pPr marL="0" marR="0" algn="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b="1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Design research instrument</a:t>
                      </a:r>
                      <a:endParaRPr lang="en-US" sz="16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8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8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046029641"/>
                  </a:ext>
                </a:extLst>
              </a:tr>
              <a:tr h="302078">
                <a:tc>
                  <a:txBody>
                    <a:bodyPr/>
                    <a:lstStyle/>
                    <a:p>
                      <a:pPr marL="0" marR="0" algn="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b="1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Data collection</a:t>
                      </a:r>
                      <a:endParaRPr lang="en-US" sz="16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bg1"/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bg1"/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bg1"/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723488457"/>
                  </a:ext>
                </a:extLst>
              </a:tr>
              <a:tr h="284128">
                <a:tc>
                  <a:txBody>
                    <a:bodyPr/>
                    <a:lstStyle/>
                    <a:p>
                      <a:pPr marL="0" marR="0" algn="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b="1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Data processing and Analysis</a:t>
                      </a:r>
                      <a:endParaRPr lang="en-US" sz="16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36064717"/>
                  </a:ext>
                </a:extLst>
              </a:tr>
              <a:tr h="284128">
                <a:tc>
                  <a:txBody>
                    <a:bodyPr/>
                    <a:lstStyle/>
                    <a:p>
                      <a:pPr marL="0" marR="0" algn="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b="1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Findings and discussion</a:t>
                      </a:r>
                      <a:endParaRPr lang="en-US" sz="16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F549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F549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695602776"/>
                  </a:ext>
                </a:extLst>
              </a:tr>
              <a:tr h="284128">
                <a:tc>
                  <a:txBody>
                    <a:bodyPr/>
                    <a:lstStyle/>
                    <a:p>
                      <a:pPr marL="0" marR="0" algn="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b="1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First draft</a:t>
                      </a:r>
                      <a:endParaRPr lang="en-US" sz="16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083744156"/>
                  </a:ext>
                </a:extLst>
              </a:tr>
              <a:tr h="284128">
                <a:tc>
                  <a:txBody>
                    <a:bodyPr/>
                    <a:lstStyle/>
                    <a:p>
                      <a:pPr marL="0" marR="0" algn="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b="1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Third draft</a:t>
                      </a:r>
                      <a:endParaRPr lang="en-US" sz="16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8562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782247333"/>
                  </a:ext>
                </a:extLst>
              </a:tr>
              <a:tr h="284128">
                <a:tc>
                  <a:txBody>
                    <a:bodyPr/>
                    <a:lstStyle/>
                    <a:p>
                      <a:pPr marL="0" marR="0" algn="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b="1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Submit dissertation</a:t>
                      </a:r>
                      <a:endParaRPr lang="en-US" sz="16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3813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9761989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0564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</TotalTime>
  <Words>254</Words>
  <Application>Microsoft Office PowerPoint</Application>
  <PresentationFormat>Widescreen</PresentationFormat>
  <Paragraphs>198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Arial</vt:lpstr>
      <vt:lpstr>Calibri</vt:lpstr>
      <vt:lpstr>Calibri Light</vt:lpstr>
      <vt:lpstr>Helvetica</vt:lpstr>
      <vt:lpstr>Office Theme</vt:lpstr>
      <vt:lpstr>Plan of Work</vt:lpstr>
      <vt:lpstr>Plan of Work and Time Schedule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Plan of Work</dc:title>
  <dc:creator>Sivaanilkumar Lella (2241658)</dc:creator>
  <cp:lastModifiedBy>Sivaanilkumar Lella (2241658)</cp:lastModifiedBy>
  <cp:revision>2</cp:revision>
  <dcterms:created xsi:type="dcterms:W3CDTF">2024-01-05T00:36:12Z</dcterms:created>
  <dcterms:modified xsi:type="dcterms:W3CDTF">2024-01-05T00:39:43Z</dcterms:modified>
</cp:coreProperties>
</file>