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1"/>
  </p:sldMasterIdLst>
  <p:sldIdLst>
    <p:sldId id="256" r:id="rId2"/>
    <p:sldId id="257" r:id="rId3"/>
    <p:sldId id="258" r:id="rId4"/>
    <p:sldId id="260" r:id="rId5"/>
    <p:sldId id="268"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C Hub" userId="6358560685bf6d23" providerId="LiveId" clId="{96AC61D7-9412-4E5A-B519-CE80FB922DEE}"/>
    <pc:docChg chg="custSel modSld">
      <pc:chgData name="AC Hub" userId="6358560685bf6d23" providerId="LiveId" clId="{96AC61D7-9412-4E5A-B519-CE80FB922DEE}" dt="2021-11-15T15:27:43.087" v="10" actId="1076"/>
      <pc:docMkLst>
        <pc:docMk/>
      </pc:docMkLst>
      <pc:sldChg chg="addSp delSp modSp mod">
        <pc:chgData name="AC Hub" userId="6358560685bf6d23" providerId="LiveId" clId="{96AC61D7-9412-4E5A-B519-CE80FB922DEE}" dt="2021-11-15T15:27:43.087" v="10" actId="1076"/>
        <pc:sldMkLst>
          <pc:docMk/>
          <pc:sldMk cId="2874068068" sldId="256"/>
        </pc:sldMkLst>
        <pc:spChg chg="mod">
          <ac:chgData name="AC Hub" userId="6358560685bf6d23" providerId="LiveId" clId="{96AC61D7-9412-4E5A-B519-CE80FB922DEE}" dt="2021-11-15T15:25:52.713" v="0" actId="1076"/>
          <ac:spMkLst>
            <pc:docMk/>
            <pc:sldMk cId="2874068068" sldId="256"/>
            <ac:spMk id="2" creationId="{70322B31-14FD-4303-B5CE-2FB1CB4F8CD8}"/>
          </ac:spMkLst>
        </pc:spChg>
        <pc:spChg chg="mod">
          <ac:chgData name="AC Hub" userId="6358560685bf6d23" providerId="LiveId" clId="{96AC61D7-9412-4E5A-B519-CE80FB922DEE}" dt="2021-11-15T15:26:03.863" v="1" actId="1076"/>
          <ac:spMkLst>
            <pc:docMk/>
            <pc:sldMk cId="2874068068" sldId="256"/>
            <ac:spMk id="3" creationId="{483D9F37-1C2A-4C74-83D1-D4602DD364E8}"/>
          </ac:spMkLst>
        </pc:spChg>
        <pc:spChg chg="add del mod">
          <ac:chgData name="AC Hub" userId="6358560685bf6d23" providerId="LiveId" clId="{96AC61D7-9412-4E5A-B519-CE80FB922DEE}" dt="2021-11-15T15:27:08.737" v="5" actId="478"/>
          <ac:spMkLst>
            <pc:docMk/>
            <pc:sldMk cId="2874068068" sldId="256"/>
            <ac:spMk id="5" creationId="{5F03F22D-308C-4B7B-B024-C67FA9096758}"/>
          </ac:spMkLst>
        </pc:spChg>
        <pc:spChg chg="add mod">
          <ac:chgData name="AC Hub" userId="6358560685bf6d23" providerId="LiveId" clId="{96AC61D7-9412-4E5A-B519-CE80FB922DEE}" dt="2021-11-15T15:27:43.087" v="10" actId="1076"/>
          <ac:spMkLst>
            <pc:docMk/>
            <pc:sldMk cId="2874068068" sldId="256"/>
            <ac:spMk id="7" creationId="{23788D52-DFA1-4E22-BD7A-6AC74AFD64AB}"/>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AAD347D-5ACD-4C99-B74B-A9C85AD731AF}" type="datetimeFigureOut">
              <a:rPr lang="en-US" smtClean="0"/>
              <a:t>11/15/2021</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08795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047525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11/15/2021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769577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988468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11/15/2021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66457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786250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690831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31762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7286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07862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192250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0841874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455759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47582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509A250-FF31-4206-8172-F9D3106AACB1}" type="datetimeFigureOut">
              <a:rPr lang="en-US" smtClean="0"/>
              <a:t>11/15/2021</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88066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509A250-FF31-4206-8172-F9D3106AACB1}" type="datetimeFigureOut">
              <a:rPr lang="en-US" smtClean="0"/>
              <a:t>11/15/2021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759831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509A250-FF31-4206-8172-F9D3106AACB1}" type="datetimeFigureOut">
              <a:rPr lang="en-US" smtClean="0"/>
              <a:t>11/15/2021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25020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AAD347D-5ACD-4C99-B74B-A9C85AD731AF}" type="datetimeFigureOut">
              <a:rPr lang="en-US" smtClean="0"/>
              <a:t>11/15/2021</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1735028291"/>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22B31-14FD-4303-B5CE-2FB1CB4F8CD8}"/>
              </a:ext>
            </a:extLst>
          </p:cNvPr>
          <p:cNvSpPr>
            <a:spLocks noGrp="1"/>
          </p:cNvSpPr>
          <p:nvPr>
            <p:ph type="ctrTitle"/>
          </p:nvPr>
        </p:nvSpPr>
        <p:spPr>
          <a:xfrm>
            <a:off x="1683171" y="821348"/>
            <a:ext cx="8825658" cy="2677648"/>
          </a:xfrm>
        </p:spPr>
        <p:txBody>
          <a:bodyPr/>
          <a:lstStyle/>
          <a:p>
            <a:pPr algn="ctr"/>
            <a:r>
              <a:rPr lang="en-US" dirty="0">
                <a:solidFill>
                  <a:schemeClr val="bg1"/>
                </a:solidFill>
                <a:latin typeface="Times New Roman" panose="02020603050405020304" pitchFamily="18" charset="0"/>
                <a:cs typeface="Times New Roman" panose="02020603050405020304" pitchFamily="18" charset="0"/>
              </a:rPr>
              <a:t>Problem Solving and Decision Making</a:t>
            </a:r>
          </a:p>
        </p:txBody>
      </p:sp>
      <p:sp>
        <p:nvSpPr>
          <p:cNvPr id="3" name="Subtitle 2">
            <a:extLst>
              <a:ext uri="{FF2B5EF4-FFF2-40B4-BE49-F238E27FC236}">
                <a16:creationId xmlns:a16="http://schemas.microsoft.com/office/drawing/2014/main" id="{483D9F37-1C2A-4C74-83D1-D4602DD364E8}"/>
              </a:ext>
            </a:extLst>
          </p:cNvPr>
          <p:cNvSpPr>
            <a:spLocks noGrp="1"/>
          </p:cNvSpPr>
          <p:nvPr>
            <p:ph type="subTitle" idx="1"/>
          </p:nvPr>
        </p:nvSpPr>
        <p:spPr>
          <a:xfrm>
            <a:off x="1683171" y="3498996"/>
            <a:ext cx="8825658" cy="861420"/>
          </a:xfrm>
        </p:spPr>
        <p:txBody>
          <a:bodyPr>
            <a:normAutofit/>
          </a:bodyPr>
          <a:lstStyle/>
          <a:p>
            <a:pPr algn="ctr"/>
            <a:r>
              <a:rPr lang="en-US" sz="2200" dirty="0">
                <a:solidFill>
                  <a:schemeClr val="bg1"/>
                </a:solidFill>
                <a:latin typeface="Times New Roman" panose="02020603050405020304" pitchFamily="18" charset="0"/>
                <a:cs typeface="Times New Roman" panose="02020603050405020304" pitchFamily="18" charset="0"/>
              </a:rPr>
              <a:t>Work place Stress at care homes</a:t>
            </a:r>
          </a:p>
        </p:txBody>
      </p:sp>
      <p:sp>
        <p:nvSpPr>
          <p:cNvPr id="7" name="TextBox 6">
            <a:extLst>
              <a:ext uri="{FF2B5EF4-FFF2-40B4-BE49-F238E27FC236}">
                <a16:creationId xmlns:a16="http://schemas.microsoft.com/office/drawing/2014/main" id="{23788D52-DFA1-4E22-BD7A-6AC74AFD64AB}"/>
              </a:ext>
            </a:extLst>
          </p:cNvPr>
          <p:cNvSpPr txBox="1"/>
          <p:nvPr/>
        </p:nvSpPr>
        <p:spPr>
          <a:xfrm>
            <a:off x="3048740" y="4453489"/>
            <a:ext cx="6094520" cy="1508105"/>
          </a:xfrm>
          <a:prstGeom prst="rect">
            <a:avLst/>
          </a:prstGeom>
          <a:noFill/>
        </p:spPr>
        <p:txBody>
          <a:bodyPr wrap="square">
            <a:spAutoFit/>
          </a:bodyPr>
          <a:lstStyle/>
          <a:p>
            <a:pPr marL="0" marR="0" algn="ctr">
              <a:spcBef>
                <a:spcPts val="0"/>
              </a:spcBef>
              <a:spcAft>
                <a:spcPts val="800"/>
              </a:spcAft>
            </a:pPr>
            <a:r>
              <a:rPr lang="en-US"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Student name: </a:t>
            </a:r>
            <a:r>
              <a:rPr lang="en-US" sz="1800" b="1"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Leonas</a:t>
            </a:r>
            <a:r>
              <a:rPr lang="en-US"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Alexandru</a:t>
            </a:r>
            <a:r>
              <a:rPr lang="en-US"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NICOLAE</a:t>
            </a:r>
            <a:endParaRPr lang="en-US"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0"/>
              </a:spcBef>
              <a:spcAft>
                <a:spcPts val="800"/>
              </a:spcAft>
            </a:pPr>
            <a:r>
              <a:rPr lang="en-US"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Student number: 2026944</a:t>
            </a:r>
            <a:endParaRPr lang="en-US"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0"/>
              </a:spcBef>
              <a:spcAft>
                <a:spcPts val="800"/>
              </a:spcAft>
            </a:pPr>
            <a:r>
              <a:rPr lang="en-US"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Module code: BMSW 4004</a:t>
            </a:r>
            <a:endParaRPr lang="en-US"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0"/>
              </a:spcBef>
              <a:spcAft>
                <a:spcPts val="800"/>
              </a:spcAft>
            </a:pPr>
            <a:r>
              <a:rPr lang="en-US"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Lecturer: Jonathan Wyatt</a:t>
            </a:r>
            <a:endParaRPr lang="en-US"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74068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6AECE-BE6B-49F6-A37F-F611448C8DE7}"/>
              </a:ext>
            </a:extLst>
          </p:cNvPr>
          <p:cNvSpPr>
            <a:spLocks noGrp="1"/>
          </p:cNvSpPr>
          <p:nvPr>
            <p:ph type="title"/>
          </p:nvPr>
        </p:nvSpPr>
        <p:spPr>
          <a:xfrm>
            <a:off x="1103312" y="609600"/>
            <a:ext cx="8947522" cy="1243647"/>
          </a:xfrm>
        </p:spPr>
        <p:txBody>
          <a:bodyPr/>
          <a:lstStyle/>
          <a:p>
            <a:pPr algn="ctr"/>
            <a:r>
              <a:rPr lang="en-US" dirty="0">
                <a:latin typeface="Times New Roman" panose="02020603050405020304" pitchFamily="18" charset="0"/>
                <a:cs typeface="Times New Roman" panose="02020603050405020304" pitchFamily="18" charset="0"/>
              </a:rPr>
              <a:t>Introduction </a:t>
            </a:r>
          </a:p>
        </p:txBody>
      </p:sp>
      <p:sp>
        <p:nvSpPr>
          <p:cNvPr id="3" name="Content Placeholder 2">
            <a:extLst>
              <a:ext uri="{FF2B5EF4-FFF2-40B4-BE49-F238E27FC236}">
                <a16:creationId xmlns:a16="http://schemas.microsoft.com/office/drawing/2014/main" id="{2D8B5BB4-B898-4C55-8C93-E2326CFC3203}"/>
              </a:ext>
            </a:extLst>
          </p:cNvPr>
          <p:cNvSpPr>
            <a:spLocks noGrp="1"/>
          </p:cNvSpPr>
          <p:nvPr>
            <p:ph idx="1"/>
          </p:nvPr>
        </p:nvSpPr>
        <p:spPr/>
        <p:txBody>
          <a:bodyPr/>
          <a:lstStyle/>
          <a:p>
            <a:pPr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Work place stress has been a topic of discussion for experts since a long time. The modern work place is entirely task oriented which makes the work place very demanding and the increased work load can result in work place stress for staff and employees. </a:t>
            </a:r>
          </a:p>
          <a:p>
            <a:pPr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Identifying the factors that causes the work place stress and creating strategies to manage and solve the problem is crucial to make sure that employees can perform better and deliver better outcomes (</a:t>
            </a:r>
            <a:r>
              <a:rPr lang="en-US" dirty="0" err="1">
                <a:latin typeface="Times New Roman" panose="02020603050405020304" pitchFamily="18" charset="0"/>
                <a:cs typeface="Times New Roman" panose="02020603050405020304" pitchFamily="18" charset="0"/>
              </a:rPr>
              <a:t>Bhui</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et al., </a:t>
            </a:r>
            <a:r>
              <a:rPr lang="en-US" dirty="0">
                <a:latin typeface="Times New Roman" panose="02020603050405020304" pitchFamily="18" charset="0"/>
                <a:cs typeface="Times New Roman" panose="02020603050405020304" pitchFamily="18" charset="0"/>
              </a:rPr>
              <a:t>2016).</a:t>
            </a:r>
          </a:p>
        </p:txBody>
      </p:sp>
    </p:spTree>
    <p:extLst>
      <p:ext uri="{BB962C8B-B14F-4D97-AF65-F5344CB8AC3E}">
        <p14:creationId xmlns:p14="http://schemas.microsoft.com/office/powerpoint/2010/main" val="3299660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D2FDC-DC7B-4464-9680-BCA93DC32ADD}"/>
              </a:ext>
            </a:extLst>
          </p:cNvPr>
          <p:cNvSpPr>
            <a:spLocks noGrp="1"/>
          </p:cNvSpPr>
          <p:nvPr>
            <p:ph type="title"/>
          </p:nvPr>
        </p:nvSpPr>
        <p:spPr/>
        <p:txBody>
          <a:bodyPr/>
          <a:lstStyle/>
          <a:p>
            <a:pPr algn="ctr"/>
            <a:r>
              <a:rPr lang="en-US" sz="3400" dirty="0">
                <a:latin typeface="Times New Roman" panose="02020603050405020304" pitchFamily="18" charset="0"/>
                <a:cs typeface="Times New Roman" panose="02020603050405020304" pitchFamily="18" charset="0"/>
              </a:rPr>
              <a:t>Nature and Impact of Workplace Stress</a:t>
            </a:r>
          </a:p>
        </p:txBody>
      </p:sp>
      <p:sp>
        <p:nvSpPr>
          <p:cNvPr id="3" name="Content Placeholder 2">
            <a:extLst>
              <a:ext uri="{FF2B5EF4-FFF2-40B4-BE49-F238E27FC236}">
                <a16:creationId xmlns:a16="http://schemas.microsoft.com/office/drawing/2014/main" id="{AAF2B074-035F-4D2E-B192-449C30A6FB39}"/>
              </a:ext>
            </a:extLst>
          </p:cNvPr>
          <p:cNvSpPr>
            <a:spLocks noGrp="1"/>
          </p:cNvSpPr>
          <p:nvPr>
            <p:ph idx="1"/>
          </p:nvPr>
        </p:nvSpPr>
        <p:spPr/>
        <p:txBody>
          <a:bodyPr/>
          <a:lstStyle/>
          <a:p>
            <a:pPr algn="just">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Work place stress can happen to individuals due to various reasons. Different people can get affected by work place stress because of different reasons. </a:t>
            </a:r>
          </a:p>
          <a:p>
            <a:pPr algn="just">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The impact of work place stress can differ from person to person. The impact of the problem depends on which reason caused the problem. </a:t>
            </a:r>
          </a:p>
          <a:p>
            <a:pPr algn="just">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Work place stress can be of physical and mental in nature.</a:t>
            </a:r>
          </a:p>
          <a:p>
            <a:pPr algn="just">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Organizations which need their staff to be involved in harsh physical activities, might experience staff with physical issues (Li, 2017).</a:t>
            </a:r>
          </a:p>
          <a:p>
            <a:pPr algn="just">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Staff who are more involved in more psychological works, might experience mental stress and mental health issues.</a:t>
            </a:r>
          </a:p>
        </p:txBody>
      </p:sp>
    </p:spTree>
    <p:extLst>
      <p:ext uri="{BB962C8B-B14F-4D97-AF65-F5344CB8AC3E}">
        <p14:creationId xmlns:p14="http://schemas.microsoft.com/office/powerpoint/2010/main" val="3251307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DE5E5-0ACC-4C74-88A4-807953B72181}"/>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Cause &amp; Effect Analysis of Workplace Stress</a:t>
            </a:r>
            <a:endParaRPr lang="en-US" dirty="0"/>
          </a:p>
        </p:txBody>
      </p:sp>
      <p:sp>
        <p:nvSpPr>
          <p:cNvPr id="3" name="Content Placeholder 2">
            <a:extLst>
              <a:ext uri="{FF2B5EF4-FFF2-40B4-BE49-F238E27FC236}">
                <a16:creationId xmlns:a16="http://schemas.microsoft.com/office/drawing/2014/main" id="{6894B08E-147F-4805-AA67-0CF3F9260284}"/>
              </a:ext>
            </a:extLst>
          </p:cNvPr>
          <p:cNvSpPr>
            <a:spLocks noGrp="1"/>
          </p:cNvSpPr>
          <p:nvPr>
            <p:ph sz="half" idx="1"/>
          </p:nvPr>
        </p:nvSpPr>
        <p:spPr/>
        <p:txBody>
          <a:bodyPr/>
          <a:lstStyle/>
          <a:p>
            <a:pPr marL="0" indent="0">
              <a:buNone/>
            </a:pPr>
            <a:r>
              <a:rPr lang="en-US" b="1" dirty="0">
                <a:latin typeface="Times New Roman" panose="02020603050405020304" pitchFamily="18" charset="0"/>
                <a:cs typeface="Times New Roman" panose="02020603050405020304" pitchFamily="18" charset="0"/>
              </a:rPr>
              <a:t>Causes of work place stress</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Long hours of work</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Conflicts with co-workers or higher authority</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Heavy work load (</a:t>
            </a:r>
            <a:r>
              <a:rPr lang="en-US" dirty="0" err="1">
                <a:latin typeface="Times New Roman" panose="02020603050405020304" pitchFamily="18" charset="0"/>
                <a:cs typeface="Times New Roman" panose="02020603050405020304" pitchFamily="18" charset="0"/>
              </a:rPr>
              <a:t>Tentama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et al.</a:t>
            </a:r>
            <a:r>
              <a:rPr lang="en-US" dirty="0">
                <a:latin typeface="Times New Roman" panose="02020603050405020304" pitchFamily="18" charset="0"/>
                <a:cs typeface="Times New Roman" panose="02020603050405020304" pitchFamily="18" charset="0"/>
              </a:rPr>
              <a:t>, 2019).</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Job contents and demands</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Lack of support</a:t>
            </a:r>
          </a:p>
          <a:p>
            <a:pPr marL="0" indent="0">
              <a:buNone/>
            </a:pPr>
            <a:endParaRPr lang="en-US" dirty="0"/>
          </a:p>
        </p:txBody>
      </p:sp>
      <p:sp>
        <p:nvSpPr>
          <p:cNvPr id="4" name="Content Placeholder 3">
            <a:extLst>
              <a:ext uri="{FF2B5EF4-FFF2-40B4-BE49-F238E27FC236}">
                <a16:creationId xmlns:a16="http://schemas.microsoft.com/office/drawing/2014/main" id="{2244B62D-A433-4093-8A5D-F030CD8C353F}"/>
              </a:ext>
            </a:extLst>
          </p:cNvPr>
          <p:cNvSpPr>
            <a:spLocks noGrp="1"/>
          </p:cNvSpPr>
          <p:nvPr>
            <p:ph sz="half" idx="2"/>
          </p:nvPr>
        </p:nvSpPr>
        <p:spPr/>
        <p:txBody>
          <a:bodyPr/>
          <a:lstStyle/>
          <a:p>
            <a:pPr marL="0" indent="0">
              <a:buNone/>
            </a:pPr>
            <a:r>
              <a:rPr lang="en-US" b="1" dirty="0">
                <a:latin typeface="Times New Roman" panose="02020603050405020304" pitchFamily="18" charset="0"/>
                <a:cs typeface="Times New Roman" panose="02020603050405020304" pitchFamily="18" charset="0"/>
              </a:rPr>
              <a:t>Effects of work place stress</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Anxiety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Depression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Irritability</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Lack of motivation</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Heart palpitations</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Sleeping difficulties</a:t>
            </a:r>
          </a:p>
        </p:txBody>
      </p:sp>
    </p:spTree>
    <p:extLst>
      <p:ext uri="{BB962C8B-B14F-4D97-AF65-F5344CB8AC3E}">
        <p14:creationId xmlns:p14="http://schemas.microsoft.com/office/powerpoint/2010/main" val="2663182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EF9AC-F296-4A00-BF3A-27ABFBFCA041}"/>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Fishbone Diagram of Problem Solving</a:t>
            </a:r>
          </a:p>
        </p:txBody>
      </p:sp>
      <p:pic>
        <p:nvPicPr>
          <p:cNvPr id="5" name="Content Placeholder 4">
            <a:extLst>
              <a:ext uri="{FF2B5EF4-FFF2-40B4-BE49-F238E27FC236}">
                <a16:creationId xmlns:a16="http://schemas.microsoft.com/office/drawing/2014/main" id="{F6C13524-E84A-4B2E-8ABE-7ED399B67152}"/>
              </a:ext>
            </a:extLst>
          </p:cNvPr>
          <p:cNvPicPr>
            <a:picLocks noGrp="1" noChangeAspect="1"/>
          </p:cNvPicPr>
          <p:nvPr>
            <p:ph idx="1"/>
          </p:nvPr>
        </p:nvPicPr>
        <p:blipFill>
          <a:blip r:embed="rId2"/>
          <a:stretch>
            <a:fillRect/>
          </a:stretch>
        </p:blipFill>
        <p:spPr>
          <a:xfrm>
            <a:off x="1225118" y="2272682"/>
            <a:ext cx="9650027" cy="4585317"/>
          </a:xfrm>
        </p:spPr>
      </p:pic>
    </p:spTree>
    <p:extLst>
      <p:ext uri="{BB962C8B-B14F-4D97-AF65-F5344CB8AC3E}">
        <p14:creationId xmlns:p14="http://schemas.microsoft.com/office/powerpoint/2010/main" val="2238055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823A7-D54D-4298-89BF-3CEBF520CE33}"/>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PESTEL Analysis of Workplace Stress</a:t>
            </a:r>
          </a:p>
        </p:txBody>
      </p:sp>
      <p:sp>
        <p:nvSpPr>
          <p:cNvPr id="3" name="Content Placeholder 2">
            <a:extLst>
              <a:ext uri="{FF2B5EF4-FFF2-40B4-BE49-F238E27FC236}">
                <a16:creationId xmlns:a16="http://schemas.microsoft.com/office/drawing/2014/main" id="{6B894454-31C6-4C2D-A1E2-F16620AC7FDC}"/>
              </a:ext>
            </a:extLst>
          </p:cNvPr>
          <p:cNvSpPr>
            <a:spLocks noGrp="1"/>
          </p:cNvSpPr>
          <p:nvPr>
            <p:ph sz="half" idx="1"/>
          </p:nvPr>
        </p:nvSpPr>
        <p:spPr/>
        <p:txBody>
          <a:bodyPr/>
          <a:lstStyle/>
          <a:p>
            <a:pPr marL="0" indent="0" algn="just">
              <a:buNone/>
            </a:pPr>
            <a:r>
              <a:rPr lang="en-US" b="1" dirty="0">
                <a:latin typeface="Times New Roman" panose="02020603050405020304" pitchFamily="18" charset="0"/>
                <a:cs typeface="Times New Roman" panose="02020603050405020304" pitchFamily="18" charset="0"/>
              </a:rPr>
              <a:t>Political factors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Staff and employees feeling replaceable by the organization</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Lack of loyalty of the organizations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 constant search for new talents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Lack of effort by the organization to retain the existing employees</a:t>
            </a:r>
          </a:p>
        </p:txBody>
      </p:sp>
      <p:sp>
        <p:nvSpPr>
          <p:cNvPr id="4" name="Content Placeholder 3">
            <a:extLst>
              <a:ext uri="{FF2B5EF4-FFF2-40B4-BE49-F238E27FC236}">
                <a16:creationId xmlns:a16="http://schemas.microsoft.com/office/drawing/2014/main" id="{AC77B1E7-0BA6-40EF-AA2D-4EE32DE49ABF}"/>
              </a:ext>
            </a:extLst>
          </p:cNvPr>
          <p:cNvSpPr>
            <a:spLocks noGrp="1"/>
          </p:cNvSpPr>
          <p:nvPr>
            <p:ph sz="half" idx="2"/>
          </p:nvPr>
        </p:nvSpPr>
        <p:spPr/>
        <p:txBody>
          <a:bodyPr/>
          <a:lstStyle/>
          <a:p>
            <a:pPr marL="0" indent="0" algn="just">
              <a:buNone/>
            </a:pPr>
            <a:r>
              <a:rPr lang="en-US" b="1" dirty="0">
                <a:latin typeface="Times New Roman" panose="02020603050405020304" pitchFamily="18" charset="0"/>
                <a:cs typeface="Times New Roman" panose="02020603050405020304" pitchFamily="18" charset="0"/>
              </a:rPr>
              <a:t>Economic factors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Remote workers are getting more importance which makes ways for more talents to enter</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Prices of day to day necessities have increased significantly compared to average wages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Employees overseas workers more than ever</a:t>
            </a:r>
          </a:p>
        </p:txBody>
      </p:sp>
    </p:spTree>
    <p:extLst>
      <p:ext uri="{BB962C8B-B14F-4D97-AF65-F5344CB8AC3E}">
        <p14:creationId xmlns:p14="http://schemas.microsoft.com/office/powerpoint/2010/main" val="3717410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27DA7-6B26-4F35-9788-C421877D0C0C}"/>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PESTEL Analysis of Workplace Stress</a:t>
            </a:r>
            <a:endParaRPr lang="en-US" dirty="0"/>
          </a:p>
        </p:txBody>
      </p:sp>
      <p:sp>
        <p:nvSpPr>
          <p:cNvPr id="3" name="Content Placeholder 2">
            <a:extLst>
              <a:ext uri="{FF2B5EF4-FFF2-40B4-BE49-F238E27FC236}">
                <a16:creationId xmlns:a16="http://schemas.microsoft.com/office/drawing/2014/main" id="{31EF80D5-715B-4844-95A7-81D2386DD3FC}"/>
              </a:ext>
            </a:extLst>
          </p:cNvPr>
          <p:cNvSpPr>
            <a:spLocks noGrp="1"/>
          </p:cNvSpPr>
          <p:nvPr>
            <p:ph sz="half" idx="1"/>
          </p:nvPr>
        </p:nvSpPr>
        <p:spPr/>
        <p:txBody>
          <a:bodyPr/>
          <a:lstStyle/>
          <a:p>
            <a:pPr marL="0" indent="0" algn="just">
              <a:buNone/>
            </a:pPr>
            <a:r>
              <a:rPr lang="en-US" b="1" dirty="0">
                <a:latin typeface="Times New Roman" panose="02020603050405020304" pitchFamily="18" charset="0"/>
                <a:cs typeface="Times New Roman" panose="02020603050405020304" pitchFamily="18" charset="0"/>
              </a:rPr>
              <a:t>Social factors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Existence of variety of demographic characteristics in the work place</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Different behavioral attributes of different people</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Language barriers for overseas employees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Pressure of adapting to a diverse work ambience</a:t>
            </a:r>
          </a:p>
        </p:txBody>
      </p:sp>
      <p:sp>
        <p:nvSpPr>
          <p:cNvPr id="4" name="Content Placeholder 3">
            <a:extLst>
              <a:ext uri="{FF2B5EF4-FFF2-40B4-BE49-F238E27FC236}">
                <a16:creationId xmlns:a16="http://schemas.microsoft.com/office/drawing/2014/main" id="{2A6F28DA-48FC-4639-A56C-D24726D8542F}"/>
              </a:ext>
            </a:extLst>
          </p:cNvPr>
          <p:cNvSpPr>
            <a:spLocks noGrp="1"/>
          </p:cNvSpPr>
          <p:nvPr>
            <p:ph sz="half" idx="2"/>
          </p:nvPr>
        </p:nvSpPr>
        <p:spPr/>
        <p:txBody>
          <a:bodyPr/>
          <a:lstStyle/>
          <a:p>
            <a:pPr marL="0" indent="0">
              <a:buNone/>
            </a:pPr>
            <a:r>
              <a:rPr lang="en-US" b="1" dirty="0">
                <a:latin typeface="Times New Roman" panose="02020603050405020304" pitchFamily="18" charset="0"/>
                <a:cs typeface="Times New Roman" panose="02020603050405020304" pitchFamily="18" charset="0"/>
              </a:rPr>
              <a:t>Technological factors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Pressure to handle very large data simultaneously</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Pressure to deal with over load of information</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need to have advanced technology based skills</a:t>
            </a:r>
          </a:p>
        </p:txBody>
      </p:sp>
    </p:spTree>
    <p:extLst>
      <p:ext uri="{BB962C8B-B14F-4D97-AF65-F5344CB8AC3E}">
        <p14:creationId xmlns:p14="http://schemas.microsoft.com/office/powerpoint/2010/main" val="3784814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450E6-7355-420F-81CD-FFD5A73A1626}"/>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PESTEL Analysis of Workplace Stress</a:t>
            </a:r>
            <a:endParaRPr lang="en-US" dirty="0"/>
          </a:p>
        </p:txBody>
      </p:sp>
      <p:sp>
        <p:nvSpPr>
          <p:cNvPr id="3" name="Content Placeholder 2">
            <a:extLst>
              <a:ext uri="{FF2B5EF4-FFF2-40B4-BE49-F238E27FC236}">
                <a16:creationId xmlns:a16="http://schemas.microsoft.com/office/drawing/2014/main" id="{9C971A2C-CFAD-47A3-8417-9D67ACAE388D}"/>
              </a:ext>
            </a:extLst>
          </p:cNvPr>
          <p:cNvSpPr>
            <a:spLocks noGrp="1"/>
          </p:cNvSpPr>
          <p:nvPr>
            <p:ph sz="half" idx="1"/>
          </p:nvPr>
        </p:nvSpPr>
        <p:spPr/>
        <p:txBody>
          <a:bodyPr/>
          <a:lstStyle/>
          <a:p>
            <a:pPr marL="0" indent="0" algn="just">
              <a:buNone/>
            </a:pPr>
            <a:r>
              <a:rPr lang="en-US" b="1" dirty="0">
                <a:latin typeface="Times New Roman" panose="02020603050405020304" pitchFamily="18" charset="0"/>
                <a:cs typeface="Times New Roman" panose="02020603050405020304" pitchFamily="18" charset="0"/>
              </a:rPr>
              <a:t>Environmental factors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Strictly following the rules and regulations of environmental laws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Introducing operational processes and components that do not cause any environmental inconveniences</a:t>
            </a:r>
          </a:p>
        </p:txBody>
      </p:sp>
      <p:sp>
        <p:nvSpPr>
          <p:cNvPr id="4" name="Content Placeholder 3">
            <a:extLst>
              <a:ext uri="{FF2B5EF4-FFF2-40B4-BE49-F238E27FC236}">
                <a16:creationId xmlns:a16="http://schemas.microsoft.com/office/drawing/2014/main" id="{645EDC52-5DC9-4ADC-A0BE-876E17C32E62}"/>
              </a:ext>
            </a:extLst>
          </p:cNvPr>
          <p:cNvSpPr>
            <a:spLocks noGrp="1"/>
          </p:cNvSpPr>
          <p:nvPr>
            <p:ph sz="half" idx="2"/>
          </p:nvPr>
        </p:nvSpPr>
        <p:spPr/>
        <p:txBody>
          <a:bodyPr/>
          <a:lstStyle/>
          <a:p>
            <a:pPr marL="0" indent="0" algn="just">
              <a:buNone/>
            </a:pPr>
            <a:r>
              <a:rPr lang="en-US" b="1" dirty="0">
                <a:latin typeface="Times New Roman" panose="02020603050405020304" pitchFamily="18" charset="0"/>
                <a:cs typeface="Times New Roman" panose="02020603050405020304" pitchFamily="18" charset="0"/>
              </a:rPr>
              <a:t>Legal factors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Strict legal rules and legislations about work place behavior</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Fear of getting fired due to lack of knowledge about various rules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Authorities having the power to hire and fire employees</a:t>
            </a:r>
          </a:p>
        </p:txBody>
      </p:sp>
    </p:spTree>
    <p:extLst>
      <p:ext uri="{BB962C8B-B14F-4D97-AF65-F5344CB8AC3E}">
        <p14:creationId xmlns:p14="http://schemas.microsoft.com/office/powerpoint/2010/main" val="3309836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D310C-86C0-4E68-AFD0-8D2C4A201F2B}"/>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Alternative Solutions to Workplace Stress</a:t>
            </a:r>
          </a:p>
        </p:txBody>
      </p:sp>
      <p:sp>
        <p:nvSpPr>
          <p:cNvPr id="3" name="Content Placeholder 2">
            <a:extLst>
              <a:ext uri="{FF2B5EF4-FFF2-40B4-BE49-F238E27FC236}">
                <a16:creationId xmlns:a16="http://schemas.microsoft.com/office/drawing/2014/main" id="{A5ABFAF3-8D64-414A-A728-87A90C065847}"/>
              </a:ext>
            </a:extLst>
          </p:cNvPr>
          <p:cNvSpPr>
            <a:spLocks noGrp="1"/>
          </p:cNvSpPr>
          <p:nvPr>
            <p:ph idx="1"/>
          </p:nvPr>
        </p:nvSpPr>
        <p:spPr/>
        <p:txBody>
          <a:bodyPr/>
          <a:lstStyle/>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Motivating workplace wellness</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Renovating the work environment</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Encouraging remote working process</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Encouraging social activities</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Giving off time to employees if needed</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Arranging counselling sessions</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Encouraging healthy relationship between employee and employer</a:t>
            </a:r>
          </a:p>
        </p:txBody>
      </p:sp>
    </p:spTree>
    <p:extLst>
      <p:ext uri="{BB962C8B-B14F-4D97-AF65-F5344CB8AC3E}">
        <p14:creationId xmlns:p14="http://schemas.microsoft.com/office/powerpoint/2010/main" val="3479968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F74FF-F7F6-4CCE-BB51-EC0641C57671}"/>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Choosing the Most Appropriate Solution</a:t>
            </a:r>
          </a:p>
        </p:txBody>
      </p:sp>
      <p:sp>
        <p:nvSpPr>
          <p:cNvPr id="3" name="Content Placeholder 2">
            <a:extLst>
              <a:ext uri="{FF2B5EF4-FFF2-40B4-BE49-F238E27FC236}">
                <a16:creationId xmlns:a16="http://schemas.microsoft.com/office/drawing/2014/main" id="{571B3823-162C-448D-B0E9-00AB770E8B7A}"/>
              </a:ext>
            </a:extLst>
          </p:cNvPr>
          <p:cNvSpPr>
            <a:spLocks noGrp="1"/>
          </p:cNvSpPr>
          <p:nvPr>
            <p:ph idx="1"/>
          </p:nvPr>
        </p:nvSpPr>
        <p:spPr/>
        <p:txBody>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The most appropriate solution to the problem at hand from the various alternative solutions can be found using the plus minus interesting method. The PMI method is utilized in the evaluation of various ideas that are thought to be prospective solutions for a given problem (Lester, 2006). The method works by addressing the positive aspects and adding them to the solution, subtracting the negative aspects and evaluating interesting factors that can be further discussed.</a:t>
            </a:r>
          </a:p>
        </p:txBody>
      </p:sp>
    </p:spTree>
    <p:extLst>
      <p:ext uri="{BB962C8B-B14F-4D97-AF65-F5344CB8AC3E}">
        <p14:creationId xmlns:p14="http://schemas.microsoft.com/office/powerpoint/2010/main" val="31100533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1C02B-A2AE-4543-9917-018449F598E7}"/>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id="{1A2B2591-4EEA-44AE-B998-2BADCD94CBAE}"/>
              </a:ext>
            </a:extLst>
          </p:cNvPr>
          <p:cNvSpPr>
            <a:spLocks noGrp="1"/>
          </p:cNvSpPr>
          <p:nvPr>
            <p:ph idx="1"/>
          </p:nvPr>
        </p:nvSpPr>
        <p:spPr/>
        <p:txBody>
          <a:bodyPr/>
          <a:lstStyle/>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Work place stress take the form of a serious issue in both personal and work life. The UK government is trying constantly to decrease workplace stresses by taking various measures.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Proper identification of the factors that cause work place stress and appropriate measures taken to eliminate the factors can ensure the dismissal of work place stress.</a:t>
            </a:r>
          </a:p>
        </p:txBody>
      </p:sp>
    </p:spTree>
    <p:extLst>
      <p:ext uri="{BB962C8B-B14F-4D97-AF65-F5344CB8AC3E}">
        <p14:creationId xmlns:p14="http://schemas.microsoft.com/office/powerpoint/2010/main" val="2508062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6841D-DAD5-4928-BA51-8EB52875749E}"/>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BA476761-F60E-4713-BC69-FF90081F6C11}"/>
              </a:ext>
            </a:extLst>
          </p:cNvPr>
          <p:cNvSpPr>
            <a:spLocks noGrp="1"/>
          </p:cNvSpPr>
          <p:nvPr>
            <p:ph idx="1"/>
          </p:nvPr>
        </p:nvSpPr>
        <p:spPr/>
        <p:txBody>
          <a:bodyPr/>
          <a:lstStyle/>
          <a:p>
            <a:pPr algn="just">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Bhui,K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Dinos</a:t>
            </a:r>
            <a:r>
              <a:rPr lang="en-US" dirty="0">
                <a:latin typeface="Times New Roman" panose="02020603050405020304" pitchFamily="18" charset="0"/>
                <a:cs typeface="Times New Roman" panose="02020603050405020304" pitchFamily="18" charset="0"/>
              </a:rPr>
              <a:t>, S. and </a:t>
            </a:r>
            <a:r>
              <a:rPr lang="en-US" dirty="0" err="1">
                <a:latin typeface="Times New Roman" panose="02020603050405020304" pitchFamily="18" charset="0"/>
                <a:cs typeface="Times New Roman" panose="02020603050405020304" pitchFamily="18" charset="0"/>
              </a:rPr>
              <a:t>Stansfeld</a:t>
            </a:r>
            <a:r>
              <a:rPr lang="en-US" dirty="0">
                <a:latin typeface="Times New Roman" panose="02020603050405020304" pitchFamily="18" charset="0"/>
                <a:cs typeface="Times New Roman" panose="02020603050405020304" pitchFamily="18" charset="0"/>
              </a:rPr>
              <a:t>, S., (2016), Perceptions of work stress causes and effective interventions in employees working in public, private and non- government organizations, </a:t>
            </a:r>
            <a:r>
              <a:rPr lang="en-US" i="1" dirty="0" err="1">
                <a:latin typeface="Times New Roman" panose="02020603050405020304" pitchFamily="18" charset="0"/>
                <a:cs typeface="Times New Roman" panose="02020603050405020304" pitchFamily="18" charset="0"/>
              </a:rPr>
              <a:t>BJPsych</a:t>
            </a:r>
            <a:r>
              <a:rPr lang="en-US" i="1" dirty="0">
                <a:latin typeface="Times New Roman" panose="02020603050405020304" pitchFamily="18" charset="0"/>
                <a:cs typeface="Times New Roman" panose="02020603050405020304" pitchFamily="18" charset="0"/>
              </a:rPr>
              <a:t> Bull</a:t>
            </a:r>
            <a:r>
              <a:rPr lang="en-US" dirty="0">
                <a:latin typeface="Times New Roman" panose="02020603050405020304" pitchFamily="18" charset="0"/>
                <a:cs typeface="Times New Roman" panose="02020603050405020304" pitchFamily="18" charset="0"/>
              </a:rPr>
              <a:t>, 40(6):318-325.</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Lester, A., 2006. </a:t>
            </a:r>
            <a:r>
              <a:rPr lang="en-US" i="1" dirty="0">
                <a:latin typeface="Times New Roman" panose="02020603050405020304" pitchFamily="18" charset="0"/>
                <a:cs typeface="Times New Roman" panose="02020603050405020304" pitchFamily="18" charset="0"/>
              </a:rPr>
              <a:t>Project management, planning and control: managing engineering, construction and manufacturing projects to PMI, APM and BSI standards</a:t>
            </a:r>
            <a:r>
              <a:rPr lang="en-US" dirty="0">
                <a:latin typeface="Times New Roman" panose="02020603050405020304" pitchFamily="18" charset="0"/>
                <a:cs typeface="Times New Roman" panose="02020603050405020304" pitchFamily="18" charset="0"/>
              </a:rPr>
              <a:t>. Elsevier.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Li, J., (2017), Work stress and the development of chronic diseases, </a:t>
            </a:r>
            <a:r>
              <a:rPr lang="en-US" i="1" dirty="0">
                <a:latin typeface="Times New Roman" panose="02020603050405020304" pitchFamily="18" charset="0"/>
                <a:cs typeface="Times New Roman" panose="02020603050405020304" pitchFamily="18" charset="0"/>
              </a:rPr>
              <a:t>International Journal of Environmental Research and Public Health</a:t>
            </a:r>
            <a:r>
              <a:rPr lang="en-US" dirty="0">
                <a:latin typeface="Times New Roman" panose="02020603050405020304" pitchFamily="18" charset="0"/>
                <a:cs typeface="Times New Roman" panose="02020603050405020304" pitchFamily="18" charset="0"/>
              </a:rPr>
              <a:t>, 15(3): 536.</a:t>
            </a:r>
          </a:p>
          <a:p>
            <a:pPr algn="just">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Tentama</a:t>
            </a:r>
            <a:r>
              <a:rPr lang="en-US" dirty="0">
                <a:latin typeface="Times New Roman" panose="02020603050405020304" pitchFamily="18" charset="0"/>
                <a:cs typeface="Times New Roman" panose="02020603050405020304" pitchFamily="18" charset="0"/>
              </a:rPr>
              <a:t>, F., </a:t>
            </a:r>
            <a:r>
              <a:rPr lang="en-US" dirty="0" err="1">
                <a:latin typeface="Times New Roman" panose="02020603050405020304" pitchFamily="18" charset="0"/>
                <a:cs typeface="Times New Roman" panose="02020603050405020304" pitchFamily="18" charset="0"/>
              </a:rPr>
              <a:t>Mulasari</a:t>
            </a:r>
            <a:r>
              <a:rPr lang="en-US" dirty="0">
                <a:latin typeface="Times New Roman" panose="02020603050405020304" pitchFamily="18" charset="0"/>
                <a:cs typeface="Times New Roman" panose="02020603050405020304" pitchFamily="18" charset="0"/>
              </a:rPr>
              <a:t>, S. A. and </a:t>
            </a:r>
            <a:r>
              <a:rPr lang="en-US" dirty="0" err="1">
                <a:latin typeface="Times New Roman" panose="02020603050405020304" pitchFamily="18" charset="0"/>
                <a:cs typeface="Times New Roman" panose="02020603050405020304" pitchFamily="18" charset="0"/>
              </a:rPr>
              <a:t>Merdiaty</a:t>
            </a:r>
            <a:r>
              <a:rPr lang="en-US" dirty="0">
                <a:latin typeface="Times New Roman" panose="02020603050405020304" pitchFamily="18" charset="0"/>
                <a:cs typeface="Times New Roman" panose="02020603050405020304" pitchFamily="18" charset="0"/>
              </a:rPr>
              <a:t>, N., (2019), Factors affecting work stress in university, </a:t>
            </a:r>
            <a:r>
              <a:rPr lang="en-US" i="1" dirty="0">
                <a:latin typeface="Times New Roman" panose="02020603050405020304" pitchFamily="18" charset="0"/>
                <a:cs typeface="Times New Roman" panose="02020603050405020304" pitchFamily="18" charset="0"/>
              </a:rPr>
              <a:t>International Journal of Public Health Science</a:t>
            </a:r>
            <a:r>
              <a:rPr lang="en-US" dirty="0">
                <a:latin typeface="Times New Roman" panose="02020603050405020304" pitchFamily="18" charset="0"/>
                <a:cs typeface="Times New Roman" panose="02020603050405020304" pitchFamily="18" charset="0"/>
              </a:rPr>
              <a:t>, 8(3): 381.</a:t>
            </a:r>
          </a:p>
          <a:p>
            <a:pPr marL="0" indent="0">
              <a:buNone/>
            </a:pPr>
            <a:endParaRPr lang="en-US" dirty="0"/>
          </a:p>
        </p:txBody>
      </p:sp>
    </p:spTree>
    <p:extLst>
      <p:ext uri="{BB962C8B-B14F-4D97-AF65-F5344CB8AC3E}">
        <p14:creationId xmlns:p14="http://schemas.microsoft.com/office/powerpoint/2010/main" val="14766715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221</TotalTime>
  <Words>803</Words>
  <Application>Microsoft Office PowerPoint</Application>
  <PresentationFormat>Widescreen</PresentationFormat>
  <Paragraphs>76</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Century Gothic</vt:lpstr>
      <vt:lpstr>Times New Roman</vt:lpstr>
      <vt:lpstr>Wingdings</vt:lpstr>
      <vt:lpstr>Wingdings 3</vt:lpstr>
      <vt:lpstr>Ion Boardroom</vt:lpstr>
      <vt:lpstr>Problem Solving and Decision Making</vt:lpstr>
      <vt:lpstr>Introduction </vt:lpstr>
      <vt:lpstr>Nature and Impact of Workplace Stress</vt:lpstr>
      <vt:lpstr>Cause &amp; Effect Analysis of Workplace Stress</vt:lpstr>
      <vt:lpstr>Fishbone Diagram of Problem Solving</vt:lpstr>
      <vt:lpstr>PESTEL Analysis of Workplace Stress</vt:lpstr>
      <vt:lpstr>PESTEL Analysis of Workplace Stress</vt:lpstr>
      <vt:lpstr>PESTEL Analysis of Workplace Stress</vt:lpstr>
      <vt:lpstr>Alternative Solutions to Workplace Stress</vt:lpstr>
      <vt:lpstr>Choosing the Most Appropriate Solution</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dc:title>
  <dc:creator>Hp</dc:creator>
  <cp:lastModifiedBy>Al Muquit</cp:lastModifiedBy>
  <cp:revision>13</cp:revision>
  <dcterms:created xsi:type="dcterms:W3CDTF">2021-11-11T07:09:24Z</dcterms:created>
  <dcterms:modified xsi:type="dcterms:W3CDTF">2021-11-15T15:27:52Z</dcterms:modified>
</cp:coreProperties>
</file>