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Lst>
  <p:sldSz cy="5143500" cx="9144000"/>
  <p:notesSz cx="6858000" cy="9144000"/>
  <p:embeddedFontLst>
    <p:embeddedFont>
      <p:font typeface="Roboto"/>
      <p:regular r:id="rId27"/>
      <p:bold r:id="rId28"/>
      <p:italic r:id="rId29"/>
      <p:boldItalic r:id="rId30"/>
    </p:embeddedFont>
    <p:embeddedFont>
      <p:font typeface="Merriweather Black"/>
      <p:bold r:id="rId31"/>
      <p:boldItalic r:id="rId32"/>
    </p:embeddedFont>
    <p:embeddedFont>
      <p:font typeface="Merriweather"/>
      <p:regular r:id="rId33"/>
      <p:bold r:id="rId34"/>
      <p:italic r:id="rId35"/>
      <p:boldItalic r:id="rId3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font" Target="fonts/Roboto-bold.fntdata"/><Relationship Id="rId27" Type="http://schemas.openxmlformats.org/officeDocument/2006/relationships/font" Target="fonts/Roboto-regular.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Roboto-italic.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MerriweatherBlack-bold.fntdata"/><Relationship Id="rId30" Type="http://schemas.openxmlformats.org/officeDocument/2006/relationships/font" Target="fonts/Roboto-boldItalic.fntdata"/><Relationship Id="rId11" Type="http://schemas.openxmlformats.org/officeDocument/2006/relationships/slide" Target="slides/slide6.xml"/><Relationship Id="rId33" Type="http://schemas.openxmlformats.org/officeDocument/2006/relationships/font" Target="fonts/Merriweather-regular.fntdata"/><Relationship Id="rId10" Type="http://schemas.openxmlformats.org/officeDocument/2006/relationships/slide" Target="slides/slide5.xml"/><Relationship Id="rId32" Type="http://schemas.openxmlformats.org/officeDocument/2006/relationships/font" Target="fonts/MerriweatherBlack-boldItalic.fntdata"/><Relationship Id="rId13" Type="http://schemas.openxmlformats.org/officeDocument/2006/relationships/slide" Target="slides/slide8.xml"/><Relationship Id="rId35" Type="http://schemas.openxmlformats.org/officeDocument/2006/relationships/font" Target="fonts/Merriweather-italic.fntdata"/><Relationship Id="rId12" Type="http://schemas.openxmlformats.org/officeDocument/2006/relationships/slide" Target="slides/slide7.xml"/><Relationship Id="rId34" Type="http://schemas.openxmlformats.org/officeDocument/2006/relationships/font" Target="fonts/Merriweather-bold.fntdata"/><Relationship Id="rId15" Type="http://schemas.openxmlformats.org/officeDocument/2006/relationships/slide" Target="slides/slide10.xml"/><Relationship Id="rId14" Type="http://schemas.openxmlformats.org/officeDocument/2006/relationships/slide" Target="slides/slide9.xml"/><Relationship Id="rId36" Type="http://schemas.openxmlformats.org/officeDocument/2006/relationships/font" Target="fonts/Merriweather-boldItalic.fntdata"/><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83" name="Google Shape;83;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 name="Shape 89"/>
        <p:cNvGrpSpPr/>
        <p:nvPr/>
      </p:nvGrpSpPr>
      <p:grpSpPr>
        <a:xfrm>
          <a:off x="0" y="0"/>
          <a:ext cx="0" cy="0"/>
          <a:chOff x="0" y="0"/>
          <a:chExt cx="0" cy="0"/>
        </a:xfrm>
      </p:grpSpPr>
      <p:sp>
        <p:nvSpPr>
          <p:cNvPr id="90" name="Google Shape;90;g1afab3f43f6_0_2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1" name="Google Shape;91;g1afab3f43f6_0_2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g1afab3f43f6_0_1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7" name="Google Shape;97;g1afab3f43f6_0_1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g1afab3f43f6_0_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3" name="Google Shape;103;g1afab3f43f6_0_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g1afab3f43f6_1_6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9" name="Google Shape;109;g1afab3f43f6_1_6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g1afab3f43f6_0_1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5" name="Google Shape;115;g1afab3f43f6_0_1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g1afab3f43f6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1" name="Google Shape;121;g1afab3f43f6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g1afab3f43f6_0_1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7" name="Google Shape;127;g1afab3f43f6_0_1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g1afab3f43f6_0_1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4" name="Google Shape;134;g1afab3f43f6_0_1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g1afab3f43f6_0_1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0" name="Google Shape;140;g1afab3f43f6_0_1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g1afab3f43f6_0_1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9" name="Google Shape;149;g1afab3f43f6_0_1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 name="Shape 153"/>
        <p:cNvGrpSpPr/>
        <p:nvPr/>
      </p:nvGrpSpPr>
      <p:grpSpPr>
        <a:xfrm>
          <a:off x="0" y="0"/>
          <a:ext cx="0" cy="0"/>
          <a:chOff x="0" y="0"/>
          <a:chExt cx="0" cy="0"/>
        </a:xfrm>
      </p:grpSpPr>
      <p:sp>
        <p:nvSpPr>
          <p:cNvPr id="154" name="Google Shape;154;g1afab3f43f6_0_1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5" name="Google Shape;155;g1afab3f43f6_0_1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g1afab3f43f6_0_16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1" name="Google Shape;161;g1afab3f43f6_0_1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g1afab3f43f6_0_17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7" name="Google Shape;167;g1afab3f43f6_0_17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1" name="Shape 171"/>
        <p:cNvGrpSpPr/>
        <p:nvPr/>
      </p:nvGrpSpPr>
      <p:grpSpPr>
        <a:xfrm>
          <a:off x="0" y="0"/>
          <a:ext cx="0" cy="0"/>
          <a:chOff x="0" y="0"/>
          <a:chExt cx="0" cy="0"/>
        </a:xfrm>
      </p:grpSpPr>
      <p:sp>
        <p:nvSpPr>
          <p:cNvPr id="172" name="Google Shape;172;g1afab3f43f6_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3" name="Google Shape;173;g1afab3f43f6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g1afab3f43f6_0_1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9" name="Google Shape;179;g1afab3f43f6_0_1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3" name="Shape 183"/>
        <p:cNvGrpSpPr/>
        <p:nvPr/>
      </p:nvGrpSpPr>
      <p:grpSpPr>
        <a:xfrm>
          <a:off x="0" y="0"/>
          <a:ext cx="0" cy="0"/>
          <a:chOff x="0" y="0"/>
          <a:chExt cx="0" cy="0"/>
        </a:xfrm>
      </p:grpSpPr>
      <p:sp>
        <p:nvSpPr>
          <p:cNvPr id="184" name="Google Shape;184;g1afab3f43f6_0_19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5" name="Google Shape;185;g1afab3f43f6_0_19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g1afab3f43f6_0_2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1" name="Google Shape;191;g1afab3f43f6_0_2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5" name="Shape 195"/>
        <p:cNvGrpSpPr/>
        <p:nvPr/>
      </p:nvGrpSpPr>
      <p:grpSpPr>
        <a:xfrm>
          <a:off x="0" y="0"/>
          <a:ext cx="0" cy="0"/>
          <a:chOff x="0" y="0"/>
          <a:chExt cx="0" cy="0"/>
        </a:xfrm>
      </p:grpSpPr>
      <p:sp>
        <p:nvSpPr>
          <p:cNvPr id="196" name="Google Shape;196;g1afab3f43f6_0_2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7" name="Google Shape;197;g1afab3f43f6_0_2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1" name="Shape 201"/>
        <p:cNvGrpSpPr/>
        <p:nvPr/>
      </p:nvGrpSpPr>
      <p:grpSpPr>
        <a:xfrm>
          <a:off x="0" y="0"/>
          <a:ext cx="0" cy="0"/>
          <a:chOff x="0" y="0"/>
          <a:chExt cx="0" cy="0"/>
        </a:xfrm>
      </p:grpSpPr>
      <p:sp>
        <p:nvSpPr>
          <p:cNvPr id="202" name="Google Shape;202;g1afab3f43f6_0_2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3" name="Google Shape;203;g1afab3f43f6_0_2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7" name="Shape 207"/>
        <p:cNvGrpSpPr/>
        <p:nvPr/>
      </p:nvGrpSpPr>
      <p:grpSpPr>
        <a:xfrm>
          <a:off x="0" y="0"/>
          <a:ext cx="0" cy="0"/>
          <a:chOff x="0" y="0"/>
          <a:chExt cx="0" cy="0"/>
        </a:xfrm>
      </p:grpSpPr>
      <p:sp>
        <p:nvSpPr>
          <p:cNvPr id="208" name="Google Shape;208;g1afab3f43f6_2_3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9" name="Google Shape;209;g1afab3f43f6_2_3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flipH="1" rot="10800000">
              <a:off x="7113588" y="107"/>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6" name="Google Shape;16;p2"/>
          <p:cNvSpPr txBox="1"/>
          <p:nvPr>
            <p:ph type="ctrTitle"/>
          </p:nvPr>
        </p:nvSpPr>
        <p:spPr>
          <a:xfrm>
            <a:off x="598100" y="1775222"/>
            <a:ext cx="8222100" cy="838800"/>
          </a:xfrm>
          <a:prstGeom prst="rect">
            <a:avLst/>
          </a:prstGeom>
        </p:spPr>
        <p:txBody>
          <a:bodyPr anchorCtr="0" anchor="b" bIns="91425" lIns="91425" spcFirstLastPara="1" rIns="91425" wrap="square" tIns="91425">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p:txBody>
      </p:sp>
      <p:sp>
        <p:nvSpPr>
          <p:cNvPr id="17" name="Google Shape;17;p2"/>
          <p:cNvSpPr txBox="1"/>
          <p:nvPr>
            <p:ph idx="1" type="subTitle"/>
          </p:nvPr>
        </p:nvSpPr>
        <p:spPr>
          <a:xfrm>
            <a:off x="598088" y="2715913"/>
            <a:ext cx="8222100" cy="4329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p:txBody>
      </p:sp>
      <p:sp>
        <p:nvSpPr>
          <p:cNvPr id="18" name="Google Shape;18;p2"/>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9"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3"/>
            <p:cNvSpPr/>
            <p:nvPr/>
          </p:nvSpPr>
          <p:spPr>
            <a:xfrm flipH="1" rot="10800000">
              <a:off x="7113588" y="107"/>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6" name="Google Shape;26;p3"/>
          <p:cNvSpPr txBox="1"/>
          <p:nvPr>
            <p:ph type="title"/>
          </p:nvPr>
        </p:nvSpPr>
        <p:spPr>
          <a:xfrm>
            <a:off x="598100" y="2152347"/>
            <a:ext cx="8222100" cy="838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p:txBody>
      </p:sp>
      <p:sp>
        <p:nvSpPr>
          <p:cNvPr id="27" name="Google Shape;27;p3"/>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8"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4"/>
            <p:cNvSpPr/>
            <p:nvPr/>
          </p:nvSpPr>
          <p:spPr>
            <a:xfrm>
              <a:off x="7170274" y="3903669"/>
              <a:ext cx="989100" cy="9879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4"/>
            <p:cNvSpPr/>
            <p:nvPr/>
          </p:nvSpPr>
          <p:spPr>
            <a:xfrm>
              <a:off x="0" y="4891594"/>
              <a:ext cx="9144000" cy="2520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5" name="Google Shape;35;p4"/>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6" name="Google Shape;36;p4"/>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37" name="Google Shape;37;p4"/>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38" name="Shape 38"/>
        <p:cNvGrpSpPr/>
        <p:nvPr/>
      </p:nvGrpSpPr>
      <p:grpSpPr>
        <a:xfrm>
          <a:off x="0" y="0"/>
          <a:ext cx="0" cy="0"/>
          <a:chOff x="0" y="0"/>
          <a:chExt cx="0" cy="0"/>
        </a:xfrm>
      </p:grpSpPr>
      <p:sp>
        <p:nvSpPr>
          <p:cNvPr id="39" name="Google Shape;39;p5"/>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40" name="Google Shape;40;p5"/>
          <p:cNvSpPr txBox="1"/>
          <p:nvPr>
            <p:ph idx="1" type="body"/>
          </p:nvPr>
        </p:nvSpPr>
        <p:spPr>
          <a:xfrm>
            <a:off x="311700" y="1229975"/>
            <a:ext cx="3999900" cy="33390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41" name="Google Shape;41;p5"/>
          <p:cNvSpPr txBox="1"/>
          <p:nvPr>
            <p:ph idx="2" type="body"/>
          </p:nvPr>
        </p:nvSpPr>
        <p:spPr>
          <a:xfrm>
            <a:off x="4832400" y="1229975"/>
            <a:ext cx="3999900" cy="33390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42" name="Google Shape;42;p5"/>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3" name="Shape 43"/>
        <p:cNvGrpSpPr/>
        <p:nvPr/>
      </p:nvGrpSpPr>
      <p:grpSpPr>
        <a:xfrm>
          <a:off x="0" y="0"/>
          <a:ext cx="0" cy="0"/>
          <a:chOff x="0" y="0"/>
          <a:chExt cx="0" cy="0"/>
        </a:xfrm>
      </p:grpSpPr>
      <p:sp>
        <p:nvSpPr>
          <p:cNvPr id="44" name="Google Shape;44;p6"/>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45" name="Google Shape;45;p6"/>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46" name="Shape 46"/>
        <p:cNvGrpSpPr/>
        <p:nvPr/>
      </p:nvGrpSpPr>
      <p:grpSpPr>
        <a:xfrm>
          <a:off x="0" y="0"/>
          <a:ext cx="0" cy="0"/>
          <a:chOff x="0" y="0"/>
          <a:chExt cx="0" cy="0"/>
        </a:xfrm>
      </p:grpSpPr>
      <p:sp>
        <p:nvSpPr>
          <p:cNvPr id="47" name="Google Shape;47;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8" name="Google Shape;48;p7"/>
          <p:cNvSpPr txBox="1"/>
          <p:nvPr>
            <p:ph idx="1" type="body"/>
          </p:nvPr>
        </p:nvSpPr>
        <p:spPr>
          <a:xfrm>
            <a:off x="311700" y="1465804"/>
            <a:ext cx="2808000" cy="31032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49" name="Google Shape;49;p7"/>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4"/>
        </a:solidFill>
      </p:bgPr>
    </p:bg>
    <p:spTree>
      <p:nvGrpSpPr>
        <p:cNvPr id="50"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 name="Google Shape;54;p8"/>
            <p:cNvSpPr/>
            <p:nvPr/>
          </p:nvSpPr>
          <p:spPr>
            <a:xfrm flipH="1" rot="10800000">
              <a:off x="7113588" y="107"/>
              <a:ext cx="1015200" cy="10152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7" name="Google Shape;57;p8"/>
          <p:cNvSpPr txBox="1"/>
          <p:nvPr>
            <p:ph type="title"/>
          </p:nvPr>
        </p:nvSpPr>
        <p:spPr>
          <a:xfrm>
            <a:off x="490250" y="526350"/>
            <a:ext cx="5618700" cy="4090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58" name="Google Shape;58;p8"/>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59"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61" name="Google Shape;61;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62" name="Google Shape;62;p9"/>
          <p:cNvSpPr txBox="1"/>
          <p:nvPr>
            <p:ph type="title"/>
          </p:nvPr>
        </p:nvSpPr>
        <p:spPr>
          <a:xfrm>
            <a:off x="265500" y="1151100"/>
            <a:ext cx="4045200" cy="15645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63" name="Google Shape;63;p9"/>
          <p:cNvSpPr txBox="1"/>
          <p:nvPr>
            <p:ph idx="1" type="subTitle"/>
          </p:nvPr>
        </p:nvSpPr>
        <p:spPr>
          <a:xfrm>
            <a:off x="265500" y="2769001"/>
            <a:ext cx="4045200" cy="12693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64" name="Google Shape;64;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0"/>
              </a:spcBef>
              <a:spcAft>
                <a:spcPts val="0"/>
              </a:spcAft>
              <a:buClr>
                <a:schemeClr val="lt1"/>
              </a:buClr>
              <a:buSzPts val="1400"/>
              <a:buChar char="○"/>
              <a:defRPr>
                <a:solidFill>
                  <a:schemeClr val="lt1"/>
                </a:solidFill>
              </a:defRPr>
            </a:lvl2pPr>
            <a:lvl3pPr indent="-317500" lvl="2" marL="1371600">
              <a:spcBef>
                <a:spcPts val="0"/>
              </a:spcBef>
              <a:spcAft>
                <a:spcPts val="0"/>
              </a:spcAft>
              <a:buClr>
                <a:schemeClr val="lt1"/>
              </a:buClr>
              <a:buSzPts val="1400"/>
              <a:buChar char="■"/>
              <a:defRPr>
                <a:solidFill>
                  <a:schemeClr val="lt1"/>
                </a:solidFill>
              </a:defRPr>
            </a:lvl3pPr>
            <a:lvl4pPr indent="-317500" lvl="3" marL="1828800">
              <a:spcBef>
                <a:spcPts val="0"/>
              </a:spcBef>
              <a:spcAft>
                <a:spcPts val="0"/>
              </a:spcAft>
              <a:buClr>
                <a:schemeClr val="lt1"/>
              </a:buClr>
              <a:buSzPts val="1400"/>
              <a:buChar char="●"/>
              <a:defRPr>
                <a:solidFill>
                  <a:schemeClr val="lt1"/>
                </a:solidFill>
              </a:defRPr>
            </a:lvl4pPr>
            <a:lvl5pPr indent="-317500" lvl="4" marL="2286000">
              <a:spcBef>
                <a:spcPts val="0"/>
              </a:spcBef>
              <a:spcAft>
                <a:spcPts val="0"/>
              </a:spcAft>
              <a:buClr>
                <a:schemeClr val="lt1"/>
              </a:buClr>
              <a:buSzPts val="1400"/>
              <a:buChar char="○"/>
              <a:defRPr>
                <a:solidFill>
                  <a:schemeClr val="lt1"/>
                </a:solidFill>
              </a:defRPr>
            </a:lvl5pPr>
            <a:lvl6pPr indent="-317500" lvl="5" marL="2743200">
              <a:spcBef>
                <a:spcPts val="0"/>
              </a:spcBef>
              <a:spcAft>
                <a:spcPts val="0"/>
              </a:spcAft>
              <a:buClr>
                <a:schemeClr val="lt1"/>
              </a:buClr>
              <a:buSzPts val="1400"/>
              <a:buChar char="■"/>
              <a:defRPr>
                <a:solidFill>
                  <a:schemeClr val="lt1"/>
                </a:solidFill>
              </a:defRPr>
            </a:lvl6pPr>
            <a:lvl7pPr indent="-317500" lvl="6" marL="3200400">
              <a:spcBef>
                <a:spcPts val="0"/>
              </a:spcBef>
              <a:spcAft>
                <a:spcPts val="0"/>
              </a:spcAft>
              <a:buClr>
                <a:schemeClr val="lt1"/>
              </a:buClr>
              <a:buSzPts val="1400"/>
              <a:buChar char="●"/>
              <a:defRPr>
                <a:solidFill>
                  <a:schemeClr val="lt1"/>
                </a:solidFill>
              </a:defRPr>
            </a:lvl7pPr>
            <a:lvl8pPr indent="-317500" lvl="7" marL="3657600">
              <a:spcBef>
                <a:spcPts val="0"/>
              </a:spcBef>
              <a:spcAft>
                <a:spcPts val="0"/>
              </a:spcAft>
              <a:buClr>
                <a:schemeClr val="lt1"/>
              </a:buClr>
              <a:buSzPts val="1400"/>
              <a:buChar char="○"/>
              <a:defRPr>
                <a:solidFill>
                  <a:schemeClr val="lt1"/>
                </a:solidFill>
              </a:defRPr>
            </a:lvl8pPr>
            <a:lvl9pPr indent="-317500" lvl="8" marL="4114800">
              <a:spcBef>
                <a:spcPts val="0"/>
              </a:spcBef>
              <a:spcAft>
                <a:spcPts val="0"/>
              </a:spcAft>
              <a:buClr>
                <a:schemeClr val="lt1"/>
              </a:buClr>
              <a:buSzPts val="1400"/>
              <a:buChar char="■"/>
              <a:defRPr>
                <a:solidFill>
                  <a:schemeClr val="lt1"/>
                </a:solidFill>
              </a:defRPr>
            </a:lvl9pPr>
          </a:lstStyle>
          <a:p/>
        </p:txBody>
      </p:sp>
      <p:sp>
        <p:nvSpPr>
          <p:cNvPr id="65" name="Google Shape;65;p9"/>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66" name="Shape 66"/>
        <p:cNvGrpSpPr/>
        <p:nvPr/>
      </p:nvGrpSpPr>
      <p:grpSpPr>
        <a:xfrm>
          <a:off x="0" y="0"/>
          <a:ext cx="0" cy="0"/>
          <a:chOff x="0" y="0"/>
          <a:chExt cx="0" cy="0"/>
        </a:xfrm>
      </p:grpSpPr>
      <p:sp>
        <p:nvSpPr>
          <p:cNvPr id="67" name="Google Shape;67;p10"/>
          <p:cNvSpPr txBox="1"/>
          <p:nvPr>
            <p:ph idx="1" type="body"/>
          </p:nvPr>
        </p:nvSpPr>
        <p:spPr>
          <a:xfrm>
            <a:off x="319500" y="4230575"/>
            <a:ext cx="5998800" cy="5988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68" name="Google Shape;68;p10"/>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dk1"/>
        </a:solidFill>
      </p:bgPr>
    </p:bg>
    <p:spTree>
      <p:nvGrpSpPr>
        <p:cNvPr id="69"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11"/>
            <p:cNvSpPr/>
            <p:nvPr/>
          </p:nvSpPr>
          <p:spPr>
            <a:xfrm flipH="1" rot="10800000">
              <a:off x="7113588" y="107"/>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6" name="Google Shape;76;p11"/>
          <p:cNvSpPr txBox="1"/>
          <p:nvPr>
            <p:ph hasCustomPrompt="1" type="title"/>
          </p:nvPr>
        </p:nvSpPr>
        <p:spPr>
          <a:xfrm>
            <a:off x="311700" y="1256050"/>
            <a:ext cx="8520600" cy="2030700"/>
          </a:xfrm>
          <a:prstGeom prst="rect">
            <a:avLst/>
          </a:prstGeom>
        </p:spPr>
        <p:txBody>
          <a:bodyPr anchorCtr="0" anchor="b" bIns="91425" lIns="91425" spcFirstLastPara="1" rIns="91425" wrap="square" tIns="91425">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p:nvPr>
            <p:ph idx="1" type="body"/>
          </p:nvPr>
        </p:nvSpPr>
        <p:spPr>
          <a:xfrm>
            <a:off x="311700" y="3369225"/>
            <a:ext cx="8520600" cy="12819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Clr>
                <a:schemeClr val="lt1"/>
              </a:buClr>
              <a:buSzPts val="1800"/>
              <a:buChar char="●"/>
              <a:defRPr>
                <a:solidFill>
                  <a:schemeClr val="lt1"/>
                </a:solidFill>
              </a:defRPr>
            </a:lvl1pPr>
            <a:lvl2pPr indent="-317500" lvl="1" marL="914400" algn="ctr">
              <a:spcBef>
                <a:spcPts val="0"/>
              </a:spcBef>
              <a:spcAft>
                <a:spcPts val="0"/>
              </a:spcAft>
              <a:buClr>
                <a:schemeClr val="lt1"/>
              </a:buClr>
              <a:buSzPts val="1400"/>
              <a:buChar char="○"/>
              <a:defRPr>
                <a:solidFill>
                  <a:schemeClr val="lt1"/>
                </a:solidFill>
              </a:defRPr>
            </a:lvl2pPr>
            <a:lvl3pPr indent="-317500" lvl="2" marL="1371600" algn="ctr">
              <a:spcBef>
                <a:spcPts val="0"/>
              </a:spcBef>
              <a:spcAft>
                <a:spcPts val="0"/>
              </a:spcAft>
              <a:buClr>
                <a:schemeClr val="lt1"/>
              </a:buClr>
              <a:buSzPts val="1400"/>
              <a:buChar char="■"/>
              <a:defRPr>
                <a:solidFill>
                  <a:schemeClr val="lt1"/>
                </a:solidFill>
              </a:defRPr>
            </a:lvl3pPr>
            <a:lvl4pPr indent="-317500" lvl="3" marL="1828800" algn="ctr">
              <a:spcBef>
                <a:spcPts val="0"/>
              </a:spcBef>
              <a:spcAft>
                <a:spcPts val="0"/>
              </a:spcAft>
              <a:buClr>
                <a:schemeClr val="lt1"/>
              </a:buClr>
              <a:buSzPts val="1400"/>
              <a:buChar char="●"/>
              <a:defRPr>
                <a:solidFill>
                  <a:schemeClr val="lt1"/>
                </a:solidFill>
              </a:defRPr>
            </a:lvl4pPr>
            <a:lvl5pPr indent="-317500" lvl="4" marL="2286000" algn="ctr">
              <a:spcBef>
                <a:spcPts val="0"/>
              </a:spcBef>
              <a:spcAft>
                <a:spcPts val="0"/>
              </a:spcAft>
              <a:buClr>
                <a:schemeClr val="lt1"/>
              </a:buClr>
              <a:buSzPts val="1400"/>
              <a:buChar char="○"/>
              <a:defRPr>
                <a:solidFill>
                  <a:schemeClr val="lt1"/>
                </a:solidFill>
              </a:defRPr>
            </a:lvl5pPr>
            <a:lvl6pPr indent="-317500" lvl="5" marL="2743200" algn="ctr">
              <a:spcBef>
                <a:spcPts val="0"/>
              </a:spcBef>
              <a:spcAft>
                <a:spcPts val="0"/>
              </a:spcAft>
              <a:buClr>
                <a:schemeClr val="lt1"/>
              </a:buClr>
              <a:buSzPts val="1400"/>
              <a:buChar char="■"/>
              <a:defRPr>
                <a:solidFill>
                  <a:schemeClr val="lt1"/>
                </a:solidFill>
              </a:defRPr>
            </a:lvl6pPr>
            <a:lvl7pPr indent="-317500" lvl="6" marL="3200400" algn="ctr">
              <a:spcBef>
                <a:spcPts val="0"/>
              </a:spcBef>
              <a:spcAft>
                <a:spcPts val="0"/>
              </a:spcAft>
              <a:buClr>
                <a:schemeClr val="lt1"/>
              </a:buClr>
              <a:buSzPts val="1400"/>
              <a:buChar char="●"/>
              <a:defRPr>
                <a:solidFill>
                  <a:schemeClr val="lt1"/>
                </a:solidFill>
              </a:defRPr>
            </a:lvl7pPr>
            <a:lvl8pPr indent="-317500" lvl="7" marL="3657600" algn="ctr">
              <a:spcBef>
                <a:spcPts val="0"/>
              </a:spcBef>
              <a:spcAft>
                <a:spcPts val="0"/>
              </a:spcAft>
              <a:buClr>
                <a:schemeClr val="lt1"/>
              </a:buClr>
              <a:buSzPts val="1400"/>
              <a:buChar char="○"/>
              <a:defRPr>
                <a:solidFill>
                  <a:schemeClr val="lt1"/>
                </a:solidFill>
              </a:defRPr>
            </a:lvl8pPr>
            <a:lvl9pPr indent="-317500" lvl="8" marL="4114800" algn="ctr">
              <a:spcBef>
                <a:spcPts val="0"/>
              </a:spcBef>
              <a:spcAft>
                <a:spcPts val="0"/>
              </a:spcAft>
              <a:buClr>
                <a:schemeClr val="lt1"/>
              </a:buClr>
              <a:buSzPts val="1400"/>
              <a:buChar char="■"/>
              <a:defRPr>
                <a:solidFill>
                  <a:schemeClr val="lt1"/>
                </a:solidFill>
              </a:defRPr>
            </a:lvl9pPr>
          </a:lstStyle>
          <a:p/>
        </p:txBody>
      </p:sp>
      <p:sp>
        <p:nvSpPr>
          <p:cNvPr id="78" name="Google Shape;78;p11"/>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9" name="Shape 79"/>
        <p:cNvGrpSpPr/>
        <p:nvPr/>
      </p:nvGrpSpPr>
      <p:grpSpPr>
        <a:xfrm>
          <a:off x="0" y="0"/>
          <a:ext cx="0" cy="0"/>
          <a:chOff x="0" y="0"/>
          <a:chExt cx="0" cy="0"/>
        </a:xfrm>
      </p:grpSpPr>
      <p:sp>
        <p:nvSpPr>
          <p:cNvPr id="80" name="Google Shape;80;p12"/>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geometric">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10000"/>
            <a:ext cx="8520600" cy="6078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p:txBody>
      </p:sp>
      <p:sp>
        <p:nvSpPr>
          <p:cNvPr id="7" name="Google Shape;7;p1"/>
          <p:cNvSpPr txBox="1"/>
          <p:nvPr>
            <p:ph idx="1" type="body"/>
          </p:nvPr>
        </p:nvSpPr>
        <p:spPr>
          <a:xfrm>
            <a:off x="311700" y="1229875"/>
            <a:ext cx="8520600" cy="33390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indent="-317500" lvl="1" marL="9144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indent="-317500" lvl="2" marL="13716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indent="-317500" lvl="3" marL="18288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indent="-317500" lvl="4" marL="22860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indent="-317500" lvl="5" marL="27432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indent="-317500" lvl="6" marL="32004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indent="-317500" lvl="7" marL="36576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indent="-317500" lvl="8" marL="41148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p:txBody>
      </p:sp>
      <p:sp>
        <p:nvSpPr>
          <p:cNvPr id="8" name="Google Shape;8;p1"/>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3.png"/><Relationship Id="rId4" Type="http://schemas.openxmlformats.org/officeDocument/2006/relationships/image" Target="../media/image2.png"/><Relationship Id="rId5" Type="http://schemas.openxmlformats.org/officeDocument/2006/relationships/image" Target="../media/image5.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6"/>
        </a:solidFill>
      </p:bgPr>
    </p:bg>
    <p:spTree>
      <p:nvGrpSpPr>
        <p:cNvPr id="84" name="Shape 84"/>
        <p:cNvGrpSpPr/>
        <p:nvPr/>
      </p:nvGrpSpPr>
      <p:grpSpPr>
        <a:xfrm>
          <a:off x="0" y="0"/>
          <a:ext cx="0" cy="0"/>
          <a:chOff x="0" y="0"/>
          <a:chExt cx="0" cy="0"/>
        </a:xfrm>
      </p:grpSpPr>
      <p:sp>
        <p:nvSpPr>
          <p:cNvPr id="85" name="Google Shape;85;p13"/>
          <p:cNvSpPr txBox="1"/>
          <p:nvPr>
            <p:ph type="ctrTitle"/>
          </p:nvPr>
        </p:nvSpPr>
        <p:spPr>
          <a:xfrm>
            <a:off x="598100" y="1775222"/>
            <a:ext cx="8222100" cy="8388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a:t>​​</a:t>
            </a:r>
            <a:endParaRPr/>
          </a:p>
        </p:txBody>
      </p:sp>
      <p:sp>
        <p:nvSpPr>
          <p:cNvPr id="86" name="Google Shape;86;p13"/>
          <p:cNvSpPr txBox="1"/>
          <p:nvPr>
            <p:ph idx="1" type="subTitle"/>
          </p:nvPr>
        </p:nvSpPr>
        <p:spPr>
          <a:xfrm>
            <a:off x="161075" y="407550"/>
            <a:ext cx="8222100" cy="1318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latin typeface="Merriweather Black"/>
                <a:ea typeface="Merriweather Black"/>
                <a:cs typeface="Merriweather Black"/>
                <a:sym typeface="Merriweather Black"/>
              </a:rPr>
              <a:t>MBA-Masters of Business Administration</a:t>
            </a:r>
            <a:r>
              <a:rPr lang="en"/>
              <a:t> </a:t>
            </a:r>
            <a:endParaRPr/>
          </a:p>
          <a:p>
            <a:pPr indent="0" lvl="0" marL="0" rtl="0" algn="l">
              <a:spcBef>
                <a:spcPts val="0"/>
              </a:spcBef>
              <a:spcAft>
                <a:spcPts val="0"/>
              </a:spcAft>
              <a:buNone/>
            </a:pPr>
            <a:r>
              <a:rPr lang="en"/>
              <a:t>Entrepreneurship</a:t>
            </a:r>
            <a:endParaRPr>
              <a:latin typeface="Merriweather Black"/>
              <a:ea typeface="Merriweather Black"/>
              <a:cs typeface="Merriweather Black"/>
              <a:sym typeface="Merriweather Black"/>
            </a:endParaRPr>
          </a:p>
          <a:p>
            <a:pPr indent="0" lvl="0" marL="0" rtl="0" algn="l">
              <a:spcBef>
                <a:spcPts val="0"/>
              </a:spcBef>
              <a:spcAft>
                <a:spcPts val="0"/>
              </a:spcAft>
              <a:buNone/>
            </a:pPr>
            <a:r>
              <a:rPr lang="en">
                <a:latin typeface="Times New Roman"/>
                <a:ea typeface="Times New Roman"/>
                <a:cs typeface="Times New Roman"/>
                <a:sym typeface="Times New Roman"/>
              </a:rPr>
              <a:t>LCMB7004</a:t>
            </a:r>
            <a:endParaRPr>
              <a:latin typeface="Times New Roman"/>
              <a:ea typeface="Times New Roman"/>
              <a:cs typeface="Times New Roman"/>
              <a:sym typeface="Times New Roman"/>
            </a:endParaRPr>
          </a:p>
        </p:txBody>
      </p:sp>
      <p:pic>
        <p:nvPicPr>
          <p:cNvPr id="87" name="Google Shape;87;p13"/>
          <p:cNvPicPr preferRelativeResize="0"/>
          <p:nvPr/>
        </p:nvPicPr>
        <p:blipFill>
          <a:blip r:embed="rId3">
            <a:alphaModFix/>
          </a:blip>
          <a:stretch>
            <a:fillRect/>
          </a:stretch>
        </p:blipFill>
        <p:spPr>
          <a:xfrm>
            <a:off x="4334375" y="1476413"/>
            <a:ext cx="4572000" cy="1438275"/>
          </a:xfrm>
          <a:prstGeom prst="rect">
            <a:avLst/>
          </a:prstGeom>
          <a:noFill/>
          <a:ln>
            <a:noFill/>
          </a:ln>
        </p:spPr>
      </p:pic>
      <p:sp>
        <p:nvSpPr>
          <p:cNvPr id="88" name="Google Shape;88;p13"/>
          <p:cNvSpPr txBox="1"/>
          <p:nvPr/>
        </p:nvSpPr>
        <p:spPr>
          <a:xfrm>
            <a:off x="161075" y="3115200"/>
            <a:ext cx="6454500" cy="1693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lt1"/>
                </a:solidFill>
                <a:latin typeface="Merriweather"/>
                <a:ea typeface="Merriweather"/>
                <a:cs typeface="Merriweather"/>
                <a:sym typeface="Merriweather"/>
              </a:rPr>
              <a:t>Presented by :</a:t>
            </a:r>
            <a:endParaRPr b="1">
              <a:solidFill>
                <a:schemeClr val="lt1"/>
              </a:solidFill>
              <a:latin typeface="Merriweather"/>
              <a:ea typeface="Merriweather"/>
              <a:cs typeface="Merriweather"/>
              <a:sym typeface="Merriweather"/>
            </a:endParaRPr>
          </a:p>
          <a:p>
            <a:pPr indent="0" lvl="0" marL="0" rtl="0" algn="l">
              <a:spcBef>
                <a:spcPts val="0"/>
              </a:spcBef>
              <a:spcAft>
                <a:spcPts val="0"/>
              </a:spcAft>
              <a:buNone/>
            </a:pPr>
            <a:r>
              <a:t/>
            </a:r>
            <a:endParaRPr b="1">
              <a:solidFill>
                <a:schemeClr val="lt1"/>
              </a:solidFill>
              <a:latin typeface="Merriweather"/>
              <a:ea typeface="Merriweather"/>
              <a:cs typeface="Merriweather"/>
              <a:sym typeface="Merriweather"/>
            </a:endParaRPr>
          </a:p>
          <a:p>
            <a:pPr indent="0" lvl="0" marL="0" rtl="0" algn="l">
              <a:spcBef>
                <a:spcPts val="0"/>
              </a:spcBef>
              <a:spcAft>
                <a:spcPts val="0"/>
              </a:spcAft>
              <a:buNone/>
            </a:pPr>
            <a:r>
              <a:rPr b="1" lang="en">
                <a:solidFill>
                  <a:schemeClr val="lt1"/>
                </a:solidFill>
                <a:latin typeface="Merriweather"/>
                <a:ea typeface="Merriweather"/>
                <a:cs typeface="Merriweather"/>
                <a:sym typeface="Merriweather"/>
              </a:rPr>
              <a:t>Shivani Thakare - 2131577</a:t>
            </a:r>
            <a:endParaRPr b="1">
              <a:solidFill>
                <a:schemeClr val="lt1"/>
              </a:solidFill>
              <a:latin typeface="Merriweather"/>
              <a:ea typeface="Merriweather"/>
              <a:cs typeface="Merriweather"/>
              <a:sym typeface="Merriweather"/>
            </a:endParaRPr>
          </a:p>
          <a:p>
            <a:pPr indent="0" lvl="0" marL="0" rtl="0" algn="l">
              <a:spcBef>
                <a:spcPts val="0"/>
              </a:spcBef>
              <a:spcAft>
                <a:spcPts val="0"/>
              </a:spcAft>
              <a:buNone/>
            </a:pPr>
            <a:r>
              <a:t/>
            </a:r>
            <a:endParaRPr b="1">
              <a:solidFill>
                <a:schemeClr val="lt1"/>
              </a:solidFill>
              <a:latin typeface="Merriweather"/>
              <a:ea typeface="Merriweather"/>
              <a:cs typeface="Merriweather"/>
              <a:sym typeface="Merriweather"/>
            </a:endParaRPr>
          </a:p>
          <a:p>
            <a:pPr indent="0" lvl="0" marL="0" rtl="0" algn="l">
              <a:spcBef>
                <a:spcPts val="0"/>
              </a:spcBef>
              <a:spcAft>
                <a:spcPts val="0"/>
              </a:spcAft>
              <a:buNone/>
            </a:pPr>
            <a:r>
              <a:rPr b="1" lang="en">
                <a:solidFill>
                  <a:schemeClr val="lt1"/>
                </a:solidFill>
                <a:latin typeface="Merriweather"/>
                <a:ea typeface="Merriweather"/>
                <a:cs typeface="Merriweather"/>
                <a:sym typeface="Merriweather"/>
              </a:rPr>
              <a:t>Jankiben Barot - 2129594</a:t>
            </a:r>
            <a:endParaRPr b="1">
              <a:solidFill>
                <a:schemeClr val="lt1"/>
              </a:solidFill>
              <a:latin typeface="Merriweather"/>
              <a:ea typeface="Merriweather"/>
              <a:cs typeface="Merriweather"/>
              <a:sym typeface="Merriweather"/>
            </a:endParaRPr>
          </a:p>
          <a:p>
            <a:pPr indent="0" lvl="0" marL="0" rtl="0" algn="l">
              <a:spcBef>
                <a:spcPts val="0"/>
              </a:spcBef>
              <a:spcAft>
                <a:spcPts val="0"/>
              </a:spcAft>
              <a:buNone/>
            </a:pPr>
            <a:r>
              <a:t/>
            </a:r>
            <a:endParaRPr b="1">
              <a:solidFill>
                <a:schemeClr val="lt1"/>
              </a:solidFill>
              <a:latin typeface="Merriweather"/>
              <a:ea typeface="Merriweather"/>
              <a:cs typeface="Merriweather"/>
              <a:sym typeface="Merriweather"/>
            </a:endParaRPr>
          </a:p>
          <a:p>
            <a:pPr indent="0" lvl="0" marL="0" rtl="0" algn="l">
              <a:spcBef>
                <a:spcPts val="0"/>
              </a:spcBef>
              <a:spcAft>
                <a:spcPts val="0"/>
              </a:spcAft>
              <a:buNone/>
            </a:pPr>
            <a:r>
              <a:rPr b="1" lang="en">
                <a:solidFill>
                  <a:schemeClr val="lt1"/>
                </a:solidFill>
                <a:latin typeface="Merriweather"/>
                <a:ea typeface="Merriweather"/>
                <a:cs typeface="Merriweather"/>
                <a:sym typeface="Merriweather"/>
              </a:rPr>
              <a:t>Mohit Bhatt - 2132840</a:t>
            </a:r>
            <a:endParaRPr b="1">
              <a:solidFill>
                <a:schemeClr val="lt1"/>
              </a:solidFill>
              <a:latin typeface="Merriweather"/>
              <a:ea typeface="Merriweather"/>
              <a:cs typeface="Merriweather"/>
              <a:sym typeface="Merriweathe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2" name="Shape 92"/>
        <p:cNvGrpSpPr/>
        <p:nvPr/>
      </p:nvGrpSpPr>
      <p:grpSpPr>
        <a:xfrm>
          <a:off x="0" y="0"/>
          <a:ext cx="0" cy="0"/>
          <a:chOff x="0" y="0"/>
          <a:chExt cx="0" cy="0"/>
        </a:xfrm>
      </p:grpSpPr>
      <p:sp>
        <p:nvSpPr>
          <p:cNvPr id="93" name="Google Shape;93;p14"/>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SzPts val="990"/>
              <a:buNone/>
            </a:pPr>
            <a:r>
              <a:rPr lang="en" sz="2220">
                <a:solidFill>
                  <a:schemeClr val="accent3"/>
                </a:solidFill>
                <a:latin typeface="Times New Roman"/>
                <a:ea typeface="Times New Roman"/>
                <a:cs typeface="Times New Roman"/>
                <a:sym typeface="Times New Roman"/>
              </a:rPr>
              <a:t>Table of contents</a:t>
            </a:r>
            <a:endParaRPr sz="2220">
              <a:solidFill>
                <a:schemeClr val="accent3"/>
              </a:solidFill>
              <a:latin typeface="Times New Roman"/>
              <a:ea typeface="Times New Roman"/>
              <a:cs typeface="Times New Roman"/>
              <a:sym typeface="Times New Roman"/>
            </a:endParaRPr>
          </a:p>
        </p:txBody>
      </p:sp>
      <p:sp>
        <p:nvSpPr>
          <p:cNvPr id="94" name="Google Shape;94;p14"/>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323850" lvl="0" marL="457200" rtl="0" algn="l">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Introduction</a:t>
            </a:r>
            <a:endParaRPr sz="1500">
              <a:solidFill>
                <a:schemeClr val="dk1"/>
              </a:solidFill>
              <a:latin typeface="Times New Roman"/>
              <a:ea typeface="Times New Roman"/>
              <a:cs typeface="Times New Roman"/>
              <a:sym typeface="Times New Roman"/>
            </a:endParaRPr>
          </a:p>
          <a:p>
            <a:pPr indent="-323850" lvl="0" marL="457200" rtl="0" algn="l">
              <a:lnSpc>
                <a:spcPct val="10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Fundraising for start ups – challenges and opportunities</a:t>
            </a:r>
            <a:endParaRPr sz="1500">
              <a:solidFill>
                <a:schemeClr val="dk1"/>
              </a:solidFill>
              <a:latin typeface="Times New Roman"/>
              <a:ea typeface="Times New Roman"/>
              <a:cs typeface="Times New Roman"/>
              <a:sym typeface="Times New Roman"/>
            </a:endParaRPr>
          </a:p>
          <a:p>
            <a:pPr indent="-323850" lvl="0" marL="457200" rtl="0" algn="l">
              <a:lnSpc>
                <a:spcPct val="10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The need for ‘fundraising’ for start-ups </a:t>
            </a:r>
            <a:endParaRPr sz="1500">
              <a:solidFill>
                <a:schemeClr val="dk1"/>
              </a:solidFill>
              <a:latin typeface="Times New Roman"/>
              <a:ea typeface="Times New Roman"/>
              <a:cs typeface="Times New Roman"/>
              <a:sym typeface="Times New Roman"/>
            </a:endParaRPr>
          </a:p>
          <a:p>
            <a:pPr indent="-323850" lvl="0" marL="457200" rtl="0" algn="l">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Reasons why start ups fail</a:t>
            </a:r>
            <a:endParaRPr sz="1500">
              <a:solidFill>
                <a:schemeClr val="dk1"/>
              </a:solidFill>
              <a:latin typeface="Times New Roman"/>
              <a:ea typeface="Times New Roman"/>
              <a:cs typeface="Times New Roman"/>
              <a:sym typeface="Times New Roman"/>
            </a:endParaRPr>
          </a:p>
          <a:p>
            <a:pPr indent="-323850" lvl="0" marL="457200" rtl="0" algn="l">
              <a:lnSpc>
                <a:spcPct val="10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The funding options/sources for start-ups  </a:t>
            </a:r>
            <a:endParaRPr sz="1500">
              <a:solidFill>
                <a:schemeClr val="dk1"/>
              </a:solidFill>
              <a:latin typeface="Times New Roman"/>
              <a:ea typeface="Times New Roman"/>
              <a:cs typeface="Times New Roman"/>
              <a:sym typeface="Times New Roman"/>
            </a:endParaRPr>
          </a:p>
          <a:p>
            <a:pPr indent="-323850" lvl="0" marL="457200" rtl="0" algn="l">
              <a:lnSpc>
                <a:spcPct val="10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The ways that can help the start-ups to effectively raise the funds</a:t>
            </a:r>
            <a:endParaRPr sz="1500">
              <a:solidFill>
                <a:schemeClr val="dk1"/>
              </a:solidFill>
              <a:latin typeface="Times New Roman"/>
              <a:ea typeface="Times New Roman"/>
              <a:cs typeface="Times New Roman"/>
              <a:sym typeface="Times New Roman"/>
            </a:endParaRPr>
          </a:p>
          <a:p>
            <a:pPr indent="-323850" lvl="0" marL="457200" rtl="0" algn="l">
              <a:lnSpc>
                <a:spcPct val="10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Conclusion</a:t>
            </a:r>
            <a:endParaRPr sz="1500">
              <a:solidFill>
                <a:schemeClr val="dk1"/>
              </a:solidFill>
              <a:latin typeface="Times New Roman"/>
              <a:ea typeface="Times New Roman"/>
              <a:cs typeface="Times New Roman"/>
              <a:sym typeface="Times New Roman"/>
            </a:endParaRPr>
          </a:p>
          <a:p>
            <a:pPr indent="-323850" lvl="0" marL="457200" rtl="0" algn="l">
              <a:lnSpc>
                <a:spcPct val="10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References</a:t>
            </a:r>
            <a:endParaRPr sz="1500">
              <a:solidFill>
                <a:schemeClr val="dk1"/>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8" name="Shape 98"/>
        <p:cNvGrpSpPr/>
        <p:nvPr/>
      </p:nvGrpSpPr>
      <p:grpSpPr>
        <a:xfrm>
          <a:off x="0" y="0"/>
          <a:ext cx="0" cy="0"/>
          <a:chOff x="0" y="0"/>
          <a:chExt cx="0" cy="0"/>
        </a:xfrm>
      </p:grpSpPr>
      <p:sp>
        <p:nvSpPr>
          <p:cNvPr id="99" name="Google Shape;99;p15"/>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p>
            <a:pPr indent="0" lvl="0" marL="457200" rtl="0" algn="ctr">
              <a:lnSpc>
                <a:spcPct val="115000"/>
              </a:lnSpc>
              <a:spcBef>
                <a:spcPts val="0"/>
              </a:spcBef>
              <a:spcAft>
                <a:spcPts val="1200"/>
              </a:spcAft>
              <a:buNone/>
            </a:pPr>
            <a:r>
              <a:rPr lang="en" sz="2200">
                <a:solidFill>
                  <a:schemeClr val="accent3"/>
                </a:solidFill>
                <a:latin typeface="Times New Roman"/>
                <a:ea typeface="Times New Roman"/>
                <a:cs typeface="Times New Roman"/>
                <a:sym typeface="Times New Roman"/>
              </a:rPr>
              <a:t>Introduction</a:t>
            </a:r>
            <a:endParaRPr sz="2200">
              <a:solidFill>
                <a:schemeClr val="accent3"/>
              </a:solidFill>
              <a:latin typeface="Times New Roman"/>
              <a:ea typeface="Times New Roman"/>
              <a:cs typeface="Times New Roman"/>
              <a:sym typeface="Times New Roman"/>
            </a:endParaRPr>
          </a:p>
        </p:txBody>
      </p:sp>
      <p:sp>
        <p:nvSpPr>
          <p:cNvPr id="100" name="Google Shape;100;p15"/>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323850" lvl="0" marL="457200" rtl="0" algn="l">
              <a:spcBef>
                <a:spcPts val="0"/>
              </a:spcBef>
              <a:spcAft>
                <a:spcPts val="0"/>
              </a:spcAft>
              <a:buClr>
                <a:srgbClr val="1A1A1A"/>
              </a:buClr>
              <a:buSzPts val="1500"/>
              <a:buFont typeface="Times New Roman"/>
              <a:buChar char="●"/>
            </a:pPr>
            <a:r>
              <a:rPr lang="en" sz="1500">
                <a:solidFill>
                  <a:srgbClr val="1A1A1A"/>
                </a:solidFill>
                <a:latin typeface="Times New Roman"/>
                <a:ea typeface="Times New Roman"/>
                <a:cs typeface="Times New Roman"/>
                <a:sym typeface="Times New Roman"/>
              </a:rPr>
              <a:t>To investigate the fundraising sources for start-ups.</a:t>
            </a:r>
            <a:endParaRPr sz="1500">
              <a:solidFill>
                <a:srgbClr val="1A1A1A"/>
              </a:solidFill>
              <a:latin typeface="Times New Roman"/>
              <a:ea typeface="Times New Roman"/>
              <a:cs typeface="Times New Roman"/>
              <a:sym typeface="Times New Roman"/>
            </a:endParaRPr>
          </a:p>
          <a:p>
            <a:pPr indent="-323850" lvl="0" marL="457200" rtl="0" algn="l">
              <a:spcBef>
                <a:spcPts val="0"/>
              </a:spcBef>
              <a:spcAft>
                <a:spcPts val="0"/>
              </a:spcAft>
              <a:buClr>
                <a:srgbClr val="1A1A1A"/>
              </a:buClr>
              <a:buSzPts val="1500"/>
              <a:buFont typeface="Times New Roman"/>
              <a:buChar char="●"/>
            </a:pPr>
            <a:r>
              <a:rPr lang="en" sz="1500">
                <a:solidFill>
                  <a:srgbClr val="1A1A1A"/>
                </a:solidFill>
                <a:latin typeface="Times New Roman"/>
                <a:ea typeface="Times New Roman"/>
                <a:cs typeface="Times New Roman"/>
                <a:sym typeface="Times New Roman"/>
              </a:rPr>
              <a:t>To provide an understanding of opportunities and challenges that are faced by different start-ups while fundraising</a:t>
            </a:r>
            <a:endParaRPr sz="1500">
              <a:solidFill>
                <a:srgbClr val="1A1A1A"/>
              </a:solidFill>
              <a:latin typeface="Times New Roman"/>
              <a:ea typeface="Times New Roman"/>
              <a:cs typeface="Times New Roman"/>
              <a:sym typeface="Times New Roman"/>
            </a:endParaRPr>
          </a:p>
          <a:p>
            <a:pPr indent="-323850" lvl="0" marL="457200" rtl="0" algn="l">
              <a:spcBef>
                <a:spcPts val="0"/>
              </a:spcBef>
              <a:spcAft>
                <a:spcPts val="0"/>
              </a:spcAft>
              <a:buClr>
                <a:srgbClr val="1A1A1A"/>
              </a:buClr>
              <a:buSzPts val="1500"/>
              <a:buFont typeface="Times New Roman"/>
              <a:buChar char="●"/>
            </a:pPr>
            <a:r>
              <a:rPr lang="en" sz="1500">
                <a:solidFill>
                  <a:srgbClr val="1A1A1A"/>
                </a:solidFill>
                <a:latin typeface="Times New Roman"/>
                <a:ea typeface="Times New Roman"/>
                <a:cs typeface="Times New Roman"/>
                <a:sym typeface="Times New Roman"/>
              </a:rPr>
              <a:t>Defining the need for ‘Fundraising’ in different start-ups. </a:t>
            </a:r>
            <a:endParaRPr sz="1500">
              <a:solidFill>
                <a:srgbClr val="1A1A1A"/>
              </a:solidFill>
              <a:latin typeface="Times New Roman"/>
              <a:ea typeface="Times New Roman"/>
              <a:cs typeface="Times New Roman"/>
              <a:sym typeface="Times New Roman"/>
            </a:endParaRPr>
          </a:p>
          <a:p>
            <a:pPr indent="0" lvl="0" marL="0" rtl="0" algn="l">
              <a:spcBef>
                <a:spcPts val="1200"/>
              </a:spcBef>
              <a:spcAft>
                <a:spcPts val="1200"/>
              </a:spcAft>
              <a:buNone/>
            </a:pPr>
            <a:r>
              <a:t/>
            </a:r>
            <a:endParaRPr sz="1500">
              <a:solidFill>
                <a:srgbClr val="1A1A1A"/>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 name="Shape 104"/>
        <p:cNvGrpSpPr/>
        <p:nvPr/>
      </p:nvGrpSpPr>
      <p:grpSpPr>
        <a:xfrm>
          <a:off x="0" y="0"/>
          <a:ext cx="0" cy="0"/>
          <a:chOff x="0" y="0"/>
          <a:chExt cx="0" cy="0"/>
        </a:xfrm>
      </p:grpSpPr>
      <p:sp>
        <p:nvSpPr>
          <p:cNvPr id="105" name="Google Shape;105;p16"/>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SzPts val="990"/>
              <a:buNone/>
            </a:pPr>
            <a:r>
              <a:rPr lang="en" sz="2220">
                <a:solidFill>
                  <a:schemeClr val="accent3"/>
                </a:solidFill>
                <a:latin typeface="Times New Roman"/>
                <a:ea typeface="Times New Roman"/>
                <a:cs typeface="Times New Roman"/>
                <a:sym typeface="Times New Roman"/>
              </a:rPr>
              <a:t>Fundraising for start ups – challenges and opportunities</a:t>
            </a:r>
            <a:endParaRPr sz="2220">
              <a:solidFill>
                <a:schemeClr val="accent3"/>
              </a:solidFill>
              <a:latin typeface="Times New Roman"/>
              <a:ea typeface="Times New Roman"/>
              <a:cs typeface="Times New Roman"/>
              <a:sym typeface="Times New Roman"/>
            </a:endParaRPr>
          </a:p>
        </p:txBody>
      </p:sp>
      <p:sp>
        <p:nvSpPr>
          <p:cNvPr id="106" name="Google Shape;106;p16"/>
          <p:cNvSpPr txBox="1"/>
          <p:nvPr>
            <p:ph idx="1" type="body"/>
          </p:nvPr>
        </p:nvSpPr>
        <p:spPr>
          <a:xfrm>
            <a:off x="311700" y="1229875"/>
            <a:ext cx="8520600" cy="3339000"/>
          </a:xfrm>
          <a:prstGeom prst="rect">
            <a:avLst/>
          </a:prstGeom>
        </p:spPr>
        <p:txBody>
          <a:bodyPr anchorCtr="0" anchor="t" bIns="91425" lIns="91425" spcFirstLastPara="1" rIns="91425" wrap="square" tIns="91425">
            <a:normAutofit fontScale="92500" lnSpcReduction="20000"/>
          </a:bodyPr>
          <a:lstStyle/>
          <a:p>
            <a:pPr indent="0" lvl="0" marL="0" rtl="0" algn="just">
              <a:spcBef>
                <a:spcPts val="1200"/>
              </a:spcBef>
              <a:spcAft>
                <a:spcPts val="0"/>
              </a:spcAft>
              <a:buNone/>
            </a:pPr>
            <a:r>
              <a:rPr lang="en" sz="1500">
                <a:solidFill>
                  <a:srgbClr val="1A1A1A"/>
                </a:solidFill>
                <a:latin typeface="Times New Roman"/>
                <a:ea typeface="Times New Roman"/>
                <a:cs typeface="Times New Roman"/>
                <a:sym typeface="Times New Roman"/>
              </a:rPr>
              <a:t>Fundraising refers to the activity of collecting money in order to support start-up operations. Gathering the fund is significant for the start-ups for their expansion and development (Muhos et al., 2019). Usually, this way is considered by non-profit start-ups.</a:t>
            </a:r>
            <a:endParaRPr sz="1500">
              <a:solidFill>
                <a:srgbClr val="1A1A1A"/>
              </a:solidFill>
              <a:latin typeface="Times New Roman"/>
              <a:ea typeface="Times New Roman"/>
              <a:cs typeface="Times New Roman"/>
              <a:sym typeface="Times New Roman"/>
            </a:endParaRPr>
          </a:p>
          <a:p>
            <a:pPr indent="0" lvl="0" marL="0" rtl="0" algn="just">
              <a:spcBef>
                <a:spcPts val="1200"/>
              </a:spcBef>
              <a:spcAft>
                <a:spcPts val="0"/>
              </a:spcAft>
              <a:buNone/>
            </a:pPr>
            <a:r>
              <a:rPr lang="en" sz="1500">
                <a:solidFill>
                  <a:srgbClr val="1A1A1A"/>
                </a:solidFill>
                <a:latin typeface="Times New Roman"/>
                <a:ea typeface="Times New Roman"/>
                <a:cs typeface="Times New Roman"/>
                <a:sym typeface="Times New Roman"/>
              </a:rPr>
              <a:t>It is essential for startups to have funding in order to be able to acquire the resources and tools they need to launch and grow. When your company is up and running you’ll need funding to take your business to the next level. </a:t>
            </a:r>
            <a:endParaRPr sz="1500">
              <a:solidFill>
                <a:srgbClr val="1A1A1A"/>
              </a:solidFill>
              <a:latin typeface="Times New Roman"/>
              <a:ea typeface="Times New Roman"/>
              <a:cs typeface="Times New Roman"/>
              <a:sym typeface="Times New Roman"/>
            </a:endParaRPr>
          </a:p>
          <a:p>
            <a:pPr indent="0" lvl="0" marL="0" rtl="0" algn="just">
              <a:spcBef>
                <a:spcPts val="1200"/>
              </a:spcBef>
              <a:spcAft>
                <a:spcPts val="0"/>
              </a:spcAft>
              <a:buNone/>
            </a:pPr>
            <a:r>
              <a:rPr lang="en" sz="1500">
                <a:solidFill>
                  <a:srgbClr val="1A1A1A"/>
                </a:solidFill>
                <a:latin typeface="Times New Roman"/>
                <a:ea typeface="Times New Roman"/>
                <a:cs typeface="Times New Roman"/>
                <a:sym typeface="Times New Roman"/>
              </a:rPr>
              <a:t>Opportunities:</a:t>
            </a:r>
            <a:endParaRPr sz="1500">
              <a:solidFill>
                <a:srgbClr val="1A1A1A"/>
              </a:solidFill>
              <a:latin typeface="Times New Roman"/>
              <a:ea typeface="Times New Roman"/>
              <a:cs typeface="Times New Roman"/>
              <a:sym typeface="Times New Roman"/>
            </a:endParaRPr>
          </a:p>
          <a:p>
            <a:pPr indent="-316706" lvl="0" marL="457200" rtl="0" algn="just">
              <a:spcBef>
                <a:spcPts val="1200"/>
              </a:spcBef>
              <a:spcAft>
                <a:spcPts val="0"/>
              </a:spcAft>
              <a:buClr>
                <a:srgbClr val="1A1A1A"/>
              </a:buClr>
              <a:buSzPct val="100000"/>
              <a:buFont typeface="Times New Roman"/>
              <a:buAutoNum type="arabicPeriod"/>
            </a:pPr>
            <a:r>
              <a:rPr lang="en" sz="1500">
                <a:solidFill>
                  <a:srgbClr val="1A1A1A"/>
                </a:solidFill>
                <a:latin typeface="Times New Roman"/>
                <a:ea typeface="Times New Roman"/>
                <a:cs typeface="Times New Roman"/>
                <a:sym typeface="Times New Roman"/>
              </a:rPr>
              <a:t>Build your startup idea on a solid base </a:t>
            </a:r>
            <a:endParaRPr sz="1500">
              <a:solidFill>
                <a:srgbClr val="1A1A1A"/>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73333"/>
              <a:buFont typeface="Arial"/>
              <a:buNone/>
            </a:pPr>
            <a:r>
              <a:rPr lang="en" sz="1500">
                <a:solidFill>
                  <a:srgbClr val="1A1A1A"/>
                </a:solidFill>
                <a:latin typeface="Times New Roman"/>
                <a:ea typeface="Times New Roman"/>
                <a:cs typeface="Times New Roman"/>
                <a:sym typeface="Times New Roman"/>
              </a:rPr>
              <a:t>Developing a new idea requires you to hire more people, attract specialists in the field, incur manufacturing costs, keep the company's operations running steadily during the development process, and make sure that you hire more employees as your company grows.</a:t>
            </a:r>
            <a:endParaRPr sz="1500">
              <a:solidFill>
                <a:srgbClr val="1A1A1A"/>
              </a:solidFill>
              <a:latin typeface="Times New Roman"/>
              <a:ea typeface="Times New Roman"/>
              <a:cs typeface="Times New Roman"/>
              <a:sym typeface="Times New Roman"/>
            </a:endParaRPr>
          </a:p>
          <a:p>
            <a:pPr indent="0" lvl="0" marL="0" rtl="0" algn="just">
              <a:spcBef>
                <a:spcPts val="1200"/>
              </a:spcBef>
              <a:spcAft>
                <a:spcPts val="1200"/>
              </a:spcAft>
              <a:buNone/>
            </a:pPr>
            <a:r>
              <a:t/>
            </a:r>
            <a:endParaRPr sz="1500">
              <a:solidFill>
                <a:srgbClr val="1A1A1A"/>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sp>
        <p:nvSpPr>
          <p:cNvPr id="111" name="Google Shape;111;p17"/>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12" name="Google Shape;112;p17"/>
          <p:cNvSpPr txBox="1"/>
          <p:nvPr>
            <p:ph idx="1" type="body"/>
          </p:nvPr>
        </p:nvSpPr>
        <p:spPr>
          <a:xfrm>
            <a:off x="311700" y="1229875"/>
            <a:ext cx="8520600" cy="3339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sz="1400">
                <a:solidFill>
                  <a:srgbClr val="1A1A1A"/>
                </a:solidFill>
                <a:latin typeface="Times New Roman"/>
                <a:ea typeface="Times New Roman"/>
                <a:cs typeface="Times New Roman"/>
                <a:sym typeface="Times New Roman"/>
              </a:rPr>
              <a:t>2. Get additional value from your investors</a:t>
            </a:r>
            <a:endParaRPr sz="1400">
              <a:solidFill>
                <a:srgbClr val="1A1A1A"/>
              </a:solidFill>
              <a:latin typeface="Times New Roman"/>
              <a:ea typeface="Times New Roman"/>
              <a:cs typeface="Times New Roman"/>
              <a:sym typeface="Times New Roman"/>
            </a:endParaRPr>
          </a:p>
          <a:p>
            <a:pPr indent="0" lvl="0" marL="0" rtl="0" algn="l">
              <a:spcBef>
                <a:spcPts val="1200"/>
              </a:spcBef>
              <a:spcAft>
                <a:spcPts val="0"/>
              </a:spcAft>
              <a:buClr>
                <a:schemeClr val="dk1"/>
              </a:buClr>
              <a:buSzPts val="1100"/>
              <a:buFont typeface="Arial"/>
              <a:buNone/>
            </a:pPr>
            <a:r>
              <a:rPr lang="en" sz="1400">
                <a:solidFill>
                  <a:srgbClr val="1A1A1A"/>
                </a:solidFill>
                <a:latin typeface="Times New Roman"/>
                <a:ea typeface="Times New Roman"/>
                <a:cs typeface="Times New Roman"/>
                <a:sym typeface="Times New Roman"/>
              </a:rPr>
              <a:t>The first reason to contact investors is, of course, to get funding. But investors can offer more than just money. They can help you get deals with other companies with which they have connections. After all, your success in the market is in their interest as well.</a:t>
            </a:r>
            <a:endParaRPr sz="1400">
              <a:solidFill>
                <a:srgbClr val="1A1A1A"/>
              </a:solidFill>
              <a:latin typeface="Times New Roman"/>
              <a:ea typeface="Times New Roman"/>
              <a:cs typeface="Times New Roman"/>
              <a:sym typeface="Times New Roman"/>
            </a:endParaRPr>
          </a:p>
          <a:p>
            <a:pPr indent="0" lvl="0" marL="0" rtl="0" algn="l">
              <a:spcBef>
                <a:spcPts val="1200"/>
              </a:spcBef>
              <a:spcAft>
                <a:spcPts val="0"/>
              </a:spcAft>
              <a:buNone/>
            </a:pPr>
            <a:r>
              <a:rPr lang="en" sz="1400">
                <a:solidFill>
                  <a:srgbClr val="1A1A1A"/>
                </a:solidFill>
                <a:latin typeface="Times New Roman"/>
                <a:ea typeface="Times New Roman"/>
                <a:cs typeface="Times New Roman"/>
                <a:sym typeface="Times New Roman"/>
              </a:rPr>
              <a:t>Challenges:</a:t>
            </a:r>
            <a:endParaRPr sz="1400">
              <a:solidFill>
                <a:srgbClr val="1A1A1A"/>
              </a:solidFill>
              <a:latin typeface="Times New Roman"/>
              <a:ea typeface="Times New Roman"/>
              <a:cs typeface="Times New Roman"/>
              <a:sym typeface="Times New Roman"/>
            </a:endParaRPr>
          </a:p>
          <a:p>
            <a:pPr indent="-317500" lvl="0" marL="457200" rtl="0" algn="l">
              <a:spcBef>
                <a:spcPts val="1200"/>
              </a:spcBef>
              <a:spcAft>
                <a:spcPts val="0"/>
              </a:spcAft>
              <a:buClr>
                <a:srgbClr val="1A1A1A"/>
              </a:buClr>
              <a:buSzPts val="1400"/>
              <a:buFont typeface="Times New Roman"/>
              <a:buAutoNum type="arabicPeriod"/>
            </a:pPr>
            <a:r>
              <a:rPr lang="en" sz="1400">
                <a:solidFill>
                  <a:srgbClr val="1A1A1A"/>
                </a:solidFill>
                <a:latin typeface="Times New Roman"/>
                <a:ea typeface="Times New Roman"/>
                <a:cs typeface="Times New Roman"/>
                <a:sym typeface="Times New Roman"/>
              </a:rPr>
              <a:t>Keeping scope for scalability in the business model </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AutoNum type="arabicPeriod"/>
            </a:pPr>
            <a:r>
              <a:rPr lang="en" sz="1400">
                <a:solidFill>
                  <a:srgbClr val="1A1A1A"/>
                </a:solidFill>
                <a:latin typeface="Times New Roman"/>
                <a:ea typeface="Times New Roman"/>
                <a:cs typeface="Times New Roman"/>
                <a:sym typeface="Times New Roman"/>
              </a:rPr>
              <a:t>Measuring the limits of the funds to raise (Poddar and Agarwal, 2019). </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AutoNum type="arabicPeriod"/>
            </a:pPr>
            <a:r>
              <a:rPr lang="en" sz="1400">
                <a:solidFill>
                  <a:srgbClr val="1A1A1A"/>
                </a:solidFill>
                <a:latin typeface="Times New Roman"/>
                <a:ea typeface="Times New Roman"/>
                <a:cs typeface="Times New Roman"/>
                <a:sym typeface="Times New Roman"/>
              </a:rPr>
              <a:t>Understanding and measuring the funding fundamentals.</a:t>
            </a:r>
            <a:endParaRPr sz="1400">
              <a:solidFill>
                <a:srgbClr val="1A1A1A"/>
              </a:solidFill>
              <a:latin typeface="Times New Roman"/>
              <a:ea typeface="Times New Roman"/>
              <a:cs typeface="Times New Roman"/>
              <a:sym typeface="Times New Roman"/>
            </a:endParaRPr>
          </a:p>
          <a:p>
            <a:pPr indent="-317500" lvl="0" marL="457200" rtl="0" algn="just">
              <a:spcBef>
                <a:spcPts val="0"/>
              </a:spcBef>
              <a:spcAft>
                <a:spcPts val="0"/>
              </a:spcAft>
              <a:buClr>
                <a:srgbClr val="1A1A1A"/>
              </a:buClr>
              <a:buSzPts val="1400"/>
              <a:buFont typeface="Times New Roman"/>
              <a:buAutoNum type="arabicPeriod"/>
            </a:pPr>
            <a:r>
              <a:rPr lang="en" sz="1400">
                <a:solidFill>
                  <a:srgbClr val="1A1A1A"/>
                </a:solidFill>
                <a:latin typeface="Times New Roman"/>
                <a:ea typeface="Times New Roman"/>
                <a:cs typeface="Times New Roman"/>
                <a:sym typeface="Times New Roman"/>
              </a:rPr>
              <a:t>Choose the right fund source.</a:t>
            </a:r>
            <a:endParaRPr sz="1400">
              <a:solidFill>
                <a:srgbClr val="1A1A1A"/>
              </a:solidFill>
              <a:latin typeface="Times New Roman"/>
              <a:ea typeface="Times New Roman"/>
              <a:cs typeface="Times New Roman"/>
              <a:sym typeface="Times New Roman"/>
            </a:endParaRPr>
          </a:p>
          <a:p>
            <a:pPr indent="-317500" lvl="0" marL="457200" rtl="0" algn="just">
              <a:spcBef>
                <a:spcPts val="0"/>
              </a:spcBef>
              <a:spcAft>
                <a:spcPts val="0"/>
              </a:spcAft>
              <a:buClr>
                <a:srgbClr val="1A1A1A"/>
              </a:buClr>
              <a:buSzPts val="1400"/>
              <a:buFont typeface="Times New Roman"/>
              <a:buAutoNum type="arabicPeriod"/>
            </a:pPr>
            <a:r>
              <a:rPr lang="en" sz="1400">
                <a:solidFill>
                  <a:srgbClr val="1A1A1A"/>
                </a:solidFill>
                <a:latin typeface="Times New Roman"/>
                <a:ea typeface="Times New Roman"/>
                <a:cs typeface="Times New Roman"/>
                <a:sym typeface="Times New Roman"/>
              </a:rPr>
              <a:t>Spend funds cleverly.</a:t>
            </a:r>
            <a:endParaRPr sz="1400">
              <a:solidFill>
                <a:srgbClr val="1A1A1A"/>
              </a:solidFill>
              <a:latin typeface="Times New Roman"/>
              <a:ea typeface="Times New Roman"/>
              <a:cs typeface="Times New Roman"/>
              <a:sym typeface="Times New Roman"/>
            </a:endParaRPr>
          </a:p>
          <a:p>
            <a:pPr indent="-317500" lvl="0" marL="457200" rtl="0" algn="just">
              <a:spcBef>
                <a:spcPts val="0"/>
              </a:spcBef>
              <a:spcAft>
                <a:spcPts val="0"/>
              </a:spcAft>
              <a:buClr>
                <a:srgbClr val="1A1A1A"/>
              </a:buClr>
              <a:buSzPts val="1400"/>
              <a:buFont typeface="Times New Roman"/>
              <a:buAutoNum type="arabicPeriod"/>
            </a:pPr>
            <a:r>
              <a:rPr lang="en" sz="1400">
                <a:solidFill>
                  <a:srgbClr val="1A1A1A"/>
                </a:solidFill>
                <a:latin typeface="Times New Roman"/>
                <a:ea typeface="Times New Roman"/>
                <a:cs typeface="Times New Roman"/>
                <a:sym typeface="Times New Roman"/>
              </a:rPr>
              <a:t>Not clear vision (Poddar</a:t>
            </a:r>
            <a:r>
              <a:rPr b="1" lang="en" sz="1400">
                <a:solidFill>
                  <a:srgbClr val="1A1A1A"/>
                </a:solidFill>
                <a:latin typeface="Times New Roman"/>
                <a:ea typeface="Times New Roman"/>
                <a:cs typeface="Times New Roman"/>
                <a:sym typeface="Times New Roman"/>
              </a:rPr>
              <a:t> </a:t>
            </a:r>
            <a:r>
              <a:rPr lang="en" sz="1400">
                <a:solidFill>
                  <a:srgbClr val="1A1A1A"/>
                </a:solidFill>
                <a:latin typeface="Times New Roman"/>
                <a:ea typeface="Times New Roman"/>
                <a:cs typeface="Times New Roman"/>
                <a:sym typeface="Times New Roman"/>
              </a:rPr>
              <a:t>and Agarwal, 2019)</a:t>
            </a:r>
            <a:endParaRPr sz="1400">
              <a:solidFill>
                <a:srgbClr val="1A1A1A"/>
              </a:solidFill>
              <a:latin typeface="Times New Roman"/>
              <a:ea typeface="Times New Roman"/>
              <a:cs typeface="Times New Roman"/>
              <a:sym typeface="Times New Roman"/>
            </a:endParaRPr>
          </a:p>
          <a:p>
            <a:pPr indent="0" lvl="0" marL="0" rtl="0" algn="l">
              <a:spcBef>
                <a:spcPts val="0"/>
              </a:spcBef>
              <a:spcAft>
                <a:spcPts val="0"/>
              </a:spcAft>
              <a:buClr>
                <a:schemeClr val="dk1"/>
              </a:buClr>
              <a:buSzPts val="1100"/>
              <a:buFont typeface="Arial"/>
              <a:buNone/>
            </a:pPr>
            <a:r>
              <a:t/>
            </a:r>
            <a:endParaRPr sz="1400">
              <a:solidFill>
                <a:srgbClr val="1A1A1A"/>
              </a:solidFill>
              <a:latin typeface="Times New Roman"/>
              <a:ea typeface="Times New Roman"/>
              <a:cs typeface="Times New Roman"/>
              <a:sym typeface="Times New Roman"/>
            </a:endParaRPr>
          </a:p>
          <a:p>
            <a:pPr indent="0" lvl="0" marL="0" rtl="0" algn="l">
              <a:spcBef>
                <a:spcPts val="1200"/>
              </a:spcBef>
              <a:spcAft>
                <a:spcPts val="1200"/>
              </a:spcAft>
              <a:buNone/>
            </a:pPr>
            <a:r>
              <a:t/>
            </a:r>
            <a:endParaRPr sz="1400">
              <a:solidFill>
                <a:srgbClr val="1A1A1A"/>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6" name="Shape 116"/>
        <p:cNvGrpSpPr/>
        <p:nvPr/>
      </p:nvGrpSpPr>
      <p:grpSpPr>
        <a:xfrm>
          <a:off x="0" y="0"/>
          <a:ext cx="0" cy="0"/>
          <a:chOff x="0" y="0"/>
          <a:chExt cx="0" cy="0"/>
        </a:xfrm>
      </p:grpSpPr>
      <p:sp>
        <p:nvSpPr>
          <p:cNvPr id="117" name="Google Shape;117;p18"/>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SzPts val="990"/>
              <a:buNone/>
            </a:pPr>
            <a:r>
              <a:rPr lang="en" sz="2220">
                <a:solidFill>
                  <a:schemeClr val="accent3"/>
                </a:solidFill>
                <a:latin typeface="Times New Roman"/>
                <a:ea typeface="Times New Roman"/>
                <a:cs typeface="Times New Roman"/>
                <a:sym typeface="Times New Roman"/>
              </a:rPr>
              <a:t>The need for ‘fundraising’ for start-ups </a:t>
            </a:r>
            <a:endParaRPr sz="2220">
              <a:solidFill>
                <a:schemeClr val="accent3"/>
              </a:solidFill>
              <a:latin typeface="Times New Roman"/>
              <a:ea typeface="Times New Roman"/>
              <a:cs typeface="Times New Roman"/>
              <a:sym typeface="Times New Roman"/>
            </a:endParaRPr>
          </a:p>
        </p:txBody>
      </p:sp>
      <p:sp>
        <p:nvSpPr>
          <p:cNvPr id="118" name="Google Shape;118;p18"/>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317500" lvl="0" marL="457200" rtl="0" algn="l">
              <a:spcBef>
                <a:spcPts val="120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For continuous business operations. </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Grab any opportunity that comes your way. </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To grow the network (Alharbi, 2020). </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To make the ideation to development simple.</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To make as much noise as possible. </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Product development</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Market research</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Hiring team members</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Software tools for running the business</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Office space (if needed)</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Developing a go-to-market strategy</a:t>
            </a:r>
            <a:endParaRPr sz="1400">
              <a:solidFill>
                <a:srgbClr val="1A1A1A"/>
              </a:solidFill>
              <a:latin typeface="Times New Roman"/>
              <a:ea typeface="Times New Roman"/>
              <a:cs typeface="Times New Roman"/>
              <a:sym typeface="Times New Roman"/>
            </a:endParaRPr>
          </a:p>
          <a:p>
            <a:pPr indent="0" lvl="0" marL="0" rtl="0" algn="l">
              <a:spcBef>
                <a:spcPts val="1200"/>
              </a:spcBef>
              <a:spcAft>
                <a:spcPts val="1200"/>
              </a:spcAft>
              <a:buNone/>
            </a:pPr>
            <a:r>
              <a:t/>
            </a:r>
            <a:endParaRPr sz="1400">
              <a:solidFill>
                <a:srgbClr val="1A1A1A"/>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2" name="Shape 122"/>
        <p:cNvGrpSpPr/>
        <p:nvPr/>
      </p:nvGrpSpPr>
      <p:grpSpPr>
        <a:xfrm>
          <a:off x="0" y="0"/>
          <a:ext cx="0" cy="0"/>
          <a:chOff x="0" y="0"/>
          <a:chExt cx="0" cy="0"/>
        </a:xfrm>
      </p:grpSpPr>
      <p:sp>
        <p:nvSpPr>
          <p:cNvPr id="123" name="Google Shape;123;p19"/>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SzPts val="990"/>
              <a:buNone/>
            </a:pPr>
            <a:r>
              <a:rPr lang="en" sz="2220">
                <a:solidFill>
                  <a:schemeClr val="accent3"/>
                </a:solidFill>
                <a:latin typeface="Times New Roman"/>
                <a:ea typeface="Times New Roman"/>
                <a:cs typeface="Times New Roman"/>
                <a:sym typeface="Times New Roman"/>
              </a:rPr>
              <a:t>Reasons why start ups fail</a:t>
            </a:r>
            <a:endParaRPr sz="2220">
              <a:solidFill>
                <a:schemeClr val="accent3"/>
              </a:solidFill>
              <a:latin typeface="Times New Roman"/>
              <a:ea typeface="Times New Roman"/>
              <a:cs typeface="Times New Roman"/>
              <a:sym typeface="Times New Roman"/>
            </a:endParaRPr>
          </a:p>
        </p:txBody>
      </p:sp>
      <p:sp>
        <p:nvSpPr>
          <p:cNvPr id="124" name="Google Shape;124;p19"/>
          <p:cNvSpPr txBox="1"/>
          <p:nvPr>
            <p:ph idx="1" type="body"/>
          </p:nvPr>
        </p:nvSpPr>
        <p:spPr>
          <a:xfrm>
            <a:off x="311700" y="1229875"/>
            <a:ext cx="8520600" cy="33390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Ran out of cash/failed to raise new capital</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No market need</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Got outcompeted</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Flawed business model</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Regulatory/legal challenges</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Pricing/Cost issues</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Not the right team</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Product mistimed</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Poor product</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Disharmony among team/Investors</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Pivot gone bad</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Burned out/</a:t>
            </a:r>
            <a:endParaRPr sz="1400">
              <a:solidFill>
                <a:srgbClr val="1A1A1A"/>
              </a:solidFill>
              <a:latin typeface="Times New Roman"/>
              <a:ea typeface="Times New Roman"/>
              <a:cs typeface="Times New Roman"/>
              <a:sym typeface="Times New Roman"/>
            </a:endParaRPr>
          </a:p>
          <a:p>
            <a:pPr indent="-317500" lvl="0" marL="457200" rtl="0" algn="l">
              <a:spcBef>
                <a:spcPts val="0"/>
              </a:spcBef>
              <a:spcAft>
                <a:spcPts val="0"/>
              </a:spcAft>
              <a:buClr>
                <a:srgbClr val="1A1A1A"/>
              </a:buClr>
              <a:buSzPts val="1400"/>
              <a:buFont typeface="Times New Roman"/>
              <a:buChar char="●"/>
            </a:pPr>
            <a:r>
              <a:rPr lang="en" sz="1400">
                <a:solidFill>
                  <a:srgbClr val="1A1A1A"/>
                </a:solidFill>
                <a:latin typeface="Times New Roman"/>
                <a:ea typeface="Times New Roman"/>
                <a:cs typeface="Times New Roman"/>
                <a:sym typeface="Times New Roman"/>
              </a:rPr>
              <a:t>Lacked Passion</a:t>
            </a:r>
            <a:endParaRPr sz="1400">
              <a:solidFill>
                <a:srgbClr val="1A1A1A"/>
              </a:solidFill>
              <a:latin typeface="Times New Roman"/>
              <a:ea typeface="Times New Roman"/>
              <a:cs typeface="Times New Roman"/>
              <a:sym typeface="Times New Roman"/>
            </a:endParaRPr>
          </a:p>
          <a:p>
            <a:pPr indent="0" lvl="0" marL="457200" rtl="0" algn="l">
              <a:spcBef>
                <a:spcPts val="1200"/>
              </a:spcBef>
              <a:spcAft>
                <a:spcPts val="1200"/>
              </a:spcAft>
              <a:buNone/>
            </a:pPr>
            <a:r>
              <a:t/>
            </a:r>
            <a:endParaRPr sz="1400">
              <a:solidFill>
                <a:srgbClr val="1A1A1A"/>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20"/>
          <p:cNvSpPr txBox="1"/>
          <p:nvPr>
            <p:ph type="title"/>
          </p:nvPr>
        </p:nvSpPr>
        <p:spPr>
          <a:xfrm>
            <a:off x="311700" y="907675"/>
            <a:ext cx="8520600" cy="1101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30" name="Google Shape;130;p20"/>
          <p:cNvSpPr txBox="1"/>
          <p:nvPr>
            <p:ph idx="1" type="body"/>
          </p:nvPr>
        </p:nvSpPr>
        <p:spPr>
          <a:xfrm>
            <a:off x="3194475" y="3667750"/>
            <a:ext cx="5637900" cy="901200"/>
          </a:xfrm>
          <a:prstGeom prst="rect">
            <a:avLst/>
          </a:prstGeom>
        </p:spPr>
        <p:txBody>
          <a:bodyPr anchorCtr="0" anchor="t" bIns="91425" lIns="91425" spcFirstLastPara="1" rIns="91425" wrap="square" tIns="91425">
            <a:normAutofit lnSpcReduction="20000"/>
          </a:bodyPr>
          <a:lstStyle/>
          <a:p>
            <a:pPr indent="0" lvl="0" marL="0" rtl="0" algn="just">
              <a:spcBef>
                <a:spcPts val="0"/>
              </a:spcBef>
              <a:spcAft>
                <a:spcPts val="0"/>
              </a:spcAft>
              <a:buClr>
                <a:schemeClr val="dk1"/>
              </a:buClr>
              <a:buSzPts val="1100"/>
              <a:buFont typeface="Arial"/>
              <a:buNone/>
            </a:pPr>
            <a:r>
              <a:rPr lang="en" sz="1500">
                <a:solidFill>
                  <a:srgbClr val="1A1A1A"/>
                </a:solidFill>
                <a:latin typeface="Times New Roman"/>
                <a:ea typeface="Times New Roman"/>
                <a:cs typeface="Times New Roman"/>
                <a:sym typeface="Times New Roman"/>
              </a:rPr>
              <a:t>Start-up numbers as per nations</a:t>
            </a:r>
            <a:endParaRPr sz="1500">
              <a:solidFill>
                <a:srgbClr val="1A1A1A"/>
              </a:solidFill>
              <a:latin typeface="Times New Roman"/>
              <a:ea typeface="Times New Roman"/>
              <a:cs typeface="Times New Roman"/>
              <a:sym typeface="Times New Roman"/>
            </a:endParaRPr>
          </a:p>
          <a:p>
            <a:pPr indent="0" lvl="0" marL="0" rtl="0" algn="just">
              <a:spcBef>
                <a:spcPts val="0"/>
              </a:spcBef>
              <a:spcAft>
                <a:spcPts val="0"/>
              </a:spcAft>
              <a:buClr>
                <a:schemeClr val="dk1"/>
              </a:buClr>
              <a:buSzPts val="1100"/>
              <a:buFont typeface="Arial"/>
              <a:buNone/>
            </a:pPr>
            <a:r>
              <a:rPr lang="en" sz="1500">
                <a:solidFill>
                  <a:srgbClr val="1A1A1A"/>
                </a:solidFill>
                <a:latin typeface="Times New Roman"/>
                <a:ea typeface="Times New Roman"/>
                <a:cs typeface="Times New Roman"/>
                <a:sym typeface="Times New Roman"/>
              </a:rPr>
              <a:t>     Source: (Alharbi, 2020) </a:t>
            </a:r>
            <a:endParaRPr sz="1500">
              <a:solidFill>
                <a:srgbClr val="1A1A1A"/>
              </a:solidFill>
              <a:latin typeface="Times New Roman"/>
              <a:ea typeface="Times New Roman"/>
              <a:cs typeface="Times New Roman"/>
              <a:sym typeface="Times New Roman"/>
            </a:endParaRPr>
          </a:p>
          <a:p>
            <a:pPr indent="0" lvl="0" marL="0" rtl="0" algn="l">
              <a:spcBef>
                <a:spcPts val="0"/>
              </a:spcBef>
              <a:spcAft>
                <a:spcPts val="1200"/>
              </a:spcAft>
              <a:buNone/>
            </a:pPr>
            <a:r>
              <a:t/>
            </a:r>
            <a:endParaRPr>
              <a:solidFill>
                <a:srgbClr val="1A1A1A"/>
              </a:solidFill>
            </a:endParaRPr>
          </a:p>
        </p:txBody>
      </p:sp>
      <p:pic>
        <p:nvPicPr>
          <p:cNvPr id="131" name="Google Shape;131;p20"/>
          <p:cNvPicPr preferRelativeResize="0"/>
          <p:nvPr/>
        </p:nvPicPr>
        <p:blipFill>
          <a:blip r:embed="rId3">
            <a:alphaModFix/>
          </a:blip>
          <a:stretch>
            <a:fillRect/>
          </a:stretch>
        </p:blipFill>
        <p:spPr>
          <a:xfrm>
            <a:off x="1727450" y="746200"/>
            <a:ext cx="5689100" cy="24238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sp>
        <p:nvSpPr>
          <p:cNvPr id="136" name="Google Shape;136;p21"/>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37" name="Google Shape;137;p21"/>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330200" lvl="0" marL="457200" rtl="0" algn="just">
              <a:spcBef>
                <a:spcPts val="1200"/>
              </a:spcBef>
              <a:spcAft>
                <a:spcPts val="0"/>
              </a:spcAft>
              <a:buClr>
                <a:srgbClr val="1A1A1A"/>
              </a:buClr>
              <a:buSzPts val="1600"/>
              <a:buFont typeface="Times New Roman"/>
              <a:buChar char="●"/>
            </a:pPr>
            <a:r>
              <a:rPr lang="en" sz="1600">
                <a:solidFill>
                  <a:srgbClr val="1A1A1A"/>
                </a:solidFill>
                <a:latin typeface="Times New Roman"/>
                <a:ea typeface="Times New Roman"/>
                <a:cs typeface="Times New Roman"/>
                <a:sym typeface="Times New Roman"/>
              </a:rPr>
              <a:t>Almost 58% of start-ups have less than $25,000 at its disposal at the time of the start-up phase. </a:t>
            </a:r>
            <a:endParaRPr sz="1600">
              <a:solidFill>
                <a:srgbClr val="1A1A1A"/>
              </a:solidFill>
              <a:latin typeface="Times New Roman"/>
              <a:ea typeface="Times New Roman"/>
              <a:cs typeface="Times New Roman"/>
              <a:sym typeface="Times New Roman"/>
            </a:endParaRPr>
          </a:p>
          <a:p>
            <a:pPr indent="-330200" lvl="0" marL="457200" rtl="0" algn="just">
              <a:spcBef>
                <a:spcPts val="0"/>
              </a:spcBef>
              <a:spcAft>
                <a:spcPts val="0"/>
              </a:spcAft>
              <a:buClr>
                <a:srgbClr val="1A1A1A"/>
              </a:buClr>
              <a:buSzPts val="1600"/>
              <a:buFont typeface="Times New Roman"/>
              <a:buChar char="●"/>
            </a:pPr>
            <a:r>
              <a:rPr lang="en" sz="1600">
                <a:solidFill>
                  <a:srgbClr val="1A1A1A"/>
                </a:solidFill>
                <a:latin typeface="Times New Roman"/>
                <a:ea typeface="Times New Roman"/>
                <a:cs typeface="Times New Roman"/>
                <a:sym typeface="Times New Roman"/>
              </a:rPr>
              <a:t>Only 40% of start-ups are eligible in order to become profitable. </a:t>
            </a:r>
            <a:endParaRPr sz="1600">
              <a:solidFill>
                <a:srgbClr val="1A1A1A"/>
              </a:solidFill>
              <a:latin typeface="Times New Roman"/>
              <a:ea typeface="Times New Roman"/>
              <a:cs typeface="Times New Roman"/>
              <a:sym typeface="Times New Roman"/>
            </a:endParaRPr>
          </a:p>
          <a:p>
            <a:pPr indent="-330200" lvl="0" marL="457200" rtl="0" algn="just">
              <a:spcBef>
                <a:spcPts val="0"/>
              </a:spcBef>
              <a:spcAft>
                <a:spcPts val="0"/>
              </a:spcAft>
              <a:buClr>
                <a:srgbClr val="1A1A1A"/>
              </a:buClr>
              <a:buSzPts val="1600"/>
              <a:buFont typeface="Times New Roman"/>
              <a:buChar char="●"/>
            </a:pPr>
            <a:r>
              <a:rPr lang="en" sz="1600">
                <a:solidFill>
                  <a:srgbClr val="1A1A1A"/>
                </a:solidFill>
                <a:latin typeface="Times New Roman"/>
                <a:ea typeface="Times New Roman"/>
                <a:cs typeface="Times New Roman"/>
                <a:sym typeface="Times New Roman"/>
              </a:rPr>
              <a:t>Over 69% of the start-up organizations started out like home businesses. </a:t>
            </a:r>
            <a:endParaRPr sz="1600">
              <a:solidFill>
                <a:srgbClr val="1A1A1A"/>
              </a:solidFill>
              <a:latin typeface="Times New Roman"/>
              <a:ea typeface="Times New Roman"/>
              <a:cs typeface="Times New Roman"/>
              <a:sym typeface="Times New Roman"/>
            </a:endParaRPr>
          </a:p>
          <a:p>
            <a:pPr indent="-330200" lvl="0" marL="457200" rtl="0" algn="just">
              <a:spcBef>
                <a:spcPts val="0"/>
              </a:spcBef>
              <a:spcAft>
                <a:spcPts val="0"/>
              </a:spcAft>
              <a:buClr>
                <a:srgbClr val="1A1A1A"/>
              </a:buClr>
              <a:buSzPts val="1600"/>
              <a:buFont typeface="Times New Roman"/>
              <a:buChar char="●"/>
            </a:pPr>
            <a:r>
              <a:rPr lang="en" sz="1600">
                <a:solidFill>
                  <a:srgbClr val="1A1A1A"/>
                </a:solidFill>
                <a:latin typeface="Times New Roman"/>
                <a:ea typeface="Times New Roman"/>
                <a:cs typeface="Times New Roman"/>
                <a:sym typeface="Times New Roman"/>
              </a:rPr>
              <a:t>When it comes to the startup numbers, the leading nation is the United States with a number of 68, 932 startups trailed by India with a number of 11,277 startups. </a:t>
            </a:r>
            <a:endParaRPr sz="1600">
              <a:solidFill>
                <a:srgbClr val="1A1A1A"/>
              </a:solidFill>
              <a:latin typeface="Times New Roman"/>
              <a:ea typeface="Times New Roman"/>
              <a:cs typeface="Times New Roman"/>
              <a:sym typeface="Times New Roman"/>
            </a:endParaRPr>
          </a:p>
          <a:p>
            <a:pPr indent="0" lvl="0" marL="0" rtl="0" algn="l">
              <a:spcBef>
                <a:spcPts val="0"/>
              </a:spcBef>
              <a:spcAft>
                <a:spcPts val="1200"/>
              </a:spcAft>
              <a:buNone/>
            </a:pPr>
            <a:r>
              <a:t/>
            </a:r>
            <a:endParaRPr sz="1600">
              <a:solidFill>
                <a:srgbClr val="1A1A1A"/>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1" name="Shape 141"/>
        <p:cNvGrpSpPr/>
        <p:nvPr/>
      </p:nvGrpSpPr>
      <p:grpSpPr>
        <a:xfrm>
          <a:off x="0" y="0"/>
          <a:ext cx="0" cy="0"/>
          <a:chOff x="0" y="0"/>
          <a:chExt cx="0" cy="0"/>
        </a:xfrm>
      </p:grpSpPr>
      <p:sp>
        <p:nvSpPr>
          <p:cNvPr id="142" name="Google Shape;142;p22"/>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SzPts val="990"/>
              <a:buNone/>
            </a:pPr>
            <a:r>
              <a:rPr lang="en" sz="2220">
                <a:solidFill>
                  <a:schemeClr val="accent3"/>
                </a:solidFill>
                <a:latin typeface="Times New Roman"/>
                <a:ea typeface="Times New Roman"/>
                <a:cs typeface="Times New Roman"/>
                <a:sym typeface="Times New Roman"/>
              </a:rPr>
              <a:t>The funding options/sources for start-ups  </a:t>
            </a:r>
            <a:endParaRPr sz="2220">
              <a:solidFill>
                <a:schemeClr val="accent3"/>
              </a:solidFill>
              <a:latin typeface="Times New Roman"/>
              <a:ea typeface="Times New Roman"/>
              <a:cs typeface="Times New Roman"/>
              <a:sym typeface="Times New Roman"/>
            </a:endParaRPr>
          </a:p>
        </p:txBody>
      </p:sp>
      <p:sp>
        <p:nvSpPr>
          <p:cNvPr id="143" name="Google Shape;143;p22"/>
          <p:cNvSpPr txBox="1"/>
          <p:nvPr>
            <p:ph idx="1" type="body"/>
          </p:nvPr>
        </p:nvSpPr>
        <p:spPr>
          <a:xfrm>
            <a:off x="311700" y="1152475"/>
            <a:ext cx="8520600" cy="38757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t/>
            </a:r>
            <a:endParaRPr/>
          </a:p>
          <a:p>
            <a:pPr indent="0" lvl="0" marL="0" rtl="0" algn="l">
              <a:spcBef>
                <a:spcPts val="1200"/>
              </a:spcBef>
              <a:spcAft>
                <a:spcPts val="0"/>
              </a:spcAft>
              <a:buNone/>
            </a:pPr>
            <a:r>
              <a:t/>
            </a:r>
            <a:endParaRPr/>
          </a:p>
          <a:p>
            <a:pPr indent="0" lvl="0" marL="0" rtl="0" algn="l">
              <a:spcBef>
                <a:spcPts val="1200"/>
              </a:spcBef>
              <a:spcAft>
                <a:spcPts val="0"/>
              </a:spcAft>
              <a:buNone/>
            </a:pPr>
            <a:r>
              <a:t/>
            </a:r>
            <a:endParaRPr/>
          </a:p>
          <a:p>
            <a:pPr indent="0" lvl="0" marL="0" rtl="0" algn="l">
              <a:spcBef>
                <a:spcPts val="1200"/>
              </a:spcBef>
              <a:spcAft>
                <a:spcPts val="0"/>
              </a:spcAft>
              <a:buNone/>
            </a:pPr>
            <a:r>
              <a:t/>
            </a:r>
            <a:endParaRPr/>
          </a:p>
          <a:p>
            <a:pPr indent="0" lvl="0" marL="0" rtl="0" algn="l">
              <a:spcBef>
                <a:spcPts val="1200"/>
              </a:spcBef>
              <a:spcAft>
                <a:spcPts val="0"/>
              </a:spcAft>
              <a:buNone/>
            </a:pPr>
            <a:r>
              <a:t/>
            </a:r>
            <a:endParaRPr/>
          </a:p>
          <a:p>
            <a:pPr indent="0" lvl="0" marL="0" rtl="0" algn="l">
              <a:spcBef>
                <a:spcPts val="1200"/>
              </a:spcBef>
              <a:spcAft>
                <a:spcPts val="0"/>
              </a:spcAft>
              <a:buNone/>
            </a:pPr>
            <a:r>
              <a:t/>
            </a:r>
            <a:endParaRPr/>
          </a:p>
          <a:p>
            <a:pPr indent="0" lvl="0" marL="0" rtl="0" algn="l">
              <a:spcBef>
                <a:spcPts val="1200"/>
              </a:spcBef>
              <a:spcAft>
                <a:spcPts val="0"/>
              </a:spcAft>
              <a:buClr>
                <a:schemeClr val="dk1"/>
              </a:buClr>
              <a:buSzPct val="57648"/>
              <a:buFont typeface="Arial"/>
              <a:buNone/>
            </a:pPr>
            <a:r>
              <a:rPr lang="en"/>
              <a:t>        </a:t>
            </a:r>
            <a:endParaRPr sz="1908"/>
          </a:p>
          <a:p>
            <a:pPr indent="0" lvl="0" marL="0" rtl="0" algn="l">
              <a:spcBef>
                <a:spcPts val="1200"/>
              </a:spcBef>
              <a:spcAft>
                <a:spcPts val="0"/>
              </a:spcAft>
              <a:buClr>
                <a:schemeClr val="dk1"/>
              </a:buClr>
              <a:buSzPct val="84090"/>
              <a:buFont typeface="Arial"/>
              <a:buNone/>
            </a:pPr>
            <a:r>
              <a:rPr lang="en" sz="1308">
                <a:latin typeface="Times New Roman"/>
                <a:ea typeface="Times New Roman"/>
                <a:cs typeface="Times New Roman"/>
                <a:sym typeface="Times New Roman"/>
              </a:rPr>
              <a:t>                                                                                                         </a:t>
            </a:r>
            <a:endParaRPr sz="1308">
              <a:latin typeface="Times New Roman"/>
              <a:ea typeface="Times New Roman"/>
              <a:cs typeface="Times New Roman"/>
              <a:sym typeface="Times New Roman"/>
            </a:endParaRPr>
          </a:p>
          <a:p>
            <a:pPr indent="0" lvl="0" marL="0" rtl="0" algn="l">
              <a:spcBef>
                <a:spcPts val="1200"/>
              </a:spcBef>
              <a:spcAft>
                <a:spcPts val="0"/>
              </a:spcAft>
              <a:buClr>
                <a:schemeClr val="dk1"/>
              </a:buClr>
              <a:buSzPct val="84090"/>
              <a:buFont typeface="Arial"/>
              <a:buNone/>
            </a:pPr>
            <a:r>
              <a:rPr lang="en" sz="1308">
                <a:latin typeface="Times New Roman"/>
                <a:ea typeface="Times New Roman"/>
                <a:cs typeface="Times New Roman"/>
                <a:sym typeface="Times New Roman"/>
              </a:rPr>
              <a:t>                                                                               Source: (Elnathan et al., 2022) </a:t>
            </a:r>
            <a:endParaRPr sz="1308">
              <a:latin typeface="Times New Roman"/>
              <a:ea typeface="Times New Roman"/>
              <a:cs typeface="Times New Roman"/>
              <a:sym typeface="Times New Roman"/>
            </a:endParaRPr>
          </a:p>
          <a:p>
            <a:pPr indent="0" lvl="0" marL="0" rtl="0" algn="l">
              <a:spcBef>
                <a:spcPts val="1200"/>
              </a:spcBef>
              <a:spcAft>
                <a:spcPts val="1200"/>
              </a:spcAft>
              <a:buNone/>
            </a:pPr>
            <a:r>
              <a:t/>
            </a:r>
            <a:endParaRPr/>
          </a:p>
        </p:txBody>
      </p:sp>
      <p:pic>
        <p:nvPicPr>
          <p:cNvPr id="144" name="Google Shape;144;p22"/>
          <p:cNvPicPr preferRelativeResize="0"/>
          <p:nvPr/>
        </p:nvPicPr>
        <p:blipFill>
          <a:blip r:embed="rId3">
            <a:alphaModFix/>
          </a:blip>
          <a:stretch>
            <a:fillRect/>
          </a:stretch>
        </p:blipFill>
        <p:spPr>
          <a:xfrm>
            <a:off x="137000" y="1393525"/>
            <a:ext cx="2705700" cy="1831125"/>
          </a:xfrm>
          <a:prstGeom prst="rect">
            <a:avLst/>
          </a:prstGeom>
          <a:noFill/>
          <a:ln>
            <a:noFill/>
          </a:ln>
        </p:spPr>
      </p:pic>
      <p:pic>
        <p:nvPicPr>
          <p:cNvPr id="145" name="Google Shape;145;p22"/>
          <p:cNvPicPr preferRelativeResize="0"/>
          <p:nvPr/>
        </p:nvPicPr>
        <p:blipFill>
          <a:blip r:embed="rId4">
            <a:alphaModFix/>
          </a:blip>
          <a:stretch>
            <a:fillRect/>
          </a:stretch>
        </p:blipFill>
        <p:spPr>
          <a:xfrm>
            <a:off x="3126950" y="1393512"/>
            <a:ext cx="2282640" cy="1831149"/>
          </a:xfrm>
          <a:prstGeom prst="rect">
            <a:avLst/>
          </a:prstGeom>
          <a:noFill/>
          <a:ln>
            <a:noFill/>
          </a:ln>
        </p:spPr>
      </p:pic>
      <p:pic>
        <p:nvPicPr>
          <p:cNvPr id="146" name="Google Shape;146;p22"/>
          <p:cNvPicPr preferRelativeResize="0"/>
          <p:nvPr/>
        </p:nvPicPr>
        <p:blipFill>
          <a:blip r:embed="rId5">
            <a:alphaModFix/>
          </a:blip>
          <a:stretch>
            <a:fillRect/>
          </a:stretch>
        </p:blipFill>
        <p:spPr>
          <a:xfrm>
            <a:off x="5693850" y="1393499"/>
            <a:ext cx="3273999" cy="18311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0" name="Shape 150"/>
        <p:cNvGrpSpPr/>
        <p:nvPr/>
      </p:nvGrpSpPr>
      <p:grpSpPr>
        <a:xfrm>
          <a:off x="0" y="0"/>
          <a:ext cx="0" cy="0"/>
          <a:chOff x="0" y="0"/>
          <a:chExt cx="0" cy="0"/>
        </a:xfrm>
      </p:grpSpPr>
      <p:sp>
        <p:nvSpPr>
          <p:cNvPr id="151" name="Google Shape;151;p23"/>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SzPts val="990"/>
              <a:buNone/>
            </a:pPr>
            <a:r>
              <a:t/>
            </a:r>
            <a:endParaRPr sz="2220">
              <a:latin typeface="Times New Roman"/>
              <a:ea typeface="Times New Roman"/>
              <a:cs typeface="Times New Roman"/>
              <a:sym typeface="Times New Roman"/>
            </a:endParaRPr>
          </a:p>
        </p:txBody>
      </p:sp>
      <p:sp>
        <p:nvSpPr>
          <p:cNvPr id="152" name="Google Shape;152;p23"/>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600">
                <a:solidFill>
                  <a:srgbClr val="1A1A1A"/>
                </a:solidFill>
                <a:latin typeface="Times New Roman"/>
                <a:ea typeface="Times New Roman"/>
                <a:cs typeface="Times New Roman"/>
                <a:sym typeface="Times New Roman"/>
              </a:rPr>
              <a:t>Fundraising is the key part of starting a business. While many entrepreneurs rely on the traditional method of using their own saved up capital to initiate their business, there are many ways to raise the </a:t>
            </a:r>
            <a:r>
              <a:rPr lang="en" sz="1600">
                <a:solidFill>
                  <a:srgbClr val="1A1A1A"/>
                </a:solidFill>
                <a:latin typeface="Times New Roman"/>
                <a:ea typeface="Times New Roman"/>
                <a:cs typeface="Times New Roman"/>
                <a:sym typeface="Times New Roman"/>
              </a:rPr>
              <a:t>required</a:t>
            </a:r>
            <a:r>
              <a:rPr lang="en" sz="1600">
                <a:solidFill>
                  <a:srgbClr val="1A1A1A"/>
                </a:solidFill>
                <a:latin typeface="Times New Roman"/>
                <a:ea typeface="Times New Roman"/>
                <a:cs typeface="Times New Roman"/>
                <a:sym typeface="Times New Roman"/>
              </a:rPr>
              <a:t> funds for making the business dream a reality. The process might not always be easy. It is rather lengthy and challenging. </a:t>
            </a:r>
            <a:endParaRPr sz="1600">
              <a:solidFill>
                <a:srgbClr val="1A1A1A"/>
              </a:solidFill>
              <a:latin typeface="Times New Roman"/>
              <a:ea typeface="Times New Roman"/>
              <a:cs typeface="Times New Roman"/>
              <a:sym typeface="Times New Roman"/>
            </a:endParaRPr>
          </a:p>
          <a:p>
            <a:pPr indent="0" lvl="0" marL="0" rtl="0" algn="l">
              <a:spcBef>
                <a:spcPts val="1200"/>
              </a:spcBef>
              <a:spcAft>
                <a:spcPts val="1200"/>
              </a:spcAft>
              <a:buNone/>
            </a:pPr>
            <a:r>
              <a:rPr lang="en" sz="1600">
                <a:solidFill>
                  <a:srgbClr val="1A1A1A"/>
                </a:solidFill>
                <a:latin typeface="Times New Roman"/>
                <a:ea typeface="Times New Roman"/>
                <a:cs typeface="Times New Roman"/>
                <a:sym typeface="Times New Roman"/>
              </a:rPr>
              <a:t>Most start ups use a combination of fundraising options by stages. The most commonly used sources are grants, angel investors, venture capital funds, bank loans, etc.</a:t>
            </a:r>
            <a:endParaRPr sz="1600">
              <a:solidFill>
                <a:srgbClr val="1A1A1A"/>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6" name="Shape 156"/>
        <p:cNvGrpSpPr/>
        <p:nvPr/>
      </p:nvGrpSpPr>
      <p:grpSpPr>
        <a:xfrm>
          <a:off x="0" y="0"/>
          <a:ext cx="0" cy="0"/>
          <a:chOff x="0" y="0"/>
          <a:chExt cx="0" cy="0"/>
        </a:xfrm>
      </p:grpSpPr>
      <p:sp>
        <p:nvSpPr>
          <p:cNvPr id="157" name="Google Shape;157;p24"/>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SzPts val="990"/>
              <a:buNone/>
            </a:pPr>
            <a:r>
              <a:rPr lang="en" sz="2220">
                <a:solidFill>
                  <a:schemeClr val="accent3"/>
                </a:solidFill>
                <a:latin typeface="Times New Roman"/>
                <a:ea typeface="Times New Roman"/>
                <a:cs typeface="Times New Roman"/>
                <a:sym typeface="Times New Roman"/>
              </a:rPr>
              <a:t>Grants</a:t>
            </a:r>
            <a:endParaRPr sz="2220">
              <a:solidFill>
                <a:schemeClr val="accent3"/>
              </a:solidFill>
              <a:latin typeface="Times New Roman"/>
              <a:ea typeface="Times New Roman"/>
              <a:cs typeface="Times New Roman"/>
              <a:sym typeface="Times New Roman"/>
            </a:endParaRPr>
          </a:p>
        </p:txBody>
      </p:sp>
      <p:sp>
        <p:nvSpPr>
          <p:cNvPr id="158" name="Google Shape;158;p24"/>
          <p:cNvSpPr txBox="1"/>
          <p:nvPr>
            <p:ph idx="1" type="body"/>
          </p:nvPr>
        </p:nvSpPr>
        <p:spPr>
          <a:xfrm>
            <a:off x="311700" y="1229875"/>
            <a:ext cx="8520600" cy="3339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600">
                <a:solidFill>
                  <a:srgbClr val="1A1A1A"/>
                </a:solidFill>
                <a:latin typeface="Times New Roman"/>
                <a:ea typeface="Times New Roman"/>
                <a:cs typeface="Times New Roman"/>
                <a:sym typeface="Times New Roman"/>
              </a:rPr>
              <a:t>The major difference between a grant and a bank loan is that a bank loan must be repaid on fixed terms with an interest whereas grants can be acquired by investing a percentage of the business. </a:t>
            </a:r>
            <a:endParaRPr sz="1600">
              <a:solidFill>
                <a:srgbClr val="1A1A1A"/>
              </a:solidFill>
              <a:latin typeface="Times New Roman"/>
              <a:ea typeface="Times New Roman"/>
              <a:cs typeface="Times New Roman"/>
              <a:sym typeface="Times New Roman"/>
            </a:endParaRPr>
          </a:p>
          <a:p>
            <a:pPr indent="0" lvl="0" marL="0" rtl="0" algn="l">
              <a:spcBef>
                <a:spcPts val="1200"/>
              </a:spcBef>
              <a:spcAft>
                <a:spcPts val="0"/>
              </a:spcAft>
              <a:buNone/>
            </a:pPr>
            <a:r>
              <a:rPr lang="en" sz="1600">
                <a:solidFill>
                  <a:srgbClr val="1A1A1A"/>
                </a:solidFill>
                <a:latin typeface="Times New Roman"/>
                <a:ea typeface="Times New Roman"/>
                <a:cs typeface="Times New Roman"/>
                <a:sym typeface="Times New Roman"/>
              </a:rPr>
              <a:t>To acquire a grant one must </a:t>
            </a:r>
            <a:r>
              <a:rPr lang="en" sz="1600">
                <a:solidFill>
                  <a:srgbClr val="1A1A1A"/>
                </a:solidFill>
                <a:latin typeface="Times New Roman"/>
                <a:ea typeface="Times New Roman"/>
                <a:cs typeface="Times New Roman"/>
                <a:sym typeface="Times New Roman"/>
              </a:rPr>
              <a:t>approach</a:t>
            </a:r>
            <a:r>
              <a:rPr lang="en" sz="1600">
                <a:solidFill>
                  <a:srgbClr val="1A1A1A"/>
                </a:solidFill>
                <a:latin typeface="Times New Roman"/>
                <a:ea typeface="Times New Roman"/>
                <a:cs typeface="Times New Roman"/>
                <a:sym typeface="Times New Roman"/>
              </a:rPr>
              <a:t> the awarding body with a written business plan. Details about the utilisation of the grant money should be clearly specified. Grants should be applied for as early as possible by creating a cashflow forecast.</a:t>
            </a:r>
            <a:endParaRPr sz="1600">
              <a:solidFill>
                <a:srgbClr val="1A1A1A"/>
              </a:solidFill>
              <a:latin typeface="Times New Roman"/>
              <a:ea typeface="Times New Roman"/>
              <a:cs typeface="Times New Roman"/>
              <a:sym typeface="Times New Roman"/>
            </a:endParaRPr>
          </a:p>
          <a:p>
            <a:pPr indent="0" lvl="0" marL="0" rtl="0" algn="l">
              <a:spcBef>
                <a:spcPts val="1200"/>
              </a:spcBef>
              <a:spcAft>
                <a:spcPts val="1200"/>
              </a:spcAft>
              <a:buNone/>
            </a:pPr>
            <a:r>
              <a:rPr lang="en" sz="1600">
                <a:solidFill>
                  <a:srgbClr val="1A1A1A"/>
                </a:solidFill>
                <a:latin typeface="Times New Roman"/>
                <a:ea typeface="Times New Roman"/>
                <a:cs typeface="Times New Roman"/>
                <a:sym typeface="Times New Roman"/>
              </a:rPr>
              <a:t>Start up proposals with a promising premise will be considered.</a:t>
            </a:r>
            <a:endParaRPr sz="1600">
              <a:solidFill>
                <a:srgbClr val="1A1A1A"/>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2" name="Shape 162"/>
        <p:cNvGrpSpPr/>
        <p:nvPr/>
      </p:nvGrpSpPr>
      <p:grpSpPr>
        <a:xfrm>
          <a:off x="0" y="0"/>
          <a:ext cx="0" cy="0"/>
          <a:chOff x="0" y="0"/>
          <a:chExt cx="0" cy="0"/>
        </a:xfrm>
      </p:grpSpPr>
      <p:sp>
        <p:nvSpPr>
          <p:cNvPr id="163" name="Google Shape;163;p25"/>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SzPts val="990"/>
              <a:buNone/>
            </a:pPr>
            <a:r>
              <a:rPr lang="en" sz="2220">
                <a:solidFill>
                  <a:schemeClr val="accent3"/>
                </a:solidFill>
                <a:latin typeface="Times New Roman"/>
                <a:ea typeface="Times New Roman"/>
                <a:cs typeface="Times New Roman"/>
                <a:sym typeface="Times New Roman"/>
              </a:rPr>
              <a:t>Angel Investors</a:t>
            </a:r>
            <a:endParaRPr sz="2220">
              <a:solidFill>
                <a:schemeClr val="accent3"/>
              </a:solidFill>
              <a:latin typeface="Times New Roman"/>
              <a:ea typeface="Times New Roman"/>
              <a:cs typeface="Times New Roman"/>
              <a:sym typeface="Times New Roman"/>
            </a:endParaRPr>
          </a:p>
        </p:txBody>
      </p:sp>
      <p:sp>
        <p:nvSpPr>
          <p:cNvPr id="164" name="Google Shape;164;p25"/>
          <p:cNvSpPr txBox="1"/>
          <p:nvPr>
            <p:ph idx="1" type="body"/>
          </p:nvPr>
        </p:nvSpPr>
        <p:spPr>
          <a:xfrm>
            <a:off x="311700" y="1229875"/>
            <a:ext cx="8520600" cy="3339000"/>
          </a:xfrm>
          <a:prstGeom prst="rect">
            <a:avLst/>
          </a:prstGeom>
        </p:spPr>
        <p:txBody>
          <a:bodyPr anchorCtr="0" anchor="t" bIns="91425" lIns="91425" spcFirstLastPara="1" rIns="91425" wrap="square" tIns="91425">
            <a:normAutofit fontScale="85000"/>
          </a:bodyPr>
          <a:lstStyle/>
          <a:p>
            <a:pPr indent="0" lvl="0" marL="0" rtl="0" algn="l">
              <a:spcBef>
                <a:spcPts val="0"/>
              </a:spcBef>
              <a:spcAft>
                <a:spcPts val="0"/>
              </a:spcAft>
              <a:buNone/>
            </a:pPr>
            <a:r>
              <a:rPr lang="en" sz="1600">
                <a:solidFill>
                  <a:srgbClr val="1A1A1A"/>
                </a:solidFill>
                <a:latin typeface="Times New Roman"/>
                <a:ea typeface="Times New Roman"/>
                <a:cs typeface="Times New Roman"/>
                <a:sym typeface="Times New Roman"/>
              </a:rPr>
              <a:t>Are individual investors that usually invest in different start-ups in the initial stage of start-up (Elnathan et al., 2022). </a:t>
            </a:r>
            <a:endParaRPr sz="1600">
              <a:solidFill>
                <a:srgbClr val="1A1A1A"/>
              </a:solidFill>
              <a:latin typeface="Times New Roman"/>
              <a:ea typeface="Times New Roman"/>
              <a:cs typeface="Times New Roman"/>
              <a:sym typeface="Times New Roman"/>
            </a:endParaRPr>
          </a:p>
          <a:p>
            <a:pPr indent="0" lvl="0" marL="0" rtl="0" algn="l">
              <a:spcBef>
                <a:spcPts val="1200"/>
              </a:spcBef>
              <a:spcAft>
                <a:spcPts val="0"/>
              </a:spcAft>
              <a:buNone/>
            </a:pPr>
            <a:r>
              <a:rPr lang="en" sz="1600">
                <a:solidFill>
                  <a:srgbClr val="1A1A1A"/>
                </a:solidFill>
                <a:latin typeface="Times New Roman"/>
                <a:ea typeface="Times New Roman"/>
                <a:cs typeface="Times New Roman"/>
                <a:sym typeface="Times New Roman"/>
              </a:rPr>
              <a:t>Angel investors are usually experienced and knowledgeable investors. </a:t>
            </a:r>
            <a:endParaRPr sz="1600">
              <a:solidFill>
                <a:srgbClr val="1A1A1A"/>
              </a:solidFill>
              <a:latin typeface="Times New Roman"/>
              <a:ea typeface="Times New Roman"/>
              <a:cs typeface="Times New Roman"/>
              <a:sym typeface="Times New Roman"/>
            </a:endParaRPr>
          </a:p>
          <a:p>
            <a:pPr indent="0" lvl="0" marL="0" rtl="0" algn="l">
              <a:spcBef>
                <a:spcPts val="1200"/>
              </a:spcBef>
              <a:spcAft>
                <a:spcPts val="0"/>
              </a:spcAft>
              <a:buNone/>
            </a:pPr>
            <a:r>
              <a:rPr lang="en" sz="1600">
                <a:solidFill>
                  <a:srgbClr val="1A1A1A"/>
                </a:solidFill>
                <a:latin typeface="Times New Roman"/>
                <a:ea typeface="Times New Roman"/>
                <a:cs typeface="Times New Roman"/>
                <a:sym typeface="Times New Roman"/>
              </a:rPr>
              <a:t>They are wealthy financial private investors who are focused on funding small business ventures in exchange for equity.</a:t>
            </a:r>
            <a:endParaRPr sz="1600">
              <a:solidFill>
                <a:srgbClr val="1A1A1A"/>
              </a:solidFill>
              <a:latin typeface="Times New Roman"/>
              <a:ea typeface="Times New Roman"/>
              <a:cs typeface="Times New Roman"/>
              <a:sym typeface="Times New Roman"/>
            </a:endParaRPr>
          </a:p>
          <a:p>
            <a:pPr indent="0" lvl="0" marL="0" rtl="0" algn="l">
              <a:spcBef>
                <a:spcPts val="1200"/>
              </a:spcBef>
              <a:spcAft>
                <a:spcPts val="0"/>
              </a:spcAft>
              <a:buNone/>
            </a:pPr>
            <a:r>
              <a:rPr lang="en" sz="1600">
                <a:solidFill>
                  <a:srgbClr val="1A1A1A"/>
                </a:solidFill>
                <a:latin typeface="Times New Roman"/>
                <a:ea typeface="Times New Roman"/>
                <a:cs typeface="Times New Roman"/>
                <a:sym typeface="Times New Roman"/>
              </a:rPr>
              <a:t>They take 20-25% of the profit depending on the initial terms of agreement.</a:t>
            </a:r>
            <a:endParaRPr sz="1600">
              <a:solidFill>
                <a:srgbClr val="1A1A1A"/>
              </a:solidFill>
              <a:latin typeface="Times New Roman"/>
              <a:ea typeface="Times New Roman"/>
              <a:cs typeface="Times New Roman"/>
              <a:sym typeface="Times New Roman"/>
            </a:endParaRPr>
          </a:p>
          <a:p>
            <a:pPr indent="0" lvl="0" marL="0" rtl="0" algn="l">
              <a:spcBef>
                <a:spcPts val="1200"/>
              </a:spcBef>
              <a:spcAft>
                <a:spcPts val="0"/>
              </a:spcAft>
              <a:buNone/>
            </a:pPr>
            <a:r>
              <a:rPr lang="en" sz="1600">
                <a:solidFill>
                  <a:srgbClr val="1A1A1A"/>
                </a:solidFill>
                <a:latin typeface="Times New Roman"/>
                <a:ea typeface="Times New Roman"/>
                <a:cs typeface="Times New Roman"/>
                <a:sym typeface="Times New Roman"/>
              </a:rPr>
              <a:t>The most common disadvantage is that the business loses complete control as the angel investor will have influence in the decision making process.</a:t>
            </a:r>
            <a:endParaRPr sz="1600">
              <a:solidFill>
                <a:srgbClr val="1A1A1A"/>
              </a:solidFill>
              <a:latin typeface="Times New Roman"/>
              <a:ea typeface="Times New Roman"/>
              <a:cs typeface="Times New Roman"/>
              <a:sym typeface="Times New Roman"/>
            </a:endParaRPr>
          </a:p>
          <a:p>
            <a:pPr indent="0" lvl="0" marL="0" rtl="0" algn="l">
              <a:spcBef>
                <a:spcPts val="1200"/>
              </a:spcBef>
              <a:spcAft>
                <a:spcPts val="0"/>
              </a:spcAft>
              <a:buNone/>
            </a:pPr>
            <a:r>
              <a:rPr lang="en" sz="1600">
                <a:solidFill>
                  <a:srgbClr val="1A1A1A"/>
                </a:solidFill>
                <a:latin typeface="Times New Roman"/>
                <a:ea typeface="Times New Roman"/>
                <a:cs typeface="Times New Roman"/>
                <a:sym typeface="Times New Roman"/>
              </a:rPr>
              <a:t>An Angel investor can be found through : networking, internet platforms or fundraising advisors.</a:t>
            </a:r>
            <a:endParaRPr sz="1600">
              <a:solidFill>
                <a:srgbClr val="1A1A1A"/>
              </a:solidFill>
              <a:latin typeface="Times New Roman"/>
              <a:ea typeface="Times New Roman"/>
              <a:cs typeface="Times New Roman"/>
              <a:sym typeface="Times New Roman"/>
            </a:endParaRPr>
          </a:p>
          <a:p>
            <a:pPr indent="0" lvl="0" marL="0" rtl="0" algn="l">
              <a:spcBef>
                <a:spcPts val="1200"/>
              </a:spcBef>
              <a:spcAft>
                <a:spcPts val="1200"/>
              </a:spcAft>
              <a:buNone/>
            </a:pPr>
            <a:r>
              <a:rPr lang="en" sz="1600">
                <a:solidFill>
                  <a:srgbClr val="1A1A1A"/>
                </a:solidFill>
                <a:latin typeface="Times New Roman"/>
                <a:ea typeface="Times New Roman"/>
                <a:cs typeface="Times New Roman"/>
                <a:sym typeface="Times New Roman"/>
              </a:rPr>
              <a:t>They should be able to offer the right experience, helpful contacts, relationships with other investors other than just cash.</a:t>
            </a:r>
            <a:endParaRPr sz="1600">
              <a:solidFill>
                <a:srgbClr val="1A1A1A"/>
              </a:solidFill>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26"/>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SzPts val="990"/>
              <a:buNone/>
            </a:pPr>
            <a:r>
              <a:rPr lang="en" sz="2220">
                <a:solidFill>
                  <a:schemeClr val="accent3"/>
                </a:solidFill>
                <a:latin typeface="Times New Roman"/>
                <a:ea typeface="Times New Roman"/>
                <a:cs typeface="Times New Roman"/>
                <a:sym typeface="Times New Roman"/>
              </a:rPr>
              <a:t>Venture capital funds </a:t>
            </a:r>
            <a:endParaRPr sz="2220">
              <a:solidFill>
                <a:schemeClr val="accent3"/>
              </a:solidFill>
              <a:latin typeface="Times New Roman"/>
              <a:ea typeface="Times New Roman"/>
              <a:cs typeface="Times New Roman"/>
              <a:sym typeface="Times New Roman"/>
            </a:endParaRPr>
          </a:p>
        </p:txBody>
      </p:sp>
      <p:sp>
        <p:nvSpPr>
          <p:cNvPr id="170" name="Google Shape;170;p26"/>
          <p:cNvSpPr txBox="1"/>
          <p:nvPr>
            <p:ph idx="1" type="body"/>
          </p:nvPr>
        </p:nvSpPr>
        <p:spPr>
          <a:xfrm>
            <a:off x="311700" y="1229875"/>
            <a:ext cx="8520600" cy="3339000"/>
          </a:xfrm>
          <a:prstGeom prst="rect">
            <a:avLst/>
          </a:prstGeom>
        </p:spPr>
        <p:txBody>
          <a:bodyPr anchorCtr="0" anchor="t" bIns="91425" lIns="91425" spcFirstLastPara="1" rIns="91425" wrap="square" tIns="91425">
            <a:normAutofit fontScale="85000" lnSpcReduction="10000"/>
          </a:bodyPr>
          <a:lstStyle/>
          <a:p>
            <a:pPr indent="0" lvl="0" marL="0" rtl="0" algn="just">
              <a:spcBef>
                <a:spcPts val="1200"/>
              </a:spcBef>
              <a:spcAft>
                <a:spcPts val="0"/>
              </a:spcAft>
              <a:buNone/>
            </a:pPr>
            <a:r>
              <a:rPr lang="en" sz="1600">
                <a:solidFill>
                  <a:srgbClr val="1A1A1A"/>
                </a:solidFill>
                <a:latin typeface="Times New Roman"/>
                <a:ea typeface="Times New Roman"/>
                <a:cs typeface="Times New Roman"/>
                <a:sym typeface="Times New Roman"/>
              </a:rPr>
              <a:t>These types of funds are offered by venture capital organizations and usually, these are the financing firms (Wiśniewska, 2018). </a:t>
            </a:r>
            <a:endParaRPr sz="1600">
              <a:solidFill>
                <a:srgbClr val="1A1A1A"/>
              </a:solidFill>
              <a:latin typeface="Times New Roman"/>
              <a:ea typeface="Times New Roman"/>
              <a:cs typeface="Times New Roman"/>
              <a:sym typeface="Times New Roman"/>
            </a:endParaRPr>
          </a:p>
          <a:p>
            <a:pPr indent="0" lvl="0" marL="0" rtl="0" algn="just">
              <a:spcBef>
                <a:spcPts val="1200"/>
              </a:spcBef>
              <a:spcAft>
                <a:spcPts val="0"/>
              </a:spcAft>
              <a:buNone/>
            </a:pPr>
            <a:r>
              <a:rPr lang="en" sz="1600">
                <a:solidFill>
                  <a:srgbClr val="1A1A1A"/>
                </a:solidFill>
                <a:latin typeface="Times New Roman"/>
                <a:ea typeface="Times New Roman"/>
                <a:cs typeface="Times New Roman"/>
                <a:sym typeface="Times New Roman"/>
              </a:rPr>
              <a:t>They offer huge capital amount to the different start-ups that are at their initial stage in order to support their expansion as well as growth (Wiśniewska, 2018). </a:t>
            </a:r>
            <a:endParaRPr sz="1600">
              <a:solidFill>
                <a:srgbClr val="1A1A1A"/>
              </a:solidFill>
              <a:latin typeface="Times New Roman"/>
              <a:ea typeface="Times New Roman"/>
              <a:cs typeface="Times New Roman"/>
              <a:sym typeface="Times New Roman"/>
            </a:endParaRPr>
          </a:p>
          <a:p>
            <a:pPr indent="0" lvl="0" marL="0" rtl="0" algn="just">
              <a:spcBef>
                <a:spcPts val="1200"/>
              </a:spcBef>
              <a:spcAft>
                <a:spcPts val="0"/>
              </a:spcAft>
              <a:buNone/>
            </a:pPr>
            <a:r>
              <a:rPr lang="en" sz="1600">
                <a:solidFill>
                  <a:srgbClr val="1A1A1A"/>
                </a:solidFill>
                <a:latin typeface="Times New Roman"/>
                <a:ea typeface="Times New Roman"/>
                <a:cs typeface="Times New Roman"/>
                <a:sym typeface="Times New Roman"/>
              </a:rPr>
              <a:t>They make money from the interest of their investments and management fees. </a:t>
            </a:r>
            <a:endParaRPr sz="1600">
              <a:solidFill>
                <a:srgbClr val="1A1A1A"/>
              </a:solidFill>
              <a:latin typeface="Times New Roman"/>
              <a:ea typeface="Times New Roman"/>
              <a:cs typeface="Times New Roman"/>
              <a:sym typeface="Times New Roman"/>
            </a:endParaRPr>
          </a:p>
          <a:p>
            <a:pPr indent="0" lvl="0" marL="0" rtl="0" algn="just">
              <a:spcBef>
                <a:spcPts val="1200"/>
              </a:spcBef>
              <a:spcAft>
                <a:spcPts val="0"/>
              </a:spcAft>
              <a:buNone/>
            </a:pPr>
            <a:r>
              <a:rPr lang="en" sz="1600">
                <a:solidFill>
                  <a:srgbClr val="1A1A1A"/>
                </a:solidFill>
                <a:latin typeface="Times New Roman"/>
                <a:ea typeface="Times New Roman"/>
                <a:cs typeface="Times New Roman"/>
                <a:sym typeface="Times New Roman"/>
              </a:rPr>
              <a:t>Venture capitalists usually invest in high -risk start -ups in exchange for equity.</a:t>
            </a:r>
            <a:endParaRPr sz="1600">
              <a:solidFill>
                <a:srgbClr val="1A1A1A"/>
              </a:solidFill>
              <a:latin typeface="Times New Roman"/>
              <a:ea typeface="Times New Roman"/>
              <a:cs typeface="Times New Roman"/>
              <a:sym typeface="Times New Roman"/>
            </a:endParaRPr>
          </a:p>
          <a:p>
            <a:pPr indent="0" lvl="0" marL="0" rtl="0" algn="just">
              <a:spcBef>
                <a:spcPts val="1200"/>
              </a:spcBef>
              <a:spcAft>
                <a:spcPts val="0"/>
              </a:spcAft>
              <a:buNone/>
            </a:pPr>
            <a:r>
              <a:rPr lang="en" sz="1600">
                <a:solidFill>
                  <a:srgbClr val="1A1A1A"/>
                </a:solidFill>
                <a:latin typeface="Times New Roman"/>
                <a:ea typeface="Times New Roman"/>
                <a:cs typeface="Times New Roman"/>
                <a:sym typeface="Times New Roman"/>
              </a:rPr>
              <a:t>Corporate venture capital is the investment that is made via the big scale companies directly to the specific start-up. </a:t>
            </a:r>
            <a:endParaRPr sz="1600">
              <a:solidFill>
                <a:srgbClr val="1A1A1A"/>
              </a:solidFill>
              <a:latin typeface="Times New Roman"/>
              <a:ea typeface="Times New Roman"/>
              <a:cs typeface="Times New Roman"/>
              <a:sym typeface="Times New Roman"/>
            </a:endParaRPr>
          </a:p>
          <a:p>
            <a:pPr indent="0" lvl="0" marL="0" rtl="0" algn="just">
              <a:spcBef>
                <a:spcPts val="1200"/>
              </a:spcBef>
              <a:spcAft>
                <a:spcPts val="0"/>
              </a:spcAft>
              <a:buNone/>
            </a:pPr>
            <a:r>
              <a:rPr lang="en" sz="1600">
                <a:solidFill>
                  <a:srgbClr val="1A1A1A"/>
                </a:solidFill>
                <a:latin typeface="Times New Roman"/>
                <a:ea typeface="Times New Roman"/>
                <a:cs typeface="Times New Roman"/>
                <a:sym typeface="Times New Roman"/>
              </a:rPr>
              <a:t>In exchange, the funding organization gets the equity or it can use the start-up resources that include proprietary technology as well as in-demand products (Wiśniewska, 2018). </a:t>
            </a:r>
            <a:endParaRPr sz="1400">
              <a:solidFill>
                <a:srgbClr val="1A1A1A"/>
              </a:solidFill>
              <a:latin typeface="Times New Roman"/>
              <a:ea typeface="Times New Roman"/>
              <a:cs typeface="Times New Roman"/>
              <a:sym typeface="Times New Roman"/>
            </a:endParaRPr>
          </a:p>
          <a:p>
            <a:pPr indent="0" lvl="0" marL="457200" rtl="0" algn="just">
              <a:spcBef>
                <a:spcPts val="1200"/>
              </a:spcBef>
              <a:spcAft>
                <a:spcPts val="1200"/>
              </a:spcAft>
              <a:buNone/>
            </a:pPr>
            <a:r>
              <a:t/>
            </a:r>
            <a:endParaRPr sz="1600">
              <a:solidFill>
                <a:srgbClr val="1A1A1A"/>
              </a:solidFill>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4" name="Shape 174"/>
        <p:cNvGrpSpPr/>
        <p:nvPr/>
      </p:nvGrpSpPr>
      <p:grpSpPr>
        <a:xfrm>
          <a:off x="0" y="0"/>
          <a:ext cx="0" cy="0"/>
          <a:chOff x="0" y="0"/>
          <a:chExt cx="0" cy="0"/>
        </a:xfrm>
      </p:grpSpPr>
      <p:sp>
        <p:nvSpPr>
          <p:cNvPr id="175" name="Google Shape;175;p27"/>
          <p:cNvSpPr txBox="1"/>
          <p:nvPr>
            <p:ph type="title"/>
          </p:nvPr>
        </p:nvSpPr>
        <p:spPr>
          <a:xfrm>
            <a:off x="311700" y="410000"/>
            <a:ext cx="8520600" cy="6078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SzPts val="990"/>
              <a:buNone/>
            </a:pPr>
            <a:r>
              <a:rPr lang="en" sz="1800">
                <a:solidFill>
                  <a:schemeClr val="accent3"/>
                </a:solidFill>
                <a:latin typeface="Times New Roman"/>
                <a:ea typeface="Times New Roman"/>
                <a:cs typeface="Times New Roman"/>
                <a:sym typeface="Times New Roman"/>
              </a:rPr>
              <a:t>Crowdfunding</a:t>
            </a:r>
            <a:endParaRPr sz="1800">
              <a:solidFill>
                <a:schemeClr val="accent3"/>
              </a:solidFill>
              <a:latin typeface="Times New Roman"/>
              <a:ea typeface="Times New Roman"/>
              <a:cs typeface="Times New Roman"/>
              <a:sym typeface="Times New Roman"/>
            </a:endParaRPr>
          </a:p>
        </p:txBody>
      </p:sp>
      <p:sp>
        <p:nvSpPr>
          <p:cNvPr id="176" name="Google Shape;176;p27"/>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0" lvl="0" marL="0" rtl="0" algn="l">
              <a:lnSpc>
                <a:spcPct val="105000"/>
              </a:lnSpc>
              <a:spcBef>
                <a:spcPts val="0"/>
              </a:spcBef>
              <a:spcAft>
                <a:spcPts val="0"/>
              </a:spcAft>
              <a:buSzPts val="1018"/>
              <a:buNone/>
            </a:pPr>
            <a:r>
              <a:rPr lang="en" sz="1465">
                <a:solidFill>
                  <a:srgbClr val="1A1A1A"/>
                </a:solidFill>
                <a:latin typeface="Times New Roman"/>
                <a:ea typeface="Times New Roman"/>
                <a:cs typeface="Times New Roman"/>
                <a:sym typeface="Times New Roman"/>
              </a:rPr>
              <a:t>The three main types of crowdfunding measures are : equity based, donation based and debt based. </a:t>
            </a:r>
            <a:endParaRPr sz="1465">
              <a:solidFill>
                <a:srgbClr val="1A1A1A"/>
              </a:solidFill>
              <a:latin typeface="Times New Roman"/>
              <a:ea typeface="Times New Roman"/>
              <a:cs typeface="Times New Roman"/>
              <a:sym typeface="Times New Roman"/>
            </a:endParaRPr>
          </a:p>
          <a:p>
            <a:pPr indent="0" lvl="0" marL="0" rtl="0" algn="l">
              <a:lnSpc>
                <a:spcPct val="105000"/>
              </a:lnSpc>
              <a:spcBef>
                <a:spcPts val="1200"/>
              </a:spcBef>
              <a:spcAft>
                <a:spcPts val="0"/>
              </a:spcAft>
              <a:buSzPts val="1018"/>
              <a:buNone/>
            </a:pPr>
            <a:r>
              <a:rPr lang="en" sz="1465">
                <a:solidFill>
                  <a:srgbClr val="1A1A1A"/>
                </a:solidFill>
                <a:latin typeface="Times New Roman"/>
                <a:ea typeface="Times New Roman"/>
                <a:cs typeface="Times New Roman"/>
                <a:sym typeface="Times New Roman"/>
              </a:rPr>
              <a:t>Equity based crowdfunding involves a company raising money by issuing shares. </a:t>
            </a:r>
            <a:endParaRPr sz="1465">
              <a:solidFill>
                <a:srgbClr val="1A1A1A"/>
              </a:solidFill>
              <a:latin typeface="Times New Roman"/>
              <a:ea typeface="Times New Roman"/>
              <a:cs typeface="Times New Roman"/>
              <a:sym typeface="Times New Roman"/>
            </a:endParaRPr>
          </a:p>
          <a:p>
            <a:pPr indent="0" lvl="0" marL="0" rtl="0" algn="l">
              <a:lnSpc>
                <a:spcPct val="105000"/>
              </a:lnSpc>
              <a:spcBef>
                <a:spcPts val="1200"/>
              </a:spcBef>
              <a:spcAft>
                <a:spcPts val="0"/>
              </a:spcAft>
              <a:buSzPts val="1018"/>
              <a:buNone/>
            </a:pPr>
            <a:r>
              <a:rPr lang="en" sz="1465">
                <a:solidFill>
                  <a:srgbClr val="1A1A1A"/>
                </a:solidFill>
                <a:latin typeface="Times New Roman"/>
                <a:ea typeface="Times New Roman"/>
                <a:cs typeface="Times New Roman"/>
                <a:sym typeface="Times New Roman"/>
              </a:rPr>
              <a:t>Donation based crowdfunding is asking people to donate to a business in exchange for non-monetary rewards.</a:t>
            </a:r>
            <a:endParaRPr sz="1465">
              <a:solidFill>
                <a:srgbClr val="1A1A1A"/>
              </a:solidFill>
              <a:latin typeface="Times New Roman"/>
              <a:ea typeface="Times New Roman"/>
              <a:cs typeface="Times New Roman"/>
              <a:sym typeface="Times New Roman"/>
            </a:endParaRPr>
          </a:p>
          <a:p>
            <a:pPr indent="0" lvl="0" marL="0" rtl="0" algn="l">
              <a:lnSpc>
                <a:spcPct val="105000"/>
              </a:lnSpc>
              <a:spcBef>
                <a:spcPts val="1200"/>
              </a:spcBef>
              <a:spcAft>
                <a:spcPts val="0"/>
              </a:spcAft>
              <a:buSzPts val="1018"/>
              <a:buNone/>
            </a:pPr>
            <a:r>
              <a:rPr lang="en" sz="1465">
                <a:solidFill>
                  <a:srgbClr val="1A1A1A"/>
                </a:solidFill>
                <a:latin typeface="Times New Roman"/>
                <a:ea typeface="Times New Roman"/>
                <a:cs typeface="Times New Roman"/>
                <a:sym typeface="Times New Roman"/>
              </a:rPr>
              <a:t>Debt based crowdfunding is also known as peer lending. It </a:t>
            </a:r>
            <a:r>
              <a:rPr lang="en" sz="1465">
                <a:solidFill>
                  <a:srgbClr val="1A1A1A"/>
                </a:solidFill>
                <a:latin typeface="Times New Roman"/>
                <a:ea typeface="Times New Roman"/>
                <a:cs typeface="Times New Roman"/>
                <a:sym typeface="Times New Roman"/>
              </a:rPr>
              <a:t>involves</a:t>
            </a:r>
            <a:r>
              <a:rPr lang="en" sz="1465">
                <a:solidFill>
                  <a:srgbClr val="1A1A1A"/>
                </a:solidFill>
                <a:latin typeface="Times New Roman"/>
                <a:ea typeface="Times New Roman"/>
                <a:cs typeface="Times New Roman"/>
                <a:sym typeface="Times New Roman"/>
              </a:rPr>
              <a:t> later gains like dividends.</a:t>
            </a:r>
            <a:endParaRPr sz="1465">
              <a:solidFill>
                <a:srgbClr val="1A1A1A"/>
              </a:solidFill>
              <a:latin typeface="Times New Roman"/>
              <a:ea typeface="Times New Roman"/>
              <a:cs typeface="Times New Roman"/>
              <a:sym typeface="Times New Roman"/>
            </a:endParaRPr>
          </a:p>
          <a:p>
            <a:pPr indent="0" lvl="0" marL="0" rtl="0" algn="l">
              <a:lnSpc>
                <a:spcPct val="105000"/>
              </a:lnSpc>
              <a:spcBef>
                <a:spcPts val="1200"/>
              </a:spcBef>
              <a:spcAft>
                <a:spcPts val="0"/>
              </a:spcAft>
              <a:buSzPts val="1018"/>
              <a:buNone/>
            </a:pPr>
            <a:r>
              <a:rPr lang="en" sz="1465">
                <a:solidFill>
                  <a:srgbClr val="1A1A1A"/>
                </a:solidFill>
                <a:latin typeface="Times New Roman"/>
                <a:ea typeface="Times New Roman"/>
                <a:cs typeface="Times New Roman"/>
                <a:sym typeface="Times New Roman"/>
              </a:rPr>
              <a:t>Crowdfunding helps businesses gain funds more quickly by reaching out to a broader audience. </a:t>
            </a:r>
            <a:endParaRPr sz="1465">
              <a:solidFill>
                <a:srgbClr val="1A1A1A"/>
              </a:solidFill>
              <a:latin typeface="Times New Roman"/>
              <a:ea typeface="Times New Roman"/>
              <a:cs typeface="Times New Roman"/>
              <a:sym typeface="Times New Roman"/>
            </a:endParaRPr>
          </a:p>
          <a:p>
            <a:pPr indent="0" lvl="0" marL="0" rtl="0" algn="l">
              <a:lnSpc>
                <a:spcPct val="105000"/>
              </a:lnSpc>
              <a:spcBef>
                <a:spcPts val="1200"/>
              </a:spcBef>
              <a:spcAft>
                <a:spcPts val="1200"/>
              </a:spcAft>
              <a:buSzPts val="1018"/>
              <a:buNone/>
            </a:pPr>
            <a:r>
              <a:rPr lang="en" sz="1465">
                <a:solidFill>
                  <a:srgbClr val="1A1A1A"/>
                </a:solidFill>
                <a:latin typeface="Times New Roman"/>
                <a:ea typeface="Times New Roman"/>
                <a:cs typeface="Times New Roman"/>
                <a:sym typeface="Times New Roman"/>
              </a:rPr>
              <a:t>While it helps gain funds quickly, it also endangers the original idea of the business by exposing it to potential imitators.</a:t>
            </a:r>
            <a:endParaRPr sz="1465">
              <a:solidFill>
                <a:srgbClr val="1A1A1A"/>
              </a:solidFill>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0" name="Shape 180"/>
        <p:cNvGrpSpPr/>
        <p:nvPr/>
      </p:nvGrpSpPr>
      <p:grpSpPr>
        <a:xfrm>
          <a:off x="0" y="0"/>
          <a:ext cx="0" cy="0"/>
          <a:chOff x="0" y="0"/>
          <a:chExt cx="0" cy="0"/>
        </a:xfrm>
      </p:grpSpPr>
      <p:sp>
        <p:nvSpPr>
          <p:cNvPr id="181" name="Google Shape;181;p28"/>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SzPts val="990"/>
              <a:buNone/>
            </a:pPr>
            <a:r>
              <a:rPr lang="en" sz="2220">
                <a:solidFill>
                  <a:schemeClr val="accent3"/>
                </a:solidFill>
                <a:latin typeface="Times New Roman"/>
                <a:ea typeface="Times New Roman"/>
                <a:cs typeface="Times New Roman"/>
                <a:sym typeface="Times New Roman"/>
              </a:rPr>
              <a:t>Bank loan </a:t>
            </a:r>
            <a:endParaRPr sz="2220">
              <a:solidFill>
                <a:schemeClr val="accent3"/>
              </a:solidFill>
              <a:latin typeface="Times New Roman"/>
              <a:ea typeface="Times New Roman"/>
              <a:cs typeface="Times New Roman"/>
              <a:sym typeface="Times New Roman"/>
            </a:endParaRPr>
          </a:p>
        </p:txBody>
      </p:sp>
      <p:sp>
        <p:nvSpPr>
          <p:cNvPr id="182" name="Google Shape;182;p28"/>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0" lvl="0" marL="0" rtl="0" algn="just">
              <a:spcBef>
                <a:spcPts val="1200"/>
              </a:spcBef>
              <a:spcAft>
                <a:spcPts val="0"/>
              </a:spcAft>
              <a:buNone/>
            </a:pPr>
            <a:r>
              <a:rPr lang="en" sz="1600">
                <a:latin typeface="Times New Roman"/>
                <a:ea typeface="Times New Roman"/>
                <a:cs typeface="Times New Roman"/>
                <a:sym typeface="Times New Roman"/>
              </a:rPr>
              <a:t>It’s a common source of funding for start-ups that charge a specific amount of interest on the money. </a:t>
            </a:r>
            <a:endParaRPr sz="1600">
              <a:latin typeface="Times New Roman"/>
              <a:ea typeface="Times New Roman"/>
              <a:cs typeface="Times New Roman"/>
              <a:sym typeface="Times New Roman"/>
            </a:endParaRPr>
          </a:p>
          <a:p>
            <a:pPr indent="0" lvl="0" marL="0" rtl="0" algn="just">
              <a:spcBef>
                <a:spcPts val="1200"/>
              </a:spcBef>
              <a:spcAft>
                <a:spcPts val="0"/>
              </a:spcAft>
              <a:buNone/>
            </a:pPr>
            <a:r>
              <a:rPr lang="en" sz="1600">
                <a:latin typeface="Times New Roman"/>
                <a:ea typeface="Times New Roman"/>
                <a:cs typeface="Times New Roman"/>
                <a:sym typeface="Times New Roman"/>
              </a:rPr>
              <a:t>This source of funding also requires a guarantee that can be the house documents as well as any other assets (Troise et al., 2021).  </a:t>
            </a:r>
            <a:endParaRPr sz="1600">
              <a:latin typeface="Times New Roman"/>
              <a:ea typeface="Times New Roman"/>
              <a:cs typeface="Times New Roman"/>
              <a:sym typeface="Times New Roman"/>
            </a:endParaRPr>
          </a:p>
          <a:p>
            <a:pPr indent="0" lvl="0" marL="0" rtl="0" algn="l">
              <a:spcBef>
                <a:spcPts val="1200"/>
              </a:spcBef>
              <a:spcAft>
                <a:spcPts val="1200"/>
              </a:spcAft>
              <a:buNone/>
            </a:pPr>
            <a:r>
              <a:rPr lang="en" sz="1600">
                <a:latin typeface="Times New Roman"/>
                <a:ea typeface="Times New Roman"/>
                <a:cs typeface="Times New Roman"/>
                <a:sym typeface="Times New Roman"/>
              </a:rPr>
              <a:t>Banks often refuse loans to start ups because of the issues in the personal credits of the borrower.</a:t>
            </a:r>
            <a:endParaRPr sz="1600">
              <a:latin typeface="Times New Roman"/>
              <a:ea typeface="Times New Roman"/>
              <a:cs typeface="Times New Roman"/>
              <a:sym typeface="Times New Roman"/>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6" name="Shape 186"/>
        <p:cNvGrpSpPr/>
        <p:nvPr/>
      </p:nvGrpSpPr>
      <p:grpSpPr>
        <a:xfrm>
          <a:off x="0" y="0"/>
          <a:ext cx="0" cy="0"/>
          <a:chOff x="0" y="0"/>
          <a:chExt cx="0" cy="0"/>
        </a:xfrm>
      </p:grpSpPr>
      <p:sp>
        <p:nvSpPr>
          <p:cNvPr id="187" name="Google Shape;187;p29"/>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SzPts val="990"/>
              <a:buNone/>
            </a:pPr>
            <a:r>
              <a:rPr lang="en" sz="2220">
                <a:solidFill>
                  <a:schemeClr val="accent3"/>
                </a:solidFill>
                <a:latin typeface="Times New Roman"/>
                <a:ea typeface="Times New Roman"/>
                <a:cs typeface="Times New Roman"/>
                <a:sym typeface="Times New Roman"/>
              </a:rPr>
              <a:t>The ways that can help start-ups to effectively raise funds</a:t>
            </a:r>
            <a:endParaRPr sz="2220">
              <a:solidFill>
                <a:schemeClr val="accent3"/>
              </a:solidFill>
              <a:latin typeface="Times New Roman"/>
              <a:ea typeface="Times New Roman"/>
              <a:cs typeface="Times New Roman"/>
              <a:sym typeface="Times New Roman"/>
            </a:endParaRPr>
          </a:p>
        </p:txBody>
      </p:sp>
      <p:sp>
        <p:nvSpPr>
          <p:cNvPr id="188" name="Google Shape;188;p29"/>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327025" lvl="0" marL="457200" rtl="0" algn="just">
              <a:spcBef>
                <a:spcPts val="1200"/>
              </a:spcBef>
              <a:spcAft>
                <a:spcPts val="0"/>
              </a:spcAft>
              <a:buClr>
                <a:srgbClr val="1A1A1A"/>
              </a:buClr>
              <a:buSzPts val="1550"/>
              <a:buFont typeface="Times New Roman"/>
              <a:buAutoNum type="arabicPeriod"/>
            </a:pPr>
            <a:r>
              <a:rPr lang="en" sz="1550">
                <a:solidFill>
                  <a:srgbClr val="1A1A1A"/>
                </a:solidFill>
                <a:latin typeface="Times New Roman"/>
                <a:ea typeface="Times New Roman"/>
                <a:cs typeface="Times New Roman"/>
                <a:sym typeface="Times New Roman"/>
              </a:rPr>
              <a:t>By setting a clear vision to the start can help the business to effectively convene the investors and by this, they can take an interest in the start-up. </a:t>
            </a:r>
            <a:endParaRPr sz="1550">
              <a:solidFill>
                <a:srgbClr val="1A1A1A"/>
              </a:solidFill>
              <a:latin typeface="Times New Roman"/>
              <a:ea typeface="Times New Roman"/>
              <a:cs typeface="Times New Roman"/>
              <a:sym typeface="Times New Roman"/>
            </a:endParaRPr>
          </a:p>
          <a:p>
            <a:pPr indent="-333375" lvl="0" marL="457200" rtl="0" algn="just">
              <a:spcBef>
                <a:spcPts val="0"/>
              </a:spcBef>
              <a:spcAft>
                <a:spcPts val="0"/>
              </a:spcAft>
              <a:buClr>
                <a:srgbClr val="1A1A1A"/>
              </a:buClr>
              <a:buSzPts val="1650"/>
              <a:buFont typeface="Times New Roman"/>
              <a:buAutoNum type="arabicPeriod"/>
            </a:pPr>
            <a:r>
              <a:rPr lang="en" sz="1550">
                <a:solidFill>
                  <a:srgbClr val="1A1A1A"/>
                </a:solidFill>
                <a:latin typeface="Times New Roman"/>
                <a:ea typeface="Times New Roman"/>
                <a:cs typeface="Times New Roman"/>
                <a:sym typeface="Times New Roman"/>
              </a:rPr>
              <a:t>Applying for loans under the conditions of government schemes can be beneficial to fundraising </a:t>
            </a:r>
            <a:r>
              <a:rPr lang="en" sz="1700">
                <a:solidFill>
                  <a:srgbClr val="1A1A1A"/>
                </a:solidFill>
                <a:latin typeface="Times New Roman"/>
                <a:ea typeface="Times New Roman"/>
                <a:cs typeface="Times New Roman"/>
                <a:sym typeface="Times New Roman"/>
              </a:rPr>
              <a:t>(Vijai, 2019)</a:t>
            </a:r>
            <a:r>
              <a:rPr lang="en" sz="1550">
                <a:solidFill>
                  <a:srgbClr val="1A1A1A"/>
                </a:solidFill>
                <a:latin typeface="Times New Roman"/>
                <a:ea typeface="Times New Roman"/>
                <a:cs typeface="Times New Roman"/>
                <a:sym typeface="Times New Roman"/>
              </a:rPr>
              <a:t>. </a:t>
            </a:r>
            <a:endParaRPr sz="1550">
              <a:solidFill>
                <a:srgbClr val="1A1A1A"/>
              </a:solidFill>
              <a:latin typeface="Times New Roman"/>
              <a:ea typeface="Times New Roman"/>
              <a:cs typeface="Times New Roman"/>
              <a:sym typeface="Times New Roman"/>
            </a:endParaRPr>
          </a:p>
          <a:p>
            <a:pPr indent="-327025" lvl="0" marL="457200" rtl="0" algn="just">
              <a:spcBef>
                <a:spcPts val="0"/>
              </a:spcBef>
              <a:spcAft>
                <a:spcPts val="0"/>
              </a:spcAft>
              <a:buClr>
                <a:srgbClr val="1A1A1A"/>
              </a:buClr>
              <a:buSzPts val="1550"/>
              <a:buFont typeface="Times New Roman"/>
              <a:buAutoNum type="arabicPeriod"/>
            </a:pPr>
            <a:r>
              <a:rPr lang="en" sz="1550">
                <a:solidFill>
                  <a:srgbClr val="1A1A1A"/>
                </a:solidFill>
                <a:latin typeface="Times New Roman"/>
                <a:ea typeface="Times New Roman"/>
                <a:cs typeface="Times New Roman"/>
                <a:sym typeface="Times New Roman"/>
              </a:rPr>
              <a:t>Building a strong network of employees, management as well as clients can attract investors in order to invest in start-ups. </a:t>
            </a:r>
            <a:endParaRPr sz="1550">
              <a:solidFill>
                <a:srgbClr val="1A1A1A"/>
              </a:solidFill>
              <a:latin typeface="Times New Roman"/>
              <a:ea typeface="Times New Roman"/>
              <a:cs typeface="Times New Roman"/>
              <a:sym typeface="Times New Roman"/>
            </a:endParaRPr>
          </a:p>
          <a:p>
            <a:pPr indent="-327025" lvl="0" marL="457200" rtl="0" algn="just">
              <a:spcBef>
                <a:spcPts val="0"/>
              </a:spcBef>
              <a:spcAft>
                <a:spcPts val="0"/>
              </a:spcAft>
              <a:buClr>
                <a:srgbClr val="1A1A1A"/>
              </a:buClr>
              <a:buSzPts val="1550"/>
              <a:buFont typeface="Times New Roman"/>
              <a:buAutoNum type="arabicPeriod"/>
            </a:pPr>
            <a:r>
              <a:rPr lang="en" sz="1550">
                <a:solidFill>
                  <a:srgbClr val="1A1A1A"/>
                </a:solidFill>
                <a:latin typeface="Times New Roman"/>
                <a:ea typeface="Times New Roman"/>
                <a:cs typeface="Times New Roman"/>
                <a:sym typeface="Times New Roman"/>
              </a:rPr>
              <a:t>By adopting the innovative approach and continuous development also be great options to raise funds as it attracts market experts, entrepreneurs, and investors. </a:t>
            </a:r>
            <a:endParaRPr sz="1550">
              <a:solidFill>
                <a:srgbClr val="1A1A1A"/>
              </a:solidFill>
              <a:latin typeface="Times New Roman"/>
              <a:ea typeface="Times New Roman"/>
              <a:cs typeface="Times New Roman"/>
              <a:sym typeface="Times New Roman"/>
            </a:endParaRPr>
          </a:p>
          <a:p>
            <a:pPr indent="0" lvl="0" marL="0" rtl="0" algn="l">
              <a:spcBef>
                <a:spcPts val="1200"/>
              </a:spcBef>
              <a:spcAft>
                <a:spcPts val="1200"/>
              </a:spcAft>
              <a:buNone/>
            </a:pPr>
            <a:r>
              <a:t/>
            </a:r>
            <a:endParaRPr>
              <a:solidFill>
                <a:srgbClr val="1A1A1A"/>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2" name="Shape 192"/>
        <p:cNvGrpSpPr/>
        <p:nvPr/>
      </p:nvGrpSpPr>
      <p:grpSpPr>
        <a:xfrm>
          <a:off x="0" y="0"/>
          <a:ext cx="0" cy="0"/>
          <a:chOff x="0" y="0"/>
          <a:chExt cx="0" cy="0"/>
        </a:xfrm>
      </p:grpSpPr>
      <p:sp>
        <p:nvSpPr>
          <p:cNvPr id="193" name="Google Shape;193;p30"/>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SzPts val="990"/>
              <a:buNone/>
            </a:pPr>
            <a:r>
              <a:rPr lang="en" sz="2220">
                <a:solidFill>
                  <a:schemeClr val="accent3"/>
                </a:solidFill>
                <a:latin typeface="Times New Roman"/>
                <a:ea typeface="Times New Roman"/>
                <a:cs typeface="Times New Roman"/>
                <a:sym typeface="Times New Roman"/>
              </a:rPr>
              <a:t>Conclusion	</a:t>
            </a:r>
            <a:endParaRPr sz="2220">
              <a:solidFill>
                <a:schemeClr val="accent3"/>
              </a:solidFill>
              <a:latin typeface="Times New Roman"/>
              <a:ea typeface="Times New Roman"/>
              <a:cs typeface="Times New Roman"/>
              <a:sym typeface="Times New Roman"/>
            </a:endParaRPr>
          </a:p>
        </p:txBody>
      </p:sp>
      <p:sp>
        <p:nvSpPr>
          <p:cNvPr id="194" name="Google Shape;194;p30"/>
          <p:cNvSpPr txBox="1"/>
          <p:nvPr>
            <p:ph idx="1" type="body"/>
          </p:nvPr>
        </p:nvSpPr>
        <p:spPr>
          <a:xfrm>
            <a:off x="311700" y="1229875"/>
            <a:ext cx="8520600" cy="33390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 sz="1600">
                <a:latin typeface="Times New Roman"/>
                <a:ea typeface="Times New Roman"/>
                <a:cs typeface="Times New Roman"/>
                <a:sym typeface="Times New Roman"/>
              </a:rPr>
              <a:t>Upon discussing the above </a:t>
            </a:r>
            <a:r>
              <a:rPr lang="en" sz="1600">
                <a:latin typeface="Times New Roman"/>
                <a:ea typeface="Times New Roman"/>
                <a:cs typeface="Times New Roman"/>
                <a:sym typeface="Times New Roman"/>
              </a:rPr>
              <a:t>mentioned</a:t>
            </a:r>
            <a:r>
              <a:rPr lang="en" sz="1600">
                <a:latin typeface="Times New Roman"/>
                <a:ea typeface="Times New Roman"/>
                <a:cs typeface="Times New Roman"/>
                <a:sym typeface="Times New Roman"/>
              </a:rPr>
              <a:t> points, we can say that start ups can effectively raise funds provided they do the </a:t>
            </a:r>
            <a:r>
              <a:rPr lang="en" sz="1600">
                <a:latin typeface="Times New Roman"/>
                <a:ea typeface="Times New Roman"/>
                <a:cs typeface="Times New Roman"/>
                <a:sym typeface="Times New Roman"/>
              </a:rPr>
              <a:t>essential</a:t>
            </a:r>
            <a:r>
              <a:rPr lang="en" sz="1600">
                <a:latin typeface="Times New Roman"/>
                <a:ea typeface="Times New Roman"/>
                <a:cs typeface="Times New Roman"/>
                <a:sym typeface="Times New Roman"/>
              </a:rPr>
              <a:t> planning beforehand. </a:t>
            </a:r>
            <a:endParaRPr sz="1600">
              <a:latin typeface="Times New Roman"/>
              <a:ea typeface="Times New Roman"/>
              <a:cs typeface="Times New Roman"/>
              <a:sym typeface="Times New Roman"/>
            </a:endParaRPr>
          </a:p>
          <a:p>
            <a:pPr indent="0" lvl="0" marL="0" rtl="0" algn="l">
              <a:spcBef>
                <a:spcPts val="1200"/>
              </a:spcBef>
              <a:spcAft>
                <a:spcPts val="0"/>
              </a:spcAft>
              <a:buNone/>
            </a:pPr>
            <a:r>
              <a:rPr lang="en" sz="1600">
                <a:latin typeface="Times New Roman"/>
                <a:ea typeface="Times New Roman"/>
                <a:cs typeface="Times New Roman"/>
                <a:sym typeface="Times New Roman"/>
              </a:rPr>
              <a:t>Networking plays an important role and also choosing the right advisor or having the appropriate knowledge of choosing the right investor is crucial.</a:t>
            </a:r>
            <a:endParaRPr sz="1600">
              <a:latin typeface="Times New Roman"/>
              <a:ea typeface="Times New Roman"/>
              <a:cs typeface="Times New Roman"/>
              <a:sym typeface="Times New Roman"/>
            </a:endParaRPr>
          </a:p>
          <a:p>
            <a:pPr indent="0" lvl="0" marL="0" rtl="0" algn="l">
              <a:spcBef>
                <a:spcPts val="1200"/>
              </a:spcBef>
              <a:spcAft>
                <a:spcPts val="0"/>
              </a:spcAft>
              <a:buNone/>
            </a:pPr>
            <a:r>
              <a:rPr lang="en" sz="1600">
                <a:latin typeface="Times New Roman"/>
                <a:ea typeface="Times New Roman"/>
                <a:cs typeface="Times New Roman"/>
                <a:sym typeface="Times New Roman"/>
              </a:rPr>
              <a:t>Before seeking outside capital, the capital needs should be recognised inside out and all the financial projections must be taken into consideration.</a:t>
            </a:r>
            <a:endParaRPr sz="1600">
              <a:latin typeface="Times New Roman"/>
              <a:ea typeface="Times New Roman"/>
              <a:cs typeface="Times New Roman"/>
              <a:sym typeface="Times New Roman"/>
            </a:endParaRPr>
          </a:p>
          <a:p>
            <a:pPr indent="0" lvl="0" marL="0" rtl="0" algn="l">
              <a:spcBef>
                <a:spcPts val="1200"/>
              </a:spcBef>
              <a:spcAft>
                <a:spcPts val="0"/>
              </a:spcAft>
              <a:buNone/>
            </a:pPr>
            <a:r>
              <a:rPr lang="en" sz="1600">
                <a:latin typeface="Times New Roman"/>
                <a:ea typeface="Times New Roman"/>
                <a:cs typeface="Times New Roman"/>
                <a:sym typeface="Times New Roman"/>
              </a:rPr>
              <a:t>Thorough research must be done before </a:t>
            </a:r>
            <a:r>
              <a:rPr lang="en" sz="1600">
                <a:latin typeface="Times New Roman"/>
                <a:ea typeface="Times New Roman"/>
                <a:cs typeface="Times New Roman"/>
                <a:sym typeface="Times New Roman"/>
              </a:rPr>
              <a:t>selecting</a:t>
            </a:r>
            <a:r>
              <a:rPr lang="en" sz="1600">
                <a:latin typeface="Times New Roman"/>
                <a:ea typeface="Times New Roman"/>
                <a:cs typeface="Times New Roman"/>
                <a:sym typeface="Times New Roman"/>
              </a:rPr>
              <a:t> one particular source of fundraising.</a:t>
            </a:r>
            <a:endParaRPr sz="1600">
              <a:latin typeface="Times New Roman"/>
              <a:ea typeface="Times New Roman"/>
              <a:cs typeface="Times New Roman"/>
              <a:sym typeface="Times New Roman"/>
            </a:endParaRPr>
          </a:p>
          <a:p>
            <a:pPr indent="0" lvl="0" marL="0" rtl="0" algn="l">
              <a:spcBef>
                <a:spcPts val="1200"/>
              </a:spcBef>
              <a:spcAft>
                <a:spcPts val="0"/>
              </a:spcAft>
              <a:buNone/>
            </a:pPr>
            <a:r>
              <a:t/>
            </a:r>
            <a:endParaRPr sz="1600">
              <a:latin typeface="Times New Roman"/>
              <a:ea typeface="Times New Roman"/>
              <a:cs typeface="Times New Roman"/>
              <a:sym typeface="Times New Roman"/>
            </a:endParaRPr>
          </a:p>
          <a:p>
            <a:pPr indent="0" lvl="0" marL="0" rtl="0" algn="l">
              <a:spcBef>
                <a:spcPts val="1200"/>
              </a:spcBef>
              <a:spcAft>
                <a:spcPts val="1200"/>
              </a:spcAft>
              <a:buNone/>
            </a:pPr>
            <a:r>
              <a:t/>
            </a:r>
            <a:endParaRPr sz="1600">
              <a:latin typeface="Times New Roman"/>
              <a:ea typeface="Times New Roman"/>
              <a:cs typeface="Times New Roman"/>
              <a:sym typeface="Times New Roman"/>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8" name="Shape 198"/>
        <p:cNvGrpSpPr/>
        <p:nvPr/>
      </p:nvGrpSpPr>
      <p:grpSpPr>
        <a:xfrm>
          <a:off x="0" y="0"/>
          <a:ext cx="0" cy="0"/>
          <a:chOff x="0" y="0"/>
          <a:chExt cx="0" cy="0"/>
        </a:xfrm>
      </p:grpSpPr>
      <p:sp>
        <p:nvSpPr>
          <p:cNvPr id="199" name="Google Shape;199;p31"/>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SzPts val="990"/>
              <a:buNone/>
            </a:pPr>
            <a:r>
              <a:rPr lang="en" sz="2220">
                <a:solidFill>
                  <a:schemeClr val="accent3"/>
                </a:solidFill>
                <a:latin typeface="Times New Roman"/>
                <a:ea typeface="Times New Roman"/>
                <a:cs typeface="Times New Roman"/>
                <a:sym typeface="Times New Roman"/>
              </a:rPr>
              <a:t>References</a:t>
            </a:r>
            <a:endParaRPr sz="2220">
              <a:solidFill>
                <a:schemeClr val="accent3"/>
              </a:solidFill>
              <a:latin typeface="Times New Roman"/>
              <a:ea typeface="Times New Roman"/>
              <a:cs typeface="Times New Roman"/>
              <a:sym typeface="Times New Roman"/>
            </a:endParaRPr>
          </a:p>
        </p:txBody>
      </p:sp>
      <p:sp>
        <p:nvSpPr>
          <p:cNvPr id="200" name="Google Shape;200;p31"/>
          <p:cNvSpPr txBox="1"/>
          <p:nvPr>
            <p:ph idx="1" type="body"/>
          </p:nvPr>
        </p:nvSpPr>
        <p:spPr>
          <a:xfrm>
            <a:off x="311700" y="1229875"/>
            <a:ext cx="8520600" cy="3339000"/>
          </a:xfrm>
          <a:prstGeom prst="rect">
            <a:avLst/>
          </a:prstGeom>
        </p:spPr>
        <p:txBody>
          <a:bodyPr anchorCtr="0" anchor="t" bIns="91425" lIns="91425" spcFirstLastPara="1" rIns="91425" wrap="square" tIns="91425">
            <a:normAutofit lnSpcReduction="20000"/>
          </a:bodyPr>
          <a:lstStyle/>
          <a:p>
            <a:pPr indent="0" lvl="0" marL="0" rtl="0" algn="ctr">
              <a:spcBef>
                <a:spcPts val="0"/>
              </a:spcBef>
              <a:spcAft>
                <a:spcPts val="0"/>
              </a:spcAft>
              <a:buClr>
                <a:schemeClr val="dk1"/>
              </a:buClr>
              <a:buSzPts val="1100"/>
              <a:buFont typeface="Arial"/>
              <a:buNone/>
            </a:pPr>
            <a:r>
              <a:rPr b="1" lang="en">
                <a:solidFill>
                  <a:srgbClr val="FFFFFF"/>
                </a:solidFill>
              </a:rPr>
              <a:t>Reference </a:t>
            </a:r>
            <a:endParaRPr b="1">
              <a:solidFill>
                <a:srgbClr val="FFFFFF"/>
              </a:solidFill>
            </a:endParaRPr>
          </a:p>
          <a:p>
            <a:pPr indent="0" lvl="0" marL="0" rtl="0" algn="ctr">
              <a:spcBef>
                <a:spcPts val="0"/>
              </a:spcBef>
              <a:spcAft>
                <a:spcPts val="0"/>
              </a:spcAft>
              <a:buClr>
                <a:schemeClr val="dk1"/>
              </a:buClr>
              <a:buSzPts val="1100"/>
              <a:buFont typeface="Arial"/>
              <a:buNone/>
            </a:pPr>
            <a:r>
              <a:t/>
            </a:r>
            <a:endParaRPr>
              <a:solidFill>
                <a:srgbClr val="FFFFFF"/>
              </a:solidFill>
            </a:endParaRPr>
          </a:p>
          <a:p>
            <a:pPr indent="0" lvl="0" marL="0" rtl="0" algn="just">
              <a:spcBef>
                <a:spcPts val="0"/>
              </a:spcBef>
              <a:spcAft>
                <a:spcPts val="0"/>
              </a:spcAft>
              <a:buClr>
                <a:schemeClr val="dk1"/>
              </a:buClr>
              <a:buSzPts val="1100"/>
              <a:buFont typeface="Arial"/>
              <a:buNone/>
            </a:pPr>
            <a:r>
              <a:rPr lang="en" sz="1350">
                <a:solidFill>
                  <a:srgbClr val="1A1A1A"/>
                </a:solidFill>
                <a:latin typeface="Times New Roman"/>
                <a:ea typeface="Times New Roman"/>
                <a:cs typeface="Times New Roman"/>
                <a:sym typeface="Times New Roman"/>
              </a:rPr>
              <a:t>Muhos, M., Saarela, M., Foit, D. and Rasochova, L., 2019. Management priorities of digital health service start-ups in California. </a:t>
            </a:r>
            <a:r>
              <a:rPr i="1" lang="en" sz="1350">
                <a:solidFill>
                  <a:srgbClr val="1A1A1A"/>
                </a:solidFill>
                <a:latin typeface="Times New Roman"/>
                <a:ea typeface="Times New Roman"/>
                <a:cs typeface="Times New Roman"/>
                <a:sym typeface="Times New Roman"/>
              </a:rPr>
              <a:t>International Entrepreneurship and Management Journal</a:t>
            </a:r>
            <a:r>
              <a:rPr lang="en" sz="1350">
                <a:solidFill>
                  <a:srgbClr val="1A1A1A"/>
                </a:solidFill>
                <a:latin typeface="Times New Roman"/>
                <a:ea typeface="Times New Roman"/>
                <a:cs typeface="Times New Roman"/>
                <a:sym typeface="Times New Roman"/>
              </a:rPr>
              <a:t>, </a:t>
            </a:r>
            <a:r>
              <a:rPr i="1" lang="en" sz="1350">
                <a:solidFill>
                  <a:srgbClr val="1A1A1A"/>
                </a:solidFill>
                <a:latin typeface="Times New Roman"/>
                <a:ea typeface="Times New Roman"/>
                <a:cs typeface="Times New Roman"/>
                <a:sym typeface="Times New Roman"/>
              </a:rPr>
              <a:t>15</a:t>
            </a:r>
            <a:r>
              <a:rPr lang="en" sz="1350">
                <a:solidFill>
                  <a:srgbClr val="1A1A1A"/>
                </a:solidFill>
                <a:latin typeface="Times New Roman"/>
                <a:ea typeface="Times New Roman"/>
                <a:cs typeface="Times New Roman"/>
                <a:sym typeface="Times New Roman"/>
              </a:rPr>
              <a:t>(1), pp.43-62.</a:t>
            </a:r>
            <a:endParaRPr sz="1350">
              <a:solidFill>
                <a:srgbClr val="1A1A1A"/>
              </a:solidFill>
              <a:latin typeface="Times New Roman"/>
              <a:ea typeface="Times New Roman"/>
              <a:cs typeface="Times New Roman"/>
              <a:sym typeface="Times New Roman"/>
            </a:endParaRPr>
          </a:p>
          <a:p>
            <a:pPr indent="0" lvl="0" marL="0" rtl="0" algn="just">
              <a:spcBef>
                <a:spcPts val="0"/>
              </a:spcBef>
              <a:spcAft>
                <a:spcPts val="0"/>
              </a:spcAft>
              <a:buClr>
                <a:schemeClr val="dk1"/>
              </a:buClr>
              <a:buSzPts val="1100"/>
              <a:buFont typeface="Arial"/>
              <a:buNone/>
            </a:pPr>
            <a:r>
              <a:t/>
            </a:r>
            <a:endParaRPr sz="1350">
              <a:solidFill>
                <a:srgbClr val="1A1A1A"/>
              </a:solidFill>
              <a:latin typeface="Times New Roman"/>
              <a:ea typeface="Times New Roman"/>
              <a:cs typeface="Times New Roman"/>
              <a:sym typeface="Times New Roman"/>
            </a:endParaRPr>
          </a:p>
          <a:p>
            <a:pPr indent="0" lvl="0" marL="0" rtl="0" algn="just">
              <a:spcBef>
                <a:spcPts val="0"/>
              </a:spcBef>
              <a:spcAft>
                <a:spcPts val="0"/>
              </a:spcAft>
              <a:buClr>
                <a:schemeClr val="dk1"/>
              </a:buClr>
              <a:buSzPts val="1100"/>
              <a:buFont typeface="Arial"/>
              <a:buNone/>
            </a:pPr>
            <a:r>
              <a:rPr lang="en" sz="1350">
                <a:solidFill>
                  <a:srgbClr val="1A1A1A"/>
                </a:solidFill>
                <a:latin typeface="Times New Roman"/>
                <a:ea typeface="Times New Roman"/>
                <a:cs typeface="Times New Roman"/>
                <a:sym typeface="Times New Roman"/>
              </a:rPr>
              <a:t>Alharbi, M.M.H., 2020. Entrepreneurship and Job Creation in Jordan: Challenges and Prospects for Start-ups. </a:t>
            </a:r>
            <a:r>
              <a:rPr i="1" lang="en" sz="1350">
                <a:solidFill>
                  <a:srgbClr val="1A1A1A"/>
                </a:solidFill>
                <a:latin typeface="Times New Roman"/>
                <a:ea typeface="Times New Roman"/>
                <a:cs typeface="Times New Roman"/>
                <a:sym typeface="Times New Roman"/>
              </a:rPr>
              <a:t>Journal La Bisecoman</a:t>
            </a:r>
            <a:r>
              <a:rPr lang="en" sz="1350">
                <a:solidFill>
                  <a:srgbClr val="1A1A1A"/>
                </a:solidFill>
                <a:latin typeface="Times New Roman"/>
                <a:ea typeface="Times New Roman"/>
                <a:cs typeface="Times New Roman"/>
                <a:sym typeface="Times New Roman"/>
              </a:rPr>
              <a:t>, </a:t>
            </a:r>
            <a:r>
              <a:rPr i="1" lang="en" sz="1350">
                <a:solidFill>
                  <a:srgbClr val="1A1A1A"/>
                </a:solidFill>
                <a:latin typeface="Times New Roman"/>
                <a:ea typeface="Times New Roman"/>
                <a:cs typeface="Times New Roman"/>
                <a:sym typeface="Times New Roman"/>
              </a:rPr>
              <a:t>1</a:t>
            </a:r>
            <a:r>
              <a:rPr lang="en" sz="1350">
                <a:solidFill>
                  <a:srgbClr val="1A1A1A"/>
                </a:solidFill>
                <a:latin typeface="Times New Roman"/>
                <a:ea typeface="Times New Roman"/>
                <a:cs typeface="Times New Roman"/>
                <a:sym typeface="Times New Roman"/>
              </a:rPr>
              <a:t>(3), pp.1-10.</a:t>
            </a:r>
            <a:endParaRPr sz="1350">
              <a:solidFill>
                <a:srgbClr val="1A1A1A"/>
              </a:solidFill>
              <a:latin typeface="Times New Roman"/>
              <a:ea typeface="Times New Roman"/>
              <a:cs typeface="Times New Roman"/>
              <a:sym typeface="Times New Roman"/>
            </a:endParaRPr>
          </a:p>
          <a:p>
            <a:pPr indent="0" lvl="0" marL="0" rtl="0" algn="just">
              <a:spcBef>
                <a:spcPts val="0"/>
              </a:spcBef>
              <a:spcAft>
                <a:spcPts val="0"/>
              </a:spcAft>
              <a:buClr>
                <a:schemeClr val="dk1"/>
              </a:buClr>
              <a:buSzPts val="1100"/>
              <a:buFont typeface="Arial"/>
              <a:buNone/>
            </a:pPr>
            <a:r>
              <a:t/>
            </a:r>
            <a:endParaRPr sz="1350">
              <a:solidFill>
                <a:srgbClr val="1A1A1A"/>
              </a:solidFill>
              <a:latin typeface="Times New Roman"/>
              <a:ea typeface="Times New Roman"/>
              <a:cs typeface="Times New Roman"/>
              <a:sym typeface="Times New Roman"/>
            </a:endParaRPr>
          </a:p>
          <a:p>
            <a:pPr indent="0" lvl="0" marL="0" rtl="0" algn="just">
              <a:spcBef>
                <a:spcPts val="0"/>
              </a:spcBef>
              <a:spcAft>
                <a:spcPts val="0"/>
              </a:spcAft>
              <a:buClr>
                <a:schemeClr val="dk1"/>
              </a:buClr>
              <a:buSzPts val="1100"/>
              <a:buFont typeface="Arial"/>
              <a:buNone/>
            </a:pPr>
            <a:r>
              <a:rPr lang="en" sz="1350">
                <a:solidFill>
                  <a:srgbClr val="1A1A1A"/>
                </a:solidFill>
                <a:latin typeface="Times New Roman"/>
                <a:ea typeface="Times New Roman"/>
                <a:cs typeface="Times New Roman"/>
                <a:sym typeface="Times New Roman"/>
              </a:rPr>
              <a:t>Poddar, N. and Agarwal, D., 2019. A comparative study of application effectiveness between digital and social media marketing for sustainability of start-ups. </a:t>
            </a:r>
            <a:r>
              <a:rPr i="1" lang="en" sz="1350">
                <a:solidFill>
                  <a:srgbClr val="1A1A1A"/>
                </a:solidFill>
                <a:latin typeface="Times New Roman"/>
                <a:ea typeface="Times New Roman"/>
                <a:cs typeface="Times New Roman"/>
                <a:sym typeface="Times New Roman"/>
              </a:rPr>
              <a:t>International Journal of Business Insights &amp; Transformation</a:t>
            </a:r>
            <a:r>
              <a:rPr lang="en" sz="1350">
                <a:solidFill>
                  <a:srgbClr val="1A1A1A"/>
                </a:solidFill>
                <a:latin typeface="Times New Roman"/>
                <a:ea typeface="Times New Roman"/>
                <a:cs typeface="Times New Roman"/>
                <a:sym typeface="Times New Roman"/>
              </a:rPr>
              <a:t>, </a:t>
            </a:r>
            <a:r>
              <a:rPr i="1" lang="en" sz="1350">
                <a:solidFill>
                  <a:srgbClr val="1A1A1A"/>
                </a:solidFill>
                <a:latin typeface="Times New Roman"/>
                <a:ea typeface="Times New Roman"/>
                <a:cs typeface="Times New Roman"/>
                <a:sym typeface="Times New Roman"/>
              </a:rPr>
              <a:t>12</a:t>
            </a:r>
            <a:r>
              <a:rPr lang="en" sz="1350">
                <a:solidFill>
                  <a:srgbClr val="1A1A1A"/>
                </a:solidFill>
                <a:latin typeface="Times New Roman"/>
                <a:ea typeface="Times New Roman"/>
                <a:cs typeface="Times New Roman"/>
                <a:sym typeface="Times New Roman"/>
              </a:rPr>
              <a:t>(2).</a:t>
            </a:r>
            <a:endParaRPr sz="1350">
              <a:solidFill>
                <a:srgbClr val="1A1A1A"/>
              </a:solidFill>
              <a:latin typeface="Times New Roman"/>
              <a:ea typeface="Times New Roman"/>
              <a:cs typeface="Times New Roman"/>
              <a:sym typeface="Times New Roman"/>
            </a:endParaRPr>
          </a:p>
          <a:p>
            <a:pPr indent="0" lvl="0" marL="0" rtl="0" algn="just">
              <a:spcBef>
                <a:spcPts val="0"/>
              </a:spcBef>
              <a:spcAft>
                <a:spcPts val="0"/>
              </a:spcAft>
              <a:buClr>
                <a:schemeClr val="dk1"/>
              </a:buClr>
              <a:buSzPts val="1100"/>
              <a:buFont typeface="Arial"/>
              <a:buNone/>
            </a:pPr>
            <a:r>
              <a:t/>
            </a:r>
            <a:endParaRPr sz="1350">
              <a:solidFill>
                <a:srgbClr val="1A1A1A"/>
              </a:solidFill>
              <a:latin typeface="Times New Roman"/>
              <a:ea typeface="Times New Roman"/>
              <a:cs typeface="Times New Roman"/>
              <a:sym typeface="Times New Roman"/>
            </a:endParaRPr>
          </a:p>
          <a:p>
            <a:pPr indent="0" lvl="0" marL="0" rtl="0" algn="just">
              <a:spcBef>
                <a:spcPts val="0"/>
              </a:spcBef>
              <a:spcAft>
                <a:spcPts val="0"/>
              </a:spcAft>
              <a:buClr>
                <a:schemeClr val="dk1"/>
              </a:buClr>
              <a:buSzPts val="1100"/>
              <a:buFont typeface="Arial"/>
              <a:buNone/>
            </a:pPr>
            <a:r>
              <a:rPr lang="en" sz="1350">
                <a:solidFill>
                  <a:srgbClr val="1A1A1A"/>
                </a:solidFill>
                <a:latin typeface="Times New Roman"/>
                <a:ea typeface="Times New Roman"/>
                <a:cs typeface="Times New Roman"/>
                <a:sym typeface="Times New Roman"/>
              </a:rPr>
              <a:t>Elnathan, R., Tay, A., Voelcker, N.H. and Chiappini, C., 2022. The start-ups taking nanoneedles into the clinic. </a:t>
            </a:r>
            <a:r>
              <a:rPr i="1" lang="en" sz="1350">
                <a:solidFill>
                  <a:srgbClr val="1A1A1A"/>
                </a:solidFill>
                <a:latin typeface="Times New Roman"/>
                <a:ea typeface="Times New Roman"/>
                <a:cs typeface="Times New Roman"/>
                <a:sym typeface="Times New Roman"/>
              </a:rPr>
              <a:t>Nature Nanotechnology</a:t>
            </a:r>
            <a:r>
              <a:rPr lang="en" sz="1350">
                <a:solidFill>
                  <a:srgbClr val="1A1A1A"/>
                </a:solidFill>
                <a:latin typeface="Times New Roman"/>
                <a:ea typeface="Times New Roman"/>
                <a:cs typeface="Times New Roman"/>
                <a:sym typeface="Times New Roman"/>
              </a:rPr>
              <a:t>, </a:t>
            </a:r>
            <a:r>
              <a:rPr i="1" lang="en" sz="1350">
                <a:solidFill>
                  <a:srgbClr val="1A1A1A"/>
                </a:solidFill>
                <a:latin typeface="Times New Roman"/>
                <a:ea typeface="Times New Roman"/>
                <a:cs typeface="Times New Roman"/>
                <a:sym typeface="Times New Roman"/>
              </a:rPr>
              <a:t>17</a:t>
            </a:r>
            <a:r>
              <a:rPr lang="en" sz="1350">
                <a:solidFill>
                  <a:srgbClr val="1A1A1A"/>
                </a:solidFill>
                <a:latin typeface="Times New Roman"/>
                <a:ea typeface="Times New Roman"/>
                <a:cs typeface="Times New Roman"/>
                <a:sym typeface="Times New Roman"/>
              </a:rPr>
              <a:t>(8), pp.807-811.</a:t>
            </a:r>
            <a:endParaRPr sz="1350">
              <a:solidFill>
                <a:srgbClr val="1A1A1A"/>
              </a:solidFill>
              <a:latin typeface="Times New Roman"/>
              <a:ea typeface="Times New Roman"/>
              <a:cs typeface="Times New Roman"/>
              <a:sym typeface="Times New Roman"/>
            </a:endParaRPr>
          </a:p>
          <a:p>
            <a:pPr indent="0" lvl="0" marL="0" rtl="0" algn="l">
              <a:spcBef>
                <a:spcPts val="0"/>
              </a:spcBef>
              <a:spcAft>
                <a:spcPts val="1200"/>
              </a:spcAft>
              <a:buNone/>
            </a:pPr>
            <a:r>
              <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4" name="Shape 204"/>
        <p:cNvGrpSpPr/>
        <p:nvPr/>
      </p:nvGrpSpPr>
      <p:grpSpPr>
        <a:xfrm>
          <a:off x="0" y="0"/>
          <a:ext cx="0" cy="0"/>
          <a:chOff x="0" y="0"/>
          <a:chExt cx="0" cy="0"/>
        </a:xfrm>
      </p:grpSpPr>
      <p:sp>
        <p:nvSpPr>
          <p:cNvPr id="205" name="Google Shape;205;p32"/>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206" name="Google Shape;206;p32"/>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0" lvl="0" marL="0" rtl="0" algn="just">
              <a:spcBef>
                <a:spcPts val="0"/>
              </a:spcBef>
              <a:spcAft>
                <a:spcPts val="0"/>
              </a:spcAft>
              <a:buClr>
                <a:schemeClr val="dk1"/>
              </a:buClr>
              <a:buSzPts val="1100"/>
              <a:buFont typeface="Arial"/>
              <a:buNone/>
            </a:pPr>
            <a:r>
              <a:rPr lang="en" sz="1350">
                <a:solidFill>
                  <a:srgbClr val="1A1A1A"/>
                </a:solidFill>
                <a:latin typeface="Times New Roman"/>
                <a:ea typeface="Times New Roman"/>
                <a:cs typeface="Times New Roman"/>
                <a:sym typeface="Times New Roman"/>
              </a:rPr>
              <a:t>Wiśniewska, A., 2018. The initial coin offering–challenges and opportunities. </a:t>
            </a:r>
            <a:r>
              <a:rPr i="1" lang="en" sz="1350">
                <a:solidFill>
                  <a:srgbClr val="1A1A1A"/>
                </a:solidFill>
                <a:latin typeface="Times New Roman"/>
                <a:ea typeface="Times New Roman"/>
                <a:cs typeface="Times New Roman"/>
                <a:sym typeface="Times New Roman"/>
              </a:rPr>
              <a:t>Copernican journal of finance &amp; accounting</a:t>
            </a:r>
            <a:r>
              <a:rPr lang="en" sz="1350">
                <a:solidFill>
                  <a:srgbClr val="1A1A1A"/>
                </a:solidFill>
                <a:latin typeface="Times New Roman"/>
                <a:ea typeface="Times New Roman"/>
                <a:cs typeface="Times New Roman"/>
                <a:sym typeface="Times New Roman"/>
              </a:rPr>
              <a:t>, </a:t>
            </a:r>
            <a:r>
              <a:rPr i="1" lang="en" sz="1350">
                <a:solidFill>
                  <a:srgbClr val="1A1A1A"/>
                </a:solidFill>
                <a:latin typeface="Times New Roman"/>
                <a:ea typeface="Times New Roman"/>
                <a:cs typeface="Times New Roman"/>
                <a:sym typeface="Times New Roman"/>
              </a:rPr>
              <a:t>7</a:t>
            </a:r>
            <a:r>
              <a:rPr lang="en" sz="1350">
                <a:solidFill>
                  <a:srgbClr val="1A1A1A"/>
                </a:solidFill>
                <a:latin typeface="Times New Roman"/>
                <a:ea typeface="Times New Roman"/>
                <a:cs typeface="Times New Roman"/>
                <a:sym typeface="Times New Roman"/>
              </a:rPr>
              <a:t>(2), pp.99-110.</a:t>
            </a:r>
            <a:endParaRPr sz="1350">
              <a:solidFill>
                <a:srgbClr val="1A1A1A"/>
              </a:solidFill>
              <a:latin typeface="Times New Roman"/>
              <a:ea typeface="Times New Roman"/>
              <a:cs typeface="Times New Roman"/>
              <a:sym typeface="Times New Roman"/>
            </a:endParaRPr>
          </a:p>
          <a:p>
            <a:pPr indent="0" lvl="0" marL="0" rtl="0" algn="just">
              <a:spcBef>
                <a:spcPts val="0"/>
              </a:spcBef>
              <a:spcAft>
                <a:spcPts val="0"/>
              </a:spcAft>
              <a:buClr>
                <a:schemeClr val="dk1"/>
              </a:buClr>
              <a:buSzPts val="1100"/>
              <a:buFont typeface="Arial"/>
              <a:buNone/>
            </a:pPr>
            <a:r>
              <a:t/>
            </a:r>
            <a:endParaRPr sz="1350">
              <a:solidFill>
                <a:srgbClr val="1A1A1A"/>
              </a:solidFill>
              <a:latin typeface="Times New Roman"/>
              <a:ea typeface="Times New Roman"/>
              <a:cs typeface="Times New Roman"/>
              <a:sym typeface="Times New Roman"/>
            </a:endParaRPr>
          </a:p>
          <a:p>
            <a:pPr indent="0" lvl="0" marL="0" rtl="0" algn="just">
              <a:spcBef>
                <a:spcPts val="0"/>
              </a:spcBef>
              <a:spcAft>
                <a:spcPts val="0"/>
              </a:spcAft>
              <a:buClr>
                <a:schemeClr val="dk1"/>
              </a:buClr>
              <a:buSzPts val="1100"/>
              <a:buFont typeface="Arial"/>
              <a:buNone/>
            </a:pPr>
            <a:r>
              <a:rPr lang="en" sz="1350">
                <a:solidFill>
                  <a:srgbClr val="1A1A1A"/>
                </a:solidFill>
                <a:latin typeface="Times New Roman"/>
                <a:ea typeface="Times New Roman"/>
                <a:cs typeface="Times New Roman"/>
                <a:sym typeface="Times New Roman"/>
              </a:rPr>
              <a:t>Troise, C., Dana, L.P., Tani, M. and Lee, K.Y., 2021. Social media and entrepreneurship: exploring the impact of social media use of start-ups on their entrepreneurial orientation and opportunities. </a:t>
            </a:r>
            <a:r>
              <a:rPr i="1" lang="en" sz="1350">
                <a:solidFill>
                  <a:srgbClr val="1A1A1A"/>
                </a:solidFill>
                <a:latin typeface="Times New Roman"/>
                <a:ea typeface="Times New Roman"/>
                <a:cs typeface="Times New Roman"/>
                <a:sym typeface="Times New Roman"/>
              </a:rPr>
              <a:t>Journal of Small Business and Enterprise Development</a:t>
            </a:r>
            <a:r>
              <a:rPr lang="en" sz="1350">
                <a:solidFill>
                  <a:srgbClr val="1A1A1A"/>
                </a:solidFill>
                <a:latin typeface="Times New Roman"/>
                <a:ea typeface="Times New Roman"/>
                <a:cs typeface="Times New Roman"/>
                <a:sym typeface="Times New Roman"/>
              </a:rPr>
              <a:t>.</a:t>
            </a:r>
            <a:endParaRPr sz="1350">
              <a:solidFill>
                <a:srgbClr val="1A1A1A"/>
              </a:solidFill>
              <a:latin typeface="Times New Roman"/>
              <a:ea typeface="Times New Roman"/>
              <a:cs typeface="Times New Roman"/>
              <a:sym typeface="Times New Roman"/>
            </a:endParaRPr>
          </a:p>
          <a:p>
            <a:pPr indent="0" lvl="0" marL="0" rtl="0" algn="just">
              <a:spcBef>
                <a:spcPts val="0"/>
              </a:spcBef>
              <a:spcAft>
                <a:spcPts val="0"/>
              </a:spcAft>
              <a:buClr>
                <a:schemeClr val="dk1"/>
              </a:buClr>
              <a:buSzPts val="1100"/>
              <a:buFont typeface="Arial"/>
              <a:buNone/>
            </a:pPr>
            <a:r>
              <a:t/>
            </a:r>
            <a:endParaRPr sz="1350">
              <a:solidFill>
                <a:srgbClr val="1A1A1A"/>
              </a:solidFill>
              <a:latin typeface="Times New Roman"/>
              <a:ea typeface="Times New Roman"/>
              <a:cs typeface="Times New Roman"/>
              <a:sym typeface="Times New Roman"/>
            </a:endParaRPr>
          </a:p>
          <a:p>
            <a:pPr indent="0" lvl="0" marL="0" rtl="0" algn="just">
              <a:spcBef>
                <a:spcPts val="0"/>
              </a:spcBef>
              <a:spcAft>
                <a:spcPts val="0"/>
              </a:spcAft>
              <a:buClr>
                <a:schemeClr val="dk1"/>
              </a:buClr>
              <a:buSzPts val="1100"/>
              <a:buFont typeface="Arial"/>
              <a:buNone/>
            </a:pPr>
            <a:r>
              <a:rPr lang="en" sz="1350">
                <a:solidFill>
                  <a:srgbClr val="1A1A1A"/>
                </a:solidFill>
                <a:latin typeface="Times New Roman"/>
                <a:ea typeface="Times New Roman"/>
                <a:cs typeface="Times New Roman"/>
                <a:sym typeface="Times New Roman"/>
              </a:rPr>
              <a:t>Vijai, C., 2019. FinTech in India–opportunities and challenges. </a:t>
            </a:r>
            <a:r>
              <a:rPr i="1" lang="en" sz="1350">
                <a:solidFill>
                  <a:srgbClr val="1A1A1A"/>
                </a:solidFill>
                <a:latin typeface="Times New Roman"/>
                <a:ea typeface="Times New Roman"/>
                <a:cs typeface="Times New Roman"/>
                <a:sym typeface="Times New Roman"/>
              </a:rPr>
              <a:t>SAARJ Journal on Banking &amp; Insurance Research (SJBIR) Vol</a:t>
            </a:r>
            <a:r>
              <a:rPr lang="en" sz="1350">
                <a:solidFill>
                  <a:srgbClr val="1A1A1A"/>
                </a:solidFill>
                <a:latin typeface="Times New Roman"/>
                <a:ea typeface="Times New Roman"/>
                <a:cs typeface="Times New Roman"/>
                <a:sym typeface="Times New Roman"/>
              </a:rPr>
              <a:t>, </a:t>
            </a:r>
            <a:r>
              <a:rPr i="1" lang="en" sz="1350">
                <a:solidFill>
                  <a:srgbClr val="1A1A1A"/>
                </a:solidFill>
                <a:latin typeface="Times New Roman"/>
                <a:ea typeface="Times New Roman"/>
                <a:cs typeface="Times New Roman"/>
                <a:sym typeface="Times New Roman"/>
              </a:rPr>
              <a:t>8</a:t>
            </a:r>
            <a:r>
              <a:rPr lang="en" sz="1350">
                <a:solidFill>
                  <a:srgbClr val="1A1A1A"/>
                </a:solidFill>
                <a:latin typeface="Times New Roman"/>
                <a:ea typeface="Times New Roman"/>
                <a:cs typeface="Times New Roman"/>
                <a:sym typeface="Times New Roman"/>
              </a:rPr>
              <a:t>.</a:t>
            </a:r>
            <a:endParaRPr sz="1350">
              <a:solidFill>
                <a:srgbClr val="1A1A1A"/>
              </a:solidFill>
              <a:latin typeface="Times New Roman"/>
              <a:ea typeface="Times New Roman"/>
              <a:cs typeface="Times New Roman"/>
              <a:sym typeface="Times New Roman"/>
            </a:endParaRPr>
          </a:p>
          <a:p>
            <a:pPr indent="0" lvl="0" marL="0" rtl="0" algn="l">
              <a:spcBef>
                <a:spcPts val="0"/>
              </a:spcBef>
              <a:spcAft>
                <a:spcPts val="1200"/>
              </a:spcAft>
              <a:buNone/>
            </a:pPr>
            <a:r>
              <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0" name="Shape 210"/>
        <p:cNvGrpSpPr/>
        <p:nvPr/>
      </p:nvGrpSpPr>
      <p:grpSpPr>
        <a:xfrm>
          <a:off x="0" y="0"/>
          <a:ext cx="0" cy="0"/>
          <a:chOff x="0" y="0"/>
          <a:chExt cx="0" cy="0"/>
        </a:xfrm>
      </p:grpSpPr>
      <p:sp>
        <p:nvSpPr>
          <p:cNvPr id="211" name="Google Shape;211;p33"/>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212" name="Google Shape;212;p33"/>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sz="2200">
              <a:latin typeface="Merriweather Black"/>
              <a:ea typeface="Merriweather Black"/>
              <a:cs typeface="Merriweather Black"/>
              <a:sym typeface="Merriweather Black"/>
            </a:endParaRPr>
          </a:p>
          <a:p>
            <a:pPr indent="0" lvl="0" marL="0" rtl="0" algn="ctr">
              <a:spcBef>
                <a:spcPts val="1200"/>
              </a:spcBef>
              <a:spcAft>
                <a:spcPts val="0"/>
              </a:spcAft>
              <a:buNone/>
            </a:pPr>
            <a:r>
              <a:t/>
            </a:r>
            <a:endParaRPr sz="2200">
              <a:latin typeface="Merriweather Black"/>
              <a:ea typeface="Merriweather Black"/>
              <a:cs typeface="Merriweather Black"/>
              <a:sym typeface="Merriweather Black"/>
            </a:endParaRPr>
          </a:p>
          <a:p>
            <a:pPr indent="0" lvl="0" marL="0" rtl="0" algn="ctr">
              <a:spcBef>
                <a:spcPts val="1200"/>
              </a:spcBef>
              <a:spcAft>
                <a:spcPts val="1200"/>
              </a:spcAft>
              <a:buNone/>
            </a:pPr>
            <a:r>
              <a:rPr lang="en" sz="2200">
                <a:latin typeface="Merriweather Black"/>
                <a:ea typeface="Merriweather Black"/>
                <a:cs typeface="Merriweather Black"/>
                <a:sym typeface="Merriweather Black"/>
              </a:rPr>
              <a:t>Thankyou !</a:t>
            </a:r>
            <a:endParaRPr sz="2200">
              <a:latin typeface="Merriweather Black"/>
              <a:ea typeface="Merriweather Black"/>
              <a:cs typeface="Merriweather Black"/>
              <a:sym typeface="Merriweather Black"/>
            </a:endParaRPr>
          </a:p>
        </p:txBody>
      </p:sp>
    </p:spTree>
  </p:cSld>
  <p:clrMapOvr>
    <a:masterClrMapping/>
  </p:clrMapOvr>
</p:sld>
</file>

<file path=ppt/theme/theme1.xml><?xml version="1.0" encoding="utf-8"?>
<a:theme xmlns:a="http://schemas.openxmlformats.org/drawingml/2006/main" xmlns:r="http://schemas.openxmlformats.org/officeDocument/2006/relationships"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