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 id="2147483689" r:id="rId6"/>
    <p:sldMasterId id="2147483707" r:id="rId7"/>
  </p:sldMasterIdLst>
  <p:notesMasterIdLst>
    <p:notesMasterId r:id="rId39"/>
  </p:notesMasterIdLst>
  <p:handoutMasterIdLst>
    <p:handoutMasterId r:id="rId40"/>
  </p:handoutMasterIdLst>
  <p:sldIdLst>
    <p:sldId id="256" r:id="rId8"/>
    <p:sldId id="257" r:id="rId9"/>
    <p:sldId id="263" r:id="rId10"/>
    <p:sldId id="262" r:id="rId11"/>
    <p:sldId id="260" r:id="rId12"/>
    <p:sldId id="261" r:id="rId13"/>
    <p:sldId id="266" r:id="rId14"/>
    <p:sldId id="268" r:id="rId15"/>
    <p:sldId id="275" r:id="rId16"/>
    <p:sldId id="269" r:id="rId17"/>
    <p:sldId id="270" r:id="rId18"/>
    <p:sldId id="272" r:id="rId19"/>
    <p:sldId id="273" r:id="rId20"/>
    <p:sldId id="276" r:id="rId21"/>
    <p:sldId id="277" r:id="rId22"/>
    <p:sldId id="258" r:id="rId23"/>
    <p:sldId id="259" r:id="rId24"/>
    <p:sldId id="278" r:id="rId25"/>
    <p:sldId id="279" r:id="rId26"/>
    <p:sldId id="280" r:id="rId27"/>
    <p:sldId id="264" r:id="rId28"/>
    <p:sldId id="281" r:id="rId29"/>
    <p:sldId id="274" r:id="rId30"/>
    <p:sldId id="282" r:id="rId31"/>
    <p:sldId id="283" r:id="rId32"/>
    <p:sldId id="284" r:id="rId33"/>
    <p:sldId id="265" r:id="rId34"/>
    <p:sldId id="285" r:id="rId35"/>
    <p:sldId id="286" r:id="rId36"/>
    <p:sldId id="287" r:id="rId37"/>
    <p:sldId id="28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750" autoAdjust="0"/>
    <p:restoredTop sz="74764" autoAdjust="0"/>
  </p:normalViewPr>
  <p:slideViewPr>
    <p:cSldViewPr snapToGrid="0">
      <p:cViewPr varScale="1">
        <p:scale>
          <a:sx n="50" d="100"/>
          <a:sy n="50" d="100"/>
        </p:scale>
        <p:origin x="32" y="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890F91-1077-4AB5-85A4-C351803FE1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B33ADD-A98E-4414-925C-B8F5D65C8ABD}">
      <dgm:prSet/>
      <dgm:spPr/>
      <dgm:t>
        <a:bodyPr/>
        <a:lstStyle/>
        <a:p>
          <a:r>
            <a:rPr lang="en-GB"/>
            <a:t>At Cardiff Council there are multiple teams, every one of them being characterised by a common goal, for example making sure that all the inquiries are handled timely or that the city is clean. </a:t>
          </a:r>
          <a:endParaRPr lang="en-US"/>
        </a:p>
      </dgm:t>
    </dgm:pt>
    <dgm:pt modelId="{ED37E20B-C3B0-4C4D-8287-D289B894AB82}" type="parTrans" cxnId="{B7C9113C-BC15-422C-8A8E-CCEE07091FCC}">
      <dgm:prSet/>
      <dgm:spPr/>
      <dgm:t>
        <a:bodyPr/>
        <a:lstStyle/>
        <a:p>
          <a:endParaRPr lang="en-US"/>
        </a:p>
      </dgm:t>
    </dgm:pt>
    <dgm:pt modelId="{B85708D1-1B49-4644-8E19-915C41FE1167}" type="sibTrans" cxnId="{B7C9113C-BC15-422C-8A8E-CCEE07091FCC}">
      <dgm:prSet/>
      <dgm:spPr/>
      <dgm:t>
        <a:bodyPr/>
        <a:lstStyle/>
        <a:p>
          <a:endParaRPr lang="en-US"/>
        </a:p>
      </dgm:t>
    </dgm:pt>
    <dgm:pt modelId="{61C72D72-FAF3-4150-B725-164C840FF203}">
      <dgm:prSet/>
      <dgm:spPr/>
      <dgm:t>
        <a:bodyPr/>
        <a:lstStyle/>
        <a:p>
          <a:r>
            <a:rPr lang="en-GB"/>
            <a:t>Even though the teams are essential and present in any business, it is more important for managers to learn what tools are necessary to form the most effective teams and how to use them correctly. </a:t>
          </a:r>
          <a:endParaRPr lang="en-US"/>
        </a:p>
      </dgm:t>
    </dgm:pt>
    <dgm:pt modelId="{8E62CFA4-62BD-4283-BBB7-196A9D3ADD96}" type="parTrans" cxnId="{2670F3CA-928C-4593-9A4D-00615C08C6B1}">
      <dgm:prSet/>
      <dgm:spPr/>
      <dgm:t>
        <a:bodyPr/>
        <a:lstStyle/>
        <a:p>
          <a:endParaRPr lang="en-US"/>
        </a:p>
      </dgm:t>
    </dgm:pt>
    <dgm:pt modelId="{080F4714-A8CA-44E4-A99E-5A3C6287914D}" type="sibTrans" cxnId="{2670F3CA-928C-4593-9A4D-00615C08C6B1}">
      <dgm:prSet/>
      <dgm:spPr/>
      <dgm:t>
        <a:bodyPr/>
        <a:lstStyle/>
        <a:p>
          <a:endParaRPr lang="en-US"/>
        </a:p>
      </dgm:t>
    </dgm:pt>
    <dgm:pt modelId="{7C83F640-50DE-4F37-858F-CD22A9C2EEE5}">
      <dgm:prSet/>
      <dgm:spPr/>
      <dgm:t>
        <a:bodyPr/>
        <a:lstStyle/>
        <a:p>
          <a:r>
            <a:rPr lang="en-GB" dirty="0"/>
            <a:t>There are 3 important theories that are helping to define the characteristics of an effective team: Tuckman, Belbin and Kilmann. </a:t>
          </a:r>
          <a:endParaRPr lang="en-US" dirty="0"/>
        </a:p>
      </dgm:t>
    </dgm:pt>
    <dgm:pt modelId="{2019E005-98E6-4FA6-ADB7-9D1FCEC28414}" type="parTrans" cxnId="{CD6CC406-8BFB-4AAF-A3D1-EF5757700C6C}">
      <dgm:prSet/>
      <dgm:spPr/>
      <dgm:t>
        <a:bodyPr/>
        <a:lstStyle/>
        <a:p>
          <a:endParaRPr lang="en-US"/>
        </a:p>
      </dgm:t>
    </dgm:pt>
    <dgm:pt modelId="{4DB59AD8-66FD-4F27-A4F5-D0BF564D27D2}" type="sibTrans" cxnId="{CD6CC406-8BFB-4AAF-A3D1-EF5757700C6C}">
      <dgm:prSet/>
      <dgm:spPr/>
      <dgm:t>
        <a:bodyPr/>
        <a:lstStyle/>
        <a:p>
          <a:endParaRPr lang="en-US"/>
        </a:p>
      </dgm:t>
    </dgm:pt>
    <dgm:pt modelId="{3283CAE1-470F-4363-AABA-023157BA8347}" type="pres">
      <dgm:prSet presAssocID="{57890F91-1077-4AB5-85A4-C351803FE156}" presName="root" presStyleCnt="0">
        <dgm:presLayoutVars>
          <dgm:dir/>
          <dgm:resizeHandles val="exact"/>
        </dgm:presLayoutVars>
      </dgm:prSet>
      <dgm:spPr/>
    </dgm:pt>
    <dgm:pt modelId="{1A280ADA-CA18-4DDC-B957-B9A2B96EBCE3}" type="pres">
      <dgm:prSet presAssocID="{CAB33ADD-A98E-4414-925C-B8F5D65C8ABD}" presName="compNode" presStyleCnt="0"/>
      <dgm:spPr/>
    </dgm:pt>
    <dgm:pt modelId="{D640E524-47ED-406D-8BB4-839083A7A05F}" type="pres">
      <dgm:prSet presAssocID="{CAB33ADD-A98E-4414-925C-B8F5D65C8ABD}" presName="bgRect" presStyleLbl="bgShp" presStyleIdx="0" presStyleCnt="3"/>
      <dgm:spPr/>
    </dgm:pt>
    <dgm:pt modelId="{AAB38F2D-A046-4857-9D97-A3F031C4E4F3}" type="pres">
      <dgm:prSet presAssocID="{CAB33ADD-A98E-4414-925C-B8F5D65C8ABD}"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FBD1FCD4-C755-49C1-8F4F-34BE6BB73E72}" type="pres">
      <dgm:prSet presAssocID="{CAB33ADD-A98E-4414-925C-B8F5D65C8ABD}" presName="spaceRect" presStyleCnt="0"/>
      <dgm:spPr/>
    </dgm:pt>
    <dgm:pt modelId="{8A83A5AA-32E9-4160-9DD2-F127735C482F}" type="pres">
      <dgm:prSet presAssocID="{CAB33ADD-A98E-4414-925C-B8F5D65C8ABD}" presName="parTx" presStyleLbl="revTx" presStyleIdx="0" presStyleCnt="3">
        <dgm:presLayoutVars>
          <dgm:chMax val="0"/>
          <dgm:chPref val="0"/>
        </dgm:presLayoutVars>
      </dgm:prSet>
      <dgm:spPr/>
    </dgm:pt>
    <dgm:pt modelId="{9D83D31B-66AA-4998-B4C9-9BDE1282CA8A}" type="pres">
      <dgm:prSet presAssocID="{B85708D1-1B49-4644-8E19-915C41FE1167}" presName="sibTrans" presStyleCnt="0"/>
      <dgm:spPr/>
    </dgm:pt>
    <dgm:pt modelId="{6839DB2B-97E5-4C28-9E5F-4538388219C9}" type="pres">
      <dgm:prSet presAssocID="{61C72D72-FAF3-4150-B725-164C840FF203}" presName="compNode" presStyleCnt="0"/>
      <dgm:spPr/>
    </dgm:pt>
    <dgm:pt modelId="{CCCF48EF-A75E-47E8-A3F0-CFFFBCFC2AE2}" type="pres">
      <dgm:prSet presAssocID="{61C72D72-FAF3-4150-B725-164C840FF203}" presName="bgRect" presStyleLbl="bgShp" presStyleIdx="1" presStyleCnt="3"/>
      <dgm:spPr/>
    </dgm:pt>
    <dgm:pt modelId="{C90AEE0E-7803-44B6-AE20-CE94975CB09F}" type="pres">
      <dgm:prSet presAssocID="{61C72D72-FAF3-4150-B725-164C840FF203}"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2679A5D7-C65E-4FD6-AD26-88435E4F997E}" type="pres">
      <dgm:prSet presAssocID="{61C72D72-FAF3-4150-B725-164C840FF203}" presName="spaceRect" presStyleCnt="0"/>
      <dgm:spPr/>
    </dgm:pt>
    <dgm:pt modelId="{3E98A80B-E29B-410A-A907-B00B286E69BB}" type="pres">
      <dgm:prSet presAssocID="{61C72D72-FAF3-4150-B725-164C840FF203}" presName="parTx" presStyleLbl="revTx" presStyleIdx="1" presStyleCnt="3">
        <dgm:presLayoutVars>
          <dgm:chMax val="0"/>
          <dgm:chPref val="0"/>
        </dgm:presLayoutVars>
      </dgm:prSet>
      <dgm:spPr/>
    </dgm:pt>
    <dgm:pt modelId="{D7DFD1B3-3C0F-4D14-B9FE-0F6221CC0C3E}" type="pres">
      <dgm:prSet presAssocID="{080F4714-A8CA-44E4-A99E-5A3C6287914D}" presName="sibTrans" presStyleCnt="0"/>
      <dgm:spPr/>
    </dgm:pt>
    <dgm:pt modelId="{14F2FDF1-8FC1-4AA6-B1BC-9F892D22E675}" type="pres">
      <dgm:prSet presAssocID="{7C83F640-50DE-4F37-858F-CD22A9C2EEE5}" presName="compNode" presStyleCnt="0"/>
      <dgm:spPr/>
    </dgm:pt>
    <dgm:pt modelId="{C5192232-2A53-4E70-B0AA-01E9CB40F19C}" type="pres">
      <dgm:prSet presAssocID="{7C83F640-50DE-4F37-858F-CD22A9C2EEE5}" presName="bgRect" presStyleLbl="bgShp" presStyleIdx="2" presStyleCnt="3"/>
      <dgm:spPr/>
    </dgm:pt>
    <dgm:pt modelId="{09439338-2D0F-4047-B6A7-EC46B4F2B2CB}" type="pres">
      <dgm:prSet presAssocID="{7C83F640-50DE-4F37-858F-CD22A9C2EEE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23CAA8CC-C607-45BF-A6E3-4FD322E5B654}" type="pres">
      <dgm:prSet presAssocID="{7C83F640-50DE-4F37-858F-CD22A9C2EEE5}" presName="spaceRect" presStyleCnt="0"/>
      <dgm:spPr/>
    </dgm:pt>
    <dgm:pt modelId="{1DB9BD0D-A082-4C14-8C93-C29EE8089080}" type="pres">
      <dgm:prSet presAssocID="{7C83F640-50DE-4F37-858F-CD22A9C2EEE5}" presName="parTx" presStyleLbl="revTx" presStyleIdx="2" presStyleCnt="3">
        <dgm:presLayoutVars>
          <dgm:chMax val="0"/>
          <dgm:chPref val="0"/>
        </dgm:presLayoutVars>
      </dgm:prSet>
      <dgm:spPr/>
    </dgm:pt>
  </dgm:ptLst>
  <dgm:cxnLst>
    <dgm:cxn modelId="{CD6CC406-8BFB-4AAF-A3D1-EF5757700C6C}" srcId="{57890F91-1077-4AB5-85A4-C351803FE156}" destId="{7C83F640-50DE-4F37-858F-CD22A9C2EEE5}" srcOrd="2" destOrd="0" parTransId="{2019E005-98E6-4FA6-ADB7-9D1FCEC28414}" sibTransId="{4DB59AD8-66FD-4F27-A4F5-D0BF564D27D2}"/>
    <dgm:cxn modelId="{098C481E-AE38-464E-A567-E8D9976EB228}" type="presOf" srcId="{CAB33ADD-A98E-4414-925C-B8F5D65C8ABD}" destId="{8A83A5AA-32E9-4160-9DD2-F127735C482F}" srcOrd="0" destOrd="0" presId="urn:microsoft.com/office/officeart/2018/2/layout/IconVerticalSolidList"/>
    <dgm:cxn modelId="{B7C9113C-BC15-422C-8A8E-CCEE07091FCC}" srcId="{57890F91-1077-4AB5-85A4-C351803FE156}" destId="{CAB33ADD-A98E-4414-925C-B8F5D65C8ABD}" srcOrd="0" destOrd="0" parTransId="{ED37E20B-C3B0-4C4D-8287-D289B894AB82}" sibTransId="{B85708D1-1B49-4644-8E19-915C41FE1167}"/>
    <dgm:cxn modelId="{2BF6FE6F-6AFC-4F26-AAB3-5F22F195621B}" type="presOf" srcId="{7C83F640-50DE-4F37-858F-CD22A9C2EEE5}" destId="{1DB9BD0D-A082-4C14-8C93-C29EE8089080}" srcOrd="0" destOrd="0" presId="urn:microsoft.com/office/officeart/2018/2/layout/IconVerticalSolidList"/>
    <dgm:cxn modelId="{61AA8C51-D0A5-4BF1-BD8A-55E9E744038B}" type="presOf" srcId="{57890F91-1077-4AB5-85A4-C351803FE156}" destId="{3283CAE1-470F-4363-AABA-023157BA8347}" srcOrd="0" destOrd="0" presId="urn:microsoft.com/office/officeart/2018/2/layout/IconVerticalSolidList"/>
    <dgm:cxn modelId="{82C4B27C-8CEA-48D9-9AF1-0A5DAB8CD91E}" type="presOf" srcId="{61C72D72-FAF3-4150-B725-164C840FF203}" destId="{3E98A80B-E29B-410A-A907-B00B286E69BB}" srcOrd="0" destOrd="0" presId="urn:microsoft.com/office/officeart/2018/2/layout/IconVerticalSolidList"/>
    <dgm:cxn modelId="{2670F3CA-928C-4593-9A4D-00615C08C6B1}" srcId="{57890F91-1077-4AB5-85A4-C351803FE156}" destId="{61C72D72-FAF3-4150-B725-164C840FF203}" srcOrd="1" destOrd="0" parTransId="{8E62CFA4-62BD-4283-BBB7-196A9D3ADD96}" sibTransId="{080F4714-A8CA-44E4-A99E-5A3C6287914D}"/>
    <dgm:cxn modelId="{34ACD2DD-B268-4A61-8769-855B4B6586ED}" type="presParOf" srcId="{3283CAE1-470F-4363-AABA-023157BA8347}" destId="{1A280ADA-CA18-4DDC-B957-B9A2B96EBCE3}" srcOrd="0" destOrd="0" presId="urn:microsoft.com/office/officeart/2018/2/layout/IconVerticalSolidList"/>
    <dgm:cxn modelId="{EF1E2479-F449-4970-A557-8C58A5B1D358}" type="presParOf" srcId="{1A280ADA-CA18-4DDC-B957-B9A2B96EBCE3}" destId="{D640E524-47ED-406D-8BB4-839083A7A05F}" srcOrd="0" destOrd="0" presId="urn:microsoft.com/office/officeart/2018/2/layout/IconVerticalSolidList"/>
    <dgm:cxn modelId="{7D777694-B0EB-4684-A6B0-E99F6884A2C5}" type="presParOf" srcId="{1A280ADA-CA18-4DDC-B957-B9A2B96EBCE3}" destId="{AAB38F2D-A046-4857-9D97-A3F031C4E4F3}" srcOrd="1" destOrd="0" presId="urn:microsoft.com/office/officeart/2018/2/layout/IconVerticalSolidList"/>
    <dgm:cxn modelId="{A2121B47-EA10-4252-A93A-3515AD311822}" type="presParOf" srcId="{1A280ADA-CA18-4DDC-B957-B9A2B96EBCE3}" destId="{FBD1FCD4-C755-49C1-8F4F-34BE6BB73E72}" srcOrd="2" destOrd="0" presId="urn:microsoft.com/office/officeart/2018/2/layout/IconVerticalSolidList"/>
    <dgm:cxn modelId="{FABD3992-EF54-4AE5-8738-95F94AD6AEBC}" type="presParOf" srcId="{1A280ADA-CA18-4DDC-B957-B9A2B96EBCE3}" destId="{8A83A5AA-32E9-4160-9DD2-F127735C482F}" srcOrd="3" destOrd="0" presId="urn:microsoft.com/office/officeart/2018/2/layout/IconVerticalSolidList"/>
    <dgm:cxn modelId="{0EB5BE4B-D051-4E40-9FCA-73E02B99F576}" type="presParOf" srcId="{3283CAE1-470F-4363-AABA-023157BA8347}" destId="{9D83D31B-66AA-4998-B4C9-9BDE1282CA8A}" srcOrd="1" destOrd="0" presId="urn:microsoft.com/office/officeart/2018/2/layout/IconVerticalSolidList"/>
    <dgm:cxn modelId="{B1F0D00E-9C16-4D44-98F9-B6F0F58119BF}" type="presParOf" srcId="{3283CAE1-470F-4363-AABA-023157BA8347}" destId="{6839DB2B-97E5-4C28-9E5F-4538388219C9}" srcOrd="2" destOrd="0" presId="urn:microsoft.com/office/officeart/2018/2/layout/IconVerticalSolidList"/>
    <dgm:cxn modelId="{40B02228-B736-4E3F-963F-8E40C4195462}" type="presParOf" srcId="{6839DB2B-97E5-4C28-9E5F-4538388219C9}" destId="{CCCF48EF-A75E-47E8-A3F0-CFFFBCFC2AE2}" srcOrd="0" destOrd="0" presId="urn:microsoft.com/office/officeart/2018/2/layout/IconVerticalSolidList"/>
    <dgm:cxn modelId="{ABCC4188-026B-405E-96C1-5A36A2B7D190}" type="presParOf" srcId="{6839DB2B-97E5-4C28-9E5F-4538388219C9}" destId="{C90AEE0E-7803-44B6-AE20-CE94975CB09F}" srcOrd="1" destOrd="0" presId="urn:microsoft.com/office/officeart/2018/2/layout/IconVerticalSolidList"/>
    <dgm:cxn modelId="{47B3ABD2-0C9C-41BF-A3F7-5B5D6D6AB136}" type="presParOf" srcId="{6839DB2B-97E5-4C28-9E5F-4538388219C9}" destId="{2679A5D7-C65E-4FD6-AD26-88435E4F997E}" srcOrd="2" destOrd="0" presId="urn:microsoft.com/office/officeart/2018/2/layout/IconVerticalSolidList"/>
    <dgm:cxn modelId="{4E2B1954-304F-4052-9DA9-640F4FC11B58}" type="presParOf" srcId="{6839DB2B-97E5-4C28-9E5F-4538388219C9}" destId="{3E98A80B-E29B-410A-A907-B00B286E69BB}" srcOrd="3" destOrd="0" presId="urn:microsoft.com/office/officeart/2018/2/layout/IconVerticalSolidList"/>
    <dgm:cxn modelId="{2E13E196-FDD6-48CD-8EAC-2579ED74BF69}" type="presParOf" srcId="{3283CAE1-470F-4363-AABA-023157BA8347}" destId="{D7DFD1B3-3C0F-4D14-B9FE-0F6221CC0C3E}" srcOrd="3" destOrd="0" presId="urn:microsoft.com/office/officeart/2018/2/layout/IconVerticalSolidList"/>
    <dgm:cxn modelId="{34891858-2C7B-4D71-B4F5-0A1B869C551A}" type="presParOf" srcId="{3283CAE1-470F-4363-AABA-023157BA8347}" destId="{14F2FDF1-8FC1-4AA6-B1BC-9F892D22E675}" srcOrd="4" destOrd="0" presId="urn:microsoft.com/office/officeart/2018/2/layout/IconVerticalSolidList"/>
    <dgm:cxn modelId="{F9D5C586-1628-406D-A0D0-4AC6C53E3210}" type="presParOf" srcId="{14F2FDF1-8FC1-4AA6-B1BC-9F892D22E675}" destId="{C5192232-2A53-4E70-B0AA-01E9CB40F19C}" srcOrd="0" destOrd="0" presId="urn:microsoft.com/office/officeart/2018/2/layout/IconVerticalSolidList"/>
    <dgm:cxn modelId="{A49E5FD1-5DE9-42B9-B02D-2A8D1B6DB9FD}" type="presParOf" srcId="{14F2FDF1-8FC1-4AA6-B1BC-9F892D22E675}" destId="{09439338-2D0F-4047-B6A7-EC46B4F2B2CB}" srcOrd="1" destOrd="0" presId="urn:microsoft.com/office/officeart/2018/2/layout/IconVerticalSolidList"/>
    <dgm:cxn modelId="{FAB5731E-0583-4B9C-8DAA-4050BB6322A6}" type="presParOf" srcId="{14F2FDF1-8FC1-4AA6-B1BC-9F892D22E675}" destId="{23CAA8CC-C607-45BF-A6E3-4FD322E5B654}" srcOrd="2" destOrd="0" presId="urn:microsoft.com/office/officeart/2018/2/layout/IconVerticalSolidList"/>
    <dgm:cxn modelId="{DA1C2932-5722-4784-936A-76BA9C6CD955}" type="presParOf" srcId="{14F2FDF1-8FC1-4AA6-B1BC-9F892D22E675}" destId="{1DB9BD0D-A082-4C14-8C93-C29EE80890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4CF87D-A869-4D8B-A360-DC469C8BC3B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F7C7C7-3216-4023-AD0A-655440CD2E3B}">
      <dgm:prSet custT="1"/>
      <dgm:spPr/>
      <dgm:t>
        <a:bodyPr/>
        <a:lstStyle/>
        <a:p>
          <a:pPr>
            <a:lnSpc>
              <a:spcPct val="100000"/>
            </a:lnSpc>
          </a:pPr>
          <a:r>
            <a:rPr lang="en-GB" sz="2800" dirty="0"/>
            <a:t>Competitive – standing up and concentrating on winning an argument or dispute</a:t>
          </a:r>
          <a:endParaRPr lang="en-US" sz="2800" dirty="0"/>
        </a:p>
      </dgm:t>
    </dgm:pt>
    <dgm:pt modelId="{466F26E4-9033-4BB2-BE24-DF61D9B6FFEF}" type="parTrans" cxnId="{D9AFA673-F141-4DF2-9125-30C3355FBD69}">
      <dgm:prSet/>
      <dgm:spPr/>
      <dgm:t>
        <a:bodyPr/>
        <a:lstStyle/>
        <a:p>
          <a:endParaRPr lang="en-US"/>
        </a:p>
      </dgm:t>
    </dgm:pt>
    <dgm:pt modelId="{51CF0875-AE27-4D47-A0EA-9FB43006FD43}" type="sibTrans" cxnId="{D9AFA673-F141-4DF2-9125-30C3355FBD69}">
      <dgm:prSet/>
      <dgm:spPr/>
      <dgm:t>
        <a:bodyPr/>
        <a:lstStyle/>
        <a:p>
          <a:endParaRPr lang="en-US"/>
        </a:p>
      </dgm:t>
    </dgm:pt>
    <dgm:pt modelId="{2AFC55CC-2D00-490F-9F7B-97CADAD324D0}">
      <dgm:prSet custT="1"/>
      <dgm:spPr/>
      <dgm:t>
        <a:bodyPr/>
        <a:lstStyle/>
        <a:p>
          <a:pPr>
            <a:lnSpc>
              <a:spcPct val="100000"/>
            </a:lnSpc>
          </a:pPr>
          <a:r>
            <a:rPr lang="en-GB" sz="2400" b="0" i="1" dirty="0"/>
            <a:t>High Assertiveness and Low Cooperativeness</a:t>
          </a:r>
          <a:endParaRPr lang="en-US" sz="2400" i="1" dirty="0"/>
        </a:p>
      </dgm:t>
    </dgm:pt>
    <dgm:pt modelId="{DF26EC1A-E46D-4B32-9AAF-05F053DFEDAA}" type="parTrans" cxnId="{9BF7615A-CED6-42D6-BFAD-855284941A67}">
      <dgm:prSet/>
      <dgm:spPr/>
      <dgm:t>
        <a:bodyPr/>
        <a:lstStyle/>
        <a:p>
          <a:endParaRPr lang="en-US"/>
        </a:p>
      </dgm:t>
    </dgm:pt>
    <dgm:pt modelId="{DC54B529-AFF6-4F6E-A03D-605CAFDB9B79}" type="sibTrans" cxnId="{9BF7615A-CED6-42D6-BFAD-855284941A67}">
      <dgm:prSet/>
      <dgm:spPr/>
      <dgm:t>
        <a:bodyPr/>
        <a:lstStyle/>
        <a:p>
          <a:endParaRPr lang="en-US"/>
        </a:p>
      </dgm:t>
    </dgm:pt>
    <dgm:pt modelId="{C3427B68-A3AD-4227-874E-74E0F13C0DA1}">
      <dgm:prSet custT="1"/>
      <dgm:spPr/>
      <dgm:t>
        <a:bodyPr/>
        <a:lstStyle/>
        <a:p>
          <a:pPr>
            <a:lnSpc>
              <a:spcPct val="100000"/>
            </a:lnSpc>
          </a:pPr>
          <a:r>
            <a:rPr lang="en-GB" sz="2800" dirty="0"/>
            <a:t>Collaborative – works with others to find a solution that leads to a win-win scenario</a:t>
          </a:r>
          <a:endParaRPr lang="en-US" sz="2800" dirty="0"/>
        </a:p>
      </dgm:t>
    </dgm:pt>
    <dgm:pt modelId="{CA94B29F-418F-467E-BD23-4996990167BA}" type="parTrans" cxnId="{B8E1009F-098C-44F1-8595-D52CD89866F9}">
      <dgm:prSet/>
      <dgm:spPr/>
      <dgm:t>
        <a:bodyPr/>
        <a:lstStyle/>
        <a:p>
          <a:endParaRPr lang="en-US"/>
        </a:p>
      </dgm:t>
    </dgm:pt>
    <dgm:pt modelId="{D8ADE85B-9301-4B0D-B611-1EE68729A169}" type="sibTrans" cxnId="{B8E1009F-098C-44F1-8595-D52CD89866F9}">
      <dgm:prSet/>
      <dgm:spPr/>
      <dgm:t>
        <a:bodyPr/>
        <a:lstStyle/>
        <a:p>
          <a:endParaRPr lang="en-US"/>
        </a:p>
      </dgm:t>
    </dgm:pt>
    <dgm:pt modelId="{A2AA10FC-7787-44B9-9EB1-738279C0CF5A}">
      <dgm:prSet custT="1"/>
      <dgm:spPr/>
      <dgm:t>
        <a:bodyPr/>
        <a:lstStyle/>
        <a:p>
          <a:pPr>
            <a:lnSpc>
              <a:spcPct val="100000"/>
            </a:lnSpc>
          </a:pPr>
          <a:r>
            <a:rPr lang="en-GB" sz="2400" b="0" i="1" dirty="0"/>
            <a:t>High Assertiveness and Cooperativeness</a:t>
          </a:r>
          <a:endParaRPr lang="en-US" sz="2400" i="1" dirty="0"/>
        </a:p>
      </dgm:t>
    </dgm:pt>
    <dgm:pt modelId="{34018F12-BBBF-4B2B-9859-892CC7609EC4}" type="parTrans" cxnId="{50A221FD-C9CA-40A2-9B2F-C649E19AE70E}">
      <dgm:prSet/>
      <dgm:spPr/>
      <dgm:t>
        <a:bodyPr/>
        <a:lstStyle/>
        <a:p>
          <a:endParaRPr lang="en-US"/>
        </a:p>
      </dgm:t>
    </dgm:pt>
    <dgm:pt modelId="{B92C049C-1292-490B-AC2A-4FB39471FB79}" type="sibTrans" cxnId="{50A221FD-C9CA-40A2-9B2F-C649E19AE70E}">
      <dgm:prSet/>
      <dgm:spPr/>
      <dgm:t>
        <a:bodyPr/>
        <a:lstStyle/>
        <a:p>
          <a:endParaRPr lang="en-US"/>
        </a:p>
      </dgm:t>
    </dgm:pt>
    <dgm:pt modelId="{2F8BDA0D-8C0E-473D-A87D-3DEEB69E6042}" type="pres">
      <dgm:prSet presAssocID="{874CF87D-A869-4D8B-A360-DC469C8BC3B1}" presName="root" presStyleCnt="0">
        <dgm:presLayoutVars>
          <dgm:dir/>
          <dgm:resizeHandles val="exact"/>
        </dgm:presLayoutVars>
      </dgm:prSet>
      <dgm:spPr/>
    </dgm:pt>
    <dgm:pt modelId="{375A20E7-9FB3-4392-B28E-814601D9E8D4}" type="pres">
      <dgm:prSet presAssocID="{B8F7C7C7-3216-4023-AD0A-655440CD2E3B}" presName="compNode" presStyleCnt="0"/>
      <dgm:spPr/>
    </dgm:pt>
    <dgm:pt modelId="{BC9FD9F2-0D89-41DA-804E-192480D9AF1C}" type="pres">
      <dgm:prSet presAssocID="{B8F7C7C7-3216-4023-AD0A-655440CD2E3B}" presName="bgRect" presStyleLbl="bgShp" presStyleIdx="0" presStyleCnt="2"/>
      <dgm:spPr/>
    </dgm:pt>
    <dgm:pt modelId="{2BE9D415-4B66-495B-BC75-D8561AFDBA6A}" type="pres">
      <dgm:prSet presAssocID="{B8F7C7C7-3216-4023-AD0A-655440CD2E3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07607083-4B55-4FB1-9A74-DD4F5B07C226}" type="pres">
      <dgm:prSet presAssocID="{B8F7C7C7-3216-4023-AD0A-655440CD2E3B}" presName="spaceRect" presStyleCnt="0"/>
      <dgm:spPr/>
    </dgm:pt>
    <dgm:pt modelId="{A80ED327-F39C-4BC3-8344-4255C7908CF6}" type="pres">
      <dgm:prSet presAssocID="{B8F7C7C7-3216-4023-AD0A-655440CD2E3B}" presName="parTx" presStyleLbl="revTx" presStyleIdx="0" presStyleCnt="4">
        <dgm:presLayoutVars>
          <dgm:chMax val="0"/>
          <dgm:chPref val="0"/>
        </dgm:presLayoutVars>
      </dgm:prSet>
      <dgm:spPr/>
    </dgm:pt>
    <dgm:pt modelId="{F1FA163A-8826-4174-A21F-86EE4D2FBCB3}" type="pres">
      <dgm:prSet presAssocID="{B8F7C7C7-3216-4023-AD0A-655440CD2E3B}" presName="desTx" presStyleLbl="revTx" presStyleIdx="1" presStyleCnt="4">
        <dgm:presLayoutVars/>
      </dgm:prSet>
      <dgm:spPr/>
    </dgm:pt>
    <dgm:pt modelId="{DDB89C89-14C2-4A71-B1AC-CF52A21047D3}" type="pres">
      <dgm:prSet presAssocID="{51CF0875-AE27-4D47-A0EA-9FB43006FD43}" presName="sibTrans" presStyleCnt="0"/>
      <dgm:spPr/>
    </dgm:pt>
    <dgm:pt modelId="{11BAAB81-E1A4-4E1A-8D10-3D6F7E408E47}" type="pres">
      <dgm:prSet presAssocID="{C3427B68-A3AD-4227-874E-74E0F13C0DA1}" presName="compNode" presStyleCnt="0"/>
      <dgm:spPr/>
    </dgm:pt>
    <dgm:pt modelId="{482F481D-C55A-4177-ADB7-01284B7AADD2}" type="pres">
      <dgm:prSet presAssocID="{C3427B68-A3AD-4227-874E-74E0F13C0DA1}" presName="bgRect" presStyleLbl="bgShp" presStyleIdx="1" presStyleCnt="2"/>
      <dgm:spPr/>
    </dgm:pt>
    <dgm:pt modelId="{4DFA71FD-E086-4F8A-AF75-DB0485986262}" type="pres">
      <dgm:prSet presAssocID="{C3427B68-A3AD-4227-874E-74E0F13C0DA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FAB1681-1D73-4A78-BDEF-7BFC418F9137}" type="pres">
      <dgm:prSet presAssocID="{C3427B68-A3AD-4227-874E-74E0F13C0DA1}" presName="spaceRect" presStyleCnt="0"/>
      <dgm:spPr/>
    </dgm:pt>
    <dgm:pt modelId="{5E5E2349-0C15-4D99-A145-044351C3FF2D}" type="pres">
      <dgm:prSet presAssocID="{C3427B68-A3AD-4227-874E-74E0F13C0DA1}" presName="parTx" presStyleLbl="revTx" presStyleIdx="2" presStyleCnt="4">
        <dgm:presLayoutVars>
          <dgm:chMax val="0"/>
          <dgm:chPref val="0"/>
        </dgm:presLayoutVars>
      </dgm:prSet>
      <dgm:spPr/>
    </dgm:pt>
    <dgm:pt modelId="{7F527C94-E920-43C1-BA5F-A42C15F44573}" type="pres">
      <dgm:prSet presAssocID="{C3427B68-A3AD-4227-874E-74E0F13C0DA1}" presName="desTx" presStyleLbl="revTx" presStyleIdx="3" presStyleCnt="4">
        <dgm:presLayoutVars/>
      </dgm:prSet>
      <dgm:spPr/>
    </dgm:pt>
  </dgm:ptLst>
  <dgm:cxnLst>
    <dgm:cxn modelId="{5475CF10-E9F3-4974-883F-1E88E8B7AB83}" type="presOf" srcId="{B8F7C7C7-3216-4023-AD0A-655440CD2E3B}" destId="{A80ED327-F39C-4BC3-8344-4255C7908CF6}" srcOrd="0" destOrd="0" presId="urn:microsoft.com/office/officeart/2018/2/layout/IconVerticalSolidList"/>
    <dgm:cxn modelId="{7F85096E-67BF-4CF5-998F-20A0152E46E2}" type="presOf" srcId="{2AFC55CC-2D00-490F-9F7B-97CADAD324D0}" destId="{F1FA163A-8826-4174-A21F-86EE4D2FBCB3}" srcOrd="0" destOrd="0" presId="urn:microsoft.com/office/officeart/2018/2/layout/IconVerticalSolidList"/>
    <dgm:cxn modelId="{D9AFA673-F141-4DF2-9125-30C3355FBD69}" srcId="{874CF87D-A869-4D8B-A360-DC469C8BC3B1}" destId="{B8F7C7C7-3216-4023-AD0A-655440CD2E3B}" srcOrd="0" destOrd="0" parTransId="{466F26E4-9033-4BB2-BE24-DF61D9B6FFEF}" sibTransId="{51CF0875-AE27-4D47-A0EA-9FB43006FD43}"/>
    <dgm:cxn modelId="{9BF7615A-CED6-42D6-BFAD-855284941A67}" srcId="{B8F7C7C7-3216-4023-AD0A-655440CD2E3B}" destId="{2AFC55CC-2D00-490F-9F7B-97CADAD324D0}" srcOrd="0" destOrd="0" parTransId="{DF26EC1A-E46D-4B32-9AAF-05F053DFEDAA}" sibTransId="{DC54B529-AFF6-4F6E-A03D-605CAFDB9B79}"/>
    <dgm:cxn modelId="{B8E1009F-098C-44F1-8595-D52CD89866F9}" srcId="{874CF87D-A869-4D8B-A360-DC469C8BC3B1}" destId="{C3427B68-A3AD-4227-874E-74E0F13C0DA1}" srcOrd="1" destOrd="0" parTransId="{CA94B29F-418F-467E-BD23-4996990167BA}" sibTransId="{D8ADE85B-9301-4B0D-B611-1EE68729A169}"/>
    <dgm:cxn modelId="{EFE533A6-B87C-4820-B4C9-289B74D3A620}" type="presOf" srcId="{874CF87D-A869-4D8B-A360-DC469C8BC3B1}" destId="{2F8BDA0D-8C0E-473D-A87D-3DEEB69E6042}" srcOrd="0" destOrd="0" presId="urn:microsoft.com/office/officeart/2018/2/layout/IconVerticalSolidList"/>
    <dgm:cxn modelId="{708C82C1-4C85-42C3-BDDD-08A41E5C2636}" type="presOf" srcId="{A2AA10FC-7787-44B9-9EB1-738279C0CF5A}" destId="{7F527C94-E920-43C1-BA5F-A42C15F44573}" srcOrd="0" destOrd="0" presId="urn:microsoft.com/office/officeart/2018/2/layout/IconVerticalSolidList"/>
    <dgm:cxn modelId="{09BAC4E1-CD98-4770-B404-027F32B3C7FE}" type="presOf" srcId="{C3427B68-A3AD-4227-874E-74E0F13C0DA1}" destId="{5E5E2349-0C15-4D99-A145-044351C3FF2D}" srcOrd="0" destOrd="0" presId="urn:microsoft.com/office/officeart/2018/2/layout/IconVerticalSolidList"/>
    <dgm:cxn modelId="{50A221FD-C9CA-40A2-9B2F-C649E19AE70E}" srcId="{C3427B68-A3AD-4227-874E-74E0F13C0DA1}" destId="{A2AA10FC-7787-44B9-9EB1-738279C0CF5A}" srcOrd="0" destOrd="0" parTransId="{34018F12-BBBF-4B2B-9859-892CC7609EC4}" sibTransId="{B92C049C-1292-490B-AC2A-4FB39471FB79}"/>
    <dgm:cxn modelId="{87CA75BE-489E-48E4-BF2F-6541731DF783}" type="presParOf" srcId="{2F8BDA0D-8C0E-473D-A87D-3DEEB69E6042}" destId="{375A20E7-9FB3-4392-B28E-814601D9E8D4}" srcOrd="0" destOrd="0" presId="urn:microsoft.com/office/officeart/2018/2/layout/IconVerticalSolidList"/>
    <dgm:cxn modelId="{CF850809-D2FF-452B-B6C8-3037D6DBD68E}" type="presParOf" srcId="{375A20E7-9FB3-4392-B28E-814601D9E8D4}" destId="{BC9FD9F2-0D89-41DA-804E-192480D9AF1C}" srcOrd="0" destOrd="0" presId="urn:microsoft.com/office/officeart/2018/2/layout/IconVerticalSolidList"/>
    <dgm:cxn modelId="{66AA45A8-8771-4D9A-AD3D-BB810D016D3E}" type="presParOf" srcId="{375A20E7-9FB3-4392-B28E-814601D9E8D4}" destId="{2BE9D415-4B66-495B-BC75-D8561AFDBA6A}" srcOrd="1" destOrd="0" presId="urn:microsoft.com/office/officeart/2018/2/layout/IconVerticalSolidList"/>
    <dgm:cxn modelId="{30A01117-BBFE-436D-AA70-E807F9A190F4}" type="presParOf" srcId="{375A20E7-9FB3-4392-B28E-814601D9E8D4}" destId="{07607083-4B55-4FB1-9A74-DD4F5B07C226}" srcOrd="2" destOrd="0" presId="urn:microsoft.com/office/officeart/2018/2/layout/IconVerticalSolidList"/>
    <dgm:cxn modelId="{B3EAD932-809E-45E9-BE57-3BC6526A96C2}" type="presParOf" srcId="{375A20E7-9FB3-4392-B28E-814601D9E8D4}" destId="{A80ED327-F39C-4BC3-8344-4255C7908CF6}" srcOrd="3" destOrd="0" presId="urn:microsoft.com/office/officeart/2018/2/layout/IconVerticalSolidList"/>
    <dgm:cxn modelId="{6CC81277-505F-4D90-AD71-F642FDDE08CB}" type="presParOf" srcId="{375A20E7-9FB3-4392-B28E-814601D9E8D4}" destId="{F1FA163A-8826-4174-A21F-86EE4D2FBCB3}" srcOrd="4" destOrd="0" presId="urn:microsoft.com/office/officeart/2018/2/layout/IconVerticalSolidList"/>
    <dgm:cxn modelId="{E5C6A17C-4BCE-4A25-9908-37887F859466}" type="presParOf" srcId="{2F8BDA0D-8C0E-473D-A87D-3DEEB69E6042}" destId="{DDB89C89-14C2-4A71-B1AC-CF52A21047D3}" srcOrd="1" destOrd="0" presId="urn:microsoft.com/office/officeart/2018/2/layout/IconVerticalSolidList"/>
    <dgm:cxn modelId="{2EFA947A-4049-45C5-B52C-8AE654785951}" type="presParOf" srcId="{2F8BDA0D-8C0E-473D-A87D-3DEEB69E6042}" destId="{11BAAB81-E1A4-4E1A-8D10-3D6F7E408E47}" srcOrd="2" destOrd="0" presId="urn:microsoft.com/office/officeart/2018/2/layout/IconVerticalSolidList"/>
    <dgm:cxn modelId="{D6DABA63-95D2-4D9D-BA62-375807E02AC1}" type="presParOf" srcId="{11BAAB81-E1A4-4E1A-8D10-3D6F7E408E47}" destId="{482F481D-C55A-4177-ADB7-01284B7AADD2}" srcOrd="0" destOrd="0" presId="urn:microsoft.com/office/officeart/2018/2/layout/IconVerticalSolidList"/>
    <dgm:cxn modelId="{8411160C-84E6-4E91-A552-140B162EEF5A}" type="presParOf" srcId="{11BAAB81-E1A4-4E1A-8D10-3D6F7E408E47}" destId="{4DFA71FD-E086-4F8A-AF75-DB0485986262}" srcOrd="1" destOrd="0" presId="urn:microsoft.com/office/officeart/2018/2/layout/IconVerticalSolidList"/>
    <dgm:cxn modelId="{76AE4A56-B442-4393-8C78-0F4CCA68D839}" type="presParOf" srcId="{11BAAB81-E1A4-4E1A-8D10-3D6F7E408E47}" destId="{2FAB1681-1D73-4A78-BDEF-7BFC418F9137}" srcOrd="2" destOrd="0" presId="urn:microsoft.com/office/officeart/2018/2/layout/IconVerticalSolidList"/>
    <dgm:cxn modelId="{1460224B-62B7-4FD3-866C-4814FB568A72}" type="presParOf" srcId="{11BAAB81-E1A4-4E1A-8D10-3D6F7E408E47}" destId="{5E5E2349-0C15-4D99-A145-044351C3FF2D}" srcOrd="3" destOrd="0" presId="urn:microsoft.com/office/officeart/2018/2/layout/IconVerticalSolidList"/>
    <dgm:cxn modelId="{AD887C31-63DB-4084-B182-E56DBE2A0AC2}" type="presParOf" srcId="{11BAAB81-E1A4-4E1A-8D10-3D6F7E408E47}" destId="{7F527C94-E920-43C1-BA5F-A42C15F44573}"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08A3D0-4995-4D69-9511-DB1F4D97433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D7895C4-CFF4-463D-81C8-A2E1DA4D8ED6}">
      <dgm:prSet custT="1"/>
      <dgm:spPr/>
      <dgm:t>
        <a:bodyPr/>
        <a:lstStyle/>
        <a:p>
          <a:pPr>
            <a:lnSpc>
              <a:spcPct val="100000"/>
            </a:lnSpc>
          </a:pPr>
          <a:r>
            <a:rPr lang="en-GB" sz="2800" dirty="0"/>
            <a:t>Compromising - Works with others to identify an alternative and reach an agreement on the issue</a:t>
          </a:r>
          <a:endParaRPr lang="en-US" sz="2800" dirty="0"/>
        </a:p>
      </dgm:t>
    </dgm:pt>
    <dgm:pt modelId="{9BF40230-646C-47DC-B48D-C9F5D3352CDE}" type="parTrans" cxnId="{0132716D-FF63-42C8-B273-8D6CD4AFAB80}">
      <dgm:prSet/>
      <dgm:spPr/>
      <dgm:t>
        <a:bodyPr/>
        <a:lstStyle/>
        <a:p>
          <a:endParaRPr lang="en-US"/>
        </a:p>
      </dgm:t>
    </dgm:pt>
    <dgm:pt modelId="{82E50FE8-D90B-45F8-89F2-7ECE974116A3}" type="sibTrans" cxnId="{0132716D-FF63-42C8-B273-8D6CD4AFAB80}">
      <dgm:prSet/>
      <dgm:spPr/>
      <dgm:t>
        <a:bodyPr/>
        <a:lstStyle/>
        <a:p>
          <a:endParaRPr lang="en-US"/>
        </a:p>
      </dgm:t>
    </dgm:pt>
    <dgm:pt modelId="{B641E1BE-5F5E-479E-A288-9A2BA4BEF682}">
      <dgm:prSet custT="1"/>
      <dgm:spPr/>
      <dgm:t>
        <a:bodyPr/>
        <a:lstStyle/>
        <a:p>
          <a:pPr>
            <a:lnSpc>
              <a:spcPct val="100000"/>
            </a:lnSpc>
          </a:pPr>
          <a:r>
            <a:rPr lang="en-GB" sz="2400" i="1" dirty="0"/>
            <a:t>Moderate Assertiveness and Cooperativeness</a:t>
          </a:r>
          <a:endParaRPr lang="en-US" sz="2400" dirty="0"/>
        </a:p>
      </dgm:t>
    </dgm:pt>
    <dgm:pt modelId="{C93812F5-0BED-4218-8D48-CAF01F62C55A}" type="parTrans" cxnId="{D4672F55-5788-447C-A220-F81806D83B89}">
      <dgm:prSet/>
      <dgm:spPr/>
      <dgm:t>
        <a:bodyPr/>
        <a:lstStyle/>
        <a:p>
          <a:endParaRPr lang="en-US"/>
        </a:p>
      </dgm:t>
    </dgm:pt>
    <dgm:pt modelId="{D5D9661A-1062-4251-8409-3D3638772C80}" type="sibTrans" cxnId="{D4672F55-5788-447C-A220-F81806D83B89}">
      <dgm:prSet/>
      <dgm:spPr/>
      <dgm:t>
        <a:bodyPr/>
        <a:lstStyle/>
        <a:p>
          <a:endParaRPr lang="en-US"/>
        </a:p>
      </dgm:t>
    </dgm:pt>
    <dgm:pt modelId="{1D1776B2-AE82-4FA3-878C-7B445B691DCB}">
      <dgm:prSet custT="1"/>
      <dgm:spPr/>
      <dgm:t>
        <a:bodyPr/>
        <a:lstStyle/>
        <a:p>
          <a:pPr>
            <a:lnSpc>
              <a:spcPct val="100000"/>
            </a:lnSpc>
          </a:pPr>
          <a:r>
            <a:rPr lang="en-GB" sz="2800" dirty="0"/>
            <a:t>Avoiding – deciding not to participating in confrontation</a:t>
          </a:r>
          <a:endParaRPr lang="en-US" sz="2800" dirty="0"/>
        </a:p>
      </dgm:t>
    </dgm:pt>
    <dgm:pt modelId="{EA784014-3B0E-4E05-940B-C3FE4D4144CE}" type="parTrans" cxnId="{B4A94E18-464C-4466-A76D-B13EC6490B74}">
      <dgm:prSet/>
      <dgm:spPr/>
      <dgm:t>
        <a:bodyPr/>
        <a:lstStyle/>
        <a:p>
          <a:endParaRPr lang="en-US"/>
        </a:p>
      </dgm:t>
    </dgm:pt>
    <dgm:pt modelId="{60FEACA7-2B35-4E5E-B15E-89F03AB326D6}" type="sibTrans" cxnId="{B4A94E18-464C-4466-A76D-B13EC6490B74}">
      <dgm:prSet/>
      <dgm:spPr/>
      <dgm:t>
        <a:bodyPr/>
        <a:lstStyle/>
        <a:p>
          <a:endParaRPr lang="en-US"/>
        </a:p>
      </dgm:t>
    </dgm:pt>
    <dgm:pt modelId="{D698A9F2-4391-49C3-96AC-D710D22BB2AF}">
      <dgm:prSet custT="1"/>
      <dgm:spPr/>
      <dgm:t>
        <a:bodyPr/>
        <a:lstStyle/>
        <a:p>
          <a:pPr>
            <a:lnSpc>
              <a:spcPct val="100000"/>
            </a:lnSpc>
          </a:pPr>
          <a:r>
            <a:rPr lang="en-GB" sz="2400" b="0" i="1" dirty="0"/>
            <a:t>Low Assertiveness and Cooperativeness</a:t>
          </a:r>
          <a:endParaRPr lang="en-US" sz="2400" dirty="0"/>
        </a:p>
      </dgm:t>
    </dgm:pt>
    <dgm:pt modelId="{AAFF584E-D73E-43CB-9DAC-3BA6D9B67B10}" type="parTrans" cxnId="{9EC77AFD-D0F9-497E-969F-B86C0C5EED43}">
      <dgm:prSet/>
      <dgm:spPr/>
      <dgm:t>
        <a:bodyPr/>
        <a:lstStyle/>
        <a:p>
          <a:endParaRPr lang="en-US"/>
        </a:p>
      </dgm:t>
    </dgm:pt>
    <dgm:pt modelId="{899F18BE-6766-4FCC-9A2B-3E60B19B2CE3}" type="sibTrans" cxnId="{9EC77AFD-D0F9-497E-969F-B86C0C5EED43}">
      <dgm:prSet/>
      <dgm:spPr/>
      <dgm:t>
        <a:bodyPr/>
        <a:lstStyle/>
        <a:p>
          <a:endParaRPr lang="en-US"/>
        </a:p>
      </dgm:t>
    </dgm:pt>
    <dgm:pt modelId="{7CED8BA9-4D95-4138-81BF-6F3AFF78335C}">
      <dgm:prSet custT="1"/>
      <dgm:spPr/>
      <dgm:t>
        <a:bodyPr/>
        <a:lstStyle/>
        <a:p>
          <a:pPr>
            <a:lnSpc>
              <a:spcPct val="100000"/>
            </a:lnSpc>
          </a:pPr>
          <a:r>
            <a:rPr lang="en-GB" sz="2800" dirty="0"/>
            <a:t>Accommodating – level of self-sacrifice by giving in </a:t>
          </a:r>
          <a:endParaRPr lang="en-US" sz="2800" dirty="0"/>
        </a:p>
      </dgm:t>
    </dgm:pt>
    <dgm:pt modelId="{30CDF2C7-CD0B-4339-A390-44CD807F55C2}" type="parTrans" cxnId="{628CBDF6-A892-4036-ADB4-95A66F151EE9}">
      <dgm:prSet/>
      <dgm:spPr/>
      <dgm:t>
        <a:bodyPr/>
        <a:lstStyle/>
        <a:p>
          <a:endParaRPr lang="en-US"/>
        </a:p>
      </dgm:t>
    </dgm:pt>
    <dgm:pt modelId="{A6C50178-0D01-4476-A1B3-2641B2819205}" type="sibTrans" cxnId="{628CBDF6-A892-4036-ADB4-95A66F151EE9}">
      <dgm:prSet/>
      <dgm:spPr/>
      <dgm:t>
        <a:bodyPr/>
        <a:lstStyle/>
        <a:p>
          <a:endParaRPr lang="en-US"/>
        </a:p>
      </dgm:t>
    </dgm:pt>
    <dgm:pt modelId="{7297BC3D-5CF8-42F0-A83F-143459C74C77}">
      <dgm:prSet custT="1"/>
      <dgm:spPr/>
      <dgm:t>
        <a:bodyPr/>
        <a:lstStyle/>
        <a:p>
          <a:pPr>
            <a:lnSpc>
              <a:spcPct val="100000"/>
            </a:lnSpc>
          </a:pPr>
          <a:r>
            <a:rPr lang="en-GB" sz="2400" b="0" i="1" dirty="0"/>
            <a:t>Low Assertiveness and High Cooperativeness</a:t>
          </a:r>
          <a:endParaRPr lang="en-US" sz="2400" dirty="0"/>
        </a:p>
      </dgm:t>
    </dgm:pt>
    <dgm:pt modelId="{B6B84652-ADF2-47ED-98C9-5177AAF223AD}" type="parTrans" cxnId="{E1EE59CF-68A8-4C44-8B98-F3554B7005B6}">
      <dgm:prSet/>
      <dgm:spPr/>
      <dgm:t>
        <a:bodyPr/>
        <a:lstStyle/>
        <a:p>
          <a:endParaRPr lang="en-US"/>
        </a:p>
      </dgm:t>
    </dgm:pt>
    <dgm:pt modelId="{945137CC-C520-45C0-902D-DEA0BB8B04D2}" type="sibTrans" cxnId="{E1EE59CF-68A8-4C44-8B98-F3554B7005B6}">
      <dgm:prSet/>
      <dgm:spPr/>
      <dgm:t>
        <a:bodyPr/>
        <a:lstStyle/>
        <a:p>
          <a:endParaRPr lang="en-US"/>
        </a:p>
      </dgm:t>
    </dgm:pt>
    <dgm:pt modelId="{7FEEFB52-2A2D-4DBA-AF60-E0D3E96A2E1A}" type="pres">
      <dgm:prSet presAssocID="{2408A3D0-4995-4D69-9511-DB1F4D974335}" presName="root" presStyleCnt="0">
        <dgm:presLayoutVars>
          <dgm:dir/>
          <dgm:resizeHandles val="exact"/>
        </dgm:presLayoutVars>
      </dgm:prSet>
      <dgm:spPr/>
    </dgm:pt>
    <dgm:pt modelId="{97F56924-4A4F-4DE3-B3D9-1A761C34BEE1}" type="pres">
      <dgm:prSet presAssocID="{7D7895C4-CFF4-463D-81C8-A2E1DA4D8ED6}" presName="compNode" presStyleCnt="0"/>
      <dgm:spPr/>
    </dgm:pt>
    <dgm:pt modelId="{1698DA90-7C0C-45B2-8CD8-9689893A88D8}" type="pres">
      <dgm:prSet presAssocID="{7D7895C4-CFF4-463D-81C8-A2E1DA4D8ED6}" presName="bgRect" presStyleLbl="bgShp" presStyleIdx="0" presStyleCnt="3" custLinFactNeighborX="-18311" custLinFactNeighborY="-22610"/>
      <dgm:spPr/>
    </dgm:pt>
    <dgm:pt modelId="{12DFCA85-000E-44AD-BD29-4134A0555314}" type="pres">
      <dgm:prSet presAssocID="{7D7895C4-CFF4-463D-81C8-A2E1DA4D8E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5BDFE927-5CBB-48B9-9DC7-9D2611FF2F93}" type="pres">
      <dgm:prSet presAssocID="{7D7895C4-CFF4-463D-81C8-A2E1DA4D8ED6}" presName="spaceRect" presStyleCnt="0"/>
      <dgm:spPr/>
    </dgm:pt>
    <dgm:pt modelId="{93A95853-CF81-4BF3-9A66-000989995DFD}" type="pres">
      <dgm:prSet presAssocID="{7D7895C4-CFF4-463D-81C8-A2E1DA4D8ED6}" presName="parTx" presStyleLbl="revTx" presStyleIdx="0" presStyleCnt="6">
        <dgm:presLayoutVars>
          <dgm:chMax val="0"/>
          <dgm:chPref val="0"/>
        </dgm:presLayoutVars>
      </dgm:prSet>
      <dgm:spPr/>
    </dgm:pt>
    <dgm:pt modelId="{F5DAF51B-BA1D-4B5F-8AAE-A0611ABCD3C5}" type="pres">
      <dgm:prSet presAssocID="{7D7895C4-CFF4-463D-81C8-A2E1DA4D8ED6}" presName="desTx" presStyleLbl="revTx" presStyleIdx="1" presStyleCnt="6">
        <dgm:presLayoutVars/>
      </dgm:prSet>
      <dgm:spPr/>
    </dgm:pt>
    <dgm:pt modelId="{00BDA6C2-197B-4508-9E81-FF52F0DC29E7}" type="pres">
      <dgm:prSet presAssocID="{82E50FE8-D90B-45F8-89F2-7ECE974116A3}" presName="sibTrans" presStyleCnt="0"/>
      <dgm:spPr/>
    </dgm:pt>
    <dgm:pt modelId="{CE3E8163-7C87-4A93-AFB2-DB76F46E4B0B}" type="pres">
      <dgm:prSet presAssocID="{1D1776B2-AE82-4FA3-878C-7B445B691DCB}" presName="compNode" presStyleCnt="0"/>
      <dgm:spPr/>
    </dgm:pt>
    <dgm:pt modelId="{061FB838-7726-4E12-9BF5-D6F25531F408}" type="pres">
      <dgm:prSet presAssocID="{1D1776B2-AE82-4FA3-878C-7B445B691DCB}" presName="bgRect" presStyleLbl="bgShp" presStyleIdx="1" presStyleCnt="3" custLinFactNeighborX="-10058" custLinFactNeighborY="-4871"/>
      <dgm:spPr/>
    </dgm:pt>
    <dgm:pt modelId="{DABC6D2A-8770-4B38-BA35-1607708C50E0}" type="pres">
      <dgm:prSet presAssocID="{1D1776B2-AE82-4FA3-878C-7B445B691D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ry Face with Solid Fill"/>
        </a:ext>
      </dgm:extLst>
    </dgm:pt>
    <dgm:pt modelId="{2220AA34-BE47-4E67-A606-3DBCFF31CD44}" type="pres">
      <dgm:prSet presAssocID="{1D1776B2-AE82-4FA3-878C-7B445B691DCB}" presName="spaceRect" presStyleCnt="0"/>
      <dgm:spPr/>
    </dgm:pt>
    <dgm:pt modelId="{8E7F99D2-8536-4B40-98BD-DC0D504FBC75}" type="pres">
      <dgm:prSet presAssocID="{1D1776B2-AE82-4FA3-878C-7B445B691DCB}" presName="parTx" presStyleLbl="revTx" presStyleIdx="2" presStyleCnt="6">
        <dgm:presLayoutVars>
          <dgm:chMax val="0"/>
          <dgm:chPref val="0"/>
        </dgm:presLayoutVars>
      </dgm:prSet>
      <dgm:spPr/>
    </dgm:pt>
    <dgm:pt modelId="{2F1A9B85-E784-416C-91EB-E1249F075504}" type="pres">
      <dgm:prSet presAssocID="{1D1776B2-AE82-4FA3-878C-7B445B691DCB}" presName="desTx" presStyleLbl="revTx" presStyleIdx="3" presStyleCnt="6">
        <dgm:presLayoutVars/>
      </dgm:prSet>
      <dgm:spPr/>
    </dgm:pt>
    <dgm:pt modelId="{52E47CAD-F9DE-49BA-AEC9-F063AC3B056D}" type="pres">
      <dgm:prSet presAssocID="{60FEACA7-2B35-4E5E-B15E-89F03AB326D6}" presName="sibTrans" presStyleCnt="0"/>
      <dgm:spPr/>
    </dgm:pt>
    <dgm:pt modelId="{097F7C0A-230A-43BF-9C49-155E64177BE7}" type="pres">
      <dgm:prSet presAssocID="{7CED8BA9-4D95-4138-81BF-6F3AFF78335C}" presName="compNode" presStyleCnt="0"/>
      <dgm:spPr/>
    </dgm:pt>
    <dgm:pt modelId="{8EC87039-6B7F-46E2-BC15-215FBCD9BBBF}" type="pres">
      <dgm:prSet presAssocID="{7CED8BA9-4D95-4138-81BF-6F3AFF78335C}" presName="bgRect" presStyleLbl="bgShp" presStyleIdx="2" presStyleCnt="3"/>
      <dgm:spPr/>
    </dgm:pt>
    <dgm:pt modelId="{4C239812-5EE2-4F4D-AFFF-B3BE48C2B319}" type="pres">
      <dgm:prSet presAssocID="{7CED8BA9-4D95-4138-81BF-6F3AFF7833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6E0B2AA4-FFED-4FA1-B420-728D2481E5F8}" type="pres">
      <dgm:prSet presAssocID="{7CED8BA9-4D95-4138-81BF-6F3AFF78335C}" presName="spaceRect" presStyleCnt="0"/>
      <dgm:spPr/>
    </dgm:pt>
    <dgm:pt modelId="{A2C4376B-E91A-434B-BEE2-4E3F70A65E2C}" type="pres">
      <dgm:prSet presAssocID="{7CED8BA9-4D95-4138-81BF-6F3AFF78335C}" presName="parTx" presStyleLbl="revTx" presStyleIdx="4" presStyleCnt="6">
        <dgm:presLayoutVars>
          <dgm:chMax val="0"/>
          <dgm:chPref val="0"/>
        </dgm:presLayoutVars>
      </dgm:prSet>
      <dgm:spPr/>
    </dgm:pt>
    <dgm:pt modelId="{4AE30342-BC11-4D70-81B9-FF7FC3366CF3}" type="pres">
      <dgm:prSet presAssocID="{7CED8BA9-4D95-4138-81BF-6F3AFF78335C}" presName="desTx" presStyleLbl="revTx" presStyleIdx="5" presStyleCnt="6">
        <dgm:presLayoutVars/>
      </dgm:prSet>
      <dgm:spPr/>
    </dgm:pt>
  </dgm:ptLst>
  <dgm:cxnLst>
    <dgm:cxn modelId="{B4A94E18-464C-4466-A76D-B13EC6490B74}" srcId="{2408A3D0-4995-4D69-9511-DB1F4D974335}" destId="{1D1776B2-AE82-4FA3-878C-7B445B691DCB}" srcOrd="1" destOrd="0" parTransId="{EA784014-3B0E-4E05-940B-C3FE4D4144CE}" sibTransId="{60FEACA7-2B35-4E5E-B15E-89F03AB326D6}"/>
    <dgm:cxn modelId="{0132716D-FF63-42C8-B273-8D6CD4AFAB80}" srcId="{2408A3D0-4995-4D69-9511-DB1F4D974335}" destId="{7D7895C4-CFF4-463D-81C8-A2E1DA4D8ED6}" srcOrd="0" destOrd="0" parTransId="{9BF40230-646C-47DC-B48D-C9F5D3352CDE}" sibTransId="{82E50FE8-D90B-45F8-89F2-7ECE974116A3}"/>
    <dgm:cxn modelId="{D4672F55-5788-447C-A220-F81806D83B89}" srcId="{7D7895C4-CFF4-463D-81C8-A2E1DA4D8ED6}" destId="{B641E1BE-5F5E-479E-A288-9A2BA4BEF682}" srcOrd="0" destOrd="0" parTransId="{C93812F5-0BED-4218-8D48-CAF01F62C55A}" sibTransId="{D5D9661A-1062-4251-8409-3D3638772C80}"/>
    <dgm:cxn modelId="{7899998F-538E-4454-9BA0-7D628421657F}" type="presOf" srcId="{7297BC3D-5CF8-42F0-A83F-143459C74C77}" destId="{4AE30342-BC11-4D70-81B9-FF7FC3366CF3}" srcOrd="0" destOrd="0" presId="urn:microsoft.com/office/officeart/2018/2/layout/IconVerticalSolidList"/>
    <dgm:cxn modelId="{85348E96-349C-4783-8426-793278F8174B}" type="presOf" srcId="{B641E1BE-5F5E-479E-A288-9A2BA4BEF682}" destId="{F5DAF51B-BA1D-4B5F-8AAE-A0611ABCD3C5}" srcOrd="0" destOrd="0" presId="urn:microsoft.com/office/officeart/2018/2/layout/IconVerticalSolidList"/>
    <dgm:cxn modelId="{718A28AE-7B9A-4B8E-B188-BAA3B4427898}" type="presOf" srcId="{7D7895C4-CFF4-463D-81C8-A2E1DA4D8ED6}" destId="{93A95853-CF81-4BF3-9A66-000989995DFD}" srcOrd="0" destOrd="0" presId="urn:microsoft.com/office/officeart/2018/2/layout/IconVerticalSolidList"/>
    <dgm:cxn modelId="{6373B9B6-33DB-4155-A9AE-AF8C29446417}" type="presOf" srcId="{7CED8BA9-4D95-4138-81BF-6F3AFF78335C}" destId="{A2C4376B-E91A-434B-BEE2-4E3F70A65E2C}" srcOrd="0" destOrd="0" presId="urn:microsoft.com/office/officeart/2018/2/layout/IconVerticalSolidList"/>
    <dgm:cxn modelId="{72F010BD-5D5E-492A-B737-379729D36814}" type="presOf" srcId="{D698A9F2-4391-49C3-96AC-D710D22BB2AF}" destId="{2F1A9B85-E784-416C-91EB-E1249F075504}" srcOrd="0" destOrd="0" presId="urn:microsoft.com/office/officeart/2018/2/layout/IconVerticalSolidList"/>
    <dgm:cxn modelId="{8761FDC8-8301-4EDD-80D7-A94DABD16065}" type="presOf" srcId="{1D1776B2-AE82-4FA3-878C-7B445B691DCB}" destId="{8E7F99D2-8536-4B40-98BD-DC0D504FBC75}" srcOrd="0" destOrd="0" presId="urn:microsoft.com/office/officeart/2018/2/layout/IconVerticalSolidList"/>
    <dgm:cxn modelId="{E1EE59CF-68A8-4C44-8B98-F3554B7005B6}" srcId="{7CED8BA9-4D95-4138-81BF-6F3AFF78335C}" destId="{7297BC3D-5CF8-42F0-A83F-143459C74C77}" srcOrd="0" destOrd="0" parTransId="{B6B84652-ADF2-47ED-98C9-5177AAF223AD}" sibTransId="{945137CC-C520-45C0-902D-DEA0BB8B04D2}"/>
    <dgm:cxn modelId="{628CBDF6-A892-4036-ADB4-95A66F151EE9}" srcId="{2408A3D0-4995-4D69-9511-DB1F4D974335}" destId="{7CED8BA9-4D95-4138-81BF-6F3AFF78335C}" srcOrd="2" destOrd="0" parTransId="{30CDF2C7-CD0B-4339-A390-44CD807F55C2}" sibTransId="{A6C50178-0D01-4476-A1B3-2641B2819205}"/>
    <dgm:cxn modelId="{970759F7-130A-4444-AB62-B5A7E06F7761}" type="presOf" srcId="{2408A3D0-4995-4D69-9511-DB1F4D974335}" destId="{7FEEFB52-2A2D-4DBA-AF60-E0D3E96A2E1A}" srcOrd="0" destOrd="0" presId="urn:microsoft.com/office/officeart/2018/2/layout/IconVerticalSolidList"/>
    <dgm:cxn modelId="{9EC77AFD-D0F9-497E-969F-B86C0C5EED43}" srcId="{1D1776B2-AE82-4FA3-878C-7B445B691DCB}" destId="{D698A9F2-4391-49C3-96AC-D710D22BB2AF}" srcOrd="0" destOrd="0" parTransId="{AAFF584E-D73E-43CB-9DAC-3BA6D9B67B10}" sibTransId="{899F18BE-6766-4FCC-9A2B-3E60B19B2CE3}"/>
    <dgm:cxn modelId="{50CE192D-8C61-42B7-B7CA-507EA993EF15}" type="presParOf" srcId="{7FEEFB52-2A2D-4DBA-AF60-E0D3E96A2E1A}" destId="{97F56924-4A4F-4DE3-B3D9-1A761C34BEE1}" srcOrd="0" destOrd="0" presId="urn:microsoft.com/office/officeart/2018/2/layout/IconVerticalSolidList"/>
    <dgm:cxn modelId="{004969E7-A238-4AD0-B608-D3EA30F04E1E}" type="presParOf" srcId="{97F56924-4A4F-4DE3-B3D9-1A761C34BEE1}" destId="{1698DA90-7C0C-45B2-8CD8-9689893A88D8}" srcOrd="0" destOrd="0" presId="urn:microsoft.com/office/officeart/2018/2/layout/IconVerticalSolidList"/>
    <dgm:cxn modelId="{989F9209-F717-4F43-BD83-6030CA2BE3AC}" type="presParOf" srcId="{97F56924-4A4F-4DE3-B3D9-1A761C34BEE1}" destId="{12DFCA85-000E-44AD-BD29-4134A0555314}" srcOrd="1" destOrd="0" presId="urn:microsoft.com/office/officeart/2018/2/layout/IconVerticalSolidList"/>
    <dgm:cxn modelId="{ECE707EF-46C3-4DDD-8538-8BC1820123B1}" type="presParOf" srcId="{97F56924-4A4F-4DE3-B3D9-1A761C34BEE1}" destId="{5BDFE927-5CBB-48B9-9DC7-9D2611FF2F93}" srcOrd="2" destOrd="0" presId="urn:microsoft.com/office/officeart/2018/2/layout/IconVerticalSolidList"/>
    <dgm:cxn modelId="{993C6ADB-BED3-4392-AEA9-8E0AA9C369FD}" type="presParOf" srcId="{97F56924-4A4F-4DE3-B3D9-1A761C34BEE1}" destId="{93A95853-CF81-4BF3-9A66-000989995DFD}" srcOrd="3" destOrd="0" presId="urn:microsoft.com/office/officeart/2018/2/layout/IconVerticalSolidList"/>
    <dgm:cxn modelId="{77EBE258-ED4E-408D-840C-CE91279AA076}" type="presParOf" srcId="{97F56924-4A4F-4DE3-B3D9-1A761C34BEE1}" destId="{F5DAF51B-BA1D-4B5F-8AAE-A0611ABCD3C5}" srcOrd="4" destOrd="0" presId="urn:microsoft.com/office/officeart/2018/2/layout/IconVerticalSolidList"/>
    <dgm:cxn modelId="{86CC58BD-E676-4207-B950-17E73FF550F0}" type="presParOf" srcId="{7FEEFB52-2A2D-4DBA-AF60-E0D3E96A2E1A}" destId="{00BDA6C2-197B-4508-9E81-FF52F0DC29E7}" srcOrd="1" destOrd="0" presId="urn:microsoft.com/office/officeart/2018/2/layout/IconVerticalSolidList"/>
    <dgm:cxn modelId="{ACDB3E47-E46B-4EA2-A324-2926C56E91B3}" type="presParOf" srcId="{7FEEFB52-2A2D-4DBA-AF60-E0D3E96A2E1A}" destId="{CE3E8163-7C87-4A93-AFB2-DB76F46E4B0B}" srcOrd="2" destOrd="0" presId="urn:microsoft.com/office/officeart/2018/2/layout/IconVerticalSolidList"/>
    <dgm:cxn modelId="{9937D73E-F2E0-43EB-A0B3-CA1A35817506}" type="presParOf" srcId="{CE3E8163-7C87-4A93-AFB2-DB76F46E4B0B}" destId="{061FB838-7726-4E12-9BF5-D6F25531F408}" srcOrd="0" destOrd="0" presId="urn:microsoft.com/office/officeart/2018/2/layout/IconVerticalSolidList"/>
    <dgm:cxn modelId="{8A07861A-CA99-474A-A76B-7CE5A0569F6B}" type="presParOf" srcId="{CE3E8163-7C87-4A93-AFB2-DB76F46E4B0B}" destId="{DABC6D2A-8770-4B38-BA35-1607708C50E0}" srcOrd="1" destOrd="0" presId="urn:microsoft.com/office/officeart/2018/2/layout/IconVerticalSolidList"/>
    <dgm:cxn modelId="{7FBC6F8C-16A7-43FE-B321-0C6CC3421F36}" type="presParOf" srcId="{CE3E8163-7C87-4A93-AFB2-DB76F46E4B0B}" destId="{2220AA34-BE47-4E67-A606-3DBCFF31CD44}" srcOrd="2" destOrd="0" presId="urn:microsoft.com/office/officeart/2018/2/layout/IconVerticalSolidList"/>
    <dgm:cxn modelId="{FF68A478-58CC-4D52-855F-79FEE71AA887}" type="presParOf" srcId="{CE3E8163-7C87-4A93-AFB2-DB76F46E4B0B}" destId="{8E7F99D2-8536-4B40-98BD-DC0D504FBC75}" srcOrd="3" destOrd="0" presId="urn:microsoft.com/office/officeart/2018/2/layout/IconVerticalSolidList"/>
    <dgm:cxn modelId="{D12B4C1A-DA0C-4680-8D03-1E42925954F5}" type="presParOf" srcId="{CE3E8163-7C87-4A93-AFB2-DB76F46E4B0B}" destId="{2F1A9B85-E784-416C-91EB-E1249F075504}" srcOrd="4" destOrd="0" presId="urn:microsoft.com/office/officeart/2018/2/layout/IconVerticalSolidList"/>
    <dgm:cxn modelId="{A867C280-91CB-446C-B96D-E3DCC91DB3BE}" type="presParOf" srcId="{7FEEFB52-2A2D-4DBA-AF60-E0D3E96A2E1A}" destId="{52E47CAD-F9DE-49BA-AEC9-F063AC3B056D}" srcOrd="3" destOrd="0" presId="urn:microsoft.com/office/officeart/2018/2/layout/IconVerticalSolidList"/>
    <dgm:cxn modelId="{B5D64B8D-9710-4134-BE99-23B229ABB4D0}" type="presParOf" srcId="{7FEEFB52-2A2D-4DBA-AF60-E0D3E96A2E1A}" destId="{097F7C0A-230A-43BF-9C49-155E64177BE7}" srcOrd="4" destOrd="0" presId="urn:microsoft.com/office/officeart/2018/2/layout/IconVerticalSolidList"/>
    <dgm:cxn modelId="{A23C7906-2995-4E5E-90A9-E026872AC38E}" type="presParOf" srcId="{097F7C0A-230A-43BF-9C49-155E64177BE7}" destId="{8EC87039-6B7F-46E2-BC15-215FBCD9BBBF}" srcOrd="0" destOrd="0" presId="urn:microsoft.com/office/officeart/2018/2/layout/IconVerticalSolidList"/>
    <dgm:cxn modelId="{D5E5E14A-999C-4AD4-9461-BF0A6AB1D96F}" type="presParOf" srcId="{097F7C0A-230A-43BF-9C49-155E64177BE7}" destId="{4C239812-5EE2-4F4D-AFFF-B3BE48C2B319}" srcOrd="1" destOrd="0" presId="urn:microsoft.com/office/officeart/2018/2/layout/IconVerticalSolidList"/>
    <dgm:cxn modelId="{66323EBA-6547-4694-BBCE-DA87D97243E9}" type="presParOf" srcId="{097F7C0A-230A-43BF-9C49-155E64177BE7}" destId="{6E0B2AA4-FFED-4FA1-B420-728D2481E5F8}" srcOrd="2" destOrd="0" presId="urn:microsoft.com/office/officeart/2018/2/layout/IconVerticalSolidList"/>
    <dgm:cxn modelId="{B01DF2F0-6F8F-42FE-BBC5-4347852010AB}" type="presParOf" srcId="{097F7C0A-230A-43BF-9C49-155E64177BE7}" destId="{A2C4376B-E91A-434B-BEE2-4E3F70A65E2C}" srcOrd="3" destOrd="0" presId="urn:microsoft.com/office/officeart/2018/2/layout/IconVerticalSolidList"/>
    <dgm:cxn modelId="{109B00F5-1CC7-4C83-8982-586108CD96DB}" type="presParOf" srcId="{097F7C0A-230A-43BF-9C49-155E64177BE7}" destId="{4AE30342-BC11-4D70-81B9-FF7FC3366CF3}"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1CC8A0-2C2F-4410-A035-D7CB6F291887}"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9CCCE7A-37AF-4224-B6F6-9C40F4FED189}">
      <dgm:prSet/>
      <dgm:spPr/>
      <dgm:t>
        <a:bodyPr/>
        <a:lstStyle/>
        <a:p>
          <a:r>
            <a:rPr lang="en-GB" dirty="0"/>
            <a:t>Forming</a:t>
          </a:r>
          <a:endParaRPr lang="en-US" dirty="0"/>
        </a:p>
      </dgm:t>
    </dgm:pt>
    <dgm:pt modelId="{FD2CAA4B-BCBD-4353-B3F4-41023D5C6EAC}" type="parTrans" cxnId="{337AF495-EE97-4812-9BE1-88D50E62F946}">
      <dgm:prSet/>
      <dgm:spPr/>
      <dgm:t>
        <a:bodyPr/>
        <a:lstStyle/>
        <a:p>
          <a:endParaRPr lang="en-US"/>
        </a:p>
      </dgm:t>
    </dgm:pt>
    <dgm:pt modelId="{03BC1CCF-B69B-4A79-B13E-023183207FF0}" type="sibTrans" cxnId="{337AF495-EE97-4812-9BE1-88D50E62F946}">
      <dgm:prSet/>
      <dgm:spPr/>
      <dgm:t>
        <a:bodyPr/>
        <a:lstStyle/>
        <a:p>
          <a:endParaRPr lang="en-US"/>
        </a:p>
      </dgm:t>
    </dgm:pt>
    <dgm:pt modelId="{C9CBC6E8-B9E4-4475-91DE-27CAC0C44E6E}">
      <dgm:prSet/>
      <dgm:spPr/>
      <dgm:t>
        <a:bodyPr/>
        <a:lstStyle/>
        <a:p>
          <a:r>
            <a:rPr lang="en-GB"/>
            <a:t>Storming - </a:t>
          </a:r>
          <a:endParaRPr lang="en-US"/>
        </a:p>
      </dgm:t>
    </dgm:pt>
    <dgm:pt modelId="{A8E244B6-C836-4453-B7A1-99C6C7ABA962}" type="parTrans" cxnId="{EB8FC612-DB68-4361-852D-E36A140818DE}">
      <dgm:prSet/>
      <dgm:spPr/>
      <dgm:t>
        <a:bodyPr/>
        <a:lstStyle/>
        <a:p>
          <a:endParaRPr lang="en-US"/>
        </a:p>
      </dgm:t>
    </dgm:pt>
    <dgm:pt modelId="{E91EA888-A8BB-47C0-AF72-04BC1A583E91}" type="sibTrans" cxnId="{EB8FC612-DB68-4361-852D-E36A140818DE}">
      <dgm:prSet/>
      <dgm:spPr/>
      <dgm:t>
        <a:bodyPr/>
        <a:lstStyle/>
        <a:p>
          <a:endParaRPr lang="en-US"/>
        </a:p>
      </dgm:t>
    </dgm:pt>
    <dgm:pt modelId="{A239F86C-9956-4EDB-BBC2-8725F71DDB08}">
      <dgm:prSet/>
      <dgm:spPr/>
      <dgm:t>
        <a:bodyPr/>
        <a:lstStyle/>
        <a:p>
          <a:r>
            <a:rPr lang="en-GB"/>
            <a:t>Norming</a:t>
          </a:r>
          <a:endParaRPr lang="en-US"/>
        </a:p>
      </dgm:t>
    </dgm:pt>
    <dgm:pt modelId="{D404EC8C-2AF6-4BB6-BF0B-C984378509D8}" type="parTrans" cxnId="{89233976-2407-411A-A492-AB92DDBA2F41}">
      <dgm:prSet/>
      <dgm:spPr/>
      <dgm:t>
        <a:bodyPr/>
        <a:lstStyle/>
        <a:p>
          <a:endParaRPr lang="en-US"/>
        </a:p>
      </dgm:t>
    </dgm:pt>
    <dgm:pt modelId="{B17D9E38-6420-43BC-8AFD-5789088D3824}" type="sibTrans" cxnId="{89233976-2407-411A-A492-AB92DDBA2F41}">
      <dgm:prSet/>
      <dgm:spPr/>
      <dgm:t>
        <a:bodyPr/>
        <a:lstStyle/>
        <a:p>
          <a:endParaRPr lang="en-US"/>
        </a:p>
      </dgm:t>
    </dgm:pt>
    <dgm:pt modelId="{5C7ABC45-F781-4BDE-AA85-CD1A5A81101A}">
      <dgm:prSet/>
      <dgm:spPr/>
      <dgm:t>
        <a:bodyPr/>
        <a:lstStyle/>
        <a:p>
          <a:r>
            <a:rPr lang="en-GB"/>
            <a:t>Preforming </a:t>
          </a:r>
          <a:endParaRPr lang="en-US"/>
        </a:p>
      </dgm:t>
    </dgm:pt>
    <dgm:pt modelId="{1835CFD2-5536-4030-8845-40CB79528A20}" type="parTrans" cxnId="{19808C56-3B17-423A-886C-84ED33C243AF}">
      <dgm:prSet/>
      <dgm:spPr/>
      <dgm:t>
        <a:bodyPr/>
        <a:lstStyle/>
        <a:p>
          <a:endParaRPr lang="en-US"/>
        </a:p>
      </dgm:t>
    </dgm:pt>
    <dgm:pt modelId="{64AF3654-F500-4027-9B60-209598CD8A6F}" type="sibTrans" cxnId="{19808C56-3B17-423A-886C-84ED33C243AF}">
      <dgm:prSet/>
      <dgm:spPr/>
      <dgm:t>
        <a:bodyPr/>
        <a:lstStyle/>
        <a:p>
          <a:endParaRPr lang="en-US"/>
        </a:p>
      </dgm:t>
    </dgm:pt>
    <dgm:pt modelId="{D9DC6846-3976-469A-B542-1119816460E7}" type="pres">
      <dgm:prSet presAssocID="{5A1CC8A0-2C2F-4410-A035-D7CB6F291887}" presName="matrix" presStyleCnt="0">
        <dgm:presLayoutVars>
          <dgm:chMax val="1"/>
          <dgm:dir/>
          <dgm:resizeHandles val="exact"/>
        </dgm:presLayoutVars>
      </dgm:prSet>
      <dgm:spPr/>
    </dgm:pt>
    <dgm:pt modelId="{EFC14199-5768-4889-9802-ADE5A0F94F5D}" type="pres">
      <dgm:prSet presAssocID="{5A1CC8A0-2C2F-4410-A035-D7CB6F291887}" presName="diamond" presStyleLbl="bgShp" presStyleIdx="0" presStyleCnt="1"/>
      <dgm:spPr/>
    </dgm:pt>
    <dgm:pt modelId="{0A4B7FFC-9CA0-4DCD-8903-969037C5D10D}" type="pres">
      <dgm:prSet presAssocID="{5A1CC8A0-2C2F-4410-A035-D7CB6F291887}" presName="quad1" presStyleLbl="node1" presStyleIdx="0" presStyleCnt="4">
        <dgm:presLayoutVars>
          <dgm:chMax val="0"/>
          <dgm:chPref val="0"/>
          <dgm:bulletEnabled val="1"/>
        </dgm:presLayoutVars>
      </dgm:prSet>
      <dgm:spPr/>
    </dgm:pt>
    <dgm:pt modelId="{B628D833-BD44-491D-8B78-EB3E96BF2E3C}" type="pres">
      <dgm:prSet presAssocID="{5A1CC8A0-2C2F-4410-A035-D7CB6F291887}" presName="quad2" presStyleLbl="node1" presStyleIdx="1" presStyleCnt="4">
        <dgm:presLayoutVars>
          <dgm:chMax val="0"/>
          <dgm:chPref val="0"/>
          <dgm:bulletEnabled val="1"/>
        </dgm:presLayoutVars>
      </dgm:prSet>
      <dgm:spPr/>
    </dgm:pt>
    <dgm:pt modelId="{8E06E6C9-BEBB-432C-B995-95F11B26EC9E}" type="pres">
      <dgm:prSet presAssocID="{5A1CC8A0-2C2F-4410-A035-D7CB6F291887}" presName="quad3" presStyleLbl="node1" presStyleIdx="2" presStyleCnt="4">
        <dgm:presLayoutVars>
          <dgm:chMax val="0"/>
          <dgm:chPref val="0"/>
          <dgm:bulletEnabled val="1"/>
        </dgm:presLayoutVars>
      </dgm:prSet>
      <dgm:spPr/>
    </dgm:pt>
    <dgm:pt modelId="{51F2DD03-9F11-4D0C-BCA0-1E35B7949DD0}" type="pres">
      <dgm:prSet presAssocID="{5A1CC8A0-2C2F-4410-A035-D7CB6F291887}" presName="quad4" presStyleLbl="node1" presStyleIdx="3" presStyleCnt="4">
        <dgm:presLayoutVars>
          <dgm:chMax val="0"/>
          <dgm:chPref val="0"/>
          <dgm:bulletEnabled val="1"/>
        </dgm:presLayoutVars>
      </dgm:prSet>
      <dgm:spPr/>
    </dgm:pt>
  </dgm:ptLst>
  <dgm:cxnLst>
    <dgm:cxn modelId="{51498405-3A3E-4BA1-8D48-DE94282C309E}" type="presOf" srcId="{5C7ABC45-F781-4BDE-AA85-CD1A5A81101A}" destId="{51F2DD03-9F11-4D0C-BCA0-1E35B7949DD0}" srcOrd="0" destOrd="0" presId="urn:microsoft.com/office/officeart/2005/8/layout/matrix3"/>
    <dgm:cxn modelId="{EB8FC612-DB68-4361-852D-E36A140818DE}" srcId="{5A1CC8A0-2C2F-4410-A035-D7CB6F291887}" destId="{C9CBC6E8-B9E4-4475-91DE-27CAC0C44E6E}" srcOrd="1" destOrd="0" parTransId="{A8E244B6-C836-4453-B7A1-99C6C7ABA962}" sibTransId="{E91EA888-A8BB-47C0-AF72-04BC1A583E91}"/>
    <dgm:cxn modelId="{AEECE415-B940-48F4-954D-4AC613A0D724}" type="presOf" srcId="{A239F86C-9956-4EDB-BBC2-8725F71DDB08}" destId="{8E06E6C9-BEBB-432C-B995-95F11B26EC9E}" srcOrd="0" destOrd="0" presId="urn:microsoft.com/office/officeart/2005/8/layout/matrix3"/>
    <dgm:cxn modelId="{89233976-2407-411A-A492-AB92DDBA2F41}" srcId="{5A1CC8A0-2C2F-4410-A035-D7CB6F291887}" destId="{A239F86C-9956-4EDB-BBC2-8725F71DDB08}" srcOrd="2" destOrd="0" parTransId="{D404EC8C-2AF6-4BB6-BF0B-C984378509D8}" sibTransId="{B17D9E38-6420-43BC-8AFD-5789088D3824}"/>
    <dgm:cxn modelId="{19808C56-3B17-423A-886C-84ED33C243AF}" srcId="{5A1CC8A0-2C2F-4410-A035-D7CB6F291887}" destId="{5C7ABC45-F781-4BDE-AA85-CD1A5A81101A}" srcOrd="3" destOrd="0" parTransId="{1835CFD2-5536-4030-8845-40CB79528A20}" sibTransId="{64AF3654-F500-4027-9B60-209598CD8A6F}"/>
    <dgm:cxn modelId="{8EB82A5A-71DF-413D-A992-28FB9B3DF1A6}" type="presOf" srcId="{89CCCE7A-37AF-4224-B6F6-9C40F4FED189}" destId="{0A4B7FFC-9CA0-4DCD-8903-969037C5D10D}" srcOrd="0" destOrd="0" presId="urn:microsoft.com/office/officeart/2005/8/layout/matrix3"/>
    <dgm:cxn modelId="{F2D0427F-FC06-48DC-955B-09B3E3BC8438}" type="presOf" srcId="{5A1CC8A0-2C2F-4410-A035-D7CB6F291887}" destId="{D9DC6846-3976-469A-B542-1119816460E7}" srcOrd="0" destOrd="0" presId="urn:microsoft.com/office/officeart/2005/8/layout/matrix3"/>
    <dgm:cxn modelId="{BDCCD28D-C328-4830-A9ED-DB9B40EB5E5D}" type="presOf" srcId="{C9CBC6E8-B9E4-4475-91DE-27CAC0C44E6E}" destId="{B628D833-BD44-491D-8B78-EB3E96BF2E3C}" srcOrd="0" destOrd="0" presId="urn:microsoft.com/office/officeart/2005/8/layout/matrix3"/>
    <dgm:cxn modelId="{337AF495-EE97-4812-9BE1-88D50E62F946}" srcId="{5A1CC8A0-2C2F-4410-A035-D7CB6F291887}" destId="{89CCCE7A-37AF-4224-B6F6-9C40F4FED189}" srcOrd="0" destOrd="0" parTransId="{FD2CAA4B-BCBD-4353-B3F4-41023D5C6EAC}" sibTransId="{03BC1CCF-B69B-4A79-B13E-023183207FF0}"/>
    <dgm:cxn modelId="{E4478924-8909-419D-ABFD-E90E5AC051FF}" type="presParOf" srcId="{D9DC6846-3976-469A-B542-1119816460E7}" destId="{EFC14199-5768-4889-9802-ADE5A0F94F5D}" srcOrd="0" destOrd="0" presId="urn:microsoft.com/office/officeart/2005/8/layout/matrix3"/>
    <dgm:cxn modelId="{D24D632A-FB67-4B40-9413-4656392004D7}" type="presParOf" srcId="{D9DC6846-3976-469A-B542-1119816460E7}" destId="{0A4B7FFC-9CA0-4DCD-8903-969037C5D10D}" srcOrd="1" destOrd="0" presId="urn:microsoft.com/office/officeart/2005/8/layout/matrix3"/>
    <dgm:cxn modelId="{16D0E7EE-59BE-4228-95B3-26F964443FEB}" type="presParOf" srcId="{D9DC6846-3976-469A-B542-1119816460E7}" destId="{B628D833-BD44-491D-8B78-EB3E96BF2E3C}" srcOrd="2" destOrd="0" presId="urn:microsoft.com/office/officeart/2005/8/layout/matrix3"/>
    <dgm:cxn modelId="{556BD6A1-89EF-44A1-A5AE-E8C230A097FB}" type="presParOf" srcId="{D9DC6846-3976-469A-B542-1119816460E7}" destId="{8E06E6C9-BEBB-432C-B995-95F11B26EC9E}" srcOrd="3" destOrd="0" presId="urn:microsoft.com/office/officeart/2005/8/layout/matrix3"/>
    <dgm:cxn modelId="{0D3023A9-1399-4C2B-99A9-C7B7D0916C5D}" type="presParOf" srcId="{D9DC6846-3976-469A-B542-1119816460E7}" destId="{51F2DD03-9F11-4D0C-BCA0-1E35B7949DD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0E524-47ED-406D-8BB4-839083A7A05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38F2D-A046-4857-9D97-A3F031C4E4F3}">
      <dsp:nvSpPr>
        <dsp:cNvPr id="0" name=""/>
        <dsp:cNvSpPr/>
      </dsp:nvSpPr>
      <dsp:spPr>
        <a:xfrm>
          <a:off x="376522" y="280590"/>
          <a:ext cx="684586" cy="68458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83A5AA-32E9-4160-9DD2-F127735C482F}">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At Cardiff Council there are multiple teams, every one of them being characterised by a common goal, for example making sure that all the inquiries are handled timely or that the city is clean. </a:t>
          </a:r>
          <a:endParaRPr lang="en-US" sz="2300" kern="1200"/>
        </a:p>
      </dsp:txBody>
      <dsp:txXfrm>
        <a:off x="1437631" y="531"/>
        <a:ext cx="9077968" cy="1244702"/>
      </dsp:txXfrm>
    </dsp:sp>
    <dsp:sp modelId="{CCCF48EF-A75E-47E8-A3F0-CFFFBCFC2AE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AEE0E-7803-44B6-AE20-CE94975CB09F}">
      <dsp:nvSpPr>
        <dsp:cNvPr id="0" name=""/>
        <dsp:cNvSpPr/>
      </dsp:nvSpPr>
      <dsp:spPr>
        <a:xfrm>
          <a:off x="376522" y="1836468"/>
          <a:ext cx="684586" cy="68458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98A80B-E29B-410A-A907-B00B286E69B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Even though the teams are essential and present in any business, it is more important for managers to learn what tools are necessary to form the most effective teams and how to use them correctly. </a:t>
          </a:r>
          <a:endParaRPr lang="en-US" sz="2300" kern="1200"/>
        </a:p>
      </dsp:txBody>
      <dsp:txXfrm>
        <a:off x="1437631" y="1556410"/>
        <a:ext cx="9077968" cy="1244702"/>
      </dsp:txXfrm>
    </dsp:sp>
    <dsp:sp modelId="{C5192232-2A53-4E70-B0AA-01E9CB40F19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39338-2D0F-4047-B6A7-EC46B4F2B2CB}">
      <dsp:nvSpPr>
        <dsp:cNvPr id="0" name=""/>
        <dsp:cNvSpPr/>
      </dsp:nvSpPr>
      <dsp:spPr>
        <a:xfrm>
          <a:off x="376522" y="3392347"/>
          <a:ext cx="684586" cy="68458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B9BD0D-A082-4C14-8C93-C29EE808908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There are 3 important theories that are helping to define the characteristics of an effective team: Tuckman, Belbin and Kilmann. </a:t>
          </a:r>
          <a:endParaRPr lang="en-US" sz="2300" kern="1200" dirty="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FD9F2-0D89-41DA-804E-192480D9AF1C}">
      <dsp:nvSpPr>
        <dsp:cNvPr id="0" name=""/>
        <dsp:cNvSpPr/>
      </dsp:nvSpPr>
      <dsp:spPr>
        <a:xfrm>
          <a:off x="0" y="970337"/>
          <a:ext cx="11291455" cy="1791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9D415-4B66-495B-BC75-D8561AFDBA6A}">
      <dsp:nvSpPr>
        <dsp:cNvPr id="0" name=""/>
        <dsp:cNvSpPr/>
      </dsp:nvSpPr>
      <dsp:spPr>
        <a:xfrm>
          <a:off x="541896" y="1373401"/>
          <a:ext cx="985265" cy="985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0ED327-F39C-4BC3-8344-4255C7908CF6}">
      <dsp:nvSpPr>
        <dsp:cNvPr id="0" name=""/>
        <dsp:cNvSpPr/>
      </dsp:nvSpPr>
      <dsp:spPr>
        <a:xfrm>
          <a:off x="2069058" y="970337"/>
          <a:ext cx="5081154" cy="1791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589" tIns="189589" rIns="189589" bIns="189589" numCol="1" spcCol="1270" anchor="ctr" anchorCtr="0">
          <a:noAutofit/>
        </a:bodyPr>
        <a:lstStyle/>
        <a:p>
          <a:pPr marL="0" lvl="0" indent="0" algn="l" defTabSz="1244600">
            <a:lnSpc>
              <a:spcPct val="100000"/>
            </a:lnSpc>
            <a:spcBef>
              <a:spcPct val="0"/>
            </a:spcBef>
            <a:spcAft>
              <a:spcPct val="35000"/>
            </a:spcAft>
            <a:buNone/>
          </a:pPr>
          <a:r>
            <a:rPr lang="en-GB" sz="2800" kern="1200" dirty="0"/>
            <a:t>Competitive – standing up and concentrating on winning an argument or dispute</a:t>
          </a:r>
          <a:endParaRPr lang="en-US" sz="2800" kern="1200" dirty="0"/>
        </a:p>
      </dsp:txBody>
      <dsp:txXfrm>
        <a:off x="2069058" y="970337"/>
        <a:ext cx="5081154" cy="1791392"/>
      </dsp:txXfrm>
    </dsp:sp>
    <dsp:sp modelId="{F1FA163A-8826-4174-A21F-86EE4D2FBCB3}">
      <dsp:nvSpPr>
        <dsp:cNvPr id="0" name=""/>
        <dsp:cNvSpPr/>
      </dsp:nvSpPr>
      <dsp:spPr>
        <a:xfrm>
          <a:off x="7150213" y="970337"/>
          <a:ext cx="4141241" cy="1791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589" tIns="189589" rIns="189589" bIns="189589" numCol="1" spcCol="1270" anchor="ctr" anchorCtr="0">
          <a:noAutofit/>
        </a:bodyPr>
        <a:lstStyle/>
        <a:p>
          <a:pPr marL="0" lvl="0" indent="0" algn="l" defTabSz="1066800">
            <a:lnSpc>
              <a:spcPct val="100000"/>
            </a:lnSpc>
            <a:spcBef>
              <a:spcPct val="0"/>
            </a:spcBef>
            <a:spcAft>
              <a:spcPct val="35000"/>
            </a:spcAft>
            <a:buNone/>
          </a:pPr>
          <a:r>
            <a:rPr lang="en-GB" sz="2400" b="0" i="1" kern="1200" dirty="0"/>
            <a:t>High Assertiveness and Low Cooperativeness</a:t>
          </a:r>
          <a:endParaRPr lang="en-US" sz="2400" i="1" kern="1200" dirty="0"/>
        </a:p>
      </dsp:txBody>
      <dsp:txXfrm>
        <a:off x="7150213" y="970337"/>
        <a:ext cx="4141241" cy="1791392"/>
      </dsp:txXfrm>
    </dsp:sp>
    <dsp:sp modelId="{482F481D-C55A-4177-ADB7-01284B7AADD2}">
      <dsp:nvSpPr>
        <dsp:cNvPr id="0" name=""/>
        <dsp:cNvSpPr/>
      </dsp:nvSpPr>
      <dsp:spPr>
        <a:xfrm>
          <a:off x="0" y="3209578"/>
          <a:ext cx="11291455" cy="17913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A71FD-E086-4F8A-AF75-DB0485986262}">
      <dsp:nvSpPr>
        <dsp:cNvPr id="0" name=""/>
        <dsp:cNvSpPr/>
      </dsp:nvSpPr>
      <dsp:spPr>
        <a:xfrm>
          <a:off x="541896" y="3612641"/>
          <a:ext cx="985265" cy="985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E2349-0C15-4D99-A145-044351C3FF2D}">
      <dsp:nvSpPr>
        <dsp:cNvPr id="0" name=""/>
        <dsp:cNvSpPr/>
      </dsp:nvSpPr>
      <dsp:spPr>
        <a:xfrm>
          <a:off x="2069058" y="3209578"/>
          <a:ext cx="5081154" cy="1791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589" tIns="189589" rIns="189589" bIns="189589" numCol="1" spcCol="1270" anchor="ctr" anchorCtr="0">
          <a:noAutofit/>
        </a:bodyPr>
        <a:lstStyle/>
        <a:p>
          <a:pPr marL="0" lvl="0" indent="0" algn="l" defTabSz="1244600">
            <a:lnSpc>
              <a:spcPct val="100000"/>
            </a:lnSpc>
            <a:spcBef>
              <a:spcPct val="0"/>
            </a:spcBef>
            <a:spcAft>
              <a:spcPct val="35000"/>
            </a:spcAft>
            <a:buNone/>
          </a:pPr>
          <a:r>
            <a:rPr lang="en-GB" sz="2800" kern="1200" dirty="0"/>
            <a:t>Collaborative – works with others to find a solution that leads to a win-win scenario</a:t>
          </a:r>
          <a:endParaRPr lang="en-US" sz="2800" kern="1200" dirty="0"/>
        </a:p>
      </dsp:txBody>
      <dsp:txXfrm>
        <a:off x="2069058" y="3209578"/>
        <a:ext cx="5081154" cy="1791392"/>
      </dsp:txXfrm>
    </dsp:sp>
    <dsp:sp modelId="{7F527C94-E920-43C1-BA5F-A42C15F44573}">
      <dsp:nvSpPr>
        <dsp:cNvPr id="0" name=""/>
        <dsp:cNvSpPr/>
      </dsp:nvSpPr>
      <dsp:spPr>
        <a:xfrm>
          <a:off x="7150213" y="3209578"/>
          <a:ext cx="4141241" cy="1791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589" tIns="189589" rIns="189589" bIns="189589" numCol="1" spcCol="1270" anchor="ctr" anchorCtr="0">
          <a:noAutofit/>
        </a:bodyPr>
        <a:lstStyle/>
        <a:p>
          <a:pPr marL="0" lvl="0" indent="0" algn="l" defTabSz="1066800">
            <a:lnSpc>
              <a:spcPct val="100000"/>
            </a:lnSpc>
            <a:spcBef>
              <a:spcPct val="0"/>
            </a:spcBef>
            <a:spcAft>
              <a:spcPct val="35000"/>
            </a:spcAft>
            <a:buNone/>
          </a:pPr>
          <a:r>
            <a:rPr lang="en-GB" sz="2400" b="0" i="1" kern="1200" dirty="0"/>
            <a:t>High Assertiveness and Cooperativeness</a:t>
          </a:r>
          <a:endParaRPr lang="en-US" sz="2400" i="1" kern="1200" dirty="0"/>
        </a:p>
      </dsp:txBody>
      <dsp:txXfrm>
        <a:off x="7150213" y="3209578"/>
        <a:ext cx="4141241" cy="17913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8DA90-7C0C-45B2-8CD8-9689893A88D8}">
      <dsp:nvSpPr>
        <dsp:cNvPr id="0" name=""/>
        <dsp:cNvSpPr/>
      </dsp:nvSpPr>
      <dsp:spPr>
        <a:xfrm>
          <a:off x="0" y="0"/>
          <a:ext cx="10744200" cy="18184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DFCA85-000E-44AD-BD29-4134A0555314}">
      <dsp:nvSpPr>
        <dsp:cNvPr id="0" name=""/>
        <dsp:cNvSpPr/>
      </dsp:nvSpPr>
      <dsp:spPr>
        <a:xfrm>
          <a:off x="550067" y="412945"/>
          <a:ext cx="1001099" cy="10001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A95853-CF81-4BF3-9A66-000989995DFD}">
      <dsp:nvSpPr>
        <dsp:cNvPr id="0" name=""/>
        <dsp:cNvSpPr/>
      </dsp:nvSpPr>
      <dsp:spPr>
        <a:xfrm>
          <a:off x="2101233" y="3804"/>
          <a:ext cx="4834890" cy="1820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36" tIns="192636" rIns="192636" bIns="192636" numCol="1" spcCol="1270" anchor="ctr" anchorCtr="0">
          <a:noAutofit/>
        </a:bodyPr>
        <a:lstStyle/>
        <a:p>
          <a:pPr marL="0" lvl="0" indent="0" algn="l" defTabSz="1244600">
            <a:lnSpc>
              <a:spcPct val="100000"/>
            </a:lnSpc>
            <a:spcBef>
              <a:spcPct val="0"/>
            </a:spcBef>
            <a:spcAft>
              <a:spcPct val="35000"/>
            </a:spcAft>
            <a:buNone/>
          </a:pPr>
          <a:r>
            <a:rPr lang="en-GB" sz="2800" kern="1200" dirty="0"/>
            <a:t>Compromising - Works with others to identify an alternative and reach an agreement on the issue</a:t>
          </a:r>
          <a:endParaRPr lang="en-US" sz="2800" kern="1200" dirty="0"/>
        </a:p>
      </dsp:txBody>
      <dsp:txXfrm>
        <a:off x="2101233" y="3804"/>
        <a:ext cx="4834890" cy="1820181"/>
      </dsp:txXfrm>
    </dsp:sp>
    <dsp:sp modelId="{F5DAF51B-BA1D-4B5F-8AAE-A0611ABCD3C5}">
      <dsp:nvSpPr>
        <dsp:cNvPr id="0" name=""/>
        <dsp:cNvSpPr/>
      </dsp:nvSpPr>
      <dsp:spPr>
        <a:xfrm>
          <a:off x="6936123" y="3804"/>
          <a:ext cx="3585442" cy="181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48" tIns="192448" rIns="192448" bIns="192448" numCol="1" spcCol="1270" anchor="ctr" anchorCtr="0">
          <a:noAutofit/>
        </a:bodyPr>
        <a:lstStyle/>
        <a:p>
          <a:pPr marL="0" lvl="0" indent="0" algn="l" defTabSz="1066800">
            <a:lnSpc>
              <a:spcPct val="100000"/>
            </a:lnSpc>
            <a:spcBef>
              <a:spcPct val="0"/>
            </a:spcBef>
            <a:spcAft>
              <a:spcPct val="35000"/>
            </a:spcAft>
            <a:buNone/>
          </a:pPr>
          <a:r>
            <a:rPr lang="en-GB" sz="2400" i="1" kern="1200" dirty="0"/>
            <a:t>Moderate Assertiveness and Cooperativeness</a:t>
          </a:r>
          <a:endParaRPr lang="en-US" sz="2400" kern="1200" dirty="0"/>
        </a:p>
      </dsp:txBody>
      <dsp:txXfrm>
        <a:off x="6936123" y="3804"/>
        <a:ext cx="3585442" cy="1818403"/>
      </dsp:txXfrm>
    </dsp:sp>
    <dsp:sp modelId="{061FB838-7726-4E12-9BF5-D6F25531F408}">
      <dsp:nvSpPr>
        <dsp:cNvPr id="0" name=""/>
        <dsp:cNvSpPr/>
      </dsp:nvSpPr>
      <dsp:spPr>
        <a:xfrm>
          <a:off x="0" y="2118607"/>
          <a:ext cx="10744200" cy="18184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C6D2A-8770-4B38-BA35-1607708C50E0}">
      <dsp:nvSpPr>
        <dsp:cNvPr id="0" name=""/>
        <dsp:cNvSpPr/>
      </dsp:nvSpPr>
      <dsp:spPr>
        <a:xfrm>
          <a:off x="550067" y="2616322"/>
          <a:ext cx="1001099" cy="10001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F99D2-8536-4B40-98BD-DC0D504FBC75}">
      <dsp:nvSpPr>
        <dsp:cNvPr id="0" name=""/>
        <dsp:cNvSpPr/>
      </dsp:nvSpPr>
      <dsp:spPr>
        <a:xfrm>
          <a:off x="2101233" y="2207181"/>
          <a:ext cx="4834890" cy="1820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36" tIns="192636" rIns="192636" bIns="192636" numCol="1" spcCol="1270" anchor="ctr" anchorCtr="0">
          <a:noAutofit/>
        </a:bodyPr>
        <a:lstStyle/>
        <a:p>
          <a:pPr marL="0" lvl="0" indent="0" algn="l" defTabSz="1244600">
            <a:lnSpc>
              <a:spcPct val="100000"/>
            </a:lnSpc>
            <a:spcBef>
              <a:spcPct val="0"/>
            </a:spcBef>
            <a:spcAft>
              <a:spcPct val="35000"/>
            </a:spcAft>
            <a:buNone/>
          </a:pPr>
          <a:r>
            <a:rPr lang="en-GB" sz="2800" kern="1200" dirty="0"/>
            <a:t>Avoiding – deciding not to participating in confrontation</a:t>
          </a:r>
          <a:endParaRPr lang="en-US" sz="2800" kern="1200" dirty="0"/>
        </a:p>
      </dsp:txBody>
      <dsp:txXfrm>
        <a:off x="2101233" y="2207181"/>
        <a:ext cx="4834890" cy="1820181"/>
      </dsp:txXfrm>
    </dsp:sp>
    <dsp:sp modelId="{2F1A9B85-E784-416C-91EB-E1249F075504}">
      <dsp:nvSpPr>
        <dsp:cNvPr id="0" name=""/>
        <dsp:cNvSpPr/>
      </dsp:nvSpPr>
      <dsp:spPr>
        <a:xfrm>
          <a:off x="6936123" y="2207181"/>
          <a:ext cx="3585442" cy="181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48" tIns="192448" rIns="192448" bIns="192448" numCol="1" spcCol="1270" anchor="ctr" anchorCtr="0">
          <a:noAutofit/>
        </a:bodyPr>
        <a:lstStyle/>
        <a:p>
          <a:pPr marL="0" lvl="0" indent="0" algn="l" defTabSz="1066800">
            <a:lnSpc>
              <a:spcPct val="100000"/>
            </a:lnSpc>
            <a:spcBef>
              <a:spcPct val="0"/>
            </a:spcBef>
            <a:spcAft>
              <a:spcPct val="35000"/>
            </a:spcAft>
            <a:buNone/>
          </a:pPr>
          <a:r>
            <a:rPr lang="en-GB" sz="2400" b="0" i="1" kern="1200" dirty="0"/>
            <a:t>Low Assertiveness and Cooperativeness</a:t>
          </a:r>
          <a:endParaRPr lang="en-US" sz="2400" kern="1200" dirty="0"/>
        </a:p>
      </dsp:txBody>
      <dsp:txXfrm>
        <a:off x="6936123" y="2207181"/>
        <a:ext cx="3585442" cy="1818403"/>
      </dsp:txXfrm>
    </dsp:sp>
    <dsp:sp modelId="{8EC87039-6B7F-46E2-BC15-215FBCD9BBBF}">
      <dsp:nvSpPr>
        <dsp:cNvPr id="0" name=""/>
        <dsp:cNvSpPr/>
      </dsp:nvSpPr>
      <dsp:spPr>
        <a:xfrm>
          <a:off x="0" y="4410559"/>
          <a:ext cx="10744200" cy="18184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39812-5EE2-4F4D-AFFF-B3BE48C2B319}">
      <dsp:nvSpPr>
        <dsp:cNvPr id="0" name=""/>
        <dsp:cNvSpPr/>
      </dsp:nvSpPr>
      <dsp:spPr>
        <a:xfrm>
          <a:off x="550067" y="4819700"/>
          <a:ext cx="1001099" cy="10001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4376B-E91A-434B-BEE2-4E3F70A65E2C}">
      <dsp:nvSpPr>
        <dsp:cNvPr id="0" name=""/>
        <dsp:cNvSpPr/>
      </dsp:nvSpPr>
      <dsp:spPr>
        <a:xfrm>
          <a:off x="2101233" y="4410559"/>
          <a:ext cx="4834890" cy="1820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36" tIns="192636" rIns="192636" bIns="192636" numCol="1" spcCol="1270" anchor="ctr" anchorCtr="0">
          <a:noAutofit/>
        </a:bodyPr>
        <a:lstStyle/>
        <a:p>
          <a:pPr marL="0" lvl="0" indent="0" algn="l" defTabSz="1244600">
            <a:lnSpc>
              <a:spcPct val="100000"/>
            </a:lnSpc>
            <a:spcBef>
              <a:spcPct val="0"/>
            </a:spcBef>
            <a:spcAft>
              <a:spcPct val="35000"/>
            </a:spcAft>
            <a:buNone/>
          </a:pPr>
          <a:r>
            <a:rPr lang="en-GB" sz="2800" kern="1200" dirty="0"/>
            <a:t>Accommodating – level of self-sacrifice by giving in </a:t>
          </a:r>
          <a:endParaRPr lang="en-US" sz="2800" kern="1200" dirty="0"/>
        </a:p>
      </dsp:txBody>
      <dsp:txXfrm>
        <a:off x="2101233" y="4410559"/>
        <a:ext cx="4834890" cy="1820181"/>
      </dsp:txXfrm>
    </dsp:sp>
    <dsp:sp modelId="{4AE30342-BC11-4D70-81B9-FF7FC3366CF3}">
      <dsp:nvSpPr>
        <dsp:cNvPr id="0" name=""/>
        <dsp:cNvSpPr/>
      </dsp:nvSpPr>
      <dsp:spPr>
        <a:xfrm>
          <a:off x="6936123" y="4410559"/>
          <a:ext cx="3585442" cy="181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48" tIns="192448" rIns="192448" bIns="192448" numCol="1" spcCol="1270" anchor="ctr" anchorCtr="0">
          <a:noAutofit/>
        </a:bodyPr>
        <a:lstStyle/>
        <a:p>
          <a:pPr marL="0" lvl="0" indent="0" algn="l" defTabSz="1066800">
            <a:lnSpc>
              <a:spcPct val="100000"/>
            </a:lnSpc>
            <a:spcBef>
              <a:spcPct val="0"/>
            </a:spcBef>
            <a:spcAft>
              <a:spcPct val="35000"/>
            </a:spcAft>
            <a:buNone/>
          </a:pPr>
          <a:r>
            <a:rPr lang="en-GB" sz="2400" b="0" i="1" kern="1200" dirty="0"/>
            <a:t>Low Assertiveness and High Cooperativeness</a:t>
          </a:r>
          <a:endParaRPr lang="en-US" sz="2400" kern="1200" dirty="0"/>
        </a:p>
      </dsp:txBody>
      <dsp:txXfrm>
        <a:off x="6936123" y="4410559"/>
        <a:ext cx="3585442" cy="18184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14199-5768-4889-9802-ADE5A0F94F5D}">
      <dsp:nvSpPr>
        <dsp:cNvPr id="0" name=""/>
        <dsp:cNvSpPr/>
      </dsp:nvSpPr>
      <dsp:spPr>
        <a:xfrm>
          <a:off x="672633" y="0"/>
          <a:ext cx="5243992" cy="524399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B7FFC-9CA0-4DCD-8903-969037C5D10D}">
      <dsp:nvSpPr>
        <dsp:cNvPr id="0" name=""/>
        <dsp:cNvSpPr/>
      </dsp:nvSpPr>
      <dsp:spPr>
        <a:xfrm>
          <a:off x="1170812" y="498179"/>
          <a:ext cx="2045157" cy="20451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Forming</a:t>
          </a:r>
          <a:endParaRPr lang="en-US" sz="2800" kern="1200" dirty="0"/>
        </a:p>
      </dsp:txBody>
      <dsp:txXfrm>
        <a:off x="1270648" y="598015"/>
        <a:ext cx="1845485" cy="1845485"/>
      </dsp:txXfrm>
    </dsp:sp>
    <dsp:sp modelId="{B628D833-BD44-491D-8B78-EB3E96BF2E3C}">
      <dsp:nvSpPr>
        <dsp:cNvPr id="0" name=""/>
        <dsp:cNvSpPr/>
      </dsp:nvSpPr>
      <dsp:spPr>
        <a:xfrm>
          <a:off x="3373289" y="498179"/>
          <a:ext cx="2045157" cy="204515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Storming - </a:t>
          </a:r>
          <a:endParaRPr lang="en-US" sz="2800" kern="1200"/>
        </a:p>
      </dsp:txBody>
      <dsp:txXfrm>
        <a:off x="3473125" y="598015"/>
        <a:ext cx="1845485" cy="1845485"/>
      </dsp:txXfrm>
    </dsp:sp>
    <dsp:sp modelId="{8E06E6C9-BEBB-432C-B995-95F11B26EC9E}">
      <dsp:nvSpPr>
        <dsp:cNvPr id="0" name=""/>
        <dsp:cNvSpPr/>
      </dsp:nvSpPr>
      <dsp:spPr>
        <a:xfrm>
          <a:off x="1170812" y="2700656"/>
          <a:ext cx="2045157" cy="20451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Norming</a:t>
          </a:r>
          <a:endParaRPr lang="en-US" sz="2800" kern="1200"/>
        </a:p>
      </dsp:txBody>
      <dsp:txXfrm>
        <a:off x="1270648" y="2800492"/>
        <a:ext cx="1845485" cy="1845485"/>
      </dsp:txXfrm>
    </dsp:sp>
    <dsp:sp modelId="{51F2DD03-9F11-4D0C-BCA0-1E35B7949DD0}">
      <dsp:nvSpPr>
        <dsp:cNvPr id="0" name=""/>
        <dsp:cNvSpPr/>
      </dsp:nvSpPr>
      <dsp:spPr>
        <a:xfrm>
          <a:off x="3373289" y="2700656"/>
          <a:ext cx="2045157" cy="20451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Preforming </a:t>
          </a:r>
          <a:endParaRPr lang="en-US" sz="2800" kern="1200"/>
        </a:p>
      </dsp:txBody>
      <dsp:txXfrm>
        <a:off x="3473125" y="2800492"/>
        <a:ext cx="1845485" cy="18454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904BA-7DCE-430B-916F-75A274644183}" type="datetimeFigureOut">
              <a:rPr lang="en-GB" smtClean="0"/>
              <a:t>09/06/2021</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999E4A1-64FF-4AB6-AD67-ED2C1093D889}" type="slidenum">
              <a:rPr lang="en-GB" smtClean="0"/>
              <a:t>‹#›</a:t>
            </a:fld>
            <a:endParaRPr lang="en-GB" dirty="0"/>
          </a:p>
        </p:txBody>
      </p:sp>
    </p:spTree>
    <p:extLst>
      <p:ext uri="{BB962C8B-B14F-4D97-AF65-F5344CB8AC3E}">
        <p14:creationId xmlns:p14="http://schemas.microsoft.com/office/powerpoint/2010/main" val="38891957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EB5C6C-1D13-41EE-B2A2-1C27753C50C7}" type="datetimeFigureOut">
              <a:rPr lang="en-GB" smtClean="0"/>
              <a:t>09/06/2021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A7E67-38E1-4460-AF6B-E03E26C0B026}" type="slidenum">
              <a:rPr lang="en-GB" smtClean="0"/>
              <a:t>‹#›</a:t>
            </a:fld>
            <a:endParaRPr lang="en-GB" dirty="0"/>
          </a:p>
        </p:txBody>
      </p:sp>
    </p:spTree>
    <p:extLst>
      <p:ext uri="{BB962C8B-B14F-4D97-AF65-F5344CB8AC3E}">
        <p14:creationId xmlns:p14="http://schemas.microsoft.com/office/powerpoint/2010/main" val="142811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7A7E67-38E1-4460-AF6B-E03E26C0B026}" type="slidenum">
              <a:rPr lang="en-GB" smtClean="0"/>
              <a:t>1</a:t>
            </a:fld>
            <a:endParaRPr lang="en-GB" dirty="0"/>
          </a:p>
        </p:txBody>
      </p:sp>
    </p:spTree>
    <p:extLst>
      <p:ext uri="{BB962C8B-B14F-4D97-AF65-F5344CB8AC3E}">
        <p14:creationId xmlns:p14="http://schemas.microsoft.com/office/powerpoint/2010/main" val="1640371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7A7E67-38E1-4460-AF6B-E03E26C0B026}" type="slidenum">
              <a:rPr lang="en-GB" smtClean="0"/>
              <a:t>2</a:t>
            </a:fld>
            <a:endParaRPr lang="en-GB" dirty="0"/>
          </a:p>
        </p:txBody>
      </p:sp>
    </p:spTree>
    <p:extLst>
      <p:ext uri="{BB962C8B-B14F-4D97-AF65-F5344CB8AC3E}">
        <p14:creationId xmlns:p14="http://schemas.microsoft.com/office/powerpoint/2010/main" val="2708717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There are lots of studies meant to prove that ‘every team is a group, but not every group is a team’ (Zayed, Kamel, 2005).</a:t>
            </a:r>
            <a:endParaRPr lang="en-US" dirty="0"/>
          </a:p>
          <a:p>
            <a:pPr algn="just"/>
            <a:r>
              <a:rPr lang="en-GB" i="1" dirty="0"/>
              <a:t>Groups</a:t>
            </a:r>
            <a:r>
              <a:rPr lang="en-GB" dirty="0"/>
              <a:t> are consisting of people who are independent of each other, and all of the group members have a different set of tasks that are usually carried out by one individual. The tasks are clearly defined and not dependent on each other.</a:t>
            </a:r>
            <a:endParaRPr lang="en-US" dirty="0">
              <a:cs typeface="Calibri"/>
            </a:endParaRPr>
          </a:p>
          <a:p>
            <a:pPr algn="just">
              <a:lnSpc>
                <a:spcPct val="90000"/>
              </a:lnSpc>
              <a:spcBef>
                <a:spcPts val="1000"/>
              </a:spcBef>
            </a:pPr>
            <a:r>
              <a:rPr lang="en-GB" dirty="0"/>
              <a:t>People in the team, work for the same purpose, goal or project. A </a:t>
            </a:r>
            <a:r>
              <a:rPr lang="en-GB" i="1" dirty="0"/>
              <a:t>team</a:t>
            </a:r>
            <a:r>
              <a:rPr lang="en-GB" dirty="0"/>
              <a:t> consists of individuals and tasks that are interdependent and rely on each other. Sometimes team members share similar roles and responsibilities.</a:t>
            </a:r>
            <a:endParaRPr lang="en-US" dirty="0"/>
          </a:p>
          <a:p>
            <a:pPr marL="228600" indent="-228600" algn="just">
              <a:lnSpc>
                <a:spcPct val="90000"/>
              </a:lnSpc>
              <a:spcBef>
                <a:spcPts val="1000"/>
              </a:spcBef>
            </a:pPr>
            <a:r>
              <a:rPr lang="en-GB" dirty="0"/>
              <a:t>Socially, the biggest difference between teams and groups is that the teams are usually formed in organisational environments, such as workplace, and the groups are formed in more friendly environments, such as religious environments or sports club (Rosenthal, 2015). </a:t>
            </a:r>
            <a:endParaRPr lang="en-GB" dirty="0">
              <a:cs typeface="Calibri"/>
            </a:endParaRPr>
          </a:p>
          <a:p>
            <a:pPr marL="228600" indent="-228600" algn="just">
              <a:lnSpc>
                <a:spcPct val="90000"/>
              </a:lnSpc>
              <a:spcBef>
                <a:spcPts val="1000"/>
              </a:spcBef>
            </a:pPr>
            <a:r>
              <a:rPr lang="en-GB" dirty="0"/>
              <a:t>At the same time, it is important to note that in a team the responsibility is shared between the members, while in a group every member is independent (Zayed, Kamel, 2005). </a:t>
            </a:r>
            <a:endParaRPr lang="en-GB" dirty="0">
              <a:cs typeface="Calibri"/>
            </a:endParaRPr>
          </a:p>
          <a:p>
            <a:pPr algn="just"/>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C8A02-7F03-4764-A4CD-A0FC19B56EE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590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It is important to notice that even though a team is formed, that does not mean that the team is efficient or that the productivity is at its highest level. In order to become effective, the team must possess other characteristics and pass through different stages in order to maximize its potential. At the same time, there are a few theories that prove what the characteristics of an effective team are: Tuckman, Belbin and Kilmann. </a:t>
            </a:r>
          </a:p>
          <a:p>
            <a:endParaRPr lang="en-US" dirty="0"/>
          </a:p>
        </p:txBody>
      </p:sp>
      <p:sp>
        <p:nvSpPr>
          <p:cNvPr id="4" name="Slide Number Placeholder 3"/>
          <p:cNvSpPr>
            <a:spLocks noGrp="1"/>
          </p:cNvSpPr>
          <p:nvPr>
            <p:ph type="sldNum" sz="quarter" idx="5"/>
          </p:nvPr>
        </p:nvSpPr>
        <p:spPr/>
        <p:txBody>
          <a:bodyPr/>
          <a:lstStyle/>
          <a:p>
            <a:fld id="{7C3C8A02-7F03-4764-A4CD-A0FC19B56EED}" type="slidenum">
              <a:rPr lang="en-US" smtClean="0"/>
              <a:t>8</a:t>
            </a:fld>
            <a:endParaRPr lang="en-US"/>
          </a:p>
        </p:txBody>
      </p:sp>
    </p:spTree>
    <p:extLst>
      <p:ext uri="{BB962C8B-B14F-4D97-AF65-F5344CB8AC3E}">
        <p14:creationId xmlns:p14="http://schemas.microsoft.com/office/powerpoint/2010/main" val="2928267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According to Tuckman (1965) there are 4 stages that teams should go through to work together effectively:</a:t>
            </a:r>
          </a:p>
          <a:p>
            <a:pPr marL="0" marR="0" algn="just">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 At this stage most of the team members are making effort to know each other. For example, this is happening in the first day, when every member is new.</a:t>
            </a:r>
          </a:p>
          <a:p>
            <a:pPr marL="0" marR="0" algn="just">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Storming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 At this stage team members are competing for positions, and this is where the conflicts may occur. The storming stage is the most difficult and critical stage to pass through. For example, this stage occurs when there are no deep relationships between employees and they are more individual, not part of a team.</a:t>
            </a:r>
          </a:p>
          <a:p>
            <a:pPr marL="0" marR="0" algn="just">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Norming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 This is the stage where people starts to resolve their differences. Conflicts are settled and co-operation develops. For example, everyone here started to get used to each other and the work is starting to be done properly.</a:t>
            </a:r>
          </a:p>
          <a:p>
            <a:pPr marL="0" marR="0" algn="just">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Performing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 This is the last stage where teamwork is achieved. This is the time to get things done. For example, this stage means that the team achieved its potential, and the productivity is maximized.</a:t>
            </a:r>
          </a:p>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Later, Tuckman (1977) identified a final stage,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Adjourning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which means that the team formed at the 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stage is now incomplete, people are leaving, and new people are coming, and the rest of the members must adapt to the changes and challenges.</a:t>
            </a: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C8A02-7F03-4764-A4CD-A0FC19B56EE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5780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Belbin suggest that every member in the team should understand their role. This helps to understand your strengths and weaknesses as a team member. The best way to define your role is to use Belbin's questionnaire. This helps to build balanced team.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C8A02-7F03-4764-A4CD-A0FC19B56EE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930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In such a large organizations as Cardiff Council, conflict handling is very important if you want your team to perform effectively. Kilmann’s conflict handling theory (1974) is a great example to use, and it is successfully used in effective teams. This means that the management must practice the type of conflict that is suitable for every situation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Zartman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2007).</a:t>
            </a:r>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C8A02-7F03-4764-A4CD-A0FC19B56EE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8948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conclude, it is important to note that among the characteristics of an effective team can be found: conflict handling, self-awareness, responsibility, problem solving, which are important to increase the performance. </a:t>
            </a:r>
          </a:p>
          <a:p>
            <a:endParaRPr lang="en-US" dirty="0">
              <a:cs typeface="Calibri"/>
            </a:endParaRPr>
          </a:p>
        </p:txBody>
      </p:sp>
      <p:sp>
        <p:nvSpPr>
          <p:cNvPr id="4" name="Slide Number Placeholder 3"/>
          <p:cNvSpPr>
            <a:spLocks noGrp="1"/>
          </p:cNvSpPr>
          <p:nvPr>
            <p:ph type="sldNum" sz="quarter" idx="5"/>
          </p:nvPr>
        </p:nvSpPr>
        <p:spPr/>
        <p:txBody>
          <a:bodyPr/>
          <a:lstStyle/>
          <a:p>
            <a:fld id="{7C3C8A02-7F03-4764-A4CD-A0FC19B56EED}" type="slidenum">
              <a:rPr lang="en-US"/>
              <a:t>12</a:t>
            </a:fld>
            <a:endParaRPr lang="en-US"/>
          </a:p>
        </p:txBody>
      </p:sp>
    </p:spTree>
    <p:extLst>
      <p:ext uri="{BB962C8B-B14F-4D97-AF65-F5344CB8AC3E}">
        <p14:creationId xmlns:p14="http://schemas.microsoft.com/office/powerpoint/2010/main" val="2805660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C8A02-7F03-4764-A4CD-A0FC19B56EED}" type="slidenum">
              <a:rPr lang="en-US" smtClean="0"/>
              <a:t>13</a:t>
            </a:fld>
            <a:endParaRPr lang="en-US"/>
          </a:p>
        </p:txBody>
      </p:sp>
    </p:spTree>
    <p:extLst>
      <p:ext uri="{BB962C8B-B14F-4D97-AF65-F5344CB8AC3E}">
        <p14:creationId xmlns:p14="http://schemas.microsoft.com/office/powerpoint/2010/main" val="1559629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Cardiff council has faced a major challenge of collecting their recycling items due to the spike in online shopping during the COVID-19 pandemic situation. The council has estimated that it has lost about 400 tons of extra recycling for collection after Christmas as compared with last year. Additionally, the council also faces technological challenges due to the lack of appropriate technology. The council has not integrated digital solutions with its operations to make the system more affordable and gain efficiency.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1DB97C-5BD4-4CF7-87CF-3F1462F4DD28}"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8489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Cardiff Council lacked a proper risk management system. This failed to identify the risks in its operations. The organization was exposed to the risk in decision making, functions, partnerships, projects, performance, deviations, and financial resources. All of these areas pose a significant risk to the operations of the organization. Additionally, the organization also faces financial challenges related to the allocation of the scars resources to core activities. The organization has witnessed a financial pressure of over €3 million per year. It has been reported that this inflation is almost 0.5% of its net budget. The organization is also expected to witness huge pressure within the next five years due to unforeseen changes in legislation, increased demands, grant fallouts, and policy changes. The increased pressure of the demographics and the inflation rate within the country has resulted in financial budgetary breaches.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1DB97C-5BD4-4CF7-87CF-3F1462F4DD28}"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7852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organization has strategically identified the operational challenges due to the loss of recycling items in the Who would 19 pandemic situation. The organization has come up with the idea of increasing recycling by employing 50 extra bin lorries and 150 extra staff. It has also considered deployment of extra stuff for making black bins and food waste is the priority. Additionally, for mitigating the technological challenges the organization has identified the importance to use either reused or purchased technology solutions for a good customer approach. It has also identified the importance of applying digital services for better customer engagement and services. It is aiming to involve digital interactions for enhancing customer service through better digital solutions.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1DB97C-5BD4-4CF7-87CF-3F1462F4DD28}"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296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The organization has identified the challenge of risk management. Considering this, it has implemented a strategy of developing statements on the risk appetite of the organization. Further, it applies the statement of risk appetite along with the risk management process which includes identification of the specific risk through SWOT analysis and PEST analysis, and application of appropriate risk strategies. The organization has also identified the financial challenges. For the mitigation of financial challenges, the organization has identified various sources of funds for being utilized to reduce the financial pressure that is likely to occur in its next five years of operations. It has promoted the use of specific grant </a:t>
            </a:r>
            <a:r>
              <a:rPr lang="en-IN" sz="1800" dirty="0" err="1">
                <a:effectLst/>
                <a:latin typeface="Times New Roman" panose="02020603050405020304" pitchFamily="18" charset="0"/>
                <a:ea typeface="Arial" panose="020B0604020202020204" pitchFamily="34" charset="0"/>
              </a:rPr>
              <a:t>fundings</a:t>
            </a:r>
            <a:r>
              <a:rPr lang="en-IN" sz="1800" dirty="0">
                <a:effectLst/>
                <a:latin typeface="Times New Roman" panose="02020603050405020304" pitchFamily="18" charset="0"/>
                <a:ea typeface="Arial" panose="020B0604020202020204" pitchFamily="34" charset="0"/>
              </a:rPr>
              <a:t>, reserves, and aggregate external finance strategy. Mainly, </a:t>
            </a:r>
            <a:r>
              <a:rPr lang="en-IN" sz="1800" dirty="0" err="1">
                <a:effectLst/>
                <a:latin typeface="Times New Roman" panose="02020603050405020304" pitchFamily="18" charset="0"/>
                <a:ea typeface="Arial" panose="020B0604020202020204" pitchFamily="34" charset="0"/>
              </a:rPr>
              <a:t>Lagane</a:t>
            </a:r>
            <a:r>
              <a:rPr lang="en-IN" sz="1800" dirty="0">
                <a:effectLst/>
                <a:latin typeface="Times New Roman" panose="02020603050405020304" pitchFamily="18" charset="0"/>
                <a:ea typeface="Arial" panose="020B0604020202020204" pitchFamily="34" charset="0"/>
              </a:rPr>
              <a:t> </a:t>
            </a:r>
            <a:r>
              <a:rPr lang="en-IN" sz="1800" dirty="0" err="1">
                <a:effectLst/>
                <a:latin typeface="Times New Roman" panose="02020603050405020304" pitchFamily="18" charset="0"/>
                <a:ea typeface="Arial" panose="020B0604020202020204" pitchFamily="34" charset="0"/>
              </a:rPr>
              <a:t>Seshan</a:t>
            </a:r>
            <a:r>
              <a:rPr lang="en-IN" sz="1800" dirty="0">
                <a:effectLst/>
                <a:latin typeface="Times New Roman" panose="02020603050405020304" pitchFamily="18" charset="0"/>
                <a:ea typeface="Arial" panose="020B0604020202020204" pitchFamily="34" charset="0"/>
              </a:rPr>
              <a:t> has come up with a medium-term financial strategy including all these alternatives for meeting the financial challenges faced by the organization due you immense demographic pressure and unforeseen demands</a:t>
            </a:r>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41DB97C-5BD4-4CF7-87CF-3F1462F4DD28}"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6396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Jolita Sipelyte – Student number 2020690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07860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People react differently to conflict. They have different opinions, different perspectives and different ways of communicating.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Conflict is unavoidable in any life aspects. Cardiff Council is created a training exercise to help employees to help to identify their preferred conflict resolution. They are using Thomas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Kilman</a:t>
            </a:r>
            <a:r>
              <a:rPr lang="en-GB" sz="1200" dirty="0">
                <a:effectLst/>
                <a:latin typeface="Calibri" panose="020F0502020204030204" pitchFamily="34" charset="0"/>
                <a:ea typeface="Calibri" panose="020F0502020204030204" pitchFamily="34" charset="0"/>
                <a:cs typeface="Times New Roman" panose="02020603050405020304" pitchFamily="18" charset="0"/>
              </a:rPr>
              <a:t> Conflict Tool which helps to determine which style employees tend to adopt when a conflict occurs.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Conflict resolution techniques have 2 different characteristics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Kenneth Thomas and Ralph Kilmann have identified five basic conflict resolution methods with different degrees of </a:t>
            </a:r>
            <a:r>
              <a:rPr lang="en-GB" dirty="0"/>
              <a:t>Cooperativeness - Concern for other needs</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a:t>
            </a:r>
            <a:r>
              <a:rPr lang="en-GB" dirty="0"/>
              <a:t>Assertiveness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t>Concern for own needs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They believe that people tend to have preferred conflict resolution. However, they also found that different styles are more useful in different situations.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Thomas and Kilmann’s styles are: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Competing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Collaborating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Compromising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Avoiding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Accommodating </a:t>
            </a:r>
          </a:p>
          <a:p>
            <a:pPr marL="171450" indent="-171450">
              <a:lnSpc>
                <a:spcPct val="107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2056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Competitive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people will stand firm and know what they want. They usually act according to their position of authority, rank, experience or influence. This style is useful in emergency situations when quick decisions need to be made. However, in less urgent situations, some people might feel hurt, unhappy, and angry. </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Collaborative: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Collaboratives will find it difficult to fulfil the requirements of all participants. Those who tend to cooperate will have difficulty fulfilling each person's requirements. Unlike their competition, they can work well together and realise how important everyone is. This will would be helpful when exploring a dispute, if the group had a fight earlier or when a problem is critical.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1796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Compromising: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People who prefer a compromising style try to find a solution that will at least partially satisfy everyone. Everyone is expected to give up something, and the compromiser him- or herself also expects to relinquish something. Compromise is useful when the cost of conflict is higher than the cost of losing ground, when equal strength opponents are at a standstill and when there is a deadline looming.</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Avoiding: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People tending towards this style seek to avoid the conflict entirely. This style is shown by delegating controversial decisions, accepting default decisions, and not wanting to hurt anyone’s feelings. It can be appropriate when victory is impossible, when the controversy is trivial, or when someone else is in a better position to solve the problem. However, in many situations this is a weak and ineffective approach to take.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Accommodating: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This style indicates a willingness to meet the needs of others at the expense of the person’s own needs. The accommodator often knows when to give in to others, but can be persuaded to surrender a position even when it is not warranted. This person is not assertive but is highly cooperative. Accommodation is appropriate when the issues matter more to the other party, when peace is more valuable than winning, or when you want to be in a position to collect on this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favor</a:t>
            </a:r>
            <a:r>
              <a:rPr lang="en-GB" sz="1200" dirty="0">
                <a:effectLst/>
                <a:latin typeface="Calibri" panose="020F0502020204030204" pitchFamily="34" charset="0"/>
                <a:ea typeface="Calibri" panose="020F0502020204030204" pitchFamily="34" charset="0"/>
                <a:cs typeface="Times New Roman" panose="02020603050405020304" pitchFamily="18" charset="0"/>
              </a:rPr>
              <a:t>” you gave. However people may not return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favors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overall this approach is unlikely to give the best outcomes.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When fully understanding different conflict styles, you may use the various styles to decide the method that best suits your situations. You might also rethink your spontaneous technique and see how you can improve it. However, to solve the problems, you have to show respect for people's legal rights or restore working relationships, you have to apply appropriate solutions.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9616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Cardiff County Council, managers are also have been trained to handle effectively a conflict between the members of staff by using 5 W. This way helps to identify how serious is a conflict and to find all relevant information and how to resolve a conflict effectively</a:t>
            </a:r>
          </a:p>
          <a:p>
            <a:endParaRPr lang="en-GB" dirty="0"/>
          </a:p>
          <a:p>
            <a:pPr marL="171450" indent="-171450">
              <a:buFontTx/>
              <a:buChar char="-"/>
            </a:pPr>
            <a:r>
              <a:rPr lang="en-GB" dirty="0"/>
              <a:t>What Happened ?</a:t>
            </a:r>
          </a:p>
          <a:p>
            <a:pPr marL="171450" indent="-171450">
              <a:buFontTx/>
              <a:buChar char="-"/>
            </a:pPr>
            <a:r>
              <a:rPr lang="en-GB" dirty="0"/>
              <a:t>Why did it happen </a:t>
            </a:r>
          </a:p>
          <a:p>
            <a:pPr marL="171450" indent="-171450">
              <a:buFontTx/>
              <a:buChar char="-"/>
            </a:pPr>
            <a:r>
              <a:rPr lang="en-GB" dirty="0"/>
              <a:t>Who was involved ? </a:t>
            </a:r>
          </a:p>
          <a:p>
            <a:pPr marL="171450" indent="-171450">
              <a:buFontTx/>
              <a:buChar char="-"/>
            </a:pPr>
            <a:r>
              <a:rPr lang="en-GB" dirty="0"/>
              <a:t>When did it happen?</a:t>
            </a:r>
          </a:p>
          <a:p>
            <a:pPr marL="171450" indent="-171450">
              <a:buFontTx/>
              <a:buChar char="-"/>
            </a:pPr>
            <a:r>
              <a:rPr lang="en-GB" dirty="0"/>
              <a:t>Where did it happen?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12270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Building a team takes time and afford. It is unlikely a group of people to work together well for the first time. Without a good leadership and management skills you will not be able to build a high-performance team. Communication between the members is a key when developing a team. In 1965, Bruce Tuckman came up with a phrase Forming, Storming, Norming and Preforming which are essential states that teams go through during team developing. </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Forming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this stage we were getting to know each other better. We have assigned and understood our roles and what actions needs to be taken to achieved our goal. </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Storming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 we weren’t comfortable with each other as we have differences experience, views.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Norming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this stage each member knew their roles and we communicated better.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Preforming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this stage we had a high level of communication, we understood each other. We worked really well together to complete Teams presentation. As a group we have achieved decision-making, collaboration, motivation, and effective development.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26389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2800" b="1" i="0" dirty="0">
                <a:solidFill>
                  <a:srgbClr val="202124"/>
                </a:solidFill>
                <a:effectLst/>
                <a:latin typeface="arial" panose="020B0604020202020204" pitchFamily="34" charset="0"/>
              </a:rPr>
              <a:t>Belbin's theory</a:t>
            </a:r>
            <a:r>
              <a:rPr lang="en-GB" sz="2800" b="0" i="0" dirty="0">
                <a:solidFill>
                  <a:srgbClr val="202124"/>
                </a:solidFill>
                <a:effectLst/>
                <a:latin typeface="arial" panose="020B0604020202020204" pitchFamily="34" charset="0"/>
              </a:rPr>
              <a:t> states that there are nine roles which need to be occupied within any team. These are: Shaper, Coordinator, Plant, Resource Investigator, Monitor Evaluator, Specialist, </a:t>
            </a:r>
            <a:r>
              <a:rPr lang="en-GB" sz="2800" b="0" i="0" dirty="0" err="1">
                <a:solidFill>
                  <a:srgbClr val="202124"/>
                </a:solidFill>
                <a:effectLst/>
                <a:latin typeface="arial" panose="020B0604020202020204" pitchFamily="34" charset="0"/>
              </a:rPr>
              <a:t>Teamworker</a:t>
            </a:r>
            <a:r>
              <a:rPr lang="en-GB" sz="2800" b="0" i="0" dirty="0">
                <a:solidFill>
                  <a:srgbClr val="202124"/>
                </a:solidFill>
                <a:effectLst/>
                <a:latin typeface="arial" panose="020B0604020202020204" pitchFamily="34" charset="0"/>
              </a:rPr>
              <a:t>, Implementer, Completer Finisher. </a:t>
            </a:r>
            <a:r>
              <a:rPr lang="en-GB" sz="4000" dirty="0"/>
              <a:t>Although there are nine team roles, this doesn’t mean that a team needs nine people in it to be effective. In </a:t>
            </a:r>
            <a:r>
              <a:rPr lang="en-GB" sz="2800" b="0" i="0" dirty="0">
                <a:solidFill>
                  <a:srgbClr val="202124"/>
                </a:solidFill>
                <a:effectLst/>
                <a:latin typeface="arial" panose="020B0604020202020204" pitchFamily="34" charset="0"/>
              </a:rPr>
              <a:t>out team we had Implementer, Team worker, Completer/Finisher, Specialist, Recourse Investigator and we all worked very well as a team</a:t>
            </a:r>
          </a:p>
          <a:p>
            <a:pPr algn="l" fontAlgn="base"/>
            <a:endParaRPr lang="en-GB" sz="2800" b="0" i="0" dirty="0">
              <a:solidFill>
                <a:srgbClr val="202124"/>
              </a:solidFill>
              <a:effectLst/>
              <a:latin typeface="arial" panose="020B0604020202020204" pitchFamily="34" charset="0"/>
            </a:endParaRPr>
          </a:p>
          <a:p>
            <a:pPr algn="l" fontAlgn="base"/>
            <a:endParaRPr lang="en-GB" sz="1800" b="0" i="0" dirty="0">
              <a:solidFill>
                <a:srgbClr val="000000"/>
              </a:solidFill>
              <a:effectLst/>
              <a:latin typeface="Calibri" panose="020F0502020204030204" pitchFamily="34" charset="0"/>
            </a:endParaRPr>
          </a:p>
          <a:p>
            <a:pPr algn="l" fontAlgn="base"/>
            <a:r>
              <a:rPr lang="en-GB" sz="1800" b="0" i="0" dirty="0">
                <a:solidFill>
                  <a:srgbClr val="000000"/>
                </a:solidFill>
                <a:effectLst/>
                <a:latin typeface="Calibri" panose="020F0502020204030204" pitchFamily="34" charset="0"/>
              </a:rPr>
              <a:t>Implementer (+ practical common sense, self-control, and discipline), (- slow to respond to new possibilities)</a:t>
            </a:r>
          </a:p>
          <a:p>
            <a:pPr algn="l" fontAlgn="base"/>
            <a:r>
              <a:rPr lang="en-GB" sz="1800" b="0" i="0" dirty="0">
                <a:solidFill>
                  <a:srgbClr val="000000"/>
                </a:solidFill>
                <a:effectLst/>
                <a:latin typeface="Calibri" panose="020F0502020204030204" pitchFamily="34" charset="0"/>
              </a:rPr>
              <a:t>Completer Finisher (+ follow through and attention to detail), (- inclined to worry unduly)</a:t>
            </a:r>
          </a:p>
          <a:p>
            <a:pPr algn="l" fontAlgn="base"/>
            <a:r>
              <a:rPr lang="en-GB" sz="1800" b="0" i="0" dirty="0">
                <a:solidFill>
                  <a:srgbClr val="000000"/>
                </a:solidFill>
                <a:effectLst/>
                <a:latin typeface="Calibri" panose="020F0502020204030204" pitchFamily="34" charset="0"/>
              </a:rPr>
              <a:t>Team worker (perceptive and diplomatic), (- indecisive in crunch situations)</a:t>
            </a:r>
          </a:p>
          <a:p>
            <a:pPr algn="l">
              <a:spcAft>
                <a:spcPts val="800"/>
              </a:spcAft>
            </a:pPr>
            <a:endParaRPr lang="en-GB" sz="1800" b="0" i="0" dirty="0">
              <a:solidFill>
                <a:srgbClr val="000000"/>
              </a:solidFill>
              <a:effectLst/>
              <a:latin typeface="Calibri" panose="020F0502020204030204" pitchFamily="34" charset="0"/>
            </a:endParaRPr>
          </a:p>
          <a:p>
            <a:pPr algn="l">
              <a:spcAft>
                <a:spcPts val="800"/>
              </a:spcAft>
            </a:pPr>
            <a:r>
              <a:rPr lang="en-GB" sz="1800" b="0" i="0" dirty="0">
                <a:solidFill>
                  <a:srgbClr val="000000"/>
                </a:solidFill>
                <a:effectLst/>
                <a:latin typeface="Calibri" panose="020F0502020204030204" pitchFamily="34" charset="0"/>
              </a:rPr>
              <a:t>Specialist (+ provides knowledge), (- contributes on narrow front) </a:t>
            </a:r>
          </a:p>
          <a:p>
            <a:pPr algn="l">
              <a:spcAft>
                <a:spcPts val="800"/>
              </a:spcAft>
            </a:pPr>
            <a:r>
              <a:rPr lang="en-GB" sz="1800" b="0" i="0" dirty="0">
                <a:solidFill>
                  <a:srgbClr val="000000"/>
                </a:solidFill>
                <a:effectLst/>
                <a:latin typeface="Calibri" panose="020F0502020204030204" pitchFamily="34" charset="0"/>
              </a:rPr>
              <a:t>Team worker (+ social, communication), (-indecisive) </a:t>
            </a:r>
          </a:p>
          <a:p>
            <a:pPr algn="l">
              <a:spcAft>
                <a:spcPts val="800"/>
              </a:spcAft>
            </a:pPr>
            <a:r>
              <a:rPr lang="en-GB" sz="1800" b="0" i="0" dirty="0">
                <a:solidFill>
                  <a:srgbClr val="000000"/>
                </a:solidFill>
                <a:effectLst/>
                <a:latin typeface="Calibri" panose="020F0502020204030204" pitchFamily="34" charset="0"/>
              </a:rPr>
              <a:t>Complete finisher (still can not believe it </a:t>
            </a:r>
            <a:r>
              <a:rPr lang="en-GB" sz="1800" b="0" i="0" dirty="0">
                <a:solidFill>
                  <a:srgbClr val="000000"/>
                </a:solidFill>
                <a:effectLst/>
                <a:latin typeface="Segoe UI Emoji" panose="020B0502040204020203" pitchFamily="34" charset="0"/>
              </a:rPr>
              <a:t>😊</a:t>
            </a:r>
            <a:r>
              <a:rPr lang="en-GB" sz="1800" b="0" i="0" dirty="0">
                <a:solidFill>
                  <a:srgbClr val="000000"/>
                </a:solidFill>
                <a:effectLst/>
                <a:latin typeface="Calibri" panose="020F0502020204030204" pitchFamily="34" charset="0"/>
              </a:rPr>
              <a:t>) (+looks for errors, mistakes, delivers on time).</a:t>
            </a:r>
          </a:p>
          <a:p>
            <a:pPr algn="l">
              <a:spcAft>
                <a:spcPts val="800"/>
              </a:spcAft>
            </a:pPr>
            <a:endParaRPr lang="en-GB" sz="18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GB" sz="1800" b="0" i="0" dirty="0">
                <a:solidFill>
                  <a:srgbClr val="000000"/>
                </a:solidFill>
                <a:effectLst/>
                <a:latin typeface="Calibri" panose="020F0502020204030204" pitchFamily="34" charset="0"/>
              </a:rPr>
              <a:t>Implementer (+ practical common sense, self-control, and discipline), (- slow to respond to new possibilities)</a:t>
            </a:r>
          </a:p>
          <a:p>
            <a:pPr marL="0" marR="0" lvl="0" indent="0" algn="l" defTabSz="914400" rtl="0" eaLnBrk="1" fontAlgn="auto" latinLnBrk="0" hangingPunct="1">
              <a:lnSpc>
                <a:spcPct val="100000"/>
              </a:lnSpc>
              <a:spcBef>
                <a:spcPts val="0"/>
              </a:spcBef>
              <a:spcAft>
                <a:spcPts val="800"/>
              </a:spcAft>
              <a:buClrTx/>
              <a:buSzTx/>
              <a:buFontTx/>
              <a:buNone/>
              <a:tabLst/>
              <a:defRPr/>
            </a:pPr>
            <a:r>
              <a:rPr lang="en-GB" sz="1800" b="0" i="0" dirty="0">
                <a:solidFill>
                  <a:srgbClr val="000000"/>
                </a:solidFill>
                <a:effectLst/>
                <a:latin typeface="Calibri" panose="020F0502020204030204" pitchFamily="34" charset="0"/>
              </a:rPr>
              <a:t>Team worker (+ social, communication), (-indecisive) </a:t>
            </a:r>
          </a:p>
          <a:p>
            <a:pPr marL="0" marR="0" lvl="0" indent="0" algn="l" defTabSz="914400" rtl="0" eaLnBrk="1" fontAlgn="auto" latinLnBrk="0" hangingPunct="1">
              <a:lnSpc>
                <a:spcPct val="100000"/>
              </a:lnSpc>
              <a:spcBef>
                <a:spcPts val="0"/>
              </a:spcBef>
              <a:spcAft>
                <a:spcPts val="800"/>
              </a:spcAft>
              <a:buClrTx/>
              <a:buSzTx/>
              <a:buFontTx/>
              <a:buNone/>
              <a:tabLst/>
              <a:defRPr/>
            </a:pPr>
            <a:r>
              <a:rPr lang="en-GB" sz="1800" b="0" i="0" dirty="0">
                <a:solidFill>
                  <a:srgbClr val="000000"/>
                </a:solidFill>
                <a:effectLst/>
                <a:latin typeface="Calibri" panose="020F0502020204030204" pitchFamily="34" charset="0"/>
              </a:rPr>
              <a:t>Resource Investigator (+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exploring and reporting back on ideas, developments or resources outside the group);</a:t>
            </a:r>
            <a:r>
              <a:rPr lang="en-GB" sz="1800" b="0" i="0" dirty="0">
                <a:solidFill>
                  <a:srgbClr val="000000"/>
                </a:solidFill>
                <a:effectLst/>
                <a:latin typeface="Calibri" panose="020F0502020204030204" pitchFamily="34" charset="0"/>
              </a:rPr>
              <a:t>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Over-optimistic. Loses interest once initial enthusiasm has passed)</a:t>
            </a:r>
            <a:endParaRPr lang="en-GB" sz="18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endParaRPr lang="en-GB" sz="1800" b="0" i="0" dirty="0">
              <a:solidFill>
                <a:srgbClr val="000000"/>
              </a:solidFill>
              <a:effectLst/>
              <a:latin typeface="Calibri" panose="020F0502020204030204" pitchFamily="34" charset="0"/>
            </a:endParaRPr>
          </a:p>
          <a:p>
            <a:pPr algn="l">
              <a:spcAft>
                <a:spcPts val="800"/>
              </a:spcAft>
            </a:pPr>
            <a:r>
              <a:rPr lang="en-GB" sz="1800" b="0" i="0" dirty="0">
                <a:solidFill>
                  <a:srgbClr val="000000"/>
                </a:solidFill>
                <a:effectLst/>
                <a:latin typeface="Calibri" panose="020F0502020204030204" pitchFamily="34" charset="0"/>
              </a:rPr>
              <a:t> </a:t>
            </a:r>
          </a:p>
          <a:p>
            <a:pPr algn="l">
              <a:spcAft>
                <a:spcPts val="800"/>
              </a:spcAft>
            </a:pPr>
            <a:endParaRPr lang="en-GB" sz="1800" b="0" i="0" dirty="0">
              <a:solidFill>
                <a:srgbClr val="000000"/>
              </a:solidFill>
              <a:effectLst/>
              <a:latin typeface="Calibri" panose="020F0502020204030204" pitchFamily="34" charset="0"/>
            </a:endParaRPr>
          </a:p>
          <a:p>
            <a:pPr algn="l">
              <a:spcAft>
                <a:spcPts val="800"/>
              </a:spcAft>
            </a:pPr>
            <a:endParaRPr lang="en-GB" sz="1800" b="0" i="0" dirty="0">
              <a:solidFill>
                <a:srgbClr val="000000"/>
              </a:solidFill>
              <a:effectLst/>
              <a:latin typeface="Calibri" panose="020F0502020204030204" pitchFamily="34" charset="0"/>
            </a:endParaRPr>
          </a:p>
          <a:p>
            <a:pPr algn="l" fontAlgn="base"/>
            <a:endParaRPr lang="en-GB" sz="1800" b="0" i="0" dirty="0">
              <a:solidFill>
                <a:srgbClr val="000000"/>
              </a:solidFill>
              <a:effectLst/>
              <a:latin typeface="Calibri" panose="020F0502020204030204" pitchFamily="34" charset="0"/>
            </a:endParaRPr>
          </a:p>
          <a:p>
            <a:pPr algn="l" fontAlgn="base"/>
            <a:endParaRPr lang="en-GB" sz="1800" b="0" i="0" dirty="0">
              <a:solidFill>
                <a:srgbClr val="000000"/>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99972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Team Worker </a:t>
            </a:r>
            <a:r>
              <a:rPr lang="en-GB" b="0" dirty="0"/>
              <a:t>– perceptive </a:t>
            </a:r>
            <a:r>
              <a:rPr lang="en-GB" dirty="0"/>
              <a:t>and diplomatic. Team Workers are the most supportive members of a team. They are sociable and concerned about others. They have a great capacity for flexibility and adapting to different situations and people. They are good listeners and are generally popular members of a group. They operate with sensitivity at work, but they may be indecisive in difficult situations.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Strengths  </a:t>
            </a:r>
            <a:r>
              <a:rPr lang="en-GB" dirty="0"/>
              <a:t>- Promotes unity and harmony in the team. Creates and maintains informal network of communication between team members. Boosts team spirit by placing team objectives above personal interest.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Weaknesses </a:t>
            </a:r>
            <a:r>
              <a:rPr lang="en-GB" dirty="0"/>
              <a:t>Because they take into account all viewpoints and the full complexity of informal, hidden personal issues they may be indecisive in moments of crisis. </a:t>
            </a:r>
          </a:p>
          <a:p>
            <a:pPr algn="l" fontAlgn="base"/>
            <a:endParaRPr lang="en-GB" dirty="0"/>
          </a:p>
          <a:p>
            <a:r>
              <a:rPr lang="en-GB" b="1" dirty="0"/>
              <a:t>Powerful role combinations </a:t>
            </a:r>
            <a:r>
              <a:rPr lang="en-GB" dirty="0"/>
              <a:t>Implementer, Completer-finisher,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14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Implementers</a:t>
            </a:r>
            <a:r>
              <a:rPr lang="en-GB" dirty="0"/>
              <a:t> have practical common sense and a good deal of self-control and discipline. They favour hard work and tackle problems in a systematic fashion. Turns ideas and plans into manageable projects and defined tasks. Systematically sets about the tasks that need doing. Identifies with and works for the team or organization rather than in pursuit of self interest. Never flinches from a task because it’s boring.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Strengths </a:t>
            </a:r>
            <a:r>
              <a:rPr lang="en-GB" dirty="0"/>
              <a:t>Turns ideas and plans into manageable projects and defined tasks. Systematically sets about the tasks that need doing. Identifies with and works for the team or organization rather than in pursuit of self interest. Never flinches from a task because it’s boring.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Weaknesses</a:t>
            </a:r>
            <a:r>
              <a:rPr lang="en-GB" dirty="0"/>
              <a:t> Can be inflexible and slow to respond to new possibilities. Can lack imagination. May have difficulty monitoring and inspiring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Powerful role combinations </a:t>
            </a:r>
            <a:r>
              <a:rPr lang="en-GB" dirty="0"/>
              <a:t>Implementer, Completer-finisher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46726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Completer/Finisher </a:t>
            </a:r>
            <a:r>
              <a:rPr lang="en-GB" dirty="0"/>
              <a:t>- They are motivated by internal anxiety, yet outwardly they may appear unruffled. Typically, they are introverted and require little in the way of external stimulus or incentive. CFs can be intolerant of those with a casual disposition. They are not often keen on delegating; preferring to tackle all tasks themselves</a:t>
            </a:r>
          </a:p>
          <a:p>
            <a:endParaRPr lang="en-GB" dirty="0"/>
          </a:p>
          <a:p>
            <a:r>
              <a:rPr lang="en-GB" b="1" dirty="0"/>
              <a:t>Strengths – </a:t>
            </a:r>
            <a:r>
              <a:rPr lang="en-GB" b="0" dirty="0"/>
              <a:t>they ensure </a:t>
            </a:r>
            <a:r>
              <a:rPr lang="en-GB" dirty="0"/>
              <a:t>team meets its responsibilities and delivers on time. Ensures nothing is unnoticed and that the detail is not neglected. Makes sure the team doesn’t waste time. Weaknesses Can be inclined to worry unduly and are slow to respond to new possibilities. Needs to avoid over perfectionism.</a:t>
            </a:r>
          </a:p>
          <a:p>
            <a:endParaRPr lang="en-GB" dirty="0"/>
          </a:p>
          <a:p>
            <a:r>
              <a:rPr lang="en-GB" b="1" dirty="0"/>
              <a:t>Powerful role combinations </a:t>
            </a:r>
            <a:r>
              <a:rPr lang="en-GB" dirty="0"/>
              <a:t>Shaper, monitor-evaluator.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08109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ECCCA-157E-4F36-839E-2EA2D9AA5D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85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97486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4057802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378664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916983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1372472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3276014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2295247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400210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1327789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3876764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42698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845583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35604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28452577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2602837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BD144-5584-4DE6-BD11-5B01D3C1398C}" type="datetimeFigureOut">
              <a:rPr lang="en-GB" smtClean="0"/>
              <a:t>09/06/2021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EB3D2EE-E292-49CD-8F4E-B44B4A8F29AA}" type="slidenum">
              <a:rPr lang="en-GB" smtClean="0"/>
              <a:t>‹#›</a:t>
            </a:fld>
            <a:endParaRPr lang="en-GB" dirty="0"/>
          </a:p>
        </p:txBody>
      </p:sp>
    </p:spTree>
    <p:extLst>
      <p:ext uri="{BB962C8B-B14F-4D97-AF65-F5344CB8AC3E}">
        <p14:creationId xmlns:p14="http://schemas.microsoft.com/office/powerpoint/2010/main" val="1742935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3982130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35237897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3454391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7289888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16FC08-8F71-44C6-9984-6B61F0E018AE}" type="datetimeFigureOut">
              <a:rPr lang="en-GB" smtClean="0"/>
              <a:t>09/06/2021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42680730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16FC08-8F71-44C6-9984-6B61F0E018AE}" type="datetimeFigureOut">
              <a:rPr lang="en-GB" smtClean="0"/>
              <a:t>09/06/2021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0828067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16FC08-8F71-44C6-9984-6B61F0E018AE}" type="datetimeFigureOut">
              <a:rPr lang="en-GB" smtClean="0"/>
              <a:t>09/06/2021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29509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411361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1232763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361244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6998968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F97ED5-4D9D-46C0-8819-42FC8F70D3A7}" type="datetimeFigureOut">
              <a:rPr lang="en-IN" smtClean="0"/>
              <a:t>09-06-2021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41821790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F97ED5-4D9D-46C0-8819-42FC8F70D3A7}" type="datetimeFigureOut">
              <a:rPr lang="en-IN" smtClean="0"/>
              <a:t>09-06-2021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29801472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F97ED5-4D9D-46C0-8819-42FC8F70D3A7}" type="datetimeFigureOut">
              <a:rPr lang="en-IN" smtClean="0"/>
              <a:t>09-06-2021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15282618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21596196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F97ED5-4D9D-46C0-8819-42FC8F70D3A7}" type="datetimeFigureOut">
              <a:rPr lang="en-IN" smtClean="0"/>
              <a:t>09-06-2021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3841470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F97ED5-4D9D-46C0-8819-42FC8F70D3A7}" type="datetimeFigureOut">
              <a:rPr lang="en-IN" smtClean="0"/>
              <a:t>09-06-2021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333905333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AF97ED5-4D9D-46C0-8819-42FC8F70D3A7}" type="datetimeFigureOut">
              <a:rPr lang="en-IN" smtClean="0"/>
              <a:t>09-06-2021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40183411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34104374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19175491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12272656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27672694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E1F1CB0C-BE8A-4ED8-B174-C80DC33BE2FE}"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664049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F97ED5-4D9D-46C0-8819-42FC8F70D3A7}" type="datetimeFigureOut">
              <a:rPr lang="en-IN" smtClean="0"/>
              <a:t>09-06-2021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10489308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F97ED5-4D9D-46C0-8819-42FC8F70D3A7}" type="datetimeFigureOut">
              <a:rPr lang="en-IN" smtClean="0"/>
              <a:t>09-06-2021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31882480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F97ED5-4D9D-46C0-8819-42FC8F70D3A7}" type="datetimeFigureOut">
              <a:rPr lang="en-IN" smtClean="0"/>
              <a:t>09-06-2021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35084050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F97ED5-4D9D-46C0-8819-42FC8F70D3A7}" type="datetimeFigureOut">
              <a:rPr lang="en-IN" smtClean="0"/>
              <a:t>09-06-2021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1F1CB0C-BE8A-4ED8-B174-C80DC33BE2FE}" type="slidenum">
              <a:rPr lang="en-IN" smtClean="0"/>
              <a:t>‹#›</a:t>
            </a:fld>
            <a:endParaRPr lang="en-IN"/>
          </a:p>
        </p:txBody>
      </p:sp>
    </p:spTree>
    <p:extLst>
      <p:ext uri="{BB962C8B-B14F-4D97-AF65-F5344CB8AC3E}">
        <p14:creationId xmlns:p14="http://schemas.microsoft.com/office/powerpoint/2010/main" val="16595942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AF97ED5-4D9D-46C0-8819-42FC8F70D3A7}" type="datetimeFigureOut">
              <a:rPr lang="en-IN" smtClean="0"/>
              <a:t>09-06-2021</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1F1CB0C-BE8A-4ED8-B174-C80DC33BE2FE}" type="slidenum">
              <a:rPr lang="en-IN" smtClean="0"/>
              <a:t>‹#›</a:t>
            </a:fld>
            <a:endParaRPr lang="en-IN"/>
          </a:p>
        </p:txBody>
      </p:sp>
    </p:spTree>
    <p:extLst>
      <p:ext uri="{BB962C8B-B14F-4D97-AF65-F5344CB8AC3E}">
        <p14:creationId xmlns:p14="http://schemas.microsoft.com/office/powerpoint/2010/main" val="29575863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37604827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2173735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1414547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9811301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16FC08-8F71-44C6-9984-6B61F0E018AE}" type="datetimeFigureOut">
              <a:rPr lang="en-GB" smtClean="0"/>
              <a:t>09/06/2021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7031718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16FC08-8F71-44C6-9984-6B61F0E018AE}" type="datetimeFigureOut">
              <a:rPr lang="en-GB" smtClean="0"/>
              <a:t>09/06/2021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374347810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16FC08-8F71-44C6-9984-6B61F0E018AE}" type="datetimeFigureOut">
              <a:rPr lang="en-GB" smtClean="0"/>
              <a:t>09/06/2021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42007743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7741883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716FC08-8F71-44C6-9984-6B61F0E018AE}" type="datetimeFigureOut">
              <a:rPr lang="en-GB" smtClean="0"/>
              <a:t>09/06/2021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9461527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251921124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16FC08-8F71-44C6-9984-6B61F0E018AE}" type="datetimeFigureOut">
              <a:rPr lang="en-GB" smtClean="0"/>
              <a:t>09/06/2021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0585-A671-428A-A1B0-E662E62D893F}" type="slidenum">
              <a:rPr lang="en-GB" smtClean="0"/>
              <a:t>‹#›</a:t>
            </a:fld>
            <a:endParaRPr lang="en-GB"/>
          </a:p>
        </p:txBody>
      </p:sp>
    </p:spTree>
    <p:extLst>
      <p:ext uri="{BB962C8B-B14F-4D97-AF65-F5344CB8AC3E}">
        <p14:creationId xmlns:p14="http://schemas.microsoft.com/office/powerpoint/2010/main" val="11379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image" Target="../media/image1.png"/><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2CBD144-5584-4DE6-BD11-5B01D3C1398C}" type="datetimeFigureOut">
              <a:rPr lang="en-GB" smtClean="0"/>
              <a:t>09/06/2021</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EB3D2EE-E292-49CD-8F4E-B44B4A8F29AA}" type="slidenum">
              <a:rPr lang="en-GB" smtClean="0"/>
              <a:t>‹#›</a:t>
            </a:fld>
            <a:endParaRPr lang="en-GB" dirty="0"/>
          </a:p>
        </p:txBody>
      </p:sp>
    </p:spTree>
    <p:extLst>
      <p:ext uri="{BB962C8B-B14F-4D97-AF65-F5344CB8AC3E}">
        <p14:creationId xmlns:p14="http://schemas.microsoft.com/office/powerpoint/2010/main" val="10223994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16FC08-8F71-44C6-9984-6B61F0E018AE}" type="datetimeFigureOut">
              <a:rPr lang="en-GB" smtClean="0"/>
              <a:t>09/06/2021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310585-A671-428A-A1B0-E662E62D893F}" type="slidenum">
              <a:rPr lang="en-GB" smtClean="0"/>
              <a:t>‹#›</a:t>
            </a:fld>
            <a:endParaRPr lang="en-GB"/>
          </a:p>
        </p:txBody>
      </p:sp>
    </p:spTree>
    <p:extLst>
      <p:ext uri="{BB962C8B-B14F-4D97-AF65-F5344CB8AC3E}">
        <p14:creationId xmlns:p14="http://schemas.microsoft.com/office/powerpoint/2010/main" val="150113981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AF97ED5-4D9D-46C0-8819-42FC8F70D3A7}" type="datetimeFigureOut">
              <a:rPr lang="en-IN" smtClean="0"/>
              <a:t>09-06-2021</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1F1CB0C-BE8A-4ED8-B174-C80DC33BE2FE}" type="slidenum">
              <a:rPr lang="en-IN" smtClean="0"/>
              <a:t>‹#›</a:t>
            </a:fld>
            <a:endParaRPr lang="en-IN"/>
          </a:p>
        </p:txBody>
      </p:sp>
    </p:spTree>
    <p:extLst>
      <p:ext uri="{BB962C8B-B14F-4D97-AF65-F5344CB8AC3E}">
        <p14:creationId xmlns:p14="http://schemas.microsoft.com/office/powerpoint/2010/main" val="769416185"/>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8000">
              <a:schemeClr val="accent1">
                <a:lumMod val="45000"/>
                <a:lumOff val="55000"/>
              </a:schemeClr>
            </a:gs>
            <a:gs pos="72000">
              <a:schemeClr val="accent1">
                <a:lumMod val="45000"/>
                <a:lumOff val="55000"/>
              </a:schemeClr>
            </a:gs>
            <a:gs pos="92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16FC08-8F71-44C6-9984-6B61F0E018AE}" type="datetimeFigureOut">
              <a:rPr lang="en-GB" smtClean="0"/>
              <a:t>09/06/2021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310585-A671-428A-A1B0-E662E62D893F}" type="slidenum">
              <a:rPr lang="en-GB" smtClean="0"/>
              <a:t>‹#›</a:t>
            </a:fld>
            <a:endParaRPr lang="en-GB"/>
          </a:p>
        </p:txBody>
      </p:sp>
    </p:spTree>
    <p:extLst>
      <p:ext uri="{BB962C8B-B14F-4D97-AF65-F5344CB8AC3E}">
        <p14:creationId xmlns:p14="http://schemas.microsoft.com/office/powerpoint/2010/main" val="15352081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hyperlink" Target="https://smallbusiness.chron.com/differences-between-group-work-team-work-11004.html" TargetMode="External"/><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hyperlink" Target="https://cmoe.com/blog/organizational-problem/" TargetMode="External"/><Relationship Id="rId2" Type="http://schemas.openxmlformats.org/officeDocument/2006/relationships/hyperlink" Target="https://www.cardiff.gov.uk/ENG/Pages/default.aspx" TargetMode="External"/><Relationship Id="rId1" Type="http://schemas.openxmlformats.org/officeDocument/2006/relationships/slideLayout" Target="../slideLayouts/slideLayout29.xml"/><Relationship Id="rId5" Type="http://schemas.openxmlformats.org/officeDocument/2006/relationships/hyperlink" Target="https://getlighthouse.com/blog/organizational-problems-root-cause-fix/" TargetMode="External"/><Relationship Id="rId4" Type="http://schemas.openxmlformats.org/officeDocument/2006/relationships/hyperlink" Target="https://www.garyvaynerchuk.com/4-common-company-problems-and-solutions-that-demand-attention/"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4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4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4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8.xml"/><Relationship Id="rId1" Type="http://schemas.openxmlformats.org/officeDocument/2006/relationships/slideLayout" Target="../slideLayouts/slideLayout46.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4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6.xml"/></Relationships>
</file>

<file path=ppt/slides/_rels/slide31.xml.rels><?xml version="1.0" encoding="UTF-8" standalone="yes"?>
<Relationships xmlns="http://schemas.openxmlformats.org/package/2006/relationships"><Relationship Id="rId8" Type="http://schemas.openxmlformats.org/officeDocument/2006/relationships/hyperlink" Target="https://www.teambuilding.co.uk/theory/Forming-Storming-Norming-Performing.html" TargetMode="External"/><Relationship Id="rId3" Type="http://schemas.openxmlformats.org/officeDocument/2006/relationships/hyperlink" Target="https://www.belbin.com/" TargetMode="External"/><Relationship Id="rId7" Type="http://schemas.openxmlformats.org/officeDocument/2006/relationships/hyperlink" Target="https://pivotaleducation.com/hidden-trainer-area/training-online-resources/understanding-the-theory-conflict-styles/" TargetMode="External"/><Relationship Id="rId2" Type="http://schemas.openxmlformats.org/officeDocument/2006/relationships/notesSlide" Target="../notesSlides/notesSlide24.xml"/><Relationship Id="rId1" Type="http://schemas.openxmlformats.org/officeDocument/2006/relationships/slideLayout" Target="../slideLayouts/slideLayout46.xml"/><Relationship Id="rId6" Type="http://schemas.openxmlformats.org/officeDocument/2006/relationships/hyperlink" Target="https://kilmanndiagnostics.com/overview-thomas-kilmann-conflict-mode-instrument-tki/" TargetMode="External"/><Relationship Id="rId5" Type="http://schemas.openxmlformats.org/officeDocument/2006/relationships/hyperlink" Target="https://coachingfederation.org/blog/conflict-situations" TargetMode="External"/><Relationship Id="rId4" Type="http://schemas.openxmlformats.org/officeDocument/2006/relationships/hyperlink" Target="https://www.businesscoaching.co.uk/files/belbin_team_role_theor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5000"/>
                <a:lumOff val="95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31779" y="633549"/>
            <a:ext cx="8569236" cy="953588"/>
          </a:xfrm>
        </p:spPr>
        <p:txBody>
          <a:bodyPr/>
          <a:lstStyle/>
          <a:p>
            <a:pPr algn="ctr"/>
            <a:br>
              <a:rPr lang="en-US" sz="3200" b="1" dirty="0">
                <a:latin typeface="Arial Narrow" panose="020B0606020202030204" pitchFamily="34" charset="0"/>
              </a:rPr>
            </a:br>
            <a:br>
              <a:rPr lang="en-US" sz="3200" b="1" dirty="0">
                <a:latin typeface="Arial Narrow" panose="020B0606020202030204" pitchFamily="34" charset="0"/>
              </a:rPr>
            </a:br>
            <a:br>
              <a:rPr lang="en-US" sz="3200" b="1" dirty="0">
                <a:latin typeface="Arial Narrow" panose="020B0606020202030204" pitchFamily="34" charset="0"/>
              </a:rPr>
            </a:br>
            <a:r>
              <a:rPr lang="en-US" sz="4400" b="1" u="sng" dirty="0">
                <a:latin typeface="Arial Narrow" panose="020B0606020202030204" pitchFamily="34" charset="0"/>
              </a:rPr>
              <a:t>EFFECTIVE TEAM WORKING AND COMMUNICATION</a:t>
            </a:r>
            <a:endParaRPr lang="en-GB" sz="4400" u="sng" dirty="0">
              <a:latin typeface="Arial Narrow" panose="020B0606020202030204" pitchFamily="34" charset="0"/>
            </a:endParaRPr>
          </a:p>
        </p:txBody>
      </p:sp>
      <p:sp>
        <p:nvSpPr>
          <p:cNvPr id="3" name="Subtitle 2"/>
          <p:cNvSpPr>
            <a:spLocks noGrp="1"/>
          </p:cNvSpPr>
          <p:nvPr>
            <p:ph type="subTitle" idx="1"/>
          </p:nvPr>
        </p:nvSpPr>
        <p:spPr>
          <a:xfrm>
            <a:off x="931779" y="4456040"/>
            <a:ext cx="7036042" cy="2624027"/>
          </a:xfrm>
        </p:spPr>
        <p:txBody>
          <a:bodyPr>
            <a:noAutofit/>
          </a:bodyPr>
          <a:lstStyle/>
          <a:p>
            <a:r>
              <a:rPr lang="en-US" sz="4400" dirty="0">
                <a:latin typeface="Arial Narrow" panose="020B0606020202030204" pitchFamily="34" charset="0"/>
              </a:rPr>
              <a:t>C1</a:t>
            </a:r>
            <a:br>
              <a:rPr lang="en-GB" sz="4400" dirty="0">
                <a:latin typeface="Arial Narrow" panose="020B0606020202030204" pitchFamily="34" charset="0"/>
              </a:rPr>
            </a:br>
            <a:r>
              <a:rPr lang="en-GB" sz="4400" dirty="0">
                <a:latin typeface="Arial Narrow" panose="020B0606020202030204" pitchFamily="34" charset="0"/>
              </a:rPr>
              <a:t>7</a:t>
            </a:r>
            <a:r>
              <a:rPr lang="en-GB" sz="4400" baseline="30000" dirty="0">
                <a:latin typeface="Arial Narrow" panose="020B0606020202030204" pitchFamily="34" charset="0"/>
              </a:rPr>
              <a:t>th</a:t>
            </a:r>
            <a:r>
              <a:rPr lang="en-GB" sz="4400" dirty="0">
                <a:latin typeface="Arial Narrow" panose="020B0606020202030204" pitchFamily="34" charset="0"/>
              </a:rPr>
              <a:t> June 2021</a:t>
            </a:r>
          </a:p>
          <a:p>
            <a:r>
              <a:rPr lang="en-GB" sz="4400" dirty="0">
                <a:latin typeface="Arial Narrow" panose="020B0606020202030204" pitchFamily="34" charset="0"/>
              </a:rPr>
              <a:t>Asmut Price - 2021599</a:t>
            </a:r>
          </a:p>
        </p:txBody>
      </p:sp>
      <p:sp>
        <p:nvSpPr>
          <p:cNvPr id="6" name="Subtitle 2"/>
          <p:cNvSpPr txBox="1">
            <a:spLocks/>
          </p:cNvSpPr>
          <p:nvPr/>
        </p:nvSpPr>
        <p:spPr>
          <a:xfrm>
            <a:off x="509449" y="1867989"/>
            <a:ext cx="9413895" cy="3252651"/>
          </a:xfrm>
          <a:prstGeom prst="rect">
            <a:avLst/>
          </a:prstGeom>
        </p:spPr>
        <p:txBody>
          <a:bodyPr vert="horz" lIns="91440" tIns="45720" rIns="91440" bIns="45720" rtlCol="0" anchor="t">
            <a:no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ctr"/>
            <a:r>
              <a:rPr lang="en-GB" sz="5000" b="1" dirty="0">
                <a:solidFill>
                  <a:schemeClr val="tx1"/>
                </a:solidFill>
                <a:latin typeface="Arial Narrow" panose="020B0606020202030204" pitchFamily="34" charset="0"/>
              </a:rPr>
              <a:t>How to use  teamwork theories to improve the performance of a team in the modern workplace</a:t>
            </a:r>
          </a:p>
        </p:txBody>
      </p:sp>
    </p:spTree>
    <p:extLst>
      <p:ext uri="{BB962C8B-B14F-4D97-AF65-F5344CB8AC3E}">
        <p14:creationId xmlns:p14="http://schemas.microsoft.com/office/powerpoint/2010/main" val="178115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581" y="147702"/>
            <a:ext cx="8596668" cy="640027"/>
          </a:xfrm>
        </p:spPr>
        <p:txBody>
          <a:bodyPr>
            <a:normAutofit fontScale="90000"/>
          </a:bodyPr>
          <a:lstStyle/>
          <a:p>
            <a:pPr algn="ctr"/>
            <a:r>
              <a:rPr lang="en-GB" sz="4400" b="1" u="sng" dirty="0">
                <a:latin typeface="Arial Narrow" panose="020B0606020202030204" pitchFamily="34" charset="0"/>
              </a:rPr>
              <a:t>GROUP 1</a:t>
            </a:r>
          </a:p>
        </p:txBody>
      </p:sp>
      <p:pic>
        <p:nvPicPr>
          <p:cNvPr id="6" name="Picture 5"/>
          <p:cNvPicPr>
            <a:picLocks noChangeAspect="1"/>
          </p:cNvPicPr>
          <p:nvPr/>
        </p:nvPicPr>
        <p:blipFill>
          <a:blip r:embed="rId3"/>
          <a:stretch>
            <a:fillRect/>
          </a:stretch>
        </p:blipFill>
        <p:spPr>
          <a:xfrm>
            <a:off x="6969815" y="259873"/>
            <a:ext cx="2278324" cy="1680845"/>
          </a:xfrm>
          <a:prstGeom prst="rect">
            <a:avLst/>
          </a:prstGeom>
        </p:spPr>
      </p:pic>
      <p:pic>
        <p:nvPicPr>
          <p:cNvPr id="7" name="Picture 2" descr="6 Benefits of Teamwork in the Workplace | Sandler Train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7198" y="2117352"/>
            <a:ext cx="2270941" cy="156166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401995" y="3145560"/>
            <a:ext cx="1977667" cy="1703790"/>
          </a:xfrm>
          <a:prstGeom prst="rect">
            <a:avLst/>
          </a:prstGeom>
        </p:spPr>
      </p:pic>
      <p:pic>
        <p:nvPicPr>
          <p:cNvPr id="11" name="Picture 4" descr="20+ Conflict Resolution Strategies to Fit Any Need - PM Colum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77198" y="3791191"/>
            <a:ext cx="2270941" cy="16579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50651" y="2809828"/>
            <a:ext cx="4448175" cy="2905125"/>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401995" y="818407"/>
            <a:ext cx="4963885" cy="175628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457200" indent="-457200">
              <a:buClr>
                <a:schemeClr val="tx1"/>
              </a:buClr>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Asmut Price		</a:t>
            </a:r>
            <a:r>
              <a:rPr lang="en-GB" i="1"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(Student number: 2021599)</a:t>
            </a:r>
          </a:p>
          <a:p>
            <a:pPr marL="457200" indent="-457200">
              <a:buClr>
                <a:schemeClr val="tx1"/>
              </a:buClr>
              <a:buFont typeface="Wingdings" panose="05000000000000000000" pitchFamily="2" charset="2"/>
              <a:buChar char="v"/>
            </a:pPr>
            <a:r>
              <a:rPr lang="en-GB" dirty="0" err="1">
                <a:ln w="0"/>
                <a:solidFill>
                  <a:schemeClr val="tx1"/>
                </a:solidFill>
                <a:effectLst>
                  <a:outerShdw blurRad="38100" dist="19050" dir="2700000" algn="tl" rotWithShape="0">
                    <a:schemeClr val="dk1">
                      <a:alpha val="40000"/>
                    </a:schemeClr>
                  </a:outerShdw>
                </a:effectLst>
                <a:latin typeface="Arial Narrow" panose="020B0606020202030204" pitchFamily="34" charset="0"/>
              </a:rPr>
              <a:t>Kestutis</a:t>
            </a: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 </a:t>
            </a:r>
            <a:r>
              <a:rPr lang="en-GB" dirty="0" err="1">
                <a:ln w="0"/>
                <a:solidFill>
                  <a:schemeClr val="tx1"/>
                </a:solidFill>
                <a:effectLst>
                  <a:outerShdw blurRad="38100" dist="19050" dir="2700000" algn="tl" rotWithShape="0">
                    <a:schemeClr val="dk1">
                      <a:alpha val="40000"/>
                    </a:schemeClr>
                  </a:outerShdw>
                </a:effectLst>
                <a:latin typeface="Arial Narrow" panose="020B0606020202030204" pitchFamily="34" charset="0"/>
              </a:rPr>
              <a:t>Galdikas</a:t>
            </a: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	</a:t>
            </a:r>
            <a:r>
              <a:rPr lang="en-GB" i="1"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(Student number: 2019919)</a:t>
            </a:r>
          </a:p>
          <a:p>
            <a:pPr marL="457200" indent="-457200">
              <a:buClr>
                <a:schemeClr val="tx1"/>
              </a:buClr>
              <a:buFont typeface="Wingdings" panose="05000000000000000000" pitchFamily="2" charset="2"/>
              <a:buChar char="v"/>
            </a:pP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Andrea </a:t>
            </a:r>
            <a:r>
              <a:rPr lang="en-GB" dirty="0" err="1">
                <a:ln w="0"/>
                <a:solidFill>
                  <a:schemeClr val="tx1"/>
                </a:solidFill>
                <a:effectLst>
                  <a:outerShdw blurRad="38100" dist="19050" dir="2700000" algn="tl" rotWithShape="0">
                    <a:schemeClr val="dk1">
                      <a:alpha val="40000"/>
                    </a:schemeClr>
                  </a:outerShdw>
                </a:effectLst>
                <a:latin typeface="Arial Narrow" panose="020B0606020202030204" pitchFamily="34" charset="0"/>
              </a:rPr>
              <a:t>Rotaru</a:t>
            </a: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		</a:t>
            </a:r>
            <a:r>
              <a:rPr lang="en-GB" i="1"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(Student number: 191287)</a:t>
            </a:r>
          </a:p>
          <a:p>
            <a:pPr marL="457200" indent="-457200">
              <a:buClr>
                <a:schemeClr val="tx1"/>
              </a:buClr>
              <a:buFont typeface="Wingdings" panose="05000000000000000000" pitchFamily="2" charset="2"/>
              <a:buChar char="v"/>
            </a:pPr>
            <a:r>
              <a:rPr lang="en-GB" dirty="0" err="1">
                <a:ln w="0"/>
                <a:solidFill>
                  <a:schemeClr val="tx1"/>
                </a:solidFill>
                <a:effectLst>
                  <a:outerShdw blurRad="38100" dist="19050" dir="2700000" algn="tl" rotWithShape="0">
                    <a:schemeClr val="dk1">
                      <a:alpha val="40000"/>
                    </a:schemeClr>
                  </a:outerShdw>
                </a:effectLst>
                <a:latin typeface="Arial Narrow" panose="020B0606020202030204" pitchFamily="34" charset="0"/>
              </a:rPr>
              <a:t>Jolita</a:t>
            </a: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 </a:t>
            </a:r>
            <a:r>
              <a:rPr lang="en-GB" dirty="0" err="1">
                <a:ln w="0"/>
                <a:solidFill>
                  <a:schemeClr val="tx1"/>
                </a:solidFill>
                <a:effectLst>
                  <a:outerShdw blurRad="38100" dist="19050" dir="2700000" algn="tl" rotWithShape="0">
                    <a:schemeClr val="dk1">
                      <a:alpha val="40000"/>
                    </a:schemeClr>
                  </a:outerShdw>
                </a:effectLst>
                <a:latin typeface="Arial Narrow" panose="020B0606020202030204" pitchFamily="34" charset="0"/>
              </a:rPr>
              <a:t>Sipelyte</a:t>
            </a:r>
            <a:r>
              <a:rPr lang="en-GB"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		</a:t>
            </a:r>
            <a:r>
              <a:rPr lang="en-GB" i="1" dirty="0">
                <a:ln w="0"/>
                <a:solidFill>
                  <a:schemeClr val="tx1"/>
                </a:solidFill>
                <a:effectLst>
                  <a:outerShdw blurRad="38100" dist="19050" dir="2700000" algn="tl" rotWithShape="0">
                    <a:schemeClr val="dk1">
                      <a:alpha val="40000"/>
                    </a:schemeClr>
                  </a:outerShdw>
                </a:effectLst>
                <a:latin typeface="Arial Narrow" panose="020B0606020202030204" pitchFamily="34" charset="0"/>
              </a:rPr>
              <a:t>(Student number: 2020690)</a:t>
            </a:r>
          </a:p>
        </p:txBody>
      </p:sp>
      <p:sp>
        <p:nvSpPr>
          <p:cNvPr id="9" name="Rounded Rectangle 8"/>
          <p:cNvSpPr/>
          <p:nvPr/>
        </p:nvSpPr>
        <p:spPr>
          <a:xfrm>
            <a:off x="718457" y="5950085"/>
            <a:ext cx="6400800" cy="8450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spc="10">
                <a:latin typeface="Arial Narrow" panose="020B0606020202030204" pitchFamily="34" charset="0"/>
                <a:ea typeface="Calibri" panose="020F0502020204030204" pitchFamily="34" charset="0"/>
                <a:cs typeface="Times New Roman" panose="02020603050405020304" pitchFamily="18" charset="0"/>
              </a:rPr>
              <a:t>Successful teams can make a huge contribution to organisational productivity and effectiveness</a:t>
            </a:r>
            <a:r>
              <a:rPr lang="en-GB">
                <a:latin typeface="Arial Narrow" panose="020B0606020202030204" pitchFamily="34" charset="0"/>
                <a:ea typeface="Calibri" panose="020F0502020204030204" pitchFamily="34" charset="0"/>
                <a:cs typeface="Times New Roman" panose="02020603050405020304" pitchFamily="18" charset="0"/>
              </a:rPr>
              <a:t> (McQuerrey, 2019)</a:t>
            </a:r>
            <a:r>
              <a:rPr lang="en-GB" sz="1600">
                <a:latin typeface="Calibri" panose="020F0502020204030204" pitchFamily="34"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70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220610" y="895028"/>
            <a:ext cx="4206235" cy="373689"/>
          </a:xfrm>
          <a:prstGeom prst="roundRect">
            <a:avLst/>
          </a:prstGeom>
          <a:solidFill>
            <a:schemeClr val="accent1">
              <a:lumMod val="20000"/>
              <a:lumOff val="80000"/>
            </a:schemeClr>
          </a:solidFill>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Economic Development</a:t>
            </a:r>
          </a:p>
        </p:txBody>
      </p:sp>
      <p:sp>
        <p:nvSpPr>
          <p:cNvPr id="3" name="Rounded Rectangle 2"/>
          <p:cNvSpPr/>
          <p:nvPr/>
        </p:nvSpPr>
        <p:spPr>
          <a:xfrm>
            <a:off x="2232846" y="1412306"/>
            <a:ext cx="4206235" cy="349274"/>
          </a:xfrm>
          <a:prstGeom prst="roundRect">
            <a:avLst/>
          </a:prstGeom>
          <a:solidFill>
            <a:schemeClr val="accent1">
              <a:lumMod val="20000"/>
              <a:lumOff val="80000"/>
            </a:schemeClr>
          </a:solidFill>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Education</a:t>
            </a:r>
          </a:p>
        </p:txBody>
      </p:sp>
      <p:sp>
        <p:nvSpPr>
          <p:cNvPr id="4" name="Rounded Rectangle 3"/>
          <p:cNvSpPr/>
          <p:nvPr/>
        </p:nvSpPr>
        <p:spPr>
          <a:xfrm>
            <a:off x="2232846" y="2335133"/>
            <a:ext cx="4157285" cy="362414"/>
          </a:xfrm>
          <a:prstGeom prst="roundRect">
            <a:avLst/>
          </a:prstGeom>
          <a:solidFill>
            <a:schemeClr val="accent1">
              <a:lumMod val="20000"/>
              <a:lumOff val="80000"/>
            </a:schemeClr>
          </a:solidFill>
          <a:ln w="28575"/>
        </p:spPr>
        <p:style>
          <a:lnRef idx="2">
            <a:schemeClr val="accent6"/>
          </a:lnRef>
          <a:fillRef idx="1">
            <a:schemeClr val="lt1"/>
          </a:fillRef>
          <a:effectRef idx="0">
            <a:schemeClr val="accent6"/>
          </a:effectRef>
          <a:fontRef idx="minor">
            <a:schemeClr val="dk1"/>
          </a:fontRef>
        </p:style>
        <p:txBody>
          <a:bodyPr rtlCol="0" anchor="ctr"/>
          <a:lstStyle/>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Planning, Transport &amp; Environment</a:t>
            </a:r>
            <a:endParaRPr lang="en-GB" b="1" dirty="0">
              <a:ea typeface="Calibri" panose="020F0502020204030204" pitchFamily="34" charset="0"/>
              <a:cs typeface="Times New Roman" panose="02020603050405020304" pitchFamily="18" charset="0"/>
            </a:endParaRPr>
          </a:p>
        </p:txBody>
      </p:sp>
      <p:sp>
        <p:nvSpPr>
          <p:cNvPr id="5" name="Rounded Rectangle 4"/>
          <p:cNvSpPr/>
          <p:nvPr/>
        </p:nvSpPr>
        <p:spPr>
          <a:xfrm>
            <a:off x="2232846" y="1888863"/>
            <a:ext cx="4193999" cy="335586"/>
          </a:xfrm>
          <a:prstGeom prst="roundRect">
            <a:avLst/>
          </a:prstGeom>
          <a:solidFill>
            <a:schemeClr val="accent1">
              <a:lumMod val="20000"/>
              <a:lumOff val="80000"/>
            </a:schemeClr>
          </a:solidFill>
          <a:ln w="28575"/>
        </p:spPr>
        <p:style>
          <a:lnRef idx="2">
            <a:schemeClr val="accent6"/>
          </a:lnRef>
          <a:fillRef idx="1">
            <a:schemeClr val="lt1"/>
          </a:fillRef>
          <a:effectRef idx="0">
            <a:schemeClr val="accent6"/>
          </a:effectRef>
          <a:fontRef idx="minor">
            <a:schemeClr val="dk1"/>
          </a:fontRef>
        </p:style>
        <p:txBody>
          <a:bodyPr rtlCol="0" anchor="ctr"/>
          <a:lstStyle/>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People &amp; Communities</a:t>
            </a:r>
            <a:endParaRPr lang="en-GB" b="1" dirty="0">
              <a:ea typeface="Calibri" panose="020F0502020204030204" pitchFamily="34" charset="0"/>
              <a:cs typeface="Times New Roman" panose="02020603050405020304" pitchFamily="18" charset="0"/>
            </a:endParaRPr>
          </a:p>
        </p:txBody>
      </p:sp>
      <p:sp>
        <p:nvSpPr>
          <p:cNvPr id="6" name="Rounded Rectangle 5"/>
          <p:cNvSpPr/>
          <p:nvPr/>
        </p:nvSpPr>
        <p:spPr>
          <a:xfrm>
            <a:off x="2220611" y="2857522"/>
            <a:ext cx="4157285" cy="388353"/>
          </a:xfrm>
          <a:prstGeom prst="roundRect">
            <a:avLst/>
          </a:prstGeom>
          <a:solidFill>
            <a:schemeClr val="accent2">
              <a:lumMod val="20000"/>
              <a:lumOff val="80000"/>
            </a:schemeClr>
          </a:solidFill>
          <a:ln w="28575"/>
        </p:spPr>
        <p:style>
          <a:lnRef idx="2">
            <a:schemeClr val="accent6"/>
          </a:lnRef>
          <a:fillRef idx="1">
            <a:schemeClr val="lt1"/>
          </a:fillRef>
          <a:effectRef idx="0">
            <a:schemeClr val="accent6"/>
          </a:effectRef>
          <a:fontRef idx="minor">
            <a:schemeClr val="dk1"/>
          </a:fontRef>
        </p:style>
        <p:txBody>
          <a:bodyPr rtlCol="0" anchor="ctr"/>
          <a:lstStyle/>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Resources</a:t>
            </a:r>
            <a:endParaRPr lang="en-GB" b="1" dirty="0">
              <a:ea typeface="Calibri" panose="020F0502020204030204" pitchFamily="34" charset="0"/>
              <a:cs typeface="Times New Roman" panose="02020603050405020304" pitchFamily="18" charset="0"/>
            </a:endParaRPr>
          </a:p>
        </p:txBody>
      </p:sp>
      <p:sp>
        <p:nvSpPr>
          <p:cNvPr id="7" name="Rounded Rectangle 6"/>
          <p:cNvSpPr/>
          <p:nvPr/>
        </p:nvSpPr>
        <p:spPr>
          <a:xfrm>
            <a:off x="626034" y="867283"/>
            <a:ext cx="1432247" cy="2342004"/>
          </a:xfrm>
          <a:prstGeom prst="roundRect">
            <a:avLst/>
          </a:prstGeom>
          <a:solidFill>
            <a:schemeClr val="bg2">
              <a:lumMod val="90000"/>
            </a:schemeClr>
          </a:solid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790231" y="9792"/>
            <a:ext cx="8001071" cy="769441"/>
          </a:xfrm>
          <a:prstGeom prst="rect">
            <a:avLst/>
          </a:prstGeom>
        </p:spPr>
        <p:txBody>
          <a:bodyPr wrap="square">
            <a:spAutoFit/>
          </a:bodyPr>
          <a:lstStyle/>
          <a:p>
            <a:pPr algn="ctr"/>
            <a:r>
              <a:rPr lang="en-GB" sz="4400" b="1" u="sng" dirty="0">
                <a:solidFill>
                  <a:schemeClr val="accent1"/>
                </a:solidFill>
                <a:latin typeface="Arial Narrow" panose="020B0606020202030204" pitchFamily="34" charset="0"/>
              </a:rPr>
              <a:t>Organisational Background</a:t>
            </a:r>
          </a:p>
        </p:txBody>
      </p:sp>
      <p:pic>
        <p:nvPicPr>
          <p:cNvPr id="9" name="Picture 8"/>
          <p:cNvPicPr>
            <a:picLocks noChangeAspect="1"/>
          </p:cNvPicPr>
          <p:nvPr/>
        </p:nvPicPr>
        <p:blipFill>
          <a:blip r:embed="rId2"/>
          <a:stretch>
            <a:fillRect/>
          </a:stretch>
        </p:blipFill>
        <p:spPr>
          <a:xfrm>
            <a:off x="736381" y="1446479"/>
            <a:ext cx="1211551" cy="1083713"/>
          </a:xfrm>
          <a:prstGeom prst="rect">
            <a:avLst/>
          </a:prstGeom>
        </p:spPr>
      </p:pic>
      <p:pic>
        <p:nvPicPr>
          <p:cNvPr id="10" name="Picture 9"/>
          <p:cNvPicPr>
            <a:picLocks noChangeAspect="1"/>
          </p:cNvPicPr>
          <p:nvPr/>
        </p:nvPicPr>
        <p:blipFill>
          <a:blip r:embed="rId3"/>
          <a:stretch>
            <a:fillRect/>
          </a:stretch>
        </p:blipFill>
        <p:spPr>
          <a:xfrm>
            <a:off x="6626099" y="802756"/>
            <a:ext cx="1890884" cy="440269"/>
          </a:xfrm>
          <a:prstGeom prst="rect">
            <a:avLst/>
          </a:prstGeom>
        </p:spPr>
      </p:pic>
      <p:pic>
        <p:nvPicPr>
          <p:cNvPr id="11" name="Picture 10"/>
          <p:cNvPicPr>
            <a:picLocks noChangeAspect="1"/>
          </p:cNvPicPr>
          <p:nvPr/>
        </p:nvPicPr>
        <p:blipFill>
          <a:blip r:embed="rId4"/>
          <a:stretch>
            <a:fillRect/>
          </a:stretch>
        </p:blipFill>
        <p:spPr>
          <a:xfrm>
            <a:off x="6613646" y="1337795"/>
            <a:ext cx="1890884" cy="449278"/>
          </a:xfrm>
          <a:prstGeom prst="rect">
            <a:avLst/>
          </a:prstGeom>
        </p:spPr>
      </p:pic>
      <p:pic>
        <p:nvPicPr>
          <p:cNvPr id="12" name="Picture 11"/>
          <p:cNvPicPr>
            <a:picLocks noChangeAspect="1"/>
          </p:cNvPicPr>
          <p:nvPr/>
        </p:nvPicPr>
        <p:blipFill>
          <a:blip r:embed="rId5"/>
          <a:stretch>
            <a:fillRect/>
          </a:stretch>
        </p:blipFill>
        <p:spPr>
          <a:xfrm>
            <a:off x="6613646" y="1881841"/>
            <a:ext cx="1890884" cy="336436"/>
          </a:xfrm>
          <a:prstGeom prst="rect">
            <a:avLst/>
          </a:prstGeom>
        </p:spPr>
      </p:pic>
      <p:pic>
        <p:nvPicPr>
          <p:cNvPr id="13" name="Picture 12"/>
          <p:cNvPicPr>
            <a:picLocks noChangeAspect="1"/>
          </p:cNvPicPr>
          <p:nvPr/>
        </p:nvPicPr>
        <p:blipFill>
          <a:blip r:embed="rId6"/>
          <a:stretch>
            <a:fillRect/>
          </a:stretch>
        </p:blipFill>
        <p:spPr>
          <a:xfrm>
            <a:off x="6626099" y="2272937"/>
            <a:ext cx="1890884" cy="422596"/>
          </a:xfrm>
          <a:prstGeom prst="rect">
            <a:avLst/>
          </a:prstGeom>
        </p:spPr>
      </p:pic>
      <p:pic>
        <p:nvPicPr>
          <p:cNvPr id="14" name="Picture 13"/>
          <p:cNvPicPr>
            <a:picLocks noChangeAspect="1"/>
          </p:cNvPicPr>
          <p:nvPr/>
        </p:nvPicPr>
        <p:blipFill>
          <a:blip r:embed="rId7"/>
          <a:stretch>
            <a:fillRect/>
          </a:stretch>
        </p:blipFill>
        <p:spPr>
          <a:xfrm>
            <a:off x="6626099" y="2790302"/>
            <a:ext cx="1890884" cy="445400"/>
          </a:xfrm>
          <a:prstGeom prst="rect">
            <a:avLst/>
          </a:prstGeom>
        </p:spPr>
      </p:pic>
      <p:sp>
        <p:nvSpPr>
          <p:cNvPr id="16" name="TextBox 15"/>
          <p:cNvSpPr txBox="1"/>
          <p:nvPr/>
        </p:nvSpPr>
        <p:spPr>
          <a:xfrm>
            <a:off x="344301" y="3395678"/>
            <a:ext cx="8943390" cy="3139321"/>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Narrow" panose="020B0606020202030204" pitchFamily="34" charset="0"/>
              </a:rPr>
              <a:t>The model consisted of Forming, Storming, Norming and Performing areas (Adair, 1934).</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Every employee is a part of a team and works in close coordination with the team members to perform their level best and in turn benefit the organisation (</a:t>
            </a:r>
            <a:r>
              <a:rPr lang="en-GB" dirty="0" err="1">
                <a:latin typeface="Arial Narrow" panose="020B0606020202030204" pitchFamily="34" charset="0"/>
              </a:rPr>
              <a:t>Juneja</a:t>
            </a:r>
            <a:r>
              <a:rPr lang="en-GB" dirty="0">
                <a:latin typeface="Arial Narrow" panose="020B0606020202030204" pitchFamily="34" charset="0"/>
              </a:rPr>
              <a:t>, 2015).</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Belbin studied team-work &amp; observed that people in teams tend to assume different "team roles" (Associates, 2015). </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According to Belbin’s theory, he defined a team role as "a tendency to behave, contribute and interrelate with others in a particular way" (Hackett, 2012).  </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251380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6">
                                            <p:txEl>
                                              <p:pRg st="0" end="0"/>
                                            </p:txEl>
                                          </p:spTgt>
                                        </p:tgtEl>
                                        <p:attrNameLst>
                                          <p:attrName>style.visibility</p:attrName>
                                        </p:attrNameLst>
                                      </p:cBhvr>
                                      <p:to>
                                        <p:strVal val="visible"/>
                                      </p:to>
                                    </p:set>
                                    <p:anim calcmode="lin" valueType="num">
                                      <p:cBhvr additive="base">
                                        <p:cTn id="3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xEl>
                                              <p:pRg st="2" end="2"/>
                                            </p:txEl>
                                          </p:spTgt>
                                        </p:tgtEl>
                                        <p:attrNameLst>
                                          <p:attrName>style.visibility</p:attrName>
                                        </p:attrNameLst>
                                      </p:cBhvr>
                                      <p:to>
                                        <p:strVal val="visible"/>
                                      </p:to>
                                    </p:set>
                                    <p:anim calcmode="lin" valueType="num">
                                      <p:cBhvr additive="base">
                                        <p:cTn id="43"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6">
                                            <p:txEl>
                                              <p:pRg st="4" end="4"/>
                                            </p:txEl>
                                          </p:spTgt>
                                        </p:tgtEl>
                                        <p:attrNameLst>
                                          <p:attrName>style.visibility</p:attrName>
                                        </p:attrNameLst>
                                      </p:cBhvr>
                                      <p:to>
                                        <p:strVal val="visible"/>
                                      </p:to>
                                    </p:set>
                                    <p:anim calcmode="lin" valueType="num">
                                      <p:cBhvr additive="base">
                                        <p:cTn id="49"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6">
                                            <p:txEl>
                                              <p:pRg st="6" end="6"/>
                                            </p:txEl>
                                          </p:spTgt>
                                        </p:tgtEl>
                                        <p:attrNameLst>
                                          <p:attrName>style.visibility</p:attrName>
                                        </p:attrNameLst>
                                      </p:cBhvr>
                                      <p:to>
                                        <p:strVal val="visible"/>
                                      </p:to>
                                    </p:set>
                                    <p:anim calcmode="lin" valueType="num">
                                      <p:cBhvr additive="base">
                                        <p:cTn id="55" dur="500" fill="hold"/>
                                        <p:tgtEl>
                                          <p:spTgt spid="16">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40962" y="187834"/>
            <a:ext cx="8020158" cy="769441"/>
          </a:xfrm>
          <a:prstGeom prst="rect">
            <a:avLst/>
          </a:prstGeom>
        </p:spPr>
        <p:txBody>
          <a:bodyPr wrap="square">
            <a:spAutoFit/>
          </a:bodyPr>
          <a:lstStyle/>
          <a:p>
            <a:pPr lvl="0" algn="ctr" defTabSz="914400">
              <a:defRPr/>
            </a:pPr>
            <a:r>
              <a:rPr lang="en-GB" sz="4400" b="1" u="sng" kern="0" dirty="0">
                <a:solidFill>
                  <a:schemeClr val="accent1"/>
                </a:solidFill>
                <a:latin typeface="Arial Narrow" panose="020B0606020202030204" pitchFamily="34" charset="0"/>
              </a:rPr>
              <a:t>Communication Strategies</a:t>
            </a:r>
          </a:p>
        </p:txBody>
      </p:sp>
      <p:sp>
        <p:nvSpPr>
          <p:cNvPr id="2" name="TextBox 1"/>
          <p:cNvSpPr txBox="1"/>
          <p:nvPr/>
        </p:nvSpPr>
        <p:spPr>
          <a:xfrm>
            <a:off x="624657" y="2412858"/>
            <a:ext cx="4257312" cy="3139321"/>
          </a:xfrm>
          <a:prstGeom prst="rect">
            <a:avLst/>
          </a:prstGeom>
          <a:noFill/>
          <a:ln>
            <a:solidFill>
              <a:schemeClr val="bg1"/>
            </a:solidFill>
          </a:ln>
        </p:spPr>
        <p:txBody>
          <a:bodyPr wrap="square" rtlCol="0">
            <a:spAutoFit/>
          </a:bodyPr>
          <a:lstStyle/>
          <a:p>
            <a:pPr marL="285750" indent="-285750">
              <a:buFont typeface="Wingdings" panose="05000000000000000000" pitchFamily="2" charset="2"/>
              <a:buChar char="v"/>
            </a:pPr>
            <a:r>
              <a:rPr lang="en-GB" dirty="0">
                <a:latin typeface="Arial Narrow" panose="020B0606020202030204" pitchFamily="34" charset="0"/>
              </a:rPr>
              <a:t>Weekly information emails </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Intranet for staff</a:t>
            </a:r>
          </a:p>
          <a:p>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Working for Cardiff app</a:t>
            </a:r>
          </a:p>
          <a:p>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Newsletter</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Management Forums</a:t>
            </a:r>
          </a:p>
          <a:p>
            <a:pPr marL="285750" indent="-285750">
              <a:buFont typeface="Wingdings" panose="05000000000000000000" pitchFamily="2" charset="2"/>
              <a:buChar char="v"/>
            </a:pPr>
            <a:endParaRPr lang="en-GB" dirty="0">
              <a:latin typeface="Arial Narrow" panose="020B0606020202030204" pitchFamily="34" charset="0"/>
            </a:endParaRPr>
          </a:p>
          <a:p>
            <a:pPr marL="285750" indent="-285750">
              <a:buFont typeface="Wingdings" panose="05000000000000000000" pitchFamily="2" charset="2"/>
              <a:buChar char="v"/>
            </a:pPr>
            <a:r>
              <a:rPr lang="en-GB" dirty="0">
                <a:latin typeface="Arial Narrow" panose="020B0606020202030204" pitchFamily="34" charset="0"/>
              </a:rPr>
              <a:t>Messages from Chief Executive</a:t>
            </a:r>
            <a:endParaRPr lang="en-GB" dirty="0"/>
          </a:p>
        </p:txBody>
      </p:sp>
      <p:pic>
        <p:nvPicPr>
          <p:cNvPr id="5" name="Picture 2" descr="4 Reasons NOT to Use “info@” as Your General Email Address | Webvision  Website Design &amp;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3995" y="2287465"/>
            <a:ext cx="2018302" cy="95327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7538175" y="3737935"/>
            <a:ext cx="1422945" cy="1814244"/>
          </a:xfrm>
          <a:prstGeom prst="rect">
            <a:avLst/>
          </a:prstGeom>
        </p:spPr>
      </p:pic>
      <p:pic>
        <p:nvPicPr>
          <p:cNvPr id="9" name="Picture 8"/>
          <p:cNvPicPr>
            <a:picLocks noChangeAspect="1"/>
          </p:cNvPicPr>
          <p:nvPr/>
        </p:nvPicPr>
        <p:blipFill>
          <a:blip r:embed="rId4"/>
          <a:stretch>
            <a:fillRect/>
          </a:stretch>
        </p:blipFill>
        <p:spPr>
          <a:xfrm>
            <a:off x="3845271" y="2935495"/>
            <a:ext cx="2073395" cy="1161101"/>
          </a:xfrm>
          <a:prstGeom prst="rect">
            <a:avLst/>
          </a:prstGeom>
        </p:spPr>
      </p:pic>
      <p:pic>
        <p:nvPicPr>
          <p:cNvPr id="10" name="Picture 4" descr="Benefits Of Using Discussion Forums in a Knowledge Management Environment -  Blog &amp; Insights - Knowledge Powered Solutions (KP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10766" y="4359951"/>
            <a:ext cx="2990216" cy="135531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35427" y="1244449"/>
            <a:ext cx="8146870" cy="369332"/>
          </a:xfrm>
          <a:prstGeom prst="rect">
            <a:avLst/>
          </a:prstGeom>
          <a:solidFill>
            <a:schemeClr val="bg1"/>
          </a:solidFill>
          <a:ln>
            <a:solidFill>
              <a:schemeClr val="bg1"/>
            </a:solidFill>
          </a:ln>
        </p:spPr>
        <p:txBody>
          <a:bodyPr wrap="square">
            <a:spAutoFit/>
          </a:bodyPr>
          <a:lstStyle/>
          <a:p>
            <a:endParaRPr lang="en-GB" b="1" dirty="0">
              <a:latin typeface="Arial Narrow" panose="020B0606020202030204" pitchFamily="34" charset="0"/>
            </a:endParaRPr>
          </a:p>
        </p:txBody>
      </p:sp>
      <p:sp>
        <p:nvSpPr>
          <p:cNvPr id="7" name="Rectangle 6"/>
          <p:cNvSpPr/>
          <p:nvPr/>
        </p:nvSpPr>
        <p:spPr>
          <a:xfrm>
            <a:off x="435427" y="2256533"/>
            <a:ext cx="6226629" cy="312650"/>
          </a:xfrm>
          <a:prstGeom prst="rect">
            <a:avLst/>
          </a:prstGeom>
        </p:spPr>
        <p:txBody>
          <a:bodyPr wrap="square">
            <a:spAutoFit/>
          </a:bodyPr>
          <a:lstStyle/>
          <a:p>
            <a:pPr algn="just">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ounded Rectangle 11"/>
          <p:cNvSpPr/>
          <p:nvPr/>
        </p:nvSpPr>
        <p:spPr>
          <a:xfrm>
            <a:off x="789559" y="1079742"/>
            <a:ext cx="6111423" cy="11242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rial Narrow" panose="020B0606020202030204" pitchFamily="34" charset="0"/>
              </a:rPr>
              <a:t>When we experience problems in the organisation, most times, their causes are usually identified to poor communication (Osabiya, 2013).</a:t>
            </a:r>
            <a:endParaRPr lang="en-GB" dirty="0">
              <a:latin typeface="Arial Narrow" panose="020B0606020202030204" pitchFamily="34" charset="0"/>
            </a:endParaRPr>
          </a:p>
        </p:txBody>
      </p:sp>
      <p:sp>
        <p:nvSpPr>
          <p:cNvPr id="13" name="Rounded Rectangle 12"/>
          <p:cNvSpPr/>
          <p:nvPr/>
        </p:nvSpPr>
        <p:spPr>
          <a:xfrm>
            <a:off x="940962" y="5666019"/>
            <a:ext cx="5623033" cy="11684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Narrow" panose="020B0606020202030204" pitchFamily="34" charset="0"/>
              </a:rPr>
              <a:t>Good communication is an essential tool in achieving productivity and maintaining strong working relationships at all levels of an organisation. </a:t>
            </a:r>
            <a:r>
              <a:rPr lang="en-GB" dirty="0">
                <a:latin typeface="Arial Narrow" panose="020B0606020202030204" pitchFamily="34" charset="0"/>
                <a:ea typeface="Calibri" panose="020F0502020204030204" pitchFamily="34" charset="0"/>
                <a:cs typeface="Times New Roman" panose="02020603050405020304" pitchFamily="18" charset="0"/>
              </a:rPr>
              <a:t>(Michael T. </a:t>
            </a:r>
            <a:r>
              <a:rPr lang="en-GB" dirty="0" err="1">
                <a:latin typeface="Arial Narrow" panose="020B0606020202030204" pitchFamily="34" charset="0"/>
                <a:ea typeface="Calibri" panose="020F0502020204030204" pitchFamily="34" charset="0"/>
                <a:cs typeface="Times New Roman" panose="02020603050405020304" pitchFamily="18" charset="0"/>
              </a:rPr>
              <a:t>Brannick</a:t>
            </a:r>
            <a:r>
              <a:rPr lang="en-GB" dirty="0">
                <a:latin typeface="Arial Narrow" panose="020B0606020202030204" pitchFamily="34" charset="0"/>
                <a:ea typeface="Calibri" panose="020F0502020204030204" pitchFamily="34" charset="0"/>
                <a:cs typeface="Times New Roman" panose="02020603050405020304" pitchFamily="18" charset="0"/>
              </a:rPr>
              <a:t>, 1997).</a:t>
            </a:r>
          </a:p>
        </p:txBody>
      </p:sp>
    </p:spTree>
    <p:extLst>
      <p:ext uri="{BB962C8B-B14F-4D97-AF65-F5344CB8AC3E}">
        <p14:creationId xmlns:p14="http://schemas.microsoft.com/office/powerpoint/2010/main" val="143118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15434" y="45094"/>
            <a:ext cx="7366312" cy="523220"/>
          </a:xfrm>
          <a:prstGeom prst="rect">
            <a:avLst/>
          </a:prstGeom>
        </p:spPr>
        <p:txBody>
          <a:bodyPr wrap="none">
            <a:spAutoFit/>
          </a:bodyPr>
          <a:lstStyle/>
          <a:p>
            <a:pPr algn="ctr"/>
            <a:r>
              <a:rPr lang="en-GB" sz="2800" dirty="0">
                <a:solidFill>
                  <a:schemeClr val="accent1"/>
                </a:solidFill>
              </a:rPr>
              <a:t>Teamwork Strengths within the organisation </a:t>
            </a:r>
          </a:p>
        </p:txBody>
      </p:sp>
      <p:pic>
        <p:nvPicPr>
          <p:cNvPr id="5" name="Picture 4"/>
          <p:cNvPicPr>
            <a:picLocks noChangeAspect="1"/>
          </p:cNvPicPr>
          <p:nvPr/>
        </p:nvPicPr>
        <p:blipFill>
          <a:blip r:embed="rId2"/>
          <a:stretch>
            <a:fillRect/>
          </a:stretch>
        </p:blipFill>
        <p:spPr>
          <a:xfrm>
            <a:off x="613955" y="5290458"/>
            <a:ext cx="2717074" cy="1464058"/>
          </a:xfrm>
          <a:prstGeom prst="rect">
            <a:avLst/>
          </a:prstGeom>
        </p:spPr>
      </p:pic>
      <p:pic>
        <p:nvPicPr>
          <p:cNvPr id="8" name="Picture 7"/>
          <p:cNvPicPr>
            <a:picLocks noChangeAspect="1"/>
          </p:cNvPicPr>
          <p:nvPr/>
        </p:nvPicPr>
        <p:blipFill>
          <a:blip r:embed="rId3"/>
          <a:stretch>
            <a:fillRect/>
          </a:stretch>
        </p:blipFill>
        <p:spPr>
          <a:xfrm>
            <a:off x="157475" y="578374"/>
            <a:ext cx="3904178" cy="2786531"/>
          </a:xfrm>
          <a:prstGeom prst="rect">
            <a:avLst/>
          </a:prstGeom>
        </p:spPr>
      </p:pic>
      <p:pic>
        <p:nvPicPr>
          <p:cNvPr id="10" name="Picture 9"/>
          <p:cNvPicPr>
            <a:picLocks noChangeAspect="1"/>
          </p:cNvPicPr>
          <p:nvPr/>
        </p:nvPicPr>
        <p:blipFill>
          <a:blip r:embed="rId4"/>
          <a:stretch>
            <a:fillRect/>
          </a:stretch>
        </p:blipFill>
        <p:spPr>
          <a:xfrm>
            <a:off x="4600143" y="2450548"/>
            <a:ext cx="5183937" cy="2320360"/>
          </a:xfrm>
          <a:prstGeom prst="rect">
            <a:avLst/>
          </a:prstGeom>
        </p:spPr>
      </p:pic>
      <p:sp>
        <p:nvSpPr>
          <p:cNvPr id="2" name="Rounded Rectangle 1"/>
          <p:cNvSpPr/>
          <p:nvPr/>
        </p:nvSpPr>
        <p:spPr>
          <a:xfrm>
            <a:off x="4061653" y="658659"/>
            <a:ext cx="5278290" cy="11081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Narrow" panose="020B0606020202030204" pitchFamily="34" charset="0"/>
              </a:rPr>
              <a:t>Tuckman’s theory of 5 stages of development, the first parts of the model consisted of Forming &amp; Storming</a:t>
            </a:r>
            <a:r>
              <a:rPr lang="en-GB" b="1" dirty="0">
                <a:latin typeface="Arial Narrow" panose="020B0606020202030204" pitchFamily="34" charset="0"/>
              </a:rPr>
              <a:t> </a:t>
            </a:r>
            <a:r>
              <a:rPr lang="en-GB" dirty="0">
                <a:latin typeface="Arial Narrow" panose="020B0606020202030204" pitchFamily="34" charset="0"/>
              </a:rPr>
              <a:t>(Veronica, 2020)</a:t>
            </a:r>
            <a:endParaRPr lang="en-GB" dirty="0"/>
          </a:p>
        </p:txBody>
      </p:sp>
      <p:sp>
        <p:nvSpPr>
          <p:cNvPr id="6" name="Rounded Rectangle 5"/>
          <p:cNvSpPr/>
          <p:nvPr/>
        </p:nvSpPr>
        <p:spPr>
          <a:xfrm>
            <a:off x="412041" y="3298496"/>
            <a:ext cx="3918857" cy="1452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dirty="0">
                <a:latin typeface="Arial Narrow" panose="020B0606020202030204" pitchFamily="34" charset="0"/>
                <a:ea typeface="Calibri" panose="020F0502020204030204" pitchFamily="34" charset="0"/>
                <a:cs typeface="Times New Roman" panose="02020603050405020304" pitchFamily="18" charset="0"/>
              </a:rPr>
              <a:t>Thomas </a:t>
            </a:r>
            <a:r>
              <a:rPr lang="en-GB" dirty="0" err="1">
                <a:latin typeface="Arial Narrow" panose="020B0606020202030204" pitchFamily="34" charset="0"/>
                <a:ea typeface="Calibri" panose="020F0502020204030204" pitchFamily="34" charset="0"/>
                <a:cs typeface="Times New Roman" panose="02020603050405020304" pitchFamily="18" charset="0"/>
              </a:rPr>
              <a:t>Kilmann</a:t>
            </a:r>
            <a:r>
              <a:rPr lang="en-GB" dirty="0">
                <a:latin typeface="Arial Narrow" panose="020B0606020202030204" pitchFamily="34" charset="0"/>
                <a:ea typeface="Calibri" panose="020F0502020204030204" pitchFamily="34" charset="0"/>
                <a:cs typeface="Times New Roman" panose="02020603050405020304" pitchFamily="18" charset="0"/>
              </a:rPr>
              <a:t> model identifies 2 dimensions when choosing a course of action in a conflict situation (Ian, 2012).</a:t>
            </a:r>
            <a:endParaRPr lang="en-GB" sz="1600" dirty="0">
              <a:latin typeface="Arial Narrow" panose="020B0606020202030204" pitchFamily="34" charset="0"/>
              <a:ea typeface="Calibri" panose="020F0502020204030204" pitchFamily="34" charset="0"/>
              <a:cs typeface="Times New Roman" panose="02020603050405020304" pitchFamily="18" charset="0"/>
            </a:endParaRPr>
          </a:p>
        </p:txBody>
      </p:sp>
      <p:sp>
        <p:nvSpPr>
          <p:cNvPr id="7" name="Rounded Rectangle 6"/>
          <p:cNvSpPr/>
          <p:nvPr/>
        </p:nvSpPr>
        <p:spPr>
          <a:xfrm>
            <a:off x="3803309" y="5053341"/>
            <a:ext cx="4099720" cy="15432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dirty="0">
                <a:latin typeface="Arial Narrow" panose="020B0606020202030204" pitchFamily="34" charset="0"/>
                <a:ea typeface="Calibri" panose="020F0502020204030204" pitchFamily="34" charset="0"/>
                <a:cs typeface="Times New Roman" panose="02020603050405020304" pitchFamily="18" charset="0"/>
              </a:rPr>
              <a:t>Therefore, for a group of individuals to function effectively as a team, they must have the technical knowledge and skills to perform their own tasks (Michael T. </a:t>
            </a:r>
            <a:r>
              <a:rPr lang="en-GB" dirty="0" err="1">
                <a:latin typeface="Arial Narrow" panose="020B0606020202030204" pitchFamily="34" charset="0"/>
                <a:ea typeface="Calibri" panose="020F0502020204030204" pitchFamily="34" charset="0"/>
                <a:cs typeface="Times New Roman" panose="02020603050405020304" pitchFamily="18" charset="0"/>
              </a:rPr>
              <a:t>Brannick</a:t>
            </a:r>
            <a:r>
              <a:rPr lang="en-GB" dirty="0">
                <a:latin typeface="Arial Narrow" panose="020B0606020202030204" pitchFamily="34" charset="0"/>
                <a:ea typeface="Calibri" panose="020F0502020204030204" pitchFamily="34" charset="0"/>
                <a:cs typeface="Times New Roman" panose="02020603050405020304" pitchFamily="18" charset="0"/>
              </a:rPr>
              <a:t>, 1997).</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408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459160" y="511793"/>
            <a:ext cx="11436626" cy="4739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Adair, J., 1934.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Action-Centered Leadership.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https://www.teambuilding.co.uk/theory/john-adair-team-theory.html</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Associates, B., 2015.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Belbin's Team Roles.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https://www.mindtools.com/pages/article/newLDR_83.htm#:~:text=Dr%20Meredith%20Belbin%20studied%20team-work%20for%20many%20years%2C,nine%20such%20team%20roles%20that%20underlie%20team%20success.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Hackett, R., 2012.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Understanding Team Roles Can Improve Team Performance.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http://www.belbin.ie/understanding-team-roles-can-improve-team-performance/</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Ian, 2012.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Conflict and challenge (The Thomas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Kilmann</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Model).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https://challengingcoaching.co.uk/conflict-and-challenge/</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Juneja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2015.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Types of Teams.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https://www.managementstudyguide.com/types-of-teams.htm</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McQuerrey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Are the Benefits of Teamwork on Organization Effectiveness?.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https://smallbusiness.chron.com/benefits-teamwork-organization-effectiveness-78220.html</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Michael T.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Brannick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S. C. W. P., 1997.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Team Performance Assessment and Measurement: Theory, Methods, and Applications.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s.l.:Psychology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Press.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Osabiya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2013. Issues in Social Science. In: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Importance of Effective Communication in Public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Organisations</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Huddersfield</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University of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Huddersfield</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78.</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Veronica,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Tuckman's Theory of Group Development.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https://www.eln.co.uk/blog/tuckmans-theory-of-group-development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June 2021].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7781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71074" y="1396686"/>
            <a:ext cx="3240506" cy="4064628"/>
          </a:xfrm>
        </p:spPr>
        <p:txBody>
          <a:bodyPr>
            <a:normAutofit/>
          </a:bodyPr>
          <a:lstStyle/>
          <a:p>
            <a:r>
              <a:rPr lang="en-GB" dirty="0">
                <a:solidFill>
                  <a:srgbClr val="FFFFFF"/>
                </a:solidFill>
              </a:rPr>
              <a:t>3. Differences between groups and  teams </a:t>
            </a:r>
            <a:endParaRPr lang="en-GB" dirty="0">
              <a:solidFill>
                <a:srgbClr val="FFFFFF"/>
              </a:solidFill>
              <a:cs typeface="Calibri Light"/>
            </a:endParaRPr>
          </a:p>
        </p:txBody>
      </p:sp>
      <p:sp>
        <p:nvSpPr>
          <p:cNvPr id="7"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vert="horz" lIns="91440" tIns="45720" rIns="91440" bIns="45720" rtlCol="0" anchor="t">
            <a:normAutofit/>
          </a:bodyPr>
          <a:lstStyle/>
          <a:p>
            <a:pPr>
              <a:buNone/>
            </a:pPr>
            <a:endParaRPr lang="en-GB" sz="1500" b="1" dirty="0">
              <a:ea typeface="+mn-lt"/>
              <a:cs typeface="+mn-lt"/>
            </a:endParaRPr>
          </a:p>
          <a:p>
            <a:pPr>
              <a:buNone/>
            </a:pPr>
            <a:r>
              <a:rPr lang="en-GB" sz="1500" b="1" dirty="0">
                <a:ea typeface="+mn-lt"/>
                <a:cs typeface="+mn-lt"/>
              </a:rPr>
              <a:t> </a:t>
            </a:r>
            <a:r>
              <a:rPr lang="en-GB" sz="1500" dirty="0">
                <a:ea typeface="+mn-lt"/>
                <a:cs typeface="+mn-lt"/>
              </a:rPr>
              <a:t> </a:t>
            </a:r>
          </a:p>
          <a:p>
            <a:r>
              <a:rPr lang="en-GB" sz="1500" dirty="0">
                <a:ea typeface="+mn-lt"/>
                <a:cs typeface="+mn-lt"/>
              </a:rPr>
              <a:t> Even though most people think that a group and a team represent the same thing (Demirci, 2018) they cannot be more different. </a:t>
            </a:r>
          </a:p>
          <a:p>
            <a:r>
              <a:rPr lang="en-GB" sz="1500" dirty="0">
                <a:ea typeface="+mn-lt"/>
                <a:cs typeface="+mn-lt"/>
              </a:rPr>
              <a:t> It is very important to define what is a group and what is a team.</a:t>
            </a:r>
            <a:endParaRPr lang="en-GB" sz="1500" dirty="0">
              <a:cs typeface="Calibri" panose="020F0502020204030204"/>
            </a:endParaRPr>
          </a:p>
          <a:p>
            <a:r>
              <a:rPr lang="en-GB" sz="1500" dirty="0">
                <a:ea typeface="+mn-lt"/>
                <a:cs typeface="+mn-lt"/>
              </a:rPr>
              <a:t> A </a:t>
            </a:r>
            <a:r>
              <a:rPr lang="en-GB" sz="1500" b="1" dirty="0">
                <a:ea typeface="+mn-lt"/>
                <a:cs typeface="+mn-lt"/>
              </a:rPr>
              <a:t>group</a:t>
            </a:r>
            <a:r>
              <a:rPr lang="en-GB" sz="1500" dirty="0">
                <a:ea typeface="+mn-lt"/>
                <a:cs typeface="+mn-lt"/>
              </a:rPr>
              <a:t> represents two or more individuals that are connected to one another by social relationship (Forsyth, 2010).</a:t>
            </a:r>
            <a:endParaRPr lang="en-GB" sz="1500" dirty="0">
              <a:cs typeface="Calibri"/>
            </a:endParaRPr>
          </a:p>
          <a:p>
            <a:r>
              <a:rPr lang="en-GB" sz="1500" dirty="0">
                <a:ea typeface="+mn-lt"/>
                <a:cs typeface="+mn-lt"/>
              </a:rPr>
              <a:t> A </a:t>
            </a:r>
            <a:r>
              <a:rPr lang="en-GB" sz="1500" b="1" dirty="0">
                <a:ea typeface="+mn-lt"/>
                <a:cs typeface="+mn-lt"/>
              </a:rPr>
              <a:t>team</a:t>
            </a:r>
            <a:r>
              <a:rPr lang="en-GB" sz="1500" dirty="0">
                <a:ea typeface="+mn-lt"/>
                <a:cs typeface="+mn-lt"/>
              </a:rPr>
              <a:t> represents a group of individuals that are supposed to form a unit to work together towards a common goal (Rosenthal, 2015). </a:t>
            </a:r>
          </a:p>
          <a:p>
            <a:r>
              <a:rPr lang="en-GB" sz="1500" dirty="0">
                <a:ea typeface="+mn-lt"/>
                <a:cs typeface="+mn-lt"/>
              </a:rPr>
              <a:t>Recognising these differences early on will help business owners and managers to achieve their organisational goals with the staff on hand (Fritz, 2019).</a:t>
            </a:r>
            <a:endParaRPr lang="en-GB" sz="1500" dirty="0">
              <a:cs typeface="Calibri"/>
            </a:endParaRPr>
          </a:p>
          <a:p>
            <a:pPr marL="0" indent="0">
              <a:buNone/>
            </a:pPr>
            <a:endParaRPr lang="en-GB" sz="1500" dirty="0">
              <a:cs typeface="Calibri"/>
            </a:endParaRPr>
          </a:p>
        </p:txBody>
      </p:sp>
    </p:spTree>
    <p:extLst>
      <p:ext uri="{BB962C8B-B14F-4D97-AF65-F5344CB8AC3E}">
        <p14:creationId xmlns:p14="http://schemas.microsoft.com/office/powerpoint/2010/main" val="2766753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256032"/>
            <a:ext cx="10506456" cy="1014984"/>
          </a:xfrm>
        </p:spPr>
        <p:txBody>
          <a:bodyPr anchor="b">
            <a:normAutofit/>
          </a:bodyPr>
          <a:lstStyle/>
          <a:p>
            <a:r>
              <a:rPr lang="en-GB" dirty="0"/>
              <a:t>4. Characteristics of effective teams</a:t>
            </a:r>
          </a:p>
        </p:txBody>
      </p:sp>
      <p:graphicFrame>
        <p:nvGraphicFramePr>
          <p:cNvPr id="5" name="Content Placeholder 2">
            <a:extLst>
              <a:ext uri="{FF2B5EF4-FFF2-40B4-BE49-F238E27FC236}">
                <a16:creationId xmlns:a16="http://schemas.microsoft.com/office/drawing/2014/main" id="{C8A3A891-0F52-4F01-8C6F-ED8EA478BB55}"/>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1814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11">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140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23CEBBD-5A03-44FC-BF12-2B3DB7A660A9}"/>
              </a:ext>
            </a:extLst>
          </p:cNvPr>
          <p:cNvSpPr txBox="1"/>
          <p:nvPr/>
        </p:nvSpPr>
        <p:spPr>
          <a:xfrm>
            <a:off x="838200" y="171162"/>
            <a:ext cx="2840182" cy="23711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none" spc="0" normalizeH="0" baseline="0" noProof="0">
                <a:ln>
                  <a:noFill/>
                </a:ln>
                <a:solidFill>
                  <a:srgbClr val="FFFFFF"/>
                </a:solidFill>
                <a:effectLst/>
                <a:uLnTx/>
                <a:uFillTx/>
                <a:latin typeface="Calibri Light" panose="020F0302020204030204"/>
                <a:ea typeface="+mn-ea"/>
                <a:cs typeface="+mn-cs"/>
              </a:rPr>
              <a:t>Tuckman Theory</a:t>
            </a:r>
            <a:endParaRPr kumimoji="0" lang="en-US" sz="3200" b="0" i="0" u="none" strike="noStrike" kern="1200" cap="none" spc="0" normalizeH="0" baseline="0" noProof="0">
              <a:ln>
                <a:noFill/>
              </a:ln>
              <a:solidFill>
                <a:srgbClr val="FFFFFF"/>
              </a:solidFill>
              <a:effectLst/>
              <a:uLnTx/>
              <a:uFillTx/>
              <a:latin typeface="Calibri Light" panose="020F0302020204030204"/>
              <a:ea typeface="+mn-ea"/>
              <a:cs typeface="+mn-cs"/>
            </a:endParaRPr>
          </a:p>
        </p:txBody>
      </p:sp>
      <p:pic>
        <p:nvPicPr>
          <p:cNvPr id="7" name="Picture 7">
            <a:extLst>
              <a:ext uri="{FF2B5EF4-FFF2-40B4-BE49-F238E27FC236}">
                <a16:creationId xmlns:a16="http://schemas.microsoft.com/office/drawing/2014/main" id="{3F5B29E7-7B80-49EB-86DD-556A5211779E}"/>
              </a:ext>
            </a:extLst>
          </p:cNvPr>
          <p:cNvPicPr>
            <a:picLocks noChangeAspect="1"/>
          </p:cNvPicPr>
          <p:nvPr/>
        </p:nvPicPr>
        <p:blipFill>
          <a:blip r:embed="rId3"/>
          <a:stretch>
            <a:fillRect/>
          </a:stretch>
        </p:blipFill>
        <p:spPr>
          <a:xfrm>
            <a:off x="4207933" y="1326256"/>
            <a:ext cx="7347537" cy="4206463"/>
          </a:xfrm>
          <a:prstGeom prst="rect">
            <a:avLst/>
          </a:prstGeom>
        </p:spPr>
      </p:pic>
    </p:spTree>
    <p:extLst>
      <p:ext uri="{BB962C8B-B14F-4D97-AF65-F5344CB8AC3E}">
        <p14:creationId xmlns:p14="http://schemas.microsoft.com/office/powerpoint/2010/main" val="4273045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1F94C6C-5379-4A25-B64B-11BA80FE1007}"/>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0" normalizeH="0" baseline="0" noProof="0">
                <a:ln>
                  <a:noFill/>
                </a:ln>
                <a:solidFill>
                  <a:srgbClr val="FFFFFF"/>
                </a:solidFill>
                <a:effectLst/>
                <a:uLnTx/>
                <a:uFillTx/>
                <a:latin typeface="Calibri Light" panose="020F0302020204030204"/>
                <a:ea typeface="+mn-ea"/>
                <a:cs typeface="+mn-cs"/>
              </a:rPr>
              <a:t>Belbin's theory</a:t>
            </a:r>
          </a:p>
        </p:txBody>
      </p:sp>
      <p:pic>
        <p:nvPicPr>
          <p:cNvPr id="13" name="Picture 13" descr="Diagram&#10;&#10;Description automatically generated">
            <a:extLst>
              <a:ext uri="{FF2B5EF4-FFF2-40B4-BE49-F238E27FC236}">
                <a16:creationId xmlns:a16="http://schemas.microsoft.com/office/drawing/2014/main" id="{3070172B-4411-47C4-8B4C-7762AD598C26}"/>
              </a:ext>
            </a:extLst>
          </p:cNvPr>
          <p:cNvPicPr>
            <a:picLocks noChangeAspect="1"/>
          </p:cNvPicPr>
          <p:nvPr/>
        </p:nvPicPr>
        <p:blipFill>
          <a:blip r:embed="rId3"/>
          <a:stretch>
            <a:fillRect/>
          </a:stretch>
        </p:blipFill>
        <p:spPr>
          <a:xfrm>
            <a:off x="5480750" y="643466"/>
            <a:ext cx="5373832" cy="5568739"/>
          </a:xfrm>
          <a:prstGeom prst="rect">
            <a:avLst/>
          </a:prstGeom>
        </p:spPr>
      </p:pic>
    </p:spTree>
    <p:extLst>
      <p:ext uri="{BB962C8B-B14F-4D97-AF65-F5344CB8AC3E}">
        <p14:creationId xmlns:p14="http://schemas.microsoft.com/office/powerpoint/2010/main" val="54241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F1F8575-C796-425E-8426-BB1DEFC4BFF3}"/>
              </a:ext>
            </a:extLst>
          </p:cNvPr>
          <p:cNvSpPr txBox="1"/>
          <p:nvPr/>
        </p:nvSpPr>
        <p:spPr>
          <a:xfrm>
            <a:off x="717422" y="1967265"/>
            <a:ext cx="3187826"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3600" b="1" i="0" u="none" strike="noStrike" kern="1200" cap="none" spc="0" normalizeH="0" baseline="0" noProof="0" dirty="0" err="1">
                <a:ln>
                  <a:noFill/>
                </a:ln>
                <a:solidFill>
                  <a:srgbClr val="FFFFFF"/>
                </a:solidFill>
                <a:effectLst/>
                <a:uLnTx/>
                <a:uFillTx/>
                <a:latin typeface="Calibri Light" panose="020F0302020204030204"/>
                <a:ea typeface="+mn-ea"/>
                <a:cs typeface="+mn-cs"/>
              </a:rPr>
              <a:t>Kilman's</a:t>
            </a:r>
            <a:r>
              <a:rPr kumimoji="0" lang="en-US" sz="3600" b="1" i="0" u="none" strike="noStrike" kern="1200" cap="none" spc="0" normalizeH="0" baseline="0" noProof="0" dirty="0">
                <a:ln>
                  <a:noFill/>
                </a:ln>
                <a:solidFill>
                  <a:srgbClr val="FFFFFF"/>
                </a:solidFill>
                <a:effectLst/>
                <a:uLnTx/>
                <a:uFillTx/>
                <a:latin typeface="Calibri Light" panose="020F0302020204030204"/>
                <a:ea typeface="+mn-ea"/>
                <a:cs typeface="+mn-cs"/>
              </a:rPr>
              <a:t> Theory</a:t>
            </a:r>
          </a:p>
        </p:txBody>
      </p:sp>
      <p:pic>
        <p:nvPicPr>
          <p:cNvPr id="3" name="Picture 3" descr="Diagram&#10;&#10;Description automatically generated">
            <a:extLst>
              <a:ext uri="{FF2B5EF4-FFF2-40B4-BE49-F238E27FC236}">
                <a16:creationId xmlns:a16="http://schemas.microsoft.com/office/drawing/2014/main" id="{55CFB3F9-6965-46A7-BF91-2EC3DCFEBF65}"/>
              </a:ext>
            </a:extLst>
          </p:cNvPr>
          <p:cNvPicPr>
            <a:picLocks noChangeAspect="1"/>
          </p:cNvPicPr>
          <p:nvPr/>
        </p:nvPicPr>
        <p:blipFill>
          <a:blip r:embed="rId3"/>
          <a:stretch>
            <a:fillRect/>
          </a:stretch>
        </p:blipFill>
        <p:spPr>
          <a:xfrm>
            <a:off x="5189731" y="643466"/>
            <a:ext cx="5955870" cy="5568739"/>
          </a:xfrm>
          <a:prstGeom prst="rect">
            <a:avLst/>
          </a:prstGeom>
        </p:spPr>
      </p:pic>
    </p:spTree>
    <p:extLst>
      <p:ext uri="{BB962C8B-B14F-4D97-AF65-F5344CB8AC3E}">
        <p14:creationId xmlns:p14="http://schemas.microsoft.com/office/powerpoint/2010/main" val="1897380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55EBA9-E54F-4555-8F6A-6799A218170F}"/>
              </a:ext>
            </a:extLst>
          </p:cNvPr>
          <p:cNvSpPr txBox="1"/>
          <p:nvPr/>
        </p:nvSpPr>
        <p:spPr>
          <a:xfrm>
            <a:off x="2711570" y="698739"/>
            <a:ext cx="653882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Main characteristic of effective team</a:t>
            </a:r>
          </a:p>
        </p:txBody>
      </p:sp>
      <p:sp>
        <p:nvSpPr>
          <p:cNvPr id="3" name="TextBox 2">
            <a:extLst>
              <a:ext uri="{FF2B5EF4-FFF2-40B4-BE49-F238E27FC236}">
                <a16:creationId xmlns:a16="http://schemas.microsoft.com/office/drawing/2014/main" id="{57E9FAC7-86F0-4EFC-B84E-EA8B16D5E031}"/>
              </a:ext>
            </a:extLst>
          </p:cNvPr>
          <p:cNvSpPr txBox="1"/>
          <p:nvPr/>
        </p:nvSpPr>
        <p:spPr>
          <a:xfrm>
            <a:off x="539690" y="18048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Communication</a:t>
            </a:r>
          </a:p>
        </p:txBody>
      </p:sp>
      <p:sp>
        <p:nvSpPr>
          <p:cNvPr id="4" name="TextBox 3">
            <a:extLst>
              <a:ext uri="{FF2B5EF4-FFF2-40B4-BE49-F238E27FC236}">
                <a16:creationId xmlns:a16="http://schemas.microsoft.com/office/drawing/2014/main" id="{A8E3CCE8-FD07-4DB3-8847-CD5D3F5BC3FC}"/>
              </a:ext>
            </a:extLst>
          </p:cNvPr>
          <p:cNvSpPr txBox="1"/>
          <p:nvPr/>
        </p:nvSpPr>
        <p:spPr>
          <a:xfrm>
            <a:off x="538792" y="23934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Focus on Goals</a:t>
            </a:r>
          </a:p>
        </p:txBody>
      </p:sp>
      <p:sp>
        <p:nvSpPr>
          <p:cNvPr id="5" name="TextBox 4">
            <a:extLst>
              <a:ext uri="{FF2B5EF4-FFF2-40B4-BE49-F238E27FC236}">
                <a16:creationId xmlns:a16="http://schemas.microsoft.com/office/drawing/2014/main" id="{1E4F4EFE-ACAE-4B5E-B49B-F9B8BA333E9B}"/>
              </a:ext>
            </a:extLst>
          </p:cNvPr>
          <p:cNvSpPr txBox="1"/>
          <p:nvPr/>
        </p:nvSpPr>
        <p:spPr>
          <a:xfrm>
            <a:off x="537893" y="31114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Good leadership</a:t>
            </a:r>
          </a:p>
        </p:txBody>
      </p:sp>
      <p:sp>
        <p:nvSpPr>
          <p:cNvPr id="6" name="TextBox 5">
            <a:extLst>
              <a:ext uri="{FF2B5EF4-FFF2-40B4-BE49-F238E27FC236}">
                <a16:creationId xmlns:a16="http://schemas.microsoft.com/office/drawing/2014/main" id="{CE37BEFC-97F6-4EFD-91C8-76DEAFA9C73E}"/>
              </a:ext>
            </a:extLst>
          </p:cNvPr>
          <p:cNvSpPr txBox="1"/>
          <p:nvPr/>
        </p:nvSpPr>
        <p:spPr>
          <a:xfrm>
            <a:off x="536995" y="38006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Contribution</a:t>
            </a:r>
            <a:endParaRPr lang="en-US" dirty="0">
              <a:cs typeface="Calibri"/>
            </a:endParaRPr>
          </a:p>
        </p:txBody>
      </p:sp>
      <p:sp>
        <p:nvSpPr>
          <p:cNvPr id="7" name="TextBox 6">
            <a:extLst>
              <a:ext uri="{FF2B5EF4-FFF2-40B4-BE49-F238E27FC236}">
                <a16:creationId xmlns:a16="http://schemas.microsoft.com/office/drawing/2014/main" id="{ED613F8B-75FA-46F6-B909-6FBE7FF9DF88}"/>
              </a:ext>
            </a:extLst>
          </p:cNvPr>
          <p:cNvSpPr txBox="1"/>
          <p:nvPr/>
        </p:nvSpPr>
        <p:spPr>
          <a:xfrm>
            <a:off x="536096" y="45330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Delegation</a:t>
            </a:r>
          </a:p>
        </p:txBody>
      </p:sp>
      <p:sp>
        <p:nvSpPr>
          <p:cNvPr id="8" name="TextBox 7">
            <a:extLst>
              <a:ext uri="{FF2B5EF4-FFF2-40B4-BE49-F238E27FC236}">
                <a16:creationId xmlns:a16="http://schemas.microsoft.com/office/drawing/2014/main" id="{F2D66910-AF8E-4E9C-8E81-50DF005A38AE}"/>
              </a:ext>
            </a:extLst>
          </p:cNvPr>
          <p:cNvSpPr txBox="1"/>
          <p:nvPr/>
        </p:nvSpPr>
        <p:spPr>
          <a:xfrm>
            <a:off x="535197" y="52078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Problem Solving</a:t>
            </a:r>
          </a:p>
        </p:txBody>
      </p:sp>
      <p:sp>
        <p:nvSpPr>
          <p:cNvPr id="9" name="TextBox 8">
            <a:extLst>
              <a:ext uri="{FF2B5EF4-FFF2-40B4-BE49-F238E27FC236}">
                <a16:creationId xmlns:a16="http://schemas.microsoft.com/office/drawing/2014/main" id="{5DF45E92-BD75-4325-98AE-1D65097720BC}"/>
              </a:ext>
            </a:extLst>
          </p:cNvPr>
          <p:cNvSpPr txBox="1"/>
          <p:nvPr/>
        </p:nvSpPr>
        <p:spPr>
          <a:xfrm>
            <a:off x="534299" y="58682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Support</a:t>
            </a:r>
          </a:p>
        </p:txBody>
      </p:sp>
      <p:sp>
        <p:nvSpPr>
          <p:cNvPr id="10" name="TextBox 9">
            <a:extLst>
              <a:ext uri="{FF2B5EF4-FFF2-40B4-BE49-F238E27FC236}">
                <a16:creationId xmlns:a16="http://schemas.microsoft.com/office/drawing/2014/main" id="{56641C68-F85F-4CF3-A596-DC072AB88C11}"/>
              </a:ext>
            </a:extLst>
          </p:cNvPr>
          <p:cNvSpPr txBox="1"/>
          <p:nvPr/>
        </p:nvSpPr>
        <p:spPr>
          <a:xfrm>
            <a:off x="3739551" y="17842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Motivation</a:t>
            </a:r>
          </a:p>
        </p:txBody>
      </p:sp>
      <p:sp>
        <p:nvSpPr>
          <p:cNvPr id="11" name="TextBox 10">
            <a:extLst>
              <a:ext uri="{FF2B5EF4-FFF2-40B4-BE49-F238E27FC236}">
                <a16:creationId xmlns:a16="http://schemas.microsoft.com/office/drawing/2014/main" id="{94EFC135-533D-4164-832D-648E7CE1436E}"/>
              </a:ext>
            </a:extLst>
          </p:cNvPr>
          <p:cNvSpPr txBox="1"/>
          <p:nvPr/>
        </p:nvSpPr>
        <p:spPr>
          <a:xfrm>
            <a:off x="3738653" y="23871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Creativity</a:t>
            </a:r>
          </a:p>
        </p:txBody>
      </p:sp>
      <p:sp>
        <p:nvSpPr>
          <p:cNvPr id="22" name="TextBox 21">
            <a:extLst>
              <a:ext uri="{FF2B5EF4-FFF2-40B4-BE49-F238E27FC236}">
                <a16:creationId xmlns:a16="http://schemas.microsoft.com/office/drawing/2014/main" id="{A61D2F8E-8EE4-4606-94A7-C6F75B3F3D7A}"/>
              </a:ext>
            </a:extLst>
          </p:cNvPr>
          <p:cNvSpPr txBox="1"/>
          <p:nvPr/>
        </p:nvSpPr>
        <p:spPr>
          <a:xfrm>
            <a:off x="3744044" y="30539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Planning</a:t>
            </a:r>
          </a:p>
        </p:txBody>
      </p:sp>
      <p:sp>
        <p:nvSpPr>
          <p:cNvPr id="23" name="TextBox 22">
            <a:extLst>
              <a:ext uri="{FF2B5EF4-FFF2-40B4-BE49-F238E27FC236}">
                <a16:creationId xmlns:a16="http://schemas.microsoft.com/office/drawing/2014/main" id="{40E52E1D-3350-4141-A3FA-DE9B16E7F93B}"/>
              </a:ext>
            </a:extLst>
          </p:cNvPr>
          <p:cNvSpPr txBox="1"/>
          <p:nvPr/>
        </p:nvSpPr>
        <p:spPr>
          <a:xfrm>
            <a:off x="3732362" y="3818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Responsibility</a:t>
            </a:r>
          </a:p>
        </p:txBody>
      </p:sp>
      <p:sp>
        <p:nvSpPr>
          <p:cNvPr id="24" name="TextBox 23">
            <a:extLst>
              <a:ext uri="{FF2B5EF4-FFF2-40B4-BE49-F238E27FC236}">
                <a16:creationId xmlns:a16="http://schemas.microsoft.com/office/drawing/2014/main" id="{A58C6ADB-5418-480D-B3D6-744146F9708E}"/>
              </a:ext>
            </a:extLst>
          </p:cNvPr>
          <p:cNvSpPr txBox="1"/>
          <p:nvPr/>
        </p:nvSpPr>
        <p:spPr>
          <a:xfrm>
            <a:off x="3731464" y="45509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Self-awareness</a:t>
            </a:r>
          </a:p>
        </p:txBody>
      </p:sp>
    </p:spTree>
    <p:extLst>
      <p:ext uri="{BB962C8B-B14F-4D97-AF65-F5344CB8AC3E}">
        <p14:creationId xmlns:p14="http://schemas.microsoft.com/office/powerpoint/2010/main" val="4001230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80C66-29AD-4ED3-A0A4-C246F1CDCE33}"/>
              </a:ext>
            </a:extLst>
          </p:cNvPr>
          <p:cNvSpPr txBox="1"/>
          <p:nvPr/>
        </p:nvSpPr>
        <p:spPr>
          <a:xfrm>
            <a:off x="984249" y="190500"/>
            <a:ext cx="10293351" cy="6756080"/>
          </a:xfrm>
          <a:prstGeom prst="rect">
            <a:avLst/>
          </a:prstGeom>
          <a:noFill/>
        </p:spPr>
        <p:txBody>
          <a:bodyPr wrap="square">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References</a:t>
            </a: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Belbin, M. (2012)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Team Roles at Work</a:t>
            </a:r>
            <a:r>
              <a:rPr lang="en-GB" sz="1600" dirty="0">
                <a:effectLst/>
                <a:latin typeface="Calibri" panose="020F0502020204030204" pitchFamily="34" charset="0"/>
                <a:ea typeface="Calibri" panose="020F0502020204030204" pitchFamily="34" charset="0"/>
                <a:cs typeface="Times New Roman" panose="02020603050405020304" pitchFamily="18" charset="0"/>
              </a:rPr>
              <a:t>. Oxford, 2</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600" dirty="0">
                <a:effectLst/>
                <a:latin typeface="Calibri" panose="020F0502020204030204" pitchFamily="34" charset="0"/>
                <a:ea typeface="Calibri" panose="020F0502020204030204" pitchFamily="34" charset="0"/>
                <a:cs typeface="Times New Roman" panose="02020603050405020304" pitchFamily="18" charset="0"/>
              </a:rPr>
              <a:t> edition, pp. 19-33.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Demirci</a:t>
            </a:r>
            <a:r>
              <a:rPr lang="en-GB" sz="1600" dirty="0">
                <a:effectLst/>
                <a:latin typeface="Calibri" panose="020F0502020204030204" pitchFamily="34" charset="0"/>
                <a:ea typeface="Calibri" panose="020F0502020204030204" pitchFamily="34" charset="0"/>
                <a:cs typeface="Times New Roman" panose="02020603050405020304" pitchFamily="18" charset="0"/>
              </a:rPr>
              <a:t>, U. (2018)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Are Groups and Teams the Same Thing? An Evaluation from the Point of Organizational Performance</a:t>
            </a:r>
            <a:r>
              <a:rPr lang="en-GB" sz="1600" dirty="0">
                <a:effectLst/>
                <a:latin typeface="Calibri" panose="020F0502020204030204" pitchFamily="34" charset="0"/>
                <a:ea typeface="Calibri" panose="020F0502020204030204" pitchFamily="34" charset="0"/>
                <a:cs typeface="Times New Roman" panose="02020603050405020304" pitchFamily="18" charset="0"/>
              </a:rPr>
              <a:t>. Journal of International Social Research, Vol. 11, Issue 58, pp. 636-638.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Forsyth, R. (2010)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Advanced Social Psychology: The State of the Science</a:t>
            </a:r>
            <a:r>
              <a:rPr lang="en-GB" sz="1600" dirty="0">
                <a:effectLst/>
                <a:latin typeface="Calibri" panose="020F0502020204030204" pitchFamily="34" charset="0"/>
                <a:ea typeface="Calibri" panose="020F0502020204030204" pitchFamily="34" charset="0"/>
                <a:cs typeface="Times New Roman" panose="02020603050405020304" pitchFamily="18" charset="0"/>
              </a:rPr>
              <a:t>. Edited by Roy F. Baumeister and Eli J. Finkel. Oxford: Oxford University Press, pp. 495-500.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Fritz, R. (2019)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Differences Between Group Work &amp; Teamwork</a:t>
            </a:r>
            <a:r>
              <a:rPr lang="en-GB" sz="1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https://smallbusiness.chron.com/differences-between-group-work-team-work-11004.html</a:t>
            </a:r>
            <a:r>
              <a:rPr lang="en-US" sz="16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US"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600" dirty="0">
                <a:effectLst/>
                <a:latin typeface="Calibri" panose="020F0502020204030204" pitchFamily="34" charset="0"/>
                <a:ea typeface="Calibri" panose="020F0502020204030204" pitchFamily="34" charset="0"/>
                <a:cs typeface="Times New Roman" panose="02020603050405020304" pitchFamily="18" charset="0"/>
              </a:rPr>
              <a:t> of May 2021).</a:t>
            </a: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Rosenthal, C. (2015)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The Differences between Groups and Teams. A Comparative Conceptual Analysis and Practical Implications</a:t>
            </a:r>
            <a:r>
              <a:rPr lang="en-GB" sz="1600" dirty="0">
                <a:effectLst/>
                <a:latin typeface="Calibri" panose="020F0502020204030204" pitchFamily="34" charset="0"/>
                <a:ea typeface="Calibri" panose="020F0502020204030204" pitchFamily="34" charset="0"/>
                <a:cs typeface="Times New Roman" panose="02020603050405020304" pitchFamily="18" charset="0"/>
              </a:rPr>
              <a:t>,  London School of Economics, pp. 4-5.</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Thomas, K. and Kilmann, R. (1974)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Thomas-Kilmann conflict mode instrument</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Xicom</a:t>
            </a:r>
            <a:r>
              <a:rPr lang="en-GB" sz="1600" dirty="0">
                <a:effectLst/>
                <a:latin typeface="Calibri" panose="020F0502020204030204" pitchFamily="34" charset="0"/>
                <a:ea typeface="Calibri" panose="020F0502020204030204" pitchFamily="34" charset="0"/>
                <a:cs typeface="Times New Roman" panose="02020603050405020304" pitchFamily="18" charset="0"/>
              </a:rPr>
              <a:t>, pp. 5-10.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Tuckman, B. (1965)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DEVELOPMENTAL SEQUENCE IN SMALL GROUPS</a:t>
            </a:r>
            <a:r>
              <a:rPr lang="en-US" sz="1600" dirty="0">
                <a:effectLst/>
                <a:latin typeface="Calibri" panose="020F0502020204030204" pitchFamily="34" charset="0"/>
                <a:ea typeface="Calibri" panose="020F0502020204030204" pitchFamily="34" charset="0"/>
                <a:cs typeface="Times New Roman" panose="02020603050405020304" pitchFamily="18" charset="0"/>
              </a:rPr>
              <a:t>. Psychological Bulletin, Vol. 63, No. 6, pp. 384-399.</a:t>
            </a: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Tuckman, B. (1977)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Stages of Small-Group Development Revisited</a:t>
            </a:r>
            <a:r>
              <a:rPr lang="en-GB" sz="1600" dirty="0">
                <a:effectLst/>
                <a:latin typeface="Calibri" panose="020F0502020204030204" pitchFamily="34" charset="0"/>
                <a:ea typeface="Calibri" panose="020F0502020204030204" pitchFamily="34" charset="0"/>
                <a:cs typeface="Times New Roman" panose="02020603050405020304" pitchFamily="18" charset="0"/>
              </a:rPr>
              <a:t>. Group &amp; Organization Studies, pp. 1-6.</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Zartman</a:t>
            </a:r>
            <a:r>
              <a:rPr lang="en-GB" sz="1600" dirty="0">
                <a:effectLst/>
                <a:latin typeface="Calibri" panose="020F0502020204030204" pitchFamily="34" charset="0"/>
                <a:ea typeface="Calibri" panose="020F0502020204030204" pitchFamily="34" charset="0"/>
                <a:cs typeface="Times New Roman" panose="02020603050405020304" pitchFamily="18" charset="0"/>
              </a:rPr>
              <a:t>, I. W. (2007) </a:t>
            </a:r>
            <a:r>
              <a:rPr lang="en-GB" sz="1600" i="1" dirty="0" err="1">
                <a:effectLst/>
                <a:latin typeface="Calibri" panose="020F0502020204030204" pitchFamily="34" charset="0"/>
                <a:ea typeface="Calibri" panose="020F0502020204030204" pitchFamily="34" charset="0"/>
                <a:cs typeface="Times New Roman" panose="02020603050405020304" pitchFamily="18" charset="0"/>
              </a:rPr>
              <a:t>Peacemaking</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in International Conflict: Methods &amp; Techniques</a:t>
            </a:r>
            <a:r>
              <a:rPr lang="en-GB" sz="1600" dirty="0">
                <a:effectLst/>
                <a:latin typeface="Calibri" panose="020F0502020204030204" pitchFamily="34" charset="0"/>
                <a:ea typeface="Calibri" panose="020F0502020204030204" pitchFamily="34" charset="0"/>
                <a:cs typeface="Times New Roman" panose="02020603050405020304" pitchFamily="18" charset="0"/>
              </a:rPr>
              <a:t>. United States Institute of Peace, pp. 61-70.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mj-lt"/>
              <a:buAutoNum type="arabicPeriod"/>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Zayed, A.M, Kamel, M.M. (2005)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Teams and Work Group</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600" dirty="0">
                <a:effectLst/>
                <a:latin typeface="Calibri" panose="020F0502020204030204" pitchFamily="34" charset="0"/>
                <a:ea typeface="Calibri" panose="020F0502020204030204" pitchFamily="34" charset="0"/>
                <a:cs typeface="Times New Roman" panose="02020603050405020304" pitchFamily="18" charset="0"/>
              </a:rPr>
              <a:t> for Advancement of Postgraduate Studies and Research in Engineering Sciences, Faculty of Engineering, Cairo University, pp. 3-6.</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72320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29F2F-518F-4D4E-B05C-18882B8726B9}"/>
              </a:ext>
            </a:extLst>
          </p:cNvPr>
          <p:cNvSpPr>
            <a:spLocks noGrp="1"/>
          </p:cNvSpPr>
          <p:nvPr>
            <p:ph type="ctrTitle"/>
          </p:nvPr>
        </p:nvSpPr>
        <p:spPr/>
        <p:txBody>
          <a:bodyPr/>
          <a:lstStyle/>
          <a:p>
            <a:r>
              <a:rPr lang="en-US" sz="3200" dirty="0"/>
              <a:t>CONTEMPORARY CHALLENGES FACED WITHIN CARDIFF COUNCIL AND WAYS TO OVERCOME THEM </a:t>
            </a:r>
            <a:endParaRPr lang="en-IN" sz="3200" dirty="0"/>
          </a:p>
        </p:txBody>
      </p:sp>
    </p:spTree>
    <p:extLst>
      <p:ext uri="{BB962C8B-B14F-4D97-AF65-F5344CB8AC3E}">
        <p14:creationId xmlns:p14="http://schemas.microsoft.com/office/powerpoint/2010/main" val="3259335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BE3BD-1392-491F-A427-81157431154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WITHIN THE ORGANISATION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D40A98-E5DE-4EEB-AD88-1E2197329EC6}"/>
              </a:ext>
            </a:extLst>
          </p:cNvPr>
          <p:cNvSpPr>
            <a:spLocks noGrp="1"/>
          </p:cNvSpPr>
          <p:nvPr>
            <p:ph idx="1"/>
          </p:nvPr>
        </p:nvSpPr>
        <p:spPr>
          <a:xfrm>
            <a:off x="680322" y="2186608"/>
            <a:ext cx="3586878" cy="4227443"/>
          </a:xfrm>
        </p:spPr>
        <p:txBody>
          <a:bodyPr>
            <a:normAutofit fontScale="85000" lnSpcReduction="10000"/>
          </a:bodyPr>
          <a:lstStyle/>
          <a:p>
            <a:pPr marL="342900" lvl="0" indent="-342900" algn="just">
              <a:lnSpc>
                <a:spcPct val="20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Operational Challenges: related to recycling of waste during COVID-19 due to spike in Online Shopping (</a:t>
            </a:r>
            <a:r>
              <a:rPr lang="en-IN" dirty="0">
                <a:effectLst/>
                <a:latin typeface="Times New Roman" panose="02020603050405020304" pitchFamily="18" charset="0"/>
                <a:ea typeface="Times New Roman" panose="02020603050405020304" pitchFamily="18" charset="0"/>
              </a:rPr>
              <a:t>Cardiff.gov.uk. 2021</a:t>
            </a: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algn="just">
              <a:lnSpc>
                <a:spcPct val="200000"/>
              </a:lnSpc>
            </a:pPr>
            <a:r>
              <a:rPr lang="en-IN" dirty="0">
                <a:effectLst/>
                <a:latin typeface="Times New Roman" panose="02020603050405020304" pitchFamily="18" charset="0"/>
                <a:ea typeface="Arial" panose="020B0604020202020204" pitchFamily="34" charset="0"/>
                <a:cs typeface="Times New Roman" panose="02020603050405020304" pitchFamily="18" charset="0"/>
              </a:rPr>
              <a:t>Technological Challenges: lack of appropriate technology</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A0E4B9A-BFD1-4367-9719-E898A699E978}"/>
              </a:ext>
            </a:extLst>
          </p:cNvPr>
          <p:cNvPicPr>
            <a:picLocks noChangeAspect="1"/>
          </p:cNvPicPr>
          <p:nvPr/>
        </p:nvPicPr>
        <p:blipFill>
          <a:blip r:embed="rId3"/>
          <a:stretch>
            <a:fillRect/>
          </a:stretch>
        </p:blipFill>
        <p:spPr>
          <a:xfrm>
            <a:off x="5583758" y="2270165"/>
            <a:ext cx="5682005" cy="4143886"/>
          </a:xfrm>
          <a:prstGeom prst="rect">
            <a:avLst/>
          </a:prstGeom>
        </p:spPr>
      </p:pic>
    </p:spTree>
    <p:extLst>
      <p:ext uri="{BB962C8B-B14F-4D97-AF65-F5344CB8AC3E}">
        <p14:creationId xmlns:p14="http://schemas.microsoft.com/office/powerpoint/2010/main" val="2929801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p:cTn id="22" dur="1000" fill="hold"/>
                                        <p:tgtEl>
                                          <p:spTgt spid="4"/>
                                        </p:tgtEl>
                                        <p:attrNameLst>
                                          <p:attrName>ppt_w</p:attrName>
                                        </p:attrNameLst>
                                      </p:cBhvr>
                                      <p:tavLst>
                                        <p:tav tm="0">
                                          <p:val>
                                            <p:fltVal val="0"/>
                                          </p:val>
                                        </p:tav>
                                        <p:tav tm="100000">
                                          <p:val>
                                            <p:strVal val="#ppt_w"/>
                                          </p:val>
                                        </p:tav>
                                      </p:tavLst>
                                    </p:anim>
                                    <p:anim calcmode="lin" valueType="num">
                                      <p:cBhvr>
                                        <p:cTn id="23" dur="1000" fill="hold"/>
                                        <p:tgtEl>
                                          <p:spTgt spid="4"/>
                                        </p:tgtEl>
                                        <p:attrNameLst>
                                          <p:attrName>ppt_h</p:attrName>
                                        </p:attrNameLst>
                                      </p:cBhvr>
                                      <p:tavLst>
                                        <p:tav tm="0">
                                          <p:val>
                                            <p:fltVal val="0"/>
                                          </p:val>
                                        </p:tav>
                                        <p:tav tm="100000">
                                          <p:val>
                                            <p:strVal val="#ppt_h"/>
                                          </p:val>
                                        </p:tav>
                                      </p:tavLst>
                                    </p:anim>
                                    <p:anim calcmode="lin" valueType="num">
                                      <p:cBhvr>
                                        <p:cTn id="24" dur="1000" fill="hold"/>
                                        <p:tgtEl>
                                          <p:spTgt spid="4"/>
                                        </p:tgtEl>
                                        <p:attrNameLst>
                                          <p:attrName>style.rotation</p:attrName>
                                        </p:attrNameLst>
                                      </p:cBhvr>
                                      <p:tavLst>
                                        <p:tav tm="0">
                                          <p:val>
                                            <p:fltVal val="90"/>
                                          </p:val>
                                        </p:tav>
                                        <p:tav tm="100000">
                                          <p:val>
                                            <p:fltVal val="0"/>
                                          </p:val>
                                        </p:tav>
                                      </p:tavLst>
                                    </p:anim>
                                    <p:animEffect transition="in" filter="fade">
                                      <p:cBhvr>
                                        <p:cTn id="2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A74E-C0D7-42AD-BE03-6405F3001F2A}"/>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WITHIN THE ORGANISATION</a:t>
            </a:r>
            <a:endParaRPr lang="en-IN" dirty="0"/>
          </a:p>
        </p:txBody>
      </p:sp>
      <p:sp>
        <p:nvSpPr>
          <p:cNvPr id="3" name="Content Placeholder 2">
            <a:extLst>
              <a:ext uri="{FF2B5EF4-FFF2-40B4-BE49-F238E27FC236}">
                <a16:creationId xmlns:a16="http://schemas.microsoft.com/office/drawing/2014/main" id="{DD58339F-4C16-423B-981C-25AC372B2608}"/>
              </a:ext>
            </a:extLst>
          </p:cNvPr>
          <p:cNvSpPr>
            <a:spLocks noGrp="1"/>
          </p:cNvSpPr>
          <p:nvPr>
            <p:ph idx="1"/>
          </p:nvPr>
        </p:nvSpPr>
        <p:spPr>
          <a:xfrm>
            <a:off x="680322" y="2377439"/>
            <a:ext cx="3891678" cy="3910819"/>
          </a:xfrm>
        </p:spPr>
        <p:txBody>
          <a:bodyPr/>
          <a:lstStyle/>
          <a:p>
            <a:pPr marL="342900" lvl="0" indent="-342900" algn="just">
              <a:lnSpc>
                <a:spcPct val="200000"/>
              </a:lnSpc>
              <a:buFont typeface="Arial" panose="020B0604020202020204" pitchFamily="34" charset="0"/>
              <a:buChar char="●"/>
            </a:pPr>
            <a:r>
              <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Risk Management Challenge: lack of proper risk management system</a:t>
            </a:r>
          </a:p>
          <a:p>
            <a:pPr marL="342900" lvl="0" indent="-342900" algn="just">
              <a:lnSpc>
                <a:spcPct val="200000"/>
              </a:lnSpc>
              <a:buFont typeface="Arial" panose="020B0604020202020204" pitchFamily="34" charset="0"/>
              <a:buChar char="●"/>
            </a:pPr>
            <a:r>
              <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Financial Challenges: due to scarcity of  resources in proper allocation of these resources to core activities (Cardiff.gov.uk. 2021)</a:t>
            </a:r>
          </a:p>
          <a:p>
            <a:endParaRPr lang="en-IN" dirty="0"/>
          </a:p>
        </p:txBody>
      </p:sp>
      <p:pic>
        <p:nvPicPr>
          <p:cNvPr id="4" name="Picture 3">
            <a:extLst>
              <a:ext uri="{FF2B5EF4-FFF2-40B4-BE49-F238E27FC236}">
                <a16:creationId xmlns:a16="http://schemas.microsoft.com/office/drawing/2014/main" id="{E2D5771B-3E9E-4EE2-BB60-448A7BDD73EE}"/>
              </a:ext>
            </a:extLst>
          </p:cNvPr>
          <p:cNvPicPr>
            <a:picLocks noChangeAspect="1"/>
          </p:cNvPicPr>
          <p:nvPr/>
        </p:nvPicPr>
        <p:blipFill>
          <a:blip r:embed="rId3"/>
          <a:stretch>
            <a:fillRect/>
          </a:stretch>
        </p:blipFill>
        <p:spPr>
          <a:xfrm>
            <a:off x="5633012" y="2680369"/>
            <a:ext cx="5726100" cy="3588356"/>
          </a:xfrm>
          <a:prstGeom prst="rect">
            <a:avLst/>
          </a:prstGeom>
        </p:spPr>
      </p:pic>
    </p:spTree>
    <p:extLst>
      <p:ext uri="{BB962C8B-B14F-4D97-AF65-F5344CB8AC3E}">
        <p14:creationId xmlns:p14="http://schemas.microsoft.com/office/powerpoint/2010/main" val="9126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randombar(horizontal)">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4322-F786-44AF-912E-6636051F99CF}"/>
              </a:ext>
            </a:extLst>
          </p:cNvPr>
          <p:cNvSpPr>
            <a:spLocks noGrp="1"/>
          </p:cNvSpPr>
          <p:nvPr>
            <p:ph type="title"/>
          </p:nvPr>
        </p:nvSpPr>
        <p:spPr/>
        <p:txBody>
          <a:bodyPr>
            <a:normAutofit/>
          </a:bodyPr>
          <a:lstStyle/>
          <a:p>
            <a:r>
              <a:rPr lang="en-IN" b="1" dirty="0">
                <a:effectLst/>
                <a:latin typeface="Times New Roman" panose="02020603050405020304" pitchFamily="18" charset="0"/>
                <a:ea typeface="Arial" panose="020B0604020202020204" pitchFamily="34" charset="0"/>
              </a:rPr>
              <a:t>SOLUTIONS TO </a:t>
            </a:r>
            <a:r>
              <a:rPr lang="en-IN" b="1" dirty="0">
                <a:latin typeface="Times New Roman" panose="02020603050405020304" pitchFamily="18" charset="0"/>
                <a:ea typeface="Arial" panose="020B0604020202020204" pitchFamily="34" charset="0"/>
              </a:rPr>
              <a:t>THE ORGANISATIONAL </a:t>
            </a:r>
            <a:r>
              <a:rPr lang="en-IN" b="1" dirty="0">
                <a:effectLst/>
                <a:latin typeface="Times New Roman" panose="02020603050405020304" pitchFamily="18" charset="0"/>
                <a:ea typeface="Arial" panose="020B0604020202020204" pitchFamily="34" charset="0"/>
              </a:rPr>
              <a:t>ISSUES</a:t>
            </a:r>
            <a:endParaRPr lang="en-IN" dirty="0"/>
          </a:p>
        </p:txBody>
      </p:sp>
      <p:sp>
        <p:nvSpPr>
          <p:cNvPr id="3" name="Content Placeholder 2">
            <a:extLst>
              <a:ext uri="{FF2B5EF4-FFF2-40B4-BE49-F238E27FC236}">
                <a16:creationId xmlns:a16="http://schemas.microsoft.com/office/drawing/2014/main" id="{3FD55E5B-DF8C-4946-BC58-0FAA5BC66BF9}"/>
              </a:ext>
            </a:extLst>
          </p:cNvPr>
          <p:cNvSpPr>
            <a:spLocks noGrp="1"/>
          </p:cNvSpPr>
          <p:nvPr>
            <p:ph idx="1"/>
          </p:nvPr>
        </p:nvSpPr>
        <p:spPr>
          <a:xfrm>
            <a:off x="680321" y="2110154"/>
            <a:ext cx="5031161" cy="4360984"/>
          </a:xfrm>
        </p:spPr>
        <p:txBody>
          <a:bodyPr>
            <a:normAutofit fontScale="85000" lnSpcReduction="10000"/>
          </a:bodyPr>
          <a:lstStyle/>
          <a:p>
            <a:pPr marL="342900" lvl="0" indent="-342900" algn="just">
              <a:lnSpc>
                <a:spcPct val="200000"/>
              </a:lnSpc>
              <a:buFont typeface="Arial" panose="020B0604020202020204" pitchFamily="34" charset="0"/>
              <a:buChar char="●"/>
            </a:pPr>
            <a:r>
              <a:rPr lang="en-IN" sz="1900" b="1" u="none" strike="noStrike" dirty="0">
                <a:effectLst/>
                <a:latin typeface="Times New Roman" panose="02020603050405020304" pitchFamily="18" charset="0"/>
                <a:ea typeface="Arial" panose="020B0604020202020204" pitchFamily="34" charset="0"/>
                <a:cs typeface="Times New Roman" panose="02020603050405020304" pitchFamily="18" charset="0"/>
              </a:rPr>
              <a:t>The solution to Operational Challenges: </a:t>
            </a:r>
            <a:r>
              <a:rPr lang="en-IN" sz="1900" u="none" strike="noStrike" dirty="0">
                <a:effectLst/>
                <a:latin typeface="Times New Roman" panose="02020603050405020304" pitchFamily="18" charset="0"/>
                <a:ea typeface="Arial" panose="020B0604020202020204" pitchFamily="34" charset="0"/>
                <a:cs typeface="Times New Roman" panose="02020603050405020304" pitchFamily="18" charset="0"/>
              </a:rPr>
              <a:t>increasing the number of employees, rescheduling of deployment of staff, increasing the number of Bin Lorries (Get Lighthouse. 2021)</a:t>
            </a:r>
          </a:p>
          <a:p>
            <a:pPr marL="342900" lvl="0" indent="-342900" algn="just">
              <a:lnSpc>
                <a:spcPct val="200000"/>
              </a:lnSpc>
              <a:buFont typeface="Arial" panose="020B0604020202020204" pitchFamily="34" charset="0"/>
              <a:buChar char="●"/>
            </a:pPr>
            <a:r>
              <a:rPr lang="en-IN" sz="1900" b="1" u="none" strike="noStrike" dirty="0">
                <a:effectLst/>
                <a:latin typeface="Times New Roman" panose="02020603050405020304" pitchFamily="18" charset="0"/>
                <a:ea typeface="Arial" panose="020B0604020202020204" pitchFamily="34" charset="0"/>
                <a:cs typeface="Times New Roman" panose="02020603050405020304" pitchFamily="18" charset="0"/>
              </a:rPr>
              <a:t>The solution to Technological Challenges: </a:t>
            </a:r>
            <a:r>
              <a:rPr lang="en-IN" sz="1900" u="none" strike="noStrike" dirty="0">
                <a:effectLst/>
                <a:latin typeface="Times New Roman" panose="02020603050405020304" pitchFamily="18" charset="0"/>
                <a:ea typeface="Arial" panose="020B0604020202020204" pitchFamily="34" charset="0"/>
                <a:cs typeface="Times New Roman" panose="02020603050405020304" pitchFamily="18" charset="0"/>
              </a:rPr>
              <a:t>use of reused or purchased technology solutions, application of digital services for customer service, use of digital solutions for customer engagement, digital interactions</a:t>
            </a:r>
          </a:p>
          <a:p>
            <a:endParaRPr lang="en-IN" dirty="0"/>
          </a:p>
        </p:txBody>
      </p:sp>
      <p:pic>
        <p:nvPicPr>
          <p:cNvPr id="4" name="Picture 3">
            <a:extLst>
              <a:ext uri="{FF2B5EF4-FFF2-40B4-BE49-F238E27FC236}">
                <a16:creationId xmlns:a16="http://schemas.microsoft.com/office/drawing/2014/main" id="{96390F06-4969-4F41-B113-2721FBE50BFE}"/>
              </a:ext>
            </a:extLst>
          </p:cNvPr>
          <p:cNvPicPr>
            <a:picLocks noChangeAspect="1"/>
          </p:cNvPicPr>
          <p:nvPr/>
        </p:nvPicPr>
        <p:blipFill>
          <a:blip r:embed="rId3"/>
          <a:stretch>
            <a:fillRect/>
          </a:stretch>
        </p:blipFill>
        <p:spPr>
          <a:xfrm>
            <a:off x="6480520" y="2406601"/>
            <a:ext cx="4856264" cy="3637510"/>
          </a:xfrm>
          <a:prstGeom prst="rect">
            <a:avLst/>
          </a:prstGeom>
        </p:spPr>
      </p:pic>
    </p:spTree>
    <p:extLst>
      <p:ext uri="{BB962C8B-B14F-4D97-AF65-F5344CB8AC3E}">
        <p14:creationId xmlns:p14="http://schemas.microsoft.com/office/powerpoint/2010/main" val="72817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heel(1)">
                                      <p:cBhvr>
                                        <p:cTn id="2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49C6-7026-4D97-878B-7AAAC647F901}"/>
              </a:ext>
            </a:extLst>
          </p:cNvPr>
          <p:cNvSpPr>
            <a:spLocks noGrp="1"/>
          </p:cNvSpPr>
          <p:nvPr>
            <p:ph type="title"/>
          </p:nvPr>
        </p:nvSpPr>
        <p:spPr/>
        <p:txBody>
          <a:bodyPr/>
          <a:lstStyle/>
          <a:p>
            <a:r>
              <a:rPr lang="en-IN" b="1" dirty="0">
                <a:effectLst/>
                <a:latin typeface="Times New Roman" panose="02020603050405020304" pitchFamily="18" charset="0"/>
                <a:ea typeface="Arial" panose="020B0604020202020204" pitchFamily="34" charset="0"/>
              </a:rPr>
              <a:t>SOLUTIONS TO </a:t>
            </a:r>
            <a:r>
              <a:rPr lang="en-IN" b="1" dirty="0">
                <a:latin typeface="Times New Roman" panose="02020603050405020304" pitchFamily="18" charset="0"/>
                <a:ea typeface="Arial" panose="020B0604020202020204" pitchFamily="34" charset="0"/>
              </a:rPr>
              <a:t>THE ORGANISATIONAL </a:t>
            </a:r>
            <a:r>
              <a:rPr lang="en-IN" b="1" dirty="0">
                <a:effectLst/>
                <a:latin typeface="Times New Roman" panose="02020603050405020304" pitchFamily="18" charset="0"/>
                <a:ea typeface="Arial" panose="020B0604020202020204" pitchFamily="34" charset="0"/>
              </a:rPr>
              <a:t>ISSUES</a:t>
            </a:r>
            <a:endParaRPr lang="en-IN" dirty="0"/>
          </a:p>
        </p:txBody>
      </p:sp>
      <p:sp>
        <p:nvSpPr>
          <p:cNvPr id="3" name="Content Placeholder 2">
            <a:extLst>
              <a:ext uri="{FF2B5EF4-FFF2-40B4-BE49-F238E27FC236}">
                <a16:creationId xmlns:a16="http://schemas.microsoft.com/office/drawing/2014/main" id="{33035633-431F-4505-B192-FFB639575D70}"/>
              </a:ext>
            </a:extLst>
          </p:cNvPr>
          <p:cNvSpPr>
            <a:spLocks noGrp="1"/>
          </p:cNvSpPr>
          <p:nvPr>
            <p:ph idx="1"/>
          </p:nvPr>
        </p:nvSpPr>
        <p:spPr>
          <a:xfrm>
            <a:off x="680321" y="2053883"/>
            <a:ext cx="5003027" cy="4304714"/>
          </a:xfrm>
        </p:spPr>
        <p:txBody>
          <a:bodyPr>
            <a:normAutofit/>
          </a:bodyPr>
          <a:lstStyle/>
          <a:p>
            <a:pPr marL="342900" lvl="0" indent="-342900" algn="just">
              <a:lnSpc>
                <a:spcPct val="200000"/>
              </a:lnSpc>
              <a:buFont typeface="Arial" panose="020B0604020202020204" pitchFamily="34" charset="0"/>
              <a:buChar char="●"/>
            </a:pPr>
            <a:r>
              <a:rPr lang="en-IN" sz="1800" b="1" u="none" strike="noStrike" dirty="0">
                <a:effectLst/>
                <a:latin typeface="Times New Roman" panose="02020603050405020304" pitchFamily="18" charset="0"/>
                <a:ea typeface="Arial" panose="020B0604020202020204" pitchFamily="34" charset="0"/>
                <a:cs typeface="Times New Roman" panose="02020603050405020304" pitchFamily="18" charset="0"/>
              </a:rPr>
              <a:t>The solution to Risk Management Challenges: </a:t>
            </a:r>
            <a:r>
              <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development of reports on risk appetite, application of risk management process (GaryVaynerchuk.com. 2021)</a:t>
            </a:r>
          </a:p>
          <a:p>
            <a:pPr marL="342900" lvl="0" indent="-342900" algn="just">
              <a:lnSpc>
                <a:spcPct val="200000"/>
              </a:lnSpc>
              <a:buFont typeface="Arial" panose="020B0604020202020204" pitchFamily="34" charset="0"/>
              <a:buChar char="●"/>
            </a:pPr>
            <a:r>
              <a:rPr lang="en-IN" sz="1800" b="1" u="none" strike="noStrike" dirty="0">
                <a:effectLst/>
                <a:latin typeface="Times New Roman" panose="02020603050405020304" pitchFamily="18" charset="0"/>
                <a:ea typeface="Arial" panose="020B0604020202020204" pitchFamily="34" charset="0"/>
                <a:cs typeface="Times New Roman" panose="02020603050405020304" pitchFamily="18" charset="0"/>
              </a:rPr>
              <a:t>The solution to Financial Challenges: </a:t>
            </a:r>
            <a:r>
              <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use of specific grant </a:t>
            </a:r>
            <a:r>
              <a:rPr lang="en-IN" sz="18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fundings</a:t>
            </a:r>
            <a:r>
              <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 use of reserves, use of aggregate external finance</a:t>
            </a:r>
          </a:p>
          <a:p>
            <a:endParaRPr lang="en-IN" dirty="0"/>
          </a:p>
        </p:txBody>
      </p:sp>
      <p:pic>
        <p:nvPicPr>
          <p:cNvPr id="4" name="Picture 3">
            <a:extLst>
              <a:ext uri="{FF2B5EF4-FFF2-40B4-BE49-F238E27FC236}">
                <a16:creationId xmlns:a16="http://schemas.microsoft.com/office/drawing/2014/main" id="{0853E5A4-1B71-4932-94D2-0EF57FCCE09A}"/>
              </a:ext>
            </a:extLst>
          </p:cNvPr>
          <p:cNvPicPr>
            <a:picLocks noChangeAspect="1"/>
          </p:cNvPicPr>
          <p:nvPr/>
        </p:nvPicPr>
        <p:blipFill>
          <a:blip r:embed="rId3"/>
          <a:stretch>
            <a:fillRect/>
          </a:stretch>
        </p:blipFill>
        <p:spPr>
          <a:xfrm>
            <a:off x="6318772" y="2309750"/>
            <a:ext cx="5574492" cy="3984518"/>
          </a:xfrm>
          <a:prstGeom prst="rect">
            <a:avLst/>
          </a:prstGeom>
        </p:spPr>
      </p:pic>
    </p:spTree>
    <p:extLst>
      <p:ext uri="{BB962C8B-B14F-4D97-AF65-F5344CB8AC3E}">
        <p14:creationId xmlns:p14="http://schemas.microsoft.com/office/powerpoint/2010/main" val="253939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circle(in)">
                                      <p:cBhvr>
                                        <p:cTn id="2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9CE5-9446-489E-8944-9E3D18CE5CC4}"/>
              </a:ext>
            </a:extLst>
          </p:cNvPr>
          <p:cNvSpPr>
            <a:spLocks noGrp="1"/>
          </p:cNvSpPr>
          <p:nvPr>
            <p:ph type="title"/>
          </p:nvPr>
        </p:nvSpPr>
        <p:spPr/>
        <p:txBody>
          <a:bodyPr/>
          <a:lstStyle/>
          <a:p>
            <a:r>
              <a:rPr lang="en-US" dirty="0"/>
              <a:t>REFERENCES</a:t>
            </a:r>
            <a:endParaRPr lang="en-IN" dirty="0"/>
          </a:p>
        </p:txBody>
      </p:sp>
      <p:sp>
        <p:nvSpPr>
          <p:cNvPr id="3" name="Content Placeholder 2">
            <a:extLst>
              <a:ext uri="{FF2B5EF4-FFF2-40B4-BE49-F238E27FC236}">
                <a16:creationId xmlns:a16="http://schemas.microsoft.com/office/drawing/2014/main" id="{B980E36B-4C69-4B18-81E8-10BE219FF8CC}"/>
              </a:ext>
            </a:extLst>
          </p:cNvPr>
          <p:cNvSpPr>
            <a:spLocks noGrp="1"/>
          </p:cNvSpPr>
          <p:nvPr>
            <p:ph idx="1"/>
          </p:nvPr>
        </p:nvSpPr>
        <p:spPr>
          <a:xfrm>
            <a:off x="680321" y="2336873"/>
            <a:ext cx="10531630" cy="4274942"/>
          </a:xfrm>
        </p:spPr>
        <p:txBody>
          <a:bodyPr>
            <a:normAutofit fontScale="85000" lnSpcReduction="10000"/>
          </a:bodyPr>
          <a:lstStyle/>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Cardiff.gov.uk. 2021. </a:t>
            </a:r>
            <a:r>
              <a:rPr lang="en-IN"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Cardiff Council</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&lt;</a:t>
            </a:r>
            <a:r>
              <a:rPr lang="en-IN" sz="18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https://www.cardiff.gov.uk/ENG/Pages/default.aspx</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&gt; [Accessed 26 May 2021].</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CMOE. 2021. </a:t>
            </a:r>
            <a:r>
              <a:rPr lang="en-IN"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5 Most Common Problems of Organizations</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&lt;</a:t>
            </a:r>
            <a:r>
              <a:rPr lang="en-IN" sz="18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https://cmoe.com/blog/organizational-problem/</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&gt; [Accessed 26 May 2021]</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GaryVaynerchuk.com. 2021.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5 Common Company Problems and Solutions That Demand Attention</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 [online] Available at: &lt;</a:t>
            </a:r>
            <a:r>
              <a:rPr lang="en-IN" sz="1800" u="sng" dirty="0">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4"/>
              </a:rPr>
              <a:t>https://www.garyvaynerchuk.com/4-common-company-problems-and-solutions-that-demand-attention/</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&gt; [Accessed 26 May 2021].</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Get Lighthouse. 2021. </a:t>
            </a:r>
            <a:r>
              <a:rPr lang="en-IN" sz="1800" i="1" dirty="0">
                <a:effectLst/>
                <a:latin typeface="Times New Roman" panose="02020603050405020304" pitchFamily="18" charset="0"/>
                <a:ea typeface="Arial" panose="020B0604020202020204" pitchFamily="34" charset="0"/>
                <a:cs typeface="Times New Roman" panose="02020603050405020304" pitchFamily="18" charset="0"/>
              </a:rPr>
              <a:t>The Common Source of Your Organizational Problems</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 [online] Available at: &lt;</a:t>
            </a:r>
            <a:r>
              <a:rPr lang="en-IN" sz="1800" u="sng" dirty="0">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5"/>
              </a:rPr>
              <a:t>https://getlighthouse.com/blog/organizational-problems-root-cause-fix/</a:t>
            </a:r>
            <a:r>
              <a:rPr lang="en-IN" sz="1800" dirty="0">
                <a:effectLst/>
                <a:latin typeface="Times New Roman" panose="02020603050405020304" pitchFamily="18" charset="0"/>
                <a:ea typeface="Arial" panose="020B0604020202020204" pitchFamily="34" charset="0"/>
                <a:cs typeface="Times New Roman" panose="02020603050405020304" pitchFamily="18" charset="0"/>
              </a:rPr>
              <a:t>&gt; [Accessed 26 May 2021].</a:t>
            </a:r>
          </a:p>
          <a:p>
            <a:endParaRPr lang="en-IN" dirty="0"/>
          </a:p>
        </p:txBody>
      </p:sp>
    </p:spTree>
    <p:extLst>
      <p:ext uri="{BB962C8B-B14F-4D97-AF65-F5344CB8AC3E}">
        <p14:creationId xmlns:p14="http://schemas.microsoft.com/office/powerpoint/2010/main" val="1867655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02BCA-8712-4C50-BE3F-EE134BB309FB}"/>
              </a:ext>
            </a:extLst>
          </p:cNvPr>
          <p:cNvSpPr>
            <a:spLocks noGrp="1"/>
          </p:cNvSpPr>
          <p:nvPr>
            <p:ph type="title"/>
          </p:nvPr>
        </p:nvSpPr>
        <p:spPr/>
        <p:txBody>
          <a:bodyPr/>
          <a:lstStyle/>
          <a:p>
            <a:endParaRPr lang="en-IN"/>
          </a:p>
        </p:txBody>
      </p:sp>
      <p:pic>
        <p:nvPicPr>
          <p:cNvPr id="7" name="Content Placeholder 6" descr="A picture containing text, clipart&#10;&#10;Description automatically generated">
            <a:extLst>
              <a:ext uri="{FF2B5EF4-FFF2-40B4-BE49-F238E27FC236}">
                <a16:creationId xmlns:a16="http://schemas.microsoft.com/office/drawing/2014/main" id="{C19ADAB4-2071-49BE-9CB4-BB101316FA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1" cy="7077723"/>
          </a:xfrm>
        </p:spPr>
      </p:pic>
    </p:spTree>
    <p:extLst>
      <p:ext uri="{BB962C8B-B14F-4D97-AF65-F5344CB8AC3E}">
        <p14:creationId xmlns:p14="http://schemas.microsoft.com/office/powerpoint/2010/main" val="19914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95342" y="637953"/>
            <a:ext cx="8272458" cy="3189507"/>
          </a:xfrm>
        </p:spPr>
        <p:txBody>
          <a:bodyPr vert="horz" lIns="91440" tIns="45720" rIns="91440" bIns="45720" rtlCol="0" anchor="b">
            <a:normAutofit/>
          </a:bodyPr>
          <a:lstStyle/>
          <a:p>
            <a:r>
              <a:rPr lang="en-US" sz="7400" kern="1200">
                <a:solidFill>
                  <a:srgbClr val="FFFFFF"/>
                </a:solidFill>
                <a:latin typeface="+mj-lt"/>
                <a:ea typeface="+mj-ea"/>
                <a:cs typeface="+mj-cs"/>
              </a:rPr>
              <a:t>Conflict handling and delegation strategies</a:t>
            </a:r>
          </a:p>
        </p:txBody>
      </p:sp>
      <p:sp>
        <p:nvSpPr>
          <p:cNvPr id="27"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43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F50A44-F1F1-438B-BBE5-5C5B1EC846F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effectLst/>
                <a:latin typeface="+mj-lt"/>
                <a:ea typeface="+mj-ea"/>
                <a:cs typeface="+mj-cs"/>
              </a:rPr>
              <a:t>Kenneth Thomas and Ralph Kilmann Conflict Mode</a:t>
            </a:r>
            <a:endParaRPr lang="en-US" sz="3300" kern="1200">
              <a:solidFill>
                <a:srgbClr val="FFFFFF"/>
              </a:solidFill>
              <a:latin typeface="+mj-lt"/>
              <a:ea typeface="+mj-ea"/>
              <a:cs typeface="+mj-cs"/>
            </a:endParaRPr>
          </a:p>
        </p:txBody>
      </p:sp>
      <p:pic>
        <p:nvPicPr>
          <p:cNvPr id="5" name="Picture 4" descr="A picture containing logo&#10;&#10;Description automatically generated">
            <a:extLst>
              <a:ext uri="{FF2B5EF4-FFF2-40B4-BE49-F238E27FC236}">
                <a16:creationId xmlns:a16="http://schemas.microsoft.com/office/drawing/2014/main" id="{819FC9B1-459C-428B-A0BF-D785DB11B5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7316" y="1029163"/>
            <a:ext cx="6780700" cy="4797345"/>
          </a:xfrm>
          <a:prstGeom prst="rect">
            <a:avLst/>
          </a:prstGeom>
        </p:spPr>
      </p:pic>
    </p:spTree>
    <p:extLst>
      <p:ext uri="{BB962C8B-B14F-4D97-AF65-F5344CB8AC3E}">
        <p14:creationId xmlns:p14="http://schemas.microsoft.com/office/powerpoint/2010/main" val="332826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D7283F3-7547-4C70-BC79-8897034C0161}"/>
              </a:ext>
            </a:extLst>
          </p:cNvPr>
          <p:cNvGraphicFramePr>
            <a:graphicFrameLocks noGrp="1"/>
          </p:cNvGraphicFramePr>
          <p:nvPr>
            <p:ph idx="1"/>
          </p:nvPr>
        </p:nvGraphicFramePr>
        <p:xfrm>
          <a:off x="484909" y="665018"/>
          <a:ext cx="11291455" cy="5971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436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2A93CFE-CB87-4F05-8BBB-19641985E3E5}"/>
              </a:ext>
            </a:extLst>
          </p:cNvPr>
          <p:cNvGraphicFramePr>
            <a:graphicFrameLocks noGrp="1"/>
          </p:cNvGraphicFramePr>
          <p:nvPr>
            <p:ph idx="1"/>
          </p:nvPr>
        </p:nvGraphicFramePr>
        <p:xfrm>
          <a:off x="609600" y="374072"/>
          <a:ext cx="10744200" cy="6234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103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849131-7389-4CF6-9CF7-10998407FD68}"/>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2300" b="1" kern="1200" dirty="0">
                <a:solidFill>
                  <a:srgbClr val="FFFFFF"/>
                </a:solidFill>
                <a:latin typeface="+mj-lt"/>
                <a:ea typeface="+mj-ea"/>
                <a:cs typeface="+mj-cs"/>
              </a:rPr>
              <a:t>Conflict Handling </a:t>
            </a:r>
            <a:br>
              <a:rPr lang="en-US" sz="2300" b="1" kern="1200" dirty="0">
                <a:solidFill>
                  <a:srgbClr val="FFFFFF"/>
                </a:solidFill>
                <a:latin typeface="+mj-lt"/>
                <a:ea typeface="+mj-ea"/>
                <a:cs typeface="+mj-cs"/>
              </a:rPr>
            </a:br>
            <a:br>
              <a:rPr lang="en-US" sz="2300" b="1" kern="1200" dirty="0">
                <a:solidFill>
                  <a:srgbClr val="FFFFFF"/>
                </a:solidFill>
                <a:latin typeface="+mj-lt"/>
                <a:ea typeface="+mj-ea"/>
                <a:cs typeface="+mj-cs"/>
              </a:rPr>
            </a:br>
            <a:r>
              <a:rPr lang="en-US" sz="2300" b="1" kern="1200" dirty="0">
                <a:solidFill>
                  <a:srgbClr val="FFFFFF"/>
                </a:solidFill>
                <a:latin typeface="+mj-lt"/>
                <a:ea typeface="+mj-ea"/>
                <a:cs typeface="+mj-cs"/>
              </a:rPr>
              <a:t>“</a:t>
            </a:r>
            <a:r>
              <a:rPr lang="en-US" sz="2300" kern="1200" dirty="0">
                <a:solidFill>
                  <a:srgbClr val="FFFFFF"/>
                </a:solidFill>
                <a:effectLst/>
                <a:latin typeface="+mj-lt"/>
                <a:ea typeface="+mj-ea"/>
                <a:cs typeface="+mj-cs"/>
              </a:rPr>
              <a:t>The essential point to remember when you have a conflict is that you do not have a problem you have a decision to make” (Wellington, P., 2011. </a:t>
            </a:r>
            <a:r>
              <a:rPr lang="en-US" sz="2300" i="1" kern="1200" dirty="0">
                <a:solidFill>
                  <a:srgbClr val="FFFFFF"/>
                </a:solidFill>
                <a:effectLst/>
                <a:latin typeface="+mj-lt"/>
                <a:ea typeface="+mj-ea"/>
                <a:cs typeface="+mj-cs"/>
              </a:rPr>
              <a:t>Effective people management</a:t>
            </a:r>
            <a:r>
              <a:rPr lang="en-US" sz="2300" kern="1200" dirty="0">
                <a:solidFill>
                  <a:srgbClr val="FFFFFF"/>
                </a:solidFill>
                <a:effectLst/>
                <a:latin typeface="+mj-lt"/>
                <a:ea typeface="+mj-ea"/>
                <a:cs typeface="+mj-cs"/>
              </a:rPr>
              <a:t>, London ; Philadelphia: Kogan Page 169).</a:t>
            </a:r>
            <a:br>
              <a:rPr lang="en-US" sz="2300" kern="1200" dirty="0">
                <a:solidFill>
                  <a:srgbClr val="FFFFFF"/>
                </a:solidFill>
                <a:effectLst/>
                <a:latin typeface="+mj-lt"/>
                <a:ea typeface="+mj-ea"/>
                <a:cs typeface="+mj-cs"/>
              </a:rPr>
            </a:br>
            <a:endParaRPr lang="en-US" sz="2300" b="1" kern="1200" dirty="0">
              <a:solidFill>
                <a:srgbClr val="FFFFFF"/>
              </a:solidFill>
              <a:latin typeface="+mj-lt"/>
              <a:ea typeface="+mj-ea"/>
              <a:cs typeface="+mj-cs"/>
            </a:endParaRPr>
          </a:p>
        </p:txBody>
      </p:sp>
      <p:pic>
        <p:nvPicPr>
          <p:cNvPr id="5" name="Content Placeholder 4" descr="Diagram&#10;&#10;Description automatically generated">
            <a:extLst>
              <a:ext uri="{FF2B5EF4-FFF2-40B4-BE49-F238E27FC236}">
                <a16:creationId xmlns:a16="http://schemas.microsoft.com/office/drawing/2014/main" id="{D6CDDCF7-5EC1-41EF-B59E-5322928E82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3822" y="1630746"/>
            <a:ext cx="6553545" cy="3604449"/>
          </a:xfrm>
          <a:prstGeom prst="rect">
            <a:avLst/>
          </a:prstGeom>
        </p:spPr>
      </p:pic>
    </p:spTree>
    <p:extLst>
      <p:ext uri="{BB962C8B-B14F-4D97-AF65-F5344CB8AC3E}">
        <p14:creationId xmlns:p14="http://schemas.microsoft.com/office/powerpoint/2010/main" val="1813476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137135-65AA-4878-9FCF-3E0808077F6A}"/>
              </a:ext>
            </a:extLst>
          </p:cNvPr>
          <p:cNvSpPr>
            <a:spLocks noGrp="1"/>
          </p:cNvSpPr>
          <p:nvPr>
            <p:ph type="title"/>
          </p:nvPr>
        </p:nvSpPr>
        <p:spPr>
          <a:xfrm>
            <a:off x="504967" y="675564"/>
            <a:ext cx="3609833" cy="5204085"/>
          </a:xfrm>
        </p:spPr>
        <p:txBody>
          <a:bodyPr>
            <a:normAutofit/>
          </a:bodyPr>
          <a:lstStyle/>
          <a:p>
            <a:r>
              <a:rPr lang="en-GB">
                <a:effectLst/>
                <a:latin typeface="Calibri" panose="020F0502020204030204" pitchFamily="34" charset="0"/>
                <a:ea typeface="Calibri" panose="020F0502020204030204" pitchFamily="34" charset="0"/>
                <a:cs typeface="Times New Roman" panose="02020603050405020304" pitchFamily="18" charset="0"/>
              </a:rPr>
              <a:t>Bruce Tuckman Theory  </a:t>
            </a:r>
            <a:endParaRPr lang="en-GB"/>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0A96A99-B7F3-4AF2-AA0F-B20D70D04FDF}"/>
              </a:ext>
            </a:extLst>
          </p:cNvPr>
          <p:cNvGraphicFramePr>
            <a:graphicFrameLocks noGrp="1"/>
          </p:cNvGraphicFramePr>
          <p:nvPr>
            <p:ph idx="1"/>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3273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1208898" y="1820414"/>
            <a:ext cx="3200451" cy="2985929"/>
          </a:xfrm>
        </p:spPr>
        <p:txBody>
          <a:bodyPr anchor="t">
            <a:normAutofit/>
          </a:bodyPr>
          <a:lstStyle/>
          <a:p>
            <a:pPr marL="0" indent="0">
              <a:buNone/>
            </a:pPr>
            <a:r>
              <a:rPr lang="en-GB" sz="2200" dirty="0">
                <a:solidFill>
                  <a:srgbClr val="FEFFFF"/>
                </a:solidFill>
              </a:rPr>
              <a:t>“Belbin Team Roles is the language of teams, enabling individuals to be able to project and talk about their behavioural strengths in a productive, safe and non-confrontational way. “ (Belbin, </a:t>
            </a:r>
            <a:r>
              <a:rPr lang="en-GB" sz="2200" dirty="0" err="1">
                <a:solidFill>
                  <a:srgbClr val="FEFFFF"/>
                </a:solidFill>
              </a:rPr>
              <a:t>nd</a:t>
            </a:r>
            <a:r>
              <a:rPr lang="en-GB" sz="2200" dirty="0">
                <a:solidFill>
                  <a:srgbClr val="FEFFFF"/>
                </a:solidFill>
              </a:rPr>
              <a:t>., online)</a:t>
            </a:r>
          </a:p>
          <a:p>
            <a:endParaRPr lang="en-GB" sz="2200" dirty="0">
              <a:solidFill>
                <a:srgbClr val="FEFFFF"/>
              </a:solidFill>
            </a:endParaRPr>
          </a:p>
        </p:txBody>
      </p:sp>
      <p:graphicFrame>
        <p:nvGraphicFramePr>
          <p:cNvPr id="4" name="Table 3"/>
          <p:cNvGraphicFramePr>
            <a:graphicFrameLocks noGrp="1"/>
          </p:cNvGraphicFramePr>
          <p:nvPr/>
        </p:nvGraphicFramePr>
        <p:xfrm>
          <a:off x="4998268" y="1317808"/>
          <a:ext cx="6539078" cy="3902967"/>
        </p:xfrm>
        <a:graphic>
          <a:graphicData uri="http://schemas.openxmlformats.org/drawingml/2006/table">
            <a:tbl>
              <a:tblPr firstRow="1" bandRow="1">
                <a:solidFill>
                  <a:schemeClr val="bg1"/>
                </a:solidFill>
                <a:tableStyleId>{8EC20E35-A176-4012-BC5E-935CFFF8708E}</a:tableStyleId>
              </a:tblPr>
              <a:tblGrid>
                <a:gridCol w="1024931">
                  <a:extLst>
                    <a:ext uri="{9D8B030D-6E8A-4147-A177-3AD203B41FA5}">
                      <a16:colId xmlns:a16="http://schemas.microsoft.com/office/drawing/2014/main" val="3981037045"/>
                    </a:ext>
                  </a:extLst>
                </a:gridCol>
                <a:gridCol w="1838049">
                  <a:extLst>
                    <a:ext uri="{9D8B030D-6E8A-4147-A177-3AD203B41FA5}">
                      <a16:colId xmlns:a16="http://schemas.microsoft.com/office/drawing/2014/main" val="280207372"/>
                    </a:ext>
                  </a:extLst>
                </a:gridCol>
                <a:gridCol w="1838049">
                  <a:extLst>
                    <a:ext uri="{9D8B030D-6E8A-4147-A177-3AD203B41FA5}">
                      <a16:colId xmlns:a16="http://schemas.microsoft.com/office/drawing/2014/main" val="2967810379"/>
                    </a:ext>
                  </a:extLst>
                </a:gridCol>
                <a:gridCol w="1838049">
                  <a:extLst>
                    <a:ext uri="{9D8B030D-6E8A-4147-A177-3AD203B41FA5}">
                      <a16:colId xmlns:a16="http://schemas.microsoft.com/office/drawing/2014/main" val="1532818227"/>
                    </a:ext>
                  </a:extLst>
                </a:gridCol>
              </a:tblGrid>
              <a:tr h="651519">
                <a:tc>
                  <a:txBody>
                    <a:bodyPr/>
                    <a:lstStyle/>
                    <a:p>
                      <a:r>
                        <a:rPr lang="en-GB" sz="1400" b="0" cap="none" spc="0">
                          <a:solidFill>
                            <a:schemeClr val="bg1"/>
                          </a:solidFill>
                        </a:rPr>
                        <a:t>Student Name</a:t>
                      </a:r>
                    </a:p>
                  </a:txBody>
                  <a:tcPr marL="119855" marR="90037" marT="92196" marB="92196"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400" b="0" cap="none" spc="0">
                          <a:solidFill>
                            <a:schemeClr val="bg1"/>
                          </a:solidFill>
                        </a:rPr>
                        <a:t>Highest team role</a:t>
                      </a:r>
                    </a:p>
                  </a:txBody>
                  <a:tcPr marL="119855" marR="90037" marT="92196" marB="92196"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1400" b="0" cap="none" spc="0">
                          <a:solidFill>
                            <a:schemeClr val="bg1"/>
                          </a:solidFill>
                        </a:rPr>
                        <a:t>Second highest team role</a:t>
                      </a:r>
                    </a:p>
                  </a:txBody>
                  <a:tcPr marL="119855" marR="90037" marT="92196" marB="92196"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1400" b="0" cap="none" spc="0">
                          <a:solidFill>
                            <a:schemeClr val="bg1"/>
                          </a:solidFill>
                        </a:rPr>
                        <a:t>Lowest team role</a:t>
                      </a:r>
                    </a:p>
                  </a:txBody>
                  <a:tcPr marL="119855" marR="90037" marT="92196" marB="92196"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533378405"/>
                  </a:ext>
                </a:extLst>
              </a:tr>
              <a:tr h="651519">
                <a:tc>
                  <a:txBody>
                    <a:bodyPr/>
                    <a:lstStyle/>
                    <a:p>
                      <a:pPr algn="l"/>
                      <a:r>
                        <a:rPr lang="en-GB" sz="1400" cap="none" spc="0" err="1">
                          <a:solidFill>
                            <a:schemeClr val="tx1"/>
                          </a:solidFill>
                        </a:rPr>
                        <a:t>Asmut</a:t>
                      </a:r>
                      <a:r>
                        <a:rPr lang="en-GB" sz="1400" cap="none" spc="0">
                          <a:solidFill>
                            <a:schemeClr val="tx1"/>
                          </a:solidFill>
                        </a:rPr>
                        <a:t> Price</a:t>
                      </a:r>
                    </a:p>
                  </a:txBody>
                  <a:tcPr marL="119855" marR="90037" marT="92196" marB="92196">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kern="1200" cap="none" spc="0">
                          <a:solidFill>
                            <a:schemeClr val="tx1"/>
                          </a:solidFill>
                          <a:effectLst/>
                        </a:rPr>
                        <a:t>Implementer</a:t>
                      </a:r>
                    </a:p>
                    <a:p>
                      <a:pPr algn="ct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ctr"/>
                      <a:r>
                        <a:rPr lang="en-GB" sz="1400" b="0" kern="1200" cap="none" spc="0">
                          <a:solidFill>
                            <a:schemeClr val="tx1"/>
                          </a:solidFill>
                          <a:effectLst/>
                        </a:rPr>
                        <a:t>Completer/Finisher</a:t>
                      </a: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ctr"/>
                      <a:r>
                        <a:rPr lang="en-GB" sz="1400" b="0" kern="1200" cap="none" spc="0">
                          <a:solidFill>
                            <a:schemeClr val="tx1"/>
                          </a:solidFill>
                          <a:effectLst/>
                        </a:rPr>
                        <a:t>Team worker </a:t>
                      </a: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546584582"/>
                  </a:ext>
                </a:extLst>
              </a:tr>
              <a:tr h="651519">
                <a:tc>
                  <a:txBody>
                    <a:bodyPr/>
                    <a:lstStyle/>
                    <a:p>
                      <a:pPr algn="l"/>
                      <a:r>
                        <a:rPr lang="en-GB" sz="1400" cap="none" spc="0" err="1">
                          <a:solidFill>
                            <a:schemeClr val="tx1"/>
                          </a:solidFill>
                        </a:rPr>
                        <a:t>Kestutis</a:t>
                      </a:r>
                      <a:r>
                        <a:rPr lang="en-GB" sz="1400" cap="none" spc="0">
                          <a:solidFill>
                            <a:schemeClr val="tx1"/>
                          </a:solidFill>
                        </a:rPr>
                        <a:t> </a:t>
                      </a:r>
                      <a:r>
                        <a:rPr lang="en-GB" sz="1400" cap="none" spc="0" err="1">
                          <a:solidFill>
                            <a:schemeClr val="tx1"/>
                          </a:solidFill>
                        </a:rPr>
                        <a:t>Galdikas</a:t>
                      </a: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r>
                        <a:rPr lang="en-GB" sz="1400" cap="none" spc="0">
                          <a:solidFill>
                            <a:schemeClr val="tx1"/>
                          </a:solidFill>
                        </a:rPr>
                        <a:t>Specialist</a:t>
                      </a: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r>
                        <a:rPr lang="en-GB" sz="1400" b="0" kern="1200" cap="none" spc="0">
                          <a:solidFill>
                            <a:schemeClr val="tx1"/>
                          </a:solidFill>
                          <a:effectLst/>
                        </a:rPr>
                        <a:t>Team Worker</a:t>
                      </a: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r>
                        <a:rPr lang="en-GB" sz="1400" b="0" kern="1200" cap="none" spc="0">
                          <a:solidFill>
                            <a:schemeClr val="tx1"/>
                          </a:solidFill>
                          <a:effectLst/>
                        </a:rPr>
                        <a:t>Completer/Finisher</a:t>
                      </a:r>
                      <a:endParaRPr lang="en-GB" sz="1400" cap="none" spc="0">
                        <a:solidFill>
                          <a:schemeClr val="tx1"/>
                        </a:solidFill>
                      </a:endParaRPr>
                    </a:p>
                  </a:txBody>
                  <a:tcPr marL="119855" marR="90037" marT="92196" marB="92196">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239884235"/>
                  </a:ext>
                </a:extLst>
              </a:tr>
              <a:tr h="866643">
                <a:tc>
                  <a:txBody>
                    <a:bodyPr/>
                    <a:lstStyle/>
                    <a:p>
                      <a:pPr algn="l"/>
                      <a:r>
                        <a:rPr lang="en-GB" sz="1400" cap="none" spc="0">
                          <a:solidFill>
                            <a:schemeClr val="tx1"/>
                          </a:solidFill>
                        </a:rPr>
                        <a:t>Jolita Sipelyte</a:t>
                      </a:r>
                    </a:p>
                  </a:txBody>
                  <a:tcPr marL="119855" marR="90037" marT="92196" marB="92196">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kern="1200" cap="none" spc="0">
                          <a:solidFill>
                            <a:schemeClr val="tx1"/>
                          </a:solidFill>
                          <a:effectLst/>
                        </a:rPr>
                        <a:t>Implementer</a:t>
                      </a:r>
                    </a:p>
                    <a:p>
                      <a:pPr algn="ct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Resource Investigator</a:t>
                      </a:r>
                    </a:p>
                    <a:p>
                      <a:pPr algn="ct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Team Worker</a:t>
                      </a:r>
                    </a:p>
                    <a:p>
                      <a:pPr algn="ct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160749397"/>
                  </a:ext>
                </a:extLst>
              </a:tr>
              <a:tr h="1081767">
                <a:tc>
                  <a:txBody>
                    <a:bodyPr/>
                    <a:lstStyle/>
                    <a:p>
                      <a:pPr algn="l"/>
                      <a:r>
                        <a:rPr lang="en-GB" sz="1400" cap="none" spc="0">
                          <a:solidFill>
                            <a:schemeClr val="tx1"/>
                          </a:solidFill>
                        </a:rPr>
                        <a:t>Andrea Nicoleta </a:t>
                      </a:r>
                      <a:r>
                        <a:rPr lang="en-GB" sz="1400" cap="none" spc="0" err="1">
                          <a:solidFill>
                            <a:schemeClr val="tx1"/>
                          </a:solidFill>
                        </a:rPr>
                        <a:t>Rotaru</a:t>
                      </a:r>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br>
                        <a:rPr lang="en-GB" sz="1400" b="0" kern="1200" cap="none" spc="0">
                          <a:solidFill>
                            <a:schemeClr val="tx1"/>
                          </a:solidFill>
                          <a:effectLst/>
                        </a:rPr>
                      </a:br>
                      <a:r>
                        <a:rPr lang="en-GB" sz="1400" b="0" kern="1200" cap="none" spc="0">
                          <a:solidFill>
                            <a:schemeClr val="tx1"/>
                          </a:solidFill>
                          <a:effectLst/>
                        </a:rPr>
                        <a:t>Completer/Finisher</a:t>
                      </a:r>
                      <a:endParaRPr lang="en-GB" sz="1400" cap="none" spc="0">
                        <a:solidFill>
                          <a:schemeClr val="tx1"/>
                        </a:solidFill>
                      </a:endParaRPr>
                    </a:p>
                    <a:p>
                      <a:pPr fontAlgn="base"/>
                      <a:endParaRPr lang="en-GB" sz="1400" b="0" kern="1200" cap="none" spc="0">
                        <a:solidFill>
                          <a:schemeClr val="tx1"/>
                        </a:solidFill>
                        <a:effectLst/>
                      </a:endParaRPr>
                    </a:p>
                    <a:p>
                      <a:endParaRPr lang="en-GB" sz="1400" cap="none" spc="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endParaRPr lang="en-GB" sz="1400" cap="none" spc="0" dirty="0">
                        <a:solidFill>
                          <a:schemeClr val="tx1"/>
                        </a:solidFill>
                      </a:endParaRPr>
                    </a:p>
                  </a:txBody>
                  <a:tcPr marL="119855" marR="90037" marT="92196" marB="92196">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Team Worker</a:t>
                      </a:r>
                    </a:p>
                    <a:p>
                      <a:endParaRPr lang="en-GB" sz="1400" cap="none" spc="0" dirty="0">
                        <a:solidFill>
                          <a:schemeClr val="tx1"/>
                        </a:solidFill>
                      </a:endParaRPr>
                    </a:p>
                  </a:txBody>
                  <a:tcPr marL="119855" marR="90037" marT="92196" marB="92196">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4399305"/>
                  </a:ext>
                </a:extLst>
              </a:tr>
            </a:tbl>
          </a:graphicData>
        </a:graphic>
      </p:graphicFrame>
    </p:spTree>
    <p:extLst>
      <p:ext uri="{BB962C8B-B14F-4D97-AF65-F5344CB8AC3E}">
        <p14:creationId xmlns:p14="http://schemas.microsoft.com/office/powerpoint/2010/main" val="3935600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FD104E-EA1C-4354-A915-F260A0343E13}"/>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rPr>
              <a:t>Team Worker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B9B8440-E122-47B6-A6A0-F28565673FC7}"/>
              </a:ext>
            </a:extLst>
          </p:cNvPr>
          <p:cNvSpPr>
            <a:spLocks noGrp="1"/>
          </p:cNvSpPr>
          <p:nvPr>
            <p:ph idx="1"/>
          </p:nvPr>
        </p:nvSpPr>
        <p:spPr>
          <a:xfrm>
            <a:off x="5255164" y="1810810"/>
            <a:ext cx="5948831" cy="4334629"/>
          </a:xfrm>
        </p:spPr>
        <p:txBody>
          <a:bodyPr anchor="ctr">
            <a:normAutofit lnSpcReduction="10000"/>
          </a:bodyPr>
          <a:lstStyle/>
          <a:p>
            <a:pPr marL="0" indent="0">
              <a:buNone/>
            </a:pPr>
            <a:r>
              <a:rPr lang="en-GB" sz="3200" b="1" dirty="0">
                <a:solidFill>
                  <a:srgbClr val="FEFFFF"/>
                </a:solidFill>
              </a:rPr>
              <a:t>Strengths </a:t>
            </a:r>
          </a:p>
          <a:p>
            <a:pPr lvl="0"/>
            <a:r>
              <a:rPr lang="en-GB" sz="2200" dirty="0">
                <a:solidFill>
                  <a:srgbClr val="FEFFFF"/>
                </a:solidFill>
              </a:rPr>
              <a:t>Perceptive and diplomatic </a:t>
            </a:r>
            <a:endParaRPr lang="en-US" sz="2200" dirty="0">
              <a:solidFill>
                <a:srgbClr val="FEFFFF"/>
              </a:solidFill>
            </a:endParaRPr>
          </a:p>
          <a:p>
            <a:pPr lvl="0"/>
            <a:r>
              <a:rPr lang="en-GB" sz="2200" dirty="0">
                <a:solidFill>
                  <a:srgbClr val="FEFFFF"/>
                </a:solidFill>
              </a:rPr>
              <a:t>Social and good communications </a:t>
            </a:r>
            <a:endParaRPr lang="en-US" sz="2200" dirty="0">
              <a:solidFill>
                <a:srgbClr val="FEFFFF"/>
              </a:solidFill>
            </a:endParaRPr>
          </a:p>
          <a:p>
            <a:pPr lvl="0"/>
            <a:r>
              <a:rPr lang="en-GB" sz="2200" dirty="0">
                <a:solidFill>
                  <a:srgbClr val="FEFFFF"/>
                </a:solidFill>
              </a:rPr>
              <a:t>Listens</a:t>
            </a:r>
          </a:p>
          <a:p>
            <a:pPr lvl="0"/>
            <a:endParaRPr lang="en-GB" sz="2200" dirty="0">
              <a:solidFill>
                <a:srgbClr val="FEFFFF"/>
              </a:solidFill>
            </a:endParaRPr>
          </a:p>
          <a:p>
            <a:pPr marL="0" lvl="0" indent="0">
              <a:buNone/>
            </a:pPr>
            <a:r>
              <a:rPr lang="en-GB" sz="3200" b="1" dirty="0">
                <a:solidFill>
                  <a:srgbClr val="FEFFFF"/>
                </a:solidFill>
              </a:rPr>
              <a:t>Weaknesses </a:t>
            </a:r>
          </a:p>
          <a:p>
            <a:pPr lvl="0"/>
            <a:r>
              <a:rPr lang="en-GB" sz="2200" dirty="0">
                <a:solidFill>
                  <a:srgbClr val="FEFFFF"/>
                </a:solidFill>
              </a:rPr>
              <a:t>Indecisive in critical situations 	</a:t>
            </a:r>
            <a:endParaRPr lang="en-US" sz="2200" dirty="0">
              <a:solidFill>
                <a:srgbClr val="FEFFFF"/>
              </a:solidFill>
            </a:endParaRPr>
          </a:p>
          <a:p>
            <a:pPr lvl="0"/>
            <a:r>
              <a:rPr lang="en-GB" sz="2200" dirty="0">
                <a:solidFill>
                  <a:srgbClr val="FEFFFF"/>
                </a:solidFill>
              </a:rPr>
              <a:t>Avoids confrontation   </a:t>
            </a:r>
            <a:endParaRPr lang="en-US" sz="2200" dirty="0">
              <a:solidFill>
                <a:srgbClr val="FEFFFF"/>
              </a:solidFill>
            </a:endParaRPr>
          </a:p>
          <a:p>
            <a:pPr marL="0" lvl="0" indent="0">
              <a:buNone/>
            </a:pPr>
            <a:endParaRPr lang="en-GB" sz="2200" dirty="0">
              <a:solidFill>
                <a:srgbClr val="FEFFFF"/>
              </a:solidFill>
            </a:endParaRPr>
          </a:p>
          <a:p>
            <a:pPr marL="0" lvl="0" indent="0">
              <a:buNone/>
            </a:pPr>
            <a:r>
              <a:rPr lang="en-GB" sz="2200" dirty="0">
                <a:solidFill>
                  <a:srgbClr val="FEFFFF"/>
                </a:solidFill>
              </a:rPr>
              <a:t>	</a:t>
            </a:r>
            <a:endParaRPr lang="en-US" sz="2200" dirty="0">
              <a:solidFill>
                <a:srgbClr val="FEFFFF"/>
              </a:solidFill>
            </a:endParaRPr>
          </a:p>
          <a:p>
            <a:endParaRPr lang="en-GB" sz="2200" dirty="0">
              <a:solidFill>
                <a:srgbClr val="FEFFFF"/>
              </a:solidFill>
            </a:endParaRPr>
          </a:p>
        </p:txBody>
      </p:sp>
    </p:spTree>
    <p:extLst>
      <p:ext uri="{BB962C8B-B14F-4D97-AF65-F5344CB8AC3E}">
        <p14:creationId xmlns:p14="http://schemas.microsoft.com/office/powerpoint/2010/main" val="363064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6854F0-8653-4D9E-942E-ECD7D2F02149}"/>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rPr>
              <a:t>Implementer</a:t>
            </a:r>
            <a:br>
              <a:rPr lang="en-US" sz="4000" dirty="0">
                <a:solidFill>
                  <a:srgbClr val="FFFFFF"/>
                </a:solidFill>
              </a:rPr>
            </a:b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55B473-0FE0-4638-9954-21C1A2DB3017}"/>
              </a:ext>
            </a:extLst>
          </p:cNvPr>
          <p:cNvSpPr>
            <a:spLocks noGrp="1"/>
          </p:cNvSpPr>
          <p:nvPr>
            <p:ph idx="1"/>
          </p:nvPr>
        </p:nvSpPr>
        <p:spPr>
          <a:xfrm>
            <a:off x="5221862" y="1719618"/>
            <a:ext cx="5948831" cy="4334629"/>
          </a:xfrm>
        </p:spPr>
        <p:txBody>
          <a:bodyPr anchor="ctr">
            <a:normAutofit/>
          </a:bodyPr>
          <a:lstStyle/>
          <a:p>
            <a:pPr marL="0" indent="0">
              <a:buNone/>
            </a:pPr>
            <a:r>
              <a:rPr lang="en-GB" sz="3200" b="1" dirty="0">
                <a:solidFill>
                  <a:srgbClr val="FEFFFF"/>
                </a:solidFill>
              </a:rPr>
              <a:t>Strengths</a:t>
            </a:r>
          </a:p>
          <a:p>
            <a:pPr lvl="0"/>
            <a:r>
              <a:rPr lang="en-GB" sz="2400" dirty="0">
                <a:solidFill>
                  <a:srgbClr val="FEFFFF"/>
                </a:solidFill>
              </a:rPr>
              <a:t>Practical common sense</a:t>
            </a:r>
            <a:endParaRPr lang="en-US" sz="2400" dirty="0">
              <a:solidFill>
                <a:srgbClr val="FEFFFF"/>
              </a:solidFill>
            </a:endParaRPr>
          </a:p>
          <a:p>
            <a:pPr lvl="0"/>
            <a:r>
              <a:rPr lang="en-GB" sz="2400" dirty="0">
                <a:solidFill>
                  <a:srgbClr val="FEFFFF"/>
                </a:solidFill>
              </a:rPr>
              <a:t>Self-control and discipline </a:t>
            </a:r>
            <a:endParaRPr lang="en-US" sz="2400" dirty="0">
              <a:solidFill>
                <a:srgbClr val="FEFFFF"/>
              </a:solidFill>
            </a:endParaRPr>
          </a:p>
          <a:p>
            <a:pPr lvl="0"/>
            <a:r>
              <a:rPr lang="en-GB" sz="2400" dirty="0">
                <a:solidFill>
                  <a:srgbClr val="FEFFFF"/>
                </a:solidFill>
              </a:rPr>
              <a:t>Turns ideas to action</a:t>
            </a:r>
            <a:endParaRPr lang="en-US" sz="2400" dirty="0">
              <a:solidFill>
                <a:srgbClr val="FEFFFF"/>
              </a:solidFill>
            </a:endParaRPr>
          </a:p>
          <a:p>
            <a:pPr marL="0" indent="0">
              <a:buNone/>
            </a:pPr>
            <a:endParaRPr lang="en-GB" sz="2400" dirty="0">
              <a:solidFill>
                <a:srgbClr val="FEFFFF"/>
              </a:solidFill>
            </a:endParaRPr>
          </a:p>
          <a:p>
            <a:pPr marL="0" indent="0">
              <a:buNone/>
            </a:pPr>
            <a:r>
              <a:rPr lang="en-GB" sz="3200" b="1" dirty="0">
                <a:solidFill>
                  <a:srgbClr val="FEFFFF"/>
                </a:solidFill>
              </a:rPr>
              <a:t>Weaknesses </a:t>
            </a:r>
          </a:p>
          <a:p>
            <a:pPr lvl="0"/>
            <a:r>
              <a:rPr lang="en-GB" sz="2400" dirty="0">
                <a:solidFill>
                  <a:srgbClr val="FEFFFF"/>
                </a:solidFill>
              </a:rPr>
              <a:t>Slow in responding to new possibilities </a:t>
            </a:r>
            <a:endParaRPr lang="en-US" sz="2400" dirty="0">
              <a:solidFill>
                <a:srgbClr val="FEFFFF"/>
              </a:solidFill>
            </a:endParaRPr>
          </a:p>
          <a:p>
            <a:pPr lvl="0"/>
            <a:r>
              <a:rPr lang="en-GB" sz="2400" dirty="0">
                <a:solidFill>
                  <a:srgbClr val="FEFFFF"/>
                </a:solidFill>
              </a:rPr>
              <a:t>Inflexible </a:t>
            </a:r>
            <a:endParaRPr lang="en-US" sz="2400" dirty="0">
              <a:solidFill>
                <a:srgbClr val="FEFFFF"/>
              </a:solidFill>
            </a:endParaRPr>
          </a:p>
          <a:p>
            <a:pPr marL="0" indent="0">
              <a:buNone/>
            </a:pPr>
            <a:endParaRPr lang="en-GB" sz="2400" dirty="0">
              <a:solidFill>
                <a:srgbClr val="FEFFFF"/>
              </a:solidFill>
            </a:endParaRPr>
          </a:p>
          <a:p>
            <a:pPr marL="0" indent="0">
              <a:buNone/>
            </a:pPr>
            <a:endParaRPr lang="en-GB" sz="2400" dirty="0">
              <a:solidFill>
                <a:srgbClr val="FEFFFF"/>
              </a:solidFill>
            </a:endParaRPr>
          </a:p>
          <a:p>
            <a:endParaRPr lang="en-GB" sz="2400" dirty="0">
              <a:solidFill>
                <a:srgbClr val="FEFFFF"/>
              </a:solidFill>
            </a:endParaRPr>
          </a:p>
        </p:txBody>
      </p:sp>
    </p:spTree>
    <p:extLst>
      <p:ext uri="{BB962C8B-B14F-4D97-AF65-F5344CB8AC3E}">
        <p14:creationId xmlns:p14="http://schemas.microsoft.com/office/powerpoint/2010/main" val="597090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B1AA10-813D-402C-89E2-5E7DBE5BCB79}"/>
              </a:ext>
            </a:extLst>
          </p:cNvPr>
          <p:cNvSpPr>
            <a:spLocks noGrp="1"/>
          </p:cNvSpPr>
          <p:nvPr>
            <p:ph type="title"/>
          </p:nvPr>
        </p:nvSpPr>
        <p:spPr>
          <a:xfrm>
            <a:off x="934872" y="982272"/>
            <a:ext cx="3388419" cy="4560970"/>
          </a:xfrm>
        </p:spPr>
        <p:txBody>
          <a:bodyPr>
            <a:normAutofit/>
          </a:bodyPr>
          <a:lstStyle/>
          <a:p>
            <a:r>
              <a:rPr lang="en-GB" sz="3100" b="1" dirty="0">
                <a:solidFill>
                  <a:srgbClr val="FFFFFF"/>
                </a:solidFill>
              </a:rPr>
              <a:t>Completer/Finisher  </a:t>
            </a:r>
            <a:br>
              <a:rPr lang="en-US" sz="3100" dirty="0">
                <a:solidFill>
                  <a:srgbClr val="FFFFFF"/>
                </a:solidFill>
              </a:rPr>
            </a:br>
            <a:endParaRPr lang="en-GB" sz="31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E02D90-C1B9-4F8B-AA26-77DA43BF975F}"/>
              </a:ext>
            </a:extLst>
          </p:cNvPr>
          <p:cNvSpPr>
            <a:spLocks noGrp="1"/>
          </p:cNvSpPr>
          <p:nvPr>
            <p:ph idx="1"/>
          </p:nvPr>
        </p:nvSpPr>
        <p:spPr>
          <a:xfrm>
            <a:off x="5221862" y="1719618"/>
            <a:ext cx="5948831" cy="4334629"/>
          </a:xfrm>
        </p:spPr>
        <p:txBody>
          <a:bodyPr anchor="ctr">
            <a:normAutofit/>
          </a:bodyPr>
          <a:lstStyle/>
          <a:p>
            <a:pPr marL="0" indent="0">
              <a:buNone/>
            </a:pPr>
            <a:r>
              <a:rPr lang="en-GB" sz="3200" b="1" dirty="0">
                <a:solidFill>
                  <a:srgbClr val="FEFFFF"/>
                </a:solidFill>
              </a:rPr>
              <a:t>Strengths</a:t>
            </a:r>
          </a:p>
          <a:p>
            <a:pPr lvl="0"/>
            <a:r>
              <a:rPr lang="en-GB" sz="2400" dirty="0">
                <a:solidFill>
                  <a:srgbClr val="FEFFFF"/>
                </a:solidFill>
              </a:rPr>
              <a:t>Attention to detail</a:t>
            </a:r>
            <a:endParaRPr lang="en-US" sz="2400" dirty="0">
              <a:solidFill>
                <a:srgbClr val="FEFFFF"/>
              </a:solidFill>
            </a:endParaRPr>
          </a:p>
          <a:p>
            <a:pPr lvl="0"/>
            <a:r>
              <a:rPr lang="en-GB" sz="2400" dirty="0">
                <a:solidFill>
                  <a:srgbClr val="FEFFFF"/>
                </a:solidFill>
              </a:rPr>
              <a:t>Looks for errors, mistakes</a:t>
            </a:r>
            <a:endParaRPr lang="en-US" sz="2400" dirty="0">
              <a:solidFill>
                <a:srgbClr val="FEFFFF"/>
              </a:solidFill>
            </a:endParaRPr>
          </a:p>
          <a:p>
            <a:pPr lvl="0"/>
            <a:r>
              <a:rPr lang="en-GB" sz="2400" dirty="0">
                <a:solidFill>
                  <a:srgbClr val="FEFFFF"/>
                </a:solidFill>
              </a:rPr>
              <a:t>Delivers on time </a:t>
            </a:r>
          </a:p>
          <a:p>
            <a:pPr lvl="0"/>
            <a:endParaRPr lang="en-GB" sz="2400" dirty="0">
              <a:solidFill>
                <a:srgbClr val="FEFFFF"/>
              </a:solidFill>
            </a:endParaRPr>
          </a:p>
          <a:p>
            <a:pPr marL="0" lvl="0" indent="0">
              <a:buNone/>
            </a:pPr>
            <a:r>
              <a:rPr lang="en-GB" sz="3200" b="1" dirty="0">
                <a:solidFill>
                  <a:srgbClr val="FEFFFF"/>
                </a:solidFill>
              </a:rPr>
              <a:t>Weaknesses</a:t>
            </a:r>
          </a:p>
          <a:p>
            <a:pPr lvl="0"/>
            <a:r>
              <a:rPr lang="en-GB" sz="2400" b="0" i="0" dirty="0">
                <a:solidFill>
                  <a:srgbClr val="FEFFFF"/>
                </a:solidFill>
              </a:rPr>
              <a:t>tending to over worry</a:t>
            </a:r>
            <a:endParaRPr lang="en-US" sz="2400" dirty="0">
              <a:solidFill>
                <a:srgbClr val="FEFFFF"/>
              </a:solidFill>
            </a:endParaRPr>
          </a:p>
          <a:p>
            <a:pPr lvl="0"/>
            <a:r>
              <a:rPr lang="en-GB" sz="2400" dirty="0">
                <a:solidFill>
                  <a:srgbClr val="FEFFFF"/>
                </a:solidFill>
              </a:rPr>
              <a:t>unwilling to delegate</a:t>
            </a:r>
            <a:endParaRPr lang="en-US" sz="2400" dirty="0">
              <a:solidFill>
                <a:srgbClr val="FEFFFF"/>
              </a:solidFill>
            </a:endParaRPr>
          </a:p>
          <a:p>
            <a:pPr marL="0" lvl="0" indent="0">
              <a:buNone/>
            </a:pPr>
            <a:endParaRPr lang="en-US" sz="2400" dirty="0">
              <a:solidFill>
                <a:srgbClr val="FEFFFF"/>
              </a:solidFill>
            </a:endParaRPr>
          </a:p>
          <a:p>
            <a:pPr marL="0" indent="0">
              <a:buNone/>
            </a:pPr>
            <a:endParaRPr lang="en-GB" sz="2400" dirty="0">
              <a:solidFill>
                <a:srgbClr val="FEFFFF"/>
              </a:solidFill>
            </a:endParaRPr>
          </a:p>
        </p:txBody>
      </p:sp>
    </p:spTree>
    <p:extLst>
      <p:ext uri="{BB962C8B-B14F-4D97-AF65-F5344CB8AC3E}">
        <p14:creationId xmlns:p14="http://schemas.microsoft.com/office/powerpoint/2010/main" val="2906207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499FE-AE56-4F19-BB18-119A37F55491}"/>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B3522229-A12C-41A7-9541-32EF163EDF8D}"/>
              </a:ext>
            </a:extLst>
          </p:cNvPr>
          <p:cNvSpPr>
            <a:spLocks noGrp="1"/>
          </p:cNvSpPr>
          <p:nvPr>
            <p:ph idx="1"/>
          </p:nvPr>
        </p:nvSpPr>
        <p:spPr>
          <a:xfrm>
            <a:off x="838199" y="1537854"/>
            <a:ext cx="10730345" cy="5126181"/>
          </a:xfrm>
        </p:spPr>
        <p:txBody>
          <a:bodyPr>
            <a:normAutofit fontScale="77500" lnSpcReduction="20000"/>
          </a:bodyPr>
          <a:lstStyle/>
          <a:p>
            <a:r>
              <a:rPr lang="en-GB" sz="2800" dirty="0">
                <a:effectLst/>
                <a:latin typeface="Calibri" panose="020F0502020204030204" pitchFamily="34" charset="0"/>
                <a:ea typeface="Calibri" panose="020F0502020204030204" pitchFamily="34" charset="0"/>
                <a:cs typeface="Calibri" panose="020F0502020204030204" pitchFamily="34" charset="0"/>
              </a:rPr>
              <a:t>Belbin, </a:t>
            </a:r>
            <a:r>
              <a:rPr lang="en-GB" sz="2800" dirty="0" err="1">
                <a:effectLst/>
                <a:latin typeface="Calibri" panose="020F0502020204030204" pitchFamily="34" charset="0"/>
                <a:ea typeface="Calibri" panose="020F0502020204030204" pitchFamily="34" charset="0"/>
                <a:cs typeface="Calibri" panose="020F0502020204030204" pitchFamily="34" charset="0"/>
              </a:rPr>
              <a:t>nd</a:t>
            </a:r>
            <a:r>
              <a:rPr lang="en-GB" sz="2800" dirty="0">
                <a:effectLst/>
                <a:latin typeface="Calibri" panose="020F0502020204030204" pitchFamily="34" charset="0"/>
                <a:ea typeface="Calibri" panose="020F0502020204030204" pitchFamily="34" charset="0"/>
                <a:cs typeface="Calibri" panose="020F0502020204030204" pitchFamily="34" charset="0"/>
              </a:rPr>
              <a:t>., </a:t>
            </a:r>
            <a:r>
              <a:rPr lang="en-GB" sz="2800" i="1" dirty="0">
                <a:effectLst/>
                <a:latin typeface="Calibri" panose="020F0502020204030204" pitchFamily="34" charset="0"/>
                <a:ea typeface="Calibri" panose="020F0502020204030204" pitchFamily="34" charset="0"/>
                <a:cs typeface="Calibri" panose="020F0502020204030204" pitchFamily="34" charset="0"/>
              </a:rPr>
              <a:t>What's Belbin All </a:t>
            </a:r>
            <a:r>
              <a:rPr lang="en-GB" sz="2800" i="1" dirty="0" err="1">
                <a:effectLst/>
                <a:latin typeface="Calibri" panose="020F0502020204030204" pitchFamily="34" charset="0"/>
                <a:ea typeface="Calibri" panose="020F0502020204030204" pitchFamily="34" charset="0"/>
                <a:cs typeface="Calibri" panose="020F0502020204030204" pitchFamily="34" charset="0"/>
              </a:rPr>
              <a:t>About?,</a:t>
            </a:r>
            <a:r>
              <a:rPr lang="en-GB" sz="2800" dirty="0" err="1">
                <a:effectLst/>
                <a:latin typeface="Calibri" panose="020F0502020204030204" pitchFamily="34" charset="0"/>
                <a:ea typeface="Calibri" panose="020F0502020204030204" pitchFamily="34" charset="0"/>
                <a:cs typeface="Calibri" panose="020F0502020204030204" pitchFamily="34" charset="0"/>
              </a:rPr>
              <a:t>online</a:t>
            </a:r>
            <a:r>
              <a:rPr lang="en-GB" sz="2800" dirty="0">
                <a:effectLst/>
                <a:latin typeface="Calibri" panose="020F0502020204030204" pitchFamily="34" charset="0"/>
                <a:ea typeface="Calibri" panose="020F0502020204030204" pitchFamily="34" charset="0"/>
                <a:cs typeface="Calibri" panose="020F0502020204030204" pitchFamily="34" charset="0"/>
              </a:rPr>
              <a:t>. Available at: </a:t>
            </a:r>
            <a:r>
              <a:rPr lang="en-GB" dirty="0">
                <a:hlinkClick r:id="rId3"/>
              </a:rPr>
              <a:t>https://www.belbin.com/</a:t>
            </a:r>
            <a:endParaRPr lang="en-GB" dirty="0"/>
          </a:p>
          <a:p>
            <a:r>
              <a:rPr lang="en-GB" dirty="0"/>
              <a:t>Business </a:t>
            </a:r>
            <a:r>
              <a:rPr lang="en-GB" dirty="0" err="1"/>
              <a:t>Coatching</a:t>
            </a:r>
            <a:r>
              <a:rPr lang="en-GB" dirty="0"/>
              <a:t>, </a:t>
            </a:r>
            <a:r>
              <a:rPr lang="en-GB" dirty="0" err="1"/>
              <a:t>nd</a:t>
            </a:r>
            <a:r>
              <a:rPr lang="en-GB" dirty="0"/>
              <a:t>., </a:t>
            </a:r>
            <a:r>
              <a:rPr lang="en-GB" i="1" dirty="0"/>
              <a:t>Belbin Team Role Theories</a:t>
            </a:r>
            <a:r>
              <a:rPr lang="en-GB" dirty="0"/>
              <a:t>, online. </a:t>
            </a:r>
            <a:r>
              <a:rPr lang="en-GB" dirty="0" err="1"/>
              <a:t>Availabe</a:t>
            </a:r>
            <a:r>
              <a:rPr lang="en-GB" dirty="0"/>
              <a:t> at: </a:t>
            </a:r>
            <a:r>
              <a:rPr lang="en-GB" dirty="0">
                <a:hlinkClick r:id="rId4"/>
              </a:rPr>
              <a:t>https://www.businesscoaching.co.uk/files/belbin_team_role_theories.pdf</a:t>
            </a:r>
            <a:endParaRPr lang="en-GB" dirty="0"/>
          </a:p>
          <a:p>
            <a:r>
              <a:rPr lang="en-GB" b="0" i="0" dirty="0">
                <a:solidFill>
                  <a:srgbClr val="333333"/>
                </a:solidFill>
                <a:effectLst/>
              </a:rPr>
              <a:t>Carolyn Hamilton-</a:t>
            </a:r>
            <a:r>
              <a:rPr lang="en-GB" b="0" i="0" dirty="0" err="1">
                <a:solidFill>
                  <a:srgbClr val="333333"/>
                </a:solidFill>
                <a:effectLst/>
              </a:rPr>
              <a:t>Kuby</a:t>
            </a:r>
            <a:r>
              <a:rPr lang="en-GB" b="0" i="0" dirty="0">
                <a:solidFill>
                  <a:srgbClr val="333333"/>
                </a:solidFill>
                <a:effectLst/>
              </a:rPr>
              <a:t>, 2018, </a:t>
            </a:r>
            <a:r>
              <a:rPr lang="en-GB" b="0" i="1" dirty="0">
                <a:solidFill>
                  <a:srgbClr val="333333"/>
                </a:solidFill>
                <a:effectLst/>
              </a:rPr>
              <a:t>5 Ways to Leverage Assertiveness and Cooperativeness in Conflict Situations Using TKI, </a:t>
            </a:r>
            <a:r>
              <a:rPr lang="en-GB" b="0" dirty="0">
                <a:solidFill>
                  <a:srgbClr val="333333"/>
                </a:solidFill>
                <a:effectLst/>
              </a:rPr>
              <a:t>online. </a:t>
            </a:r>
            <a:r>
              <a:rPr lang="en-GB" b="0" i="0" dirty="0" err="1">
                <a:solidFill>
                  <a:srgbClr val="333333"/>
                </a:solidFill>
                <a:effectLst/>
              </a:rPr>
              <a:t>Availabe</a:t>
            </a:r>
            <a:r>
              <a:rPr lang="en-GB" b="0" i="0" dirty="0">
                <a:solidFill>
                  <a:srgbClr val="333333"/>
                </a:solidFill>
                <a:effectLst/>
              </a:rPr>
              <a:t> at: </a:t>
            </a:r>
            <a:r>
              <a:rPr lang="en-GB" dirty="0">
                <a:hlinkClick r:id="rId5"/>
              </a:rPr>
              <a:t>https://coachingfederation.org/blog/conflict-situations</a:t>
            </a:r>
            <a:endParaRPr lang="en-GB" dirty="0"/>
          </a:p>
          <a:p>
            <a:r>
              <a:rPr lang="en-GB" dirty="0"/>
              <a:t>Kilmann Diagnostics, </a:t>
            </a:r>
            <a:r>
              <a:rPr lang="en-GB" dirty="0" err="1"/>
              <a:t>nd</a:t>
            </a:r>
            <a:r>
              <a:rPr lang="en-GB" dirty="0"/>
              <a:t>., </a:t>
            </a:r>
            <a:r>
              <a:rPr lang="en-GB" i="1" dirty="0"/>
              <a:t>Take the Thomas-Kilmann Conflict Mode Instrument (TKI), </a:t>
            </a:r>
            <a:r>
              <a:rPr lang="en-GB" dirty="0"/>
              <a:t>online</a:t>
            </a:r>
            <a:r>
              <a:rPr lang="en-GB" i="1" dirty="0"/>
              <a:t>. </a:t>
            </a:r>
            <a:r>
              <a:rPr lang="en-GB" dirty="0"/>
              <a:t>Available at: </a:t>
            </a:r>
            <a:r>
              <a:rPr lang="en-GB" dirty="0">
                <a:hlinkClick r:id="rId6"/>
              </a:rPr>
              <a:t>https://kilmanndiagnostics.com/overview-thomas-kilmann-conflict-mode-instrument-tki/</a:t>
            </a:r>
            <a:endParaRPr lang="en-GB" dirty="0"/>
          </a:p>
          <a:p>
            <a:r>
              <a:rPr lang="en-GB" dirty="0"/>
              <a:t>Pivotal Education, </a:t>
            </a:r>
            <a:r>
              <a:rPr lang="en-GB" dirty="0" err="1"/>
              <a:t>nd</a:t>
            </a:r>
            <a:r>
              <a:rPr lang="en-GB" dirty="0"/>
              <a:t>., </a:t>
            </a:r>
            <a:r>
              <a:rPr lang="en-GB" i="1" dirty="0"/>
              <a:t>Understanding the Theory: Conflict Styles, </a:t>
            </a:r>
            <a:r>
              <a:rPr lang="en-GB" dirty="0"/>
              <a:t>online. Available at: </a:t>
            </a:r>
            <a:r>
              <a:rPr lang="en-GB" dirty="0">
                <a:hlinkClick r:id="rId7"/>
              </a:rPr>
              <a:t>https://pivotaleducation.com/hidden-trainer-area/training-online-resources/understanding-the-theory-conflict-styles/</a:t>
            </a:r>
            <a:endParaRPr lang="en-GB" dirty="0"/>
          </a:p>
          <a:p>
            <a:r>
              <a:rPr lang="en-GB" dirty="0"/>
              <a:t>Teambuilding, </a:t>
            </a:r>
            <a:r>
              <a:rPr lang="en-GB" dirty="0" err="1"/>
              <a:t>nd</a:t>
            </a:r>
            <a:r>
              <a:rPr lang="en-GB" dirty="0"/>
              <a:t>., </a:t>
            </a:r>
            <a:r>
              <a:rPr lang="en-GB" i="1" dirty="0"/>
              <a:t>Forming - Storming - Norming – Performing, </a:t>
            </a:r>
            <a:r>
              <a:rPr lang="en-GB" dirty="0"/>
              <a:t>online. Available at: </a:t>
            </a:r>
            <a:r>
              <a:rPr lang="en-GB" dirty="0">
                <a:hlinkClick r:id="rId8"/>
              </a:rPr>
              <a:t>https://www.teambuilding.co.uk/theory/Forming-Storming-Norming-Performing.html</a:t>
            </a:r>
            <a:endParaRPr lang="en-GB" dirty="0"/>
          </a:p>
          <a:p>
            <a:r>
              <a:rPr lang="en-GB" sz="2800" dirty="0">
                <a:effectLst/>
                <a:ea typeface="Calibri" panose="020F0502020204030204" pitchFamily="34" charset="0"/>
                <a:cs typeface="Times New Roman" panose="02020603050405020304" pitchFamily="18" charset="0"/>
              </a:rPr>
              <a:t>Wellington, P., 2011. </a:t>
            </a:r>
            <a:r>
              <a:rPr lang="en-GB" sz="2800" i="1" dirty="0">
                <a:effectLst/>
                <a:ea typeface="Calibri" panose="020F0502020204030204" pitchFamily="34" charset="0"/>
                <a:cs typeface="Times New Roman" panose="02020603050405020304" pitchFamily="18" charset="0"/>
              </a:rPr>
              <a:t>Effective people management</a:t>
            </a:r>
            <a:r>
              <a:rPr lang="en-GB" sz="2800" dirty="0">
                <a:effectLst/>
                <a:ea typeface="Calibri" panose="020F0502020204030204" pitchFamily="34" charset="0"/>
                <a:cs typeface="Times New Roman" panose="02020603050405020304" pitchFamily="18" charset="0"/>
              </a:rPr>
              <a:t>, London ; Philadelphia: Kogan Page 169</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590534278"/>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2" ma:contentTypeDescription="Create a new document." ma:contentTypeScope="" ma:versionID="640adf81bae7bbc8801df69e8fc02381">
  <xsd:schema xmlns:xsd="http://www.w3.org/2001/XMLSchema" xmlns:xs="http://www.w3.org/2001/XMLSchema" xmlns:p="http://schemas.microsoft.com/office/2006/metadata/properties" xmlns:ns2="68699d18-fc88-4835-95db-008a473c433a" targetNamespace="http://schemas.microsoft.com/office/2006/metadata/properties" ma:root="true" ma:fieldsID="8641f09b80beed1604b6ddea03c7237b" ns2:_="">
    <xsd:import namespace="68699d18-fc88-4835-95db-008a473c433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05D3B1-0960-44A5-9F22-0BB37F8ED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699d18-fc88-4835-95db-008a473c43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A707FB-A23F-4C5D-9606-B4A3C658711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68BB265-35F8-4EFB-8319-F6E858C59F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1894</TotalTime>
  <Words>4927</Words>
  <Application>Microsoft Office PowerPoint</Application>
  <PresentationFormat>Widescreen</PresentationFormat>
  <Paragraphs>318</Paragraphs>
  <Slides>31</Slides>
  <Notes>24</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31</vt:i4>
      </vt:variant>
    </vt:vector>
  </HeadingPairs>
  <TitlesOfParts>
    <vt:vector size="45" baseType="lpstr">
      <vt:lpstr>arial</vt:lpstr>
      <vt:lpstr>arial</vt:lpstr>
      <vt:lpstr>Arial Narrow</vt:lpstr>
      <vt:lpstr>Calibri</vt:lpstr>
      <vt:lpstr>Calibri Light</vt:lpstr>
      <vt:lpstr>Segoe UI Emoji</vt:lpstr>
      <vt:lpstr>Times New Roman</vt:lpstr>
      <vt:lpstr>Trebuchet MS</vt:lpstr>
      <vt:lpstr>Wingdings</vt:lpstr>
      <vt:lpstr>Wingdings 3</vt:lpstr>
      <vt:lpstr>Facet</vt:lpstr>
      <vt:lpstr>Office Theme</vt:lpstr>
      <vt:lpstr>Berlin</vt:lpstr>
      <vt:lpstr>1_Office Theme</vt:lpstr>
      <vt:lpstr>   EFFECTIVE TEAM WORKING AND COMMUNICATION</vt:lpstr>
      <vt:lpstr>GROUP 1</vt:lpstr>
      <vt:lpstr>PowerPoint Presentation</vt:lpstr>
      <vt:lpstr>PowerPoint Presentation</vt:lpstr>
      <vt:lpstr>PowerPoint Presentation</vt:lpstr>
      <vt:lpstr>PowerPoint Presentation</vt:lpstr>
      <vt:lpstr>3. Differences between groups and  teams </vt:lpstr>
      <vt:lpstr>4. Characteristics of effective teams</vt:lpstr>
      <vt:lpstr>PowerPoint Presentation</vt:lpstr>
      <vt:lpstr>PowerPoint Presentation</vt:lpstr>
      <vt:lpstr>PowerPoint Presentation</vt:lpstr>
      <vt:lpstr>PowerPoint Presentation</vt:lpstr>
      <vt:lpstr>PowerPoint Presentation</vt:lpstr>
      <vt:lpstr>CONTEMPORARY CHALLENGES FACED WITHIN CARDIFF COUNCIL AND WAYS TO OVERCOME THEM </vt:lpstr>
      <vt:lpstr>CHALLENGES WITHIN THE ORGANISATION</vt:lpstr>
      <vt:lpstr>CHALLENGES WITHIN THE ORGANISATION</vt:lpstr>
      <vt:lpstr>SOLUTIONS TO THE ORGANISATIONAL ISSUES</vt:lpstr>
      <vt:lpstr>SOLUTIONS TO THE ORGANISATIONAL ISSUES</vt:lpstr>
      <vt:lpstr>REFERENCES</vt:lpstr>
      <vt:lpstr>PowerPoint Presentation</vt:lpstr>
      <vt:lpstr>Conflict handling and delegation strategies</vt:lpstr>
      <vt:lpstr>Kenneth Thomas and Ralph Kilmann Conflict Mode</vt:lpstr>
      <vt:lpstr>PowerPoint Presentation</vt:lpstr>
      <vt:lpstr>PowerPoint Presentation</vt:lpstr>
      <vt:lpstr>Conflict Handling   “The essential point to remember when you have a conflict is that you do not have a problem you have a decision to make” (Wellington, P., 2011. Effective people management, London ; Philadelphia: Kogan Page 169). </vt:lpstr>
      <vt:lpstr>Bruce Tuckman Theory  </vt:lpstr>
      <vt:lpstr>PowerPoint Presentation</vt:lpstr>
      <vt:lpstr>Team Worker </vt:lpstr>
      <vt:lpstr>Implementer </vt:lpstr>
      <vt:lpstr>Completer/Finisher   </vt:lpstr>
      <vt:lpstr>REFERENCES </vt:lpstr>
    </vt:vector>
  </TitlesOfParts>
  <Company>City of Cardiff Council - Cyngor Dinas Caerdydd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Price, Asmut</dc:creator>
  <cp:lastModifiedBy>Jolita Sipelyte</cp:lastModifiedBy>
  <cp:revision>74</cp:revision>
  <dcterms:created xsi:type="dcterms:W3CDTF">2021-05-21T13:17:38Z</dcterms:created>
  <dcterms:modified xsi:type="dcterms:W3CDTF">2021-06-09T12:13:42Z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ies>
</file>