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Lst>
  <p:notesMasterIdLst>
    <p:notesMasterId r:id="rId24"/>
  </p:notesMasterIdLst>
  <p:handoutMasterIdLst>
    <p:handoutMasterId r:id="rId25"/>
  </p:handoutMasterIdLst>
  <p:sldIdLst>
    <p:sldId id="373" r:id="rId2"/>
    <p:sldId id="386" r:id="rId3"/>
    <p:sldId id="332" r:id="rId4"/>
    <p:sldId id="334" r:id="rId5"/>
    <p:sldId id="330" r:id="rId6"/>
    <p:sldId id="336" r:id="rId7"/>
    <p:sldId id="374" r:id="rId8"/>
    <p:sldId id="375" r:id="rId9"/>
    <p:sldId id="379" r:id="rId10"/>
    <p:sldId id="377" r:id="rId11"/>
    <p:sldId id="389" r:id="rId12"/>
    <p:sldId id="376" r:id="rId13"/>
    <p:sldId id="382" r:id="rId14"/>
    <p:sldId id="383" r:id="rId15"/>
    <p:sldId id="385" r:id="rId16"/>
    <p:sldId id="378" r:id="rId17"/>
    <p:sldId id="380" r:id="rId18"/>
    <p:sldId id="381" r:id="rId19"/>
    <p:sldId id="384" r:id="rId20"/>
    <p:sldId id="391" r:id="rId21"/>
    <p:sldId id="392" r:id="rId22"/>
    <p:sldId id="320" r:id="rId23"/>
  </p:sldIdLst>
  <p:sldSz cx="9144000" cy="6858000" type="screen4x3"/>
  <p:notesSz cx="6797675" cy="9926638"/>
  <p:defaultTextStyle>
    <a:defPPr>
      <a:defRPr lang="en-US"/>
    </a:defPPr>
    <a:lvl1pPr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62167" autoAdjust="0"/>
  </p:normalViewPr>
  <p:slideViewPr>
    <p:cSldViewPr>
      <p:cViewPr varScale="1">
        <p:scale>
          <a:sx n="77" d="100"/>
          <a:sy n="77" d="100"/>
        </p:scale>
        <p:origin x="1008" y="12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200" d="100"/>
        <a:sy n="200" d="100"/>
      </p:scale>
      <p:origin x="0" y="0"/>
    </p:cViewPr>
  </p:sorterViewPr>
  <p:notesViewPr>
    <p:cSldViewPr>
      <p:cViewPr varScale="1">
        <p:scale>
          <a:sx n="56" d="100"/>
          <a:sy n="56" d="100"/>
        </p:scale>
        <p:origin x="-1854" y="-90"/>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29072F37-1419-45AA-BD00-2B6A8D8C4B73}"/>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3" name="Rectangle 3">
            <a:extLst>
              <a:ext uri="{FF2B5EF4-FFF2-40B4-BE49-F238E27FC236}">
                <a16:creationId xmlns:a16="http://schemas.microsoft.com/office/drawing/2014/main" id="{F22B1D7F-6B7F-4D2E-8AAB-5C23F614A5E7}"/>
              </a:ext>
            </a:extLst>
          </p:cNvPr>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5364" name="Rectangle 4">
            <a:extLst>
              <a:ext uri="{FF2B5EF4-FFF2-40B4-BE49-F238E27FC236}">
                <a16:creationId xmlns:a16="http://schemas.microsoft.com/office/drawing/2014/main" id="{07CBC75F-5193-4DD0-84ED-1FA679B30D67}"/>
              </a:ext>
            </a:extLst>
          </p:cNvPr>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5" name="Rectangle 5">
            <a:extLst>
              <a:ext uri="{FF2B5EF4-FFF2-40B4-BE49-F238E27FC236}">
                <a16:creationId xmlns:a16="http://schemas.microsoft.com/office/drawing/2014/main" id="{21053E7E-6EA9-4F1E-9FBD-DE44F64B7BFA}"/>
              </a:ext>
            </a:extLst>
          </p:cNvPr>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anose="020B0604020202020204" pitchFamily="34" charset="0"/>
                <a:ea typeface="MS PGothic" panose="020B0600070205080204" pitchFamily="34" charset="-128"/>
              </a:defRPr>
            </a:lvl1pPr>
          </a:lstStyle>
          <a:p>
            <a:pPr>
              <a:defRPr/>
            </a:pPr>
            <a:fld id="{67B15773-31EC-41EA-8656-1B36A1DAD8BC}" type="slidenum">
              <a:rPr lang="cy-GB" altLang="en-US"/>
              <a:pPr>
                <a:defRPr/>
              </a:pPr>
              <a:t>‹#›</a:t>
            </a:fld>
            <a:endParaRPr lang="cy-GB"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D6372DB9-F4BD-48C5-9ADB-8E0818024424}"/>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1" name="Rectangle 3">
            <a:extLst>
              <a:ext uri="{FF2B5EF4-FFF2-40B4-BE49-F238E27FC236}">
                <a16:creationId xmlns:a16="http://schemas.microsoft.com/office/drawing/2014/main" id="{2DC3624D-4AEF-499F-ABC5-C4495CE76F40}"/>
              </a:ext>
            </a:extLst>
          </p:cNvPr>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3316" name="Rectangle 4">
            <a:extLst>
              <a:ext uri="{FF2B5EF4-FFF2-40B4-BE49-F238E27FC236}">
                <a16:creationId xmlns:a16="http://schemas.microsoft.com/office/drawing/2014/main" id="{95380408-DCE3-4424-878D-D67ED8B00D4C}"/>
              </a:ext>
            </a:extLst>
          </p:cNvPr>
          <p:cNvSpPr>
            <a:spLocks noGrp="1" noRot="1" noChangeAspect="1" noChangeArrowheads="1" noTextEdit="1"/>
          </p:cNvSpPr>
          <p:nvPr>
            <p:ph type="sldImg" idx="2"/>
          </p:nvPr>
        </p:nvSpPr>
        <p:spPr bwMode="auto">
          <a:xfrm>
            <a:off x="915988" y="744538"/>
            <a:ext cx="4965700"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a:extLst>
              <a:ext uri="{FF2B5EF4-FFF2-40B4-BE49-F238E27FC236}">
                <a16:creationId xmlns:a16="http://schemas.microsoft.com/office/drawing/2014/main" id="{1E95BB8E-399C-4A3E-A434-F0D4C444351A}"/>
              </a:ext>
            </a:extLst>
          </p:cNvPr>
          <p:cNvSpPr>
            <a:spLocks noGrp="1" noChangeArrowheads="1"/>
          </p:cNvSpPr>
          <p:nvPr>
            <p:ph type="body" sz="quarter" idx="3"/>
          </p:nvPr>
        </p:nvSpPr>
        <p:spPr bwMode="auto">
          <a:xfrm>
            <a:off x="679450" y="4714875"/>
            <a:ext cx="5438775" cy="44672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a:extLst>
              <a:ext uri="{FF2B5EF4-FFF2-40B4-BE49-F238E27FC236}">
                <a16:creationId xmlns:a16="http://schemas.microsoft.com/office/drawing/2014/main" id="{80AB555E-486D-449E-98E1-C283F33FBEB4}"/>
              </a:ext>
            </a:extLst>
          </p:cNvPr>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5" name="Rectangle 7">
            <a:extLst>
              <a:ext uri="{FF2B5EF4-FFF2-40B4-BE49-F238E27FC236}">
                <a16:creationId xmlns:a16="http://schemas.microsoft.com/office/drawing/2014/main" id="{17AD08E7-009C-428E-80C5-DB7B8FFE3D2E}"/>
              </a:ext>
            </a:extLst>
          </p:cNvPr>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anose="020B0604020202020204" pitchFamily="34" charset="0"/>
                <a:ea typeface="MS PGothic" panose="020B0600070205080204" pitchFamily="34" charset="-128"/>
              </a:defRPr>
            </a:lvl1pPr>
          </a:lstStyle>
          <a:p>
            <a:pPr>
              <a:defRPr/>
            </a:pPr>
            <a:fld id="{DE6E1525-2789-4161-B270-4A7F9486EFEC}" type="slidenum">
              <a:rPr lang="cy-GB" altLang="en-US"/>
              <a:pPr>
                <a:defRPr/>
              </a:pPr>
              <a:t>‹#›</a:t>
            </a:fld>
            <a:endParaRPr lang="cy-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C556B26E-38E8-4040-A82C-58458A77FA87}"/>
              </a:ext>
            </a:extLst>
          </p:cNvPr>
          <p:cNvSpPr>
            <a:spLocks noGrp="1" noRot="1" noChangeAspect="1" noChangeArrowheads="1" noTextEdit="1"/>
          </p:cNvSpPr>
          <p:nvPr>
            <p:ph type="sldImg"/>
          </p:nvPr>
        </p:nvSpPr>
        <p:spPr>
          <a:xfrm>
            <a:off x="917575" y="744538"/>
            <a:ext cx="4962525" cy="3722687"/>
          </a:xfrm>
          <a:ln/>
        </p:spPr>
      </p:sp>
      <p:sp>
        <p:nvSpPr>
          <p:cNvPr id="28675" name="Notes Placeholder 2">
            <a:extLst>
              <a:ext uri="{FF2B5EF4-FFF2-40B4-BE49-F238E27FC236}">
                <a16:creationId xmlns:a16="http://schemas.microsoft.com/office/drawing/2014/main" id="{B7A08AD9-A4D3-4BCD-9288-F8B9A1EDA46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8676" name="Slide Number Placeholder 3">
            <a:extLst>
              <a:ext uri="{FF2B5EF4-FFF2-40B4-BE49-F238E27FC236}">
                <a16:creationId xmlns:a16="http://schemas.microsoft.com/office/drawing/2014/main" id="{F461B27B-FEF1-4CF4-A393-3178A992ABE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2C829A61-CD45-4ECC-AA20-733DC22E1B60}" type="slidenum">
              <a:rPr lang="cy-GB" altLang="en-US" sz="1200" smtClean="0">
                <a:latin typeface="Arial" panose="020B0604020202020204" pitchFamily="34" charset="0"/>
              </a:rPr>
              <a:pPr/>
              <a:t>3</a:t>
            </a:fld>
            <a:endParaRPr lang="cy-GB" altLang="en-US" sz="1200">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FBBAE3CB-93F5-4EE2-8323-EF246CAEBB90}"/>
              </a:ext>
            </a:extLst>
          </p:cNvPr>
          <p:cNvSpPr>
            <a:spLocks noGrp="1" noRot="1" noChangeAspect="1" noChangeArrowheads="1" noTextEdit="1"/>
          </p:cNvSpPr>
          <p:nvPr>
            <p:ph type="sldImg"/>
          </p:nvPr>
        </p:nvSpPr>
        <p:spPr>
          <a:xfrm>
            <a:off x="917575" y="744538"/>
            <a:ext cx="4962525" cy="3722687"/>
          </a:xfrm>
          <a:ln/>
        </p:spPr>
      </p:sp>
      <p:sp>
        <p:nvSpPr>
          <p:cNvPr id="30723" name="Notes Placeholder 2">
            <a:extLst>
              <a:ext uri="{FF2B5EF4-FFF2-40B4-BE49-F238E27FC236}">
                <a16:creationId xmlns:a16="http://schemas.microsoft.com/office/drawing/2014/main" id="{C93E9C26-0E25-4A7F-8614-CB1CFAE8AC5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0724" name="Slide Number Placeholder 3">
            <a:extLst>
              <a:ext uri="{FF2B5EF4-FFF2-40B4-BE49-F238E27FC236}">
                <a16:creationId xmlns:a16="http://schemas.microsoft.com/office/drawing/2014/main" id="{FE82A27F-8E5D-4A13-8411-2B8DD5A860B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9CF5846F-61B6-4489-AB4F-0A0EEA7FE4D6}" type="slidenum">
              <a:rPr lang="cy-GB" altLang="en-US" sz="1200" smtClean="0">
                <a:latin typeface="Arial" panose="020B0604020202020204" pitchFamily="34" charset="0"/>
              </a:rPr>
              <a:pPr/>
              <a:t>5</a:t>
            </a:fld>
            <a:endParaRPr lang="cy-GB" altLang="en-US" sz="120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FC949A34-EF79-4880-8B28-F614193FAA76}"/>
              </a:ext>
            </a:extLst>
          </p:cNvPr>
          <p:cNvSpPr>
            <a:spLocks noGrp="1" noRot="1" noChangeAspect="1" noChangeArrowheads="1" noTextEdit="1"/>
          </p:cNvSpPr>
          <p:nvPr>
            <p:ph type="sldImg"/>
          </p:nvPr>
        </p:nvSpPr>
        <p:spPr>
          <a:xfrm>
            <a:off x="917575" y="744538"/>
            <a:ext cx="4962525" cy="3722687"/>
          </a:xfrm>
          <a:ln/>
        </p:spPr>
      </p:sp>
      <p:sp>
        <p:nvSpPr>
          <p:cNvPr id="32771" name="Notes Placeholder 2">
            <a:extLst>
              <a:ext uri="{FF2B5EF4-FFF2-40B4-BE49-F238E27FC236}">
                <a16:creationId xmlns:a16="http://schemas.microsoft.com/office/drawing/2014/main" id="{7423F13F-CB83-4BE7-A95E-19079CD4649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2772" name="Slide Number Placeholder 3">
            <a:extLst>
              <a:ext uri="{FF2B5EF4-FFF2-40B4-BE49-F238E27FC236}">
                <a16:creationId xmlns:a16="http://schemas.microsoft.com/office/drawing/2014/main" id="{B65D78A0-82A7-417C-B482-3B933FA47D0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2E66BFB4-72B1-4854-9B24-3E0AE6662B35}" type="slidenum">
              <a:rPr lang="cy-GB" altLang="en-US" sz="1200" smtClean="0">
                <a:latin typeface="Arial" panose="020B0604020202020204" pitchFamily="34" charset="0"/>
              </a:rPr>
              <a:pPr/>
              <a:t>6</a:t>
            </a:fld>
            <a:endParaRPr lang="cy-GB" altLang="en-US" sz="1200">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59EC4BB4-4B80-4C88-A173-DF1CBEB43E55}"/>
              </a:ext>
            </a:extLst>
          </p:cNvPr>
          <p:cNvSpPr>
            <a:spLocks noGrp="1" noRot="1" noChangeAspect="1" noChangeArrowheads="1" noTextEdit="1"/>
          </p:cNvSpPr>
          <p:nvPr>
            <p:ph type="sldImg"/>
          </p:nvPr>
        </p:nvSpPr>
        <p:spPr>
          <a:xfrm>
            <a:off x="917575" y="744538"/>
            <a:ext cx="4962525" cy="3722687"/>
          </a:xfrm>
          <a:ln/>
        </p:spPr>
      </p:sp>
      <p:sp>
        <p:nvSpPr>
          <p:cNvPr id="34819" name="Notes Placeholder 2">
            <a:extLst>
              <a:ext uri="{FF2B5EF4-FFF2-40B4-BE49-F238E27FC236}">
                <a16:creationId xmlns:a16="http://schemas.microsoft.com/office/drawing/2014/main" id="{F841A8D2-AAB2-4F82-B5B0-4A7E76B1BE7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4820" name="Slide Number Placeholder 3">
            <a:extLst>
              <a:ext uri="{FF2B5EF4-FFF2-40B4-BE49-F238E27FC236}">
                <a16:creationId xmlns:a16="http://schemas.microsoft.com/office/drawing/2014/main" id="{B4123386-D88F-4900-8E07-362BBC28EB5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97A41480-3468-424E-AB5F-6E8CC9E5BBFB}" type="slidenum">
              <a:rPr lang="cy-GB" altLang="en-US" sz="1200" smtClean="0">
                <a:latin typeface="Arial" panose="020B0604020202020204" pitchFamily="34" charset="0"/>
              </a:rPr>
              <a:pPr/>
              <a:t>22</a:t>
            </a:fld>
            <a:endParaRPr lang="cy-GB" altLang="en-US" sz="1200">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6DDF212-A034-4FCE-8104-2647C2705972}"/>
              </a:ext>
            </a:extLst>
          </p:cNvPr>
          <p:cNvSpPr>
            <a:spLocks noGrp="1"/>
          </p:cNvSpPr>
          <p:nvPr>
            <p:ph type="dt" sz="half" idx="10"/>
          </p:nvPr>
        </p:nvSpPr>
        <p:spPr>
          <a:xfrm>
            <a:off x="395288" y="6524625"/>
            <a:ext cx="971550" cy="219075"/>
          </a:xfrm>
        </p:spPr>
        <p:txBody>
          <a:bodyPr/>
          <a:lstStyle>
            <a:lvl1pPr eaLnBrk="0" fontAlgn="base" hangingPunct="0">
              <a:spcBef>
                <a:spcPct val="0"/>
              </a:spcBef>
              <a:spcAft>
                <a:spcPct val="0"/>
              </a:spcAft>
              <a:defRPr>
                <a:latin typeface="Times" charset="0"/>
              </a:defRPr>
            </a:lvl1pPr>
          </a:lstStyle>
          <a:p>
            <a:pPr>
              <a:defRPr/>
            </a:pPr>
            <a:fld id="{3B1CD3A0-050D-407A-AAC0-CD7E70A5B4C4}" type="datetimeFigureOut">
              <a:rPr lang="en-GB"/>
              <a:pPr>
                <a:defRPr/>
              </a:pPr>
              <a:t>16/11/2018</a:t>
            </a:fld>
            <a:endParaRPr lang="en-GB"/>
          </a:p>
        </p:txBody>
      </p:sp>
      <p:sp>
        <p:nvSpPr>
          <p:cNvPr id="5" name="Footer Placeholder 4">
            <a:extLst>
              <a:ext uri="{FF2B5EF4-FFF2-40B4-BE49-F238E27FC236}">
                <a16:creationId xmlns:a16="http://schemas.microsoft.com/office/drawing/2014/main" id="{585091C9-E838-4234-99E9-330143C4C6A3}"/>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7E00D824-F0FD-41EE-8583-D3962CBDB892}"/>
              </a:ext>
            </a:extLst>
          </p:cNvPr>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13F41B2E-78C8-4B8A-B67B-37D9150BC61E}" type="slidenum">
              <a:rPr lang="en-GB" altLang="en-US"/>
              <a:pPr>
                <a:defRPr/>
              </a:pPr>
              <a:t>‹#›</a:t>
            </a:fld>
            <a:endParaRPr lang="en-GB" altLang="en-US"/>
          </a:p>
        </p:txBody>
      </p:sp>
    </p:spTree>
    <p:extLst>
      <p:ext uri="{BB962C8B-B14F-4D97-AF65-F5344CB8AC3E}">
        <p14:creationId xmlns:p14="http://schemas.microsoft.com/office/powerpoint/2010/main" val="14500131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2510E8-A2D3-4AE5-B23B-340F0AB80EFC}"/>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6471B11-6530-4E78-BF06-EDF2C3B701EB}" type="datetimeFigureOut">
              <a:rPr lang="en-GB"/>
              <a:pPr>
                <a:defRPr/>
              </a:pPr>
              <a:t>16/11/2018</a:t>
            </a:fld>
            <a:endParaRPr lang="en-GB"/>
          </a:p>
        </p:txBody>
      </p:sp>
      <p:sp>
        <p:nvSpPr>
          <p:cNvPr id="5" name="Footer Placeholder 4">
            <a:extLst>
              <a:ext uri="{FF2B5EF4-FFF2-40B4-BE49-F238E27FC236}">
                <a16:creationId xmlns:a16="http://schemas.microsoft.com/office/drawing/2014/main" id="{E90DAE70-26F1-410F-93E3-6481D1CE580D}"/>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1A4C6CE4-CB46-4728-A190-E80795F00CD9}"/>
              </a:ext>
            </a:extLst>
          </p:cNvPr>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C52D99E5-FDB3-4144-9A67-0DF7A1092C6B}" type="slidenum">
              <a:rPr lang="en-GB" altLang="en-US"/>
              <a:pPr>
                <a:defRPr/>
              </a:pPr>
              <a:t>‹#›</a:t>
            </a:fld>
            <a:endParaRPr lang="en-GB" altLang="en-US"/>
          </a:p>
        </p:txBody>
      </p:sp>
    </p:spTree>
    <p:extLst>
      <p:ext uri="{BB962C8B-B14F-4D97-AF65-F5344CB8AC3E}">
        <p14:creationId xmlns:p14="http://schemas.microsoft.com/office/powerpoint/2010/main" val="6287478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3499C2D-99CD-4C37-9123-7F84EB35FE1E}"/>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52F87C-49E7-4369-9718-BA29103876AA}" type="datetimeFigureOut">
              <a:rPr lang="en-GB"/>
              <a:pPr>
                <a:defRPr/>
              </a:pPr>
              <a:t>16/11/2018</a:t>
            </a:fld>
            <a:endParaRPr lang="en-GB"/>
          </a:p>
        </p:txBody>
      </p:sp>
      <p:sp>
        <p:nvSpPr>
          <p:cNvPr id="5" name="Slide Number Placeholder 5">
            <a:extLst>
              <a:ext uri="{FF2B5EF4-FFF2-40B4-BE49-F238E27FC236}">
                <a16:creationId xmlns:a16="http://schemas.microsoft.com/office/drawing/2014/main" id="{63A5592D-22C0-4A46-8A76-427C745D1AB9}"/>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E2F322D5-937C-42E5-9CE2-7932E36E37DD}" type="slidenum">
              <a:rPr lang="en-GB" altLang="en-US"/>
              <a:pPr>
                <a:defRPr/>
              </a:pPr>
              <a:t>‹#›</a:t>
            </a:fld>
            <a:endParaRPr lang="en-GB" altLang="en-US"/>
          </a:p>
        </p:txBody>
      </p:sp>
    </p:spTree>
    <p:extLst>
      <p:ext uri="{BB962C8B-B14F-4D97-AF65-F5344CB8AC3E}">
        <p14:creationId xmlns:p14="http://schemas.microsoft.com/office/powerpoint/2010/main" val="36538258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686D2ED-414C-4525-8CBD-A4A0AA9D8861}"/>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90D24051-A723-4CAB-AEA0-DF11D89AE46A}" type="datetimeFigureOut">
              <a:rPr lang="en-GB"/>
              <a:pPr>
                <a:defRPr/>
              </a:pPr>
              <a:t>16/11/2018</a:t>
            </a:fld>
            <a:endParaRPr lang="en-GB"/>
          </a:p>
        </p:txBody>
      </p:sp>
      <p:sp>
        <p:nvSpPr>
          <p:cNvPr id="6" name="Slide Number Placeholder 6">
            <a:extLst>
              <a:ext uri="{FF2B5EF4-FFF2-40B4-BE49-F238E27FC236}">
                <a16:creationId xmlns:a16="http://schemas.microsoft.com/office/drawing/2014/main" id="{7C3B2F61-2A76-4470-8B2C-95A72FF8BC51}"/>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B27C47F5-54B8-43BC-84D2-347FC0508BA4}" type="slidenum">
              <a:rPr lang="en-GB" altLang="en-US"/>
              <a:pPr>
                <a:defRPr/>
              </a:pPr>
              <a:t>‹#›</a:t>
            </a:fld>
            <a:endParaRPr lang="en-GB" altLang="en-US"/>
          </a:p>
        </p:txBody>
      </p:sp>
    </p:spTree>
    <p:extLst>
      <p:ext uri="{BB962C8B-B14F-4D97-AF65-F5344CB8AC3E}">
        <p14:creationId xmlns:p14="http://schemas.microsoft.com/office/powerpoint/2010/main" val="32513774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5E0451E-B038-40B6-9294-393C732BA583}"/>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BF54716-E02E-45CC-8753-C8D9E8639E34}" type="datetimeFigureOut">
              <a:rPr lang="en-GB"/>
              <a:pPr>
                <a:defRPr/>
              </a:pPr>
              <a:t>16/11/2018</a:t>
            </a:fld>
            <a:endParaRPr lang="en-GB"/>
          </a:p>
        </p:txBody>
      </p:sp>
      <p:sp>
        <p:nvSpPr>
          <p:cNvPr id="8" name="Slide Number Placeholder 8">
            <a:extLst>
              <a:ext uri="{FF2B5EF4-FFF2-40B4-BE49-F238E27FC236}">
                <a16:creationId xmlns:a16="http://schemas.microsoft.com/office/drawing/2014/main" id="{5639E14C-9EBE-4B25-9DD1-DBE7AC97441A}"/>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F8D7AF9C-2D71-430D-977D-3B3B96653E91}" type="slidenum">
              <a:rPr lang="en-GB" altLang="en-US"/>
              <a:pPr>
                <a:defRPr/>
              </a:pPr>
              <a:t>‹#›</a:t>
            </a:fld>
            <a:endParaRPr lang="en-GB" altLang="en-US"/>
          </a:p>
        </p:txBody>
      </p:sp>
    </p:spTree>
    <p:extLst>
      <p:ext uri="{BB962C8B-B14F-4D97-AF65-F5344CB8AC3E}">
        <p14:creationId xmlns:p14="http://schemas.microsoft.com/office/powerpoint/2010/main" val="25210677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37858D-A28D-4EB6-9236-0E5AB7BDC486}"/>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356206E-1367-49D3-A94F-A86D930F3B89}" type="datetimeFigureOut">
              <a:rPr lang="en-GB"/>
              <a:pPr>
                <a:defRPr/>
              </a:pPr>
              <a:t>16/11/2018</a:t>
            </a:fld>
            <a:endParaRPr lang="en-GB"/>
          </a:p>
        </p:txBody>
      </p:sp>
      <p:sp>
        <p:nvSpPr>
          <p:cNvPr id="4" name="Slide Number Placeholder 4">
            <a:extLst>
              <a:ext uri="{FF2B5EF4-FFF2-40B4-BE49-F238E27FC236}">
                <a16:creationId xmlns:a16="http://schemas.microsoft.com/office/drawing/2014/main" id="{FAAA7030-3A0B-4776-B5FC-FB0B6211E5F6}"/>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10A6D740-4B7D-4B70-8CAA-893A0E623AB3}" type="slidenum">
              <a:rPr lang="en-GB" altLang="en-US"/>
              <a:pPr>
                <a:defRPr/>
              </a:pPr>
              <a:t>‹#›</a:t>
            </a:fld>
            <a:endParaRPr lang="en-GB" altLang="en-US"/>
          </a:p>
        </p:txBody>
      </p:sp>
    </p:spTree>
    <p:extLst>
      <p:ext uri="{BB962C8B-B14F-4D97-AF65-F5344CB8AC3E}">
        <p14:creationId xmlns:p14="http://schemas.microsoft.com/office/powerpoint/2010/main" val="23131965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07CE70-F282-4432-9CEE-46F03894BBE3}"/>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7D3963C-D3F2-484B-A4AA-EDAAD6FE3749}" type="datetimeFigureOut">
              <a:rPr lang="en-GB"/>
              <a:pPr>
                <a:defRPr/>
              </a:pPr>
              <a:t>16/11/2018</a:t>
            </a:fld>
            <a:endParaRPr lang="en-GB"/>
          </a:p>
        </p:txBody>
      </p:sp>
      <p:sp>
        <p:nvSpPr>
          <p:cNvPr id="3" name="Slide Number Placeholder 3">
            <a:extLst>
              <a:ext uri="{FF2B5EF4-FFF2-40B4-BE49-F238E27FC236}">
                <a16:creationId xmlns:a16="http://schemas.microsoft.com/office/drawing/2014/main" id="{306AD081-C136-4EFE-BF81-42FC5C22FEDE}"/>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46ACB9D4-1302-4357-B124-ADD26341CE76}" type="slidenum">
              <a:rPr lang="en-GB" altLang="en-US"/>
              <a:pPr>
                <a:defRPr/>
              </a:pPr>
              <a:t>‹#›</a:t>
            </a:fld>
            <a:endParaRPr lang="en-GB" altLang="en-US"/>
          </a:p>
        </p:txBody>
      </p:sp>
    </p:spTree>
    <p:extLst>
      <p:ext uri="{BB962C8B-B14F-4D97-AF65-F5344CB8AC3E}">
        <p14:creationId xmlns:p14="http://schemas.microsoft.com/office/powerpoint/2010/main" val="36760073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a:extLst>
              <a:ext uri="{FF2B5EF4-FFF2-40B4-BE49-F238E27FC236}">
                <a16:creationId xmlns:a16="http://schemas.microsoft.com/office/drawing/2014/main" id="{7241DA61-55E7-4F0B-AE23-ED57CA78A783}"/>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1A6ACE4-5E0B-4C81-A354-A16A032FDC27}" type="datetimeFigureOut">
              <a:rPr lang="en-GB"/>
              <a:pPr>
                <a:defRPr/>
              </a:pPr>
              <a:t>16/11/2018</a:t>
            </a:fld>
            <a:endParaRPr lang="en-GB"/>
          </a:p>
        </p:txBody>
      </p:sp>
      <p:sp>
        <p:nvSpPr>
          <p:cNvPr id="6" name="Slide Number Placeholder 6">
            <a:extLst>
              <a:ext uri="{FF2B5EF4-FFF2-40B4-BE49-F238E27FC236}">
                <a16:creationId xmlns:a16="http://schemas.microsoft.com/office/drawing/2014/main" id="{32C32175-DAEB-4E63-9FFC-2FC60FE8244A}"/>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E16CDB78-3C80-4992-87EB-C458FBE0294B}" type="slidenum">
              <a:rPr lang="en-GB" altLang="en-US"/>
              <a:pPr>
                <a:defRPr/>
              </a:pPr>
              <a:t>‹#›</a:t>
            </a:fld>
            <a:endParaRPr lang="en-GB" altLang="en-US"/>
          </a:p>
        </p:txBody>
      </p:sp>
    </p:spTree>
    <p:extLst>
      <p:ext uri="{BB962C8B-B14F-4D97-AF65-F5344CB8AC3E}">
        <p14:creationId xmlns:p14="http://schemas.microsoft.com/office/powerpoint/2010/main" val="892583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a:extLst>
              <a:ext uri="{FF2B5EF4-FFF2-40B4-BE49-F238E27FC236}">
                <a16:creationId xmlns:a16="http://schemas.microsoft.com/office/drawing/2014/main" id="{D54333B0-52AD-404D-9279-D2AAE8F4C3B3}"/>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5A4779F-1DBE-42EB-82C7-CECF31C97C6D}" type="datetimeFigureOut">
              <a:rPr lang="en-GB"/>
              <a:pPr>
                <a:defRPr/>
              </a:pPr>
              <a:t>16/11/2018</a:t>
            </a:fld>
            <a:endParaRPr lang="en-GB"/>
          </a:p>
        </p:txBody>
      </p:sp>
      <p:sp>
        <p:nvSpPr>
          <p:cNvPr id="6" name="Slide Number Placeholder 6">
            <a:extLst>
              <a:ext uri="{FF2B5EF4-FFF2-40B4-BE49-F238E27FC236}">
                <a16:creationId xmlns:a16="http://schemas.microsoft.com/office/drawing/2014/main" id="{CCDDDD73-B40B-4E75-A7E3-4C6CB71AACDA}"/>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BDF4CE13-269E-4361-ACE6-3EDE570D43CC}" type="slidenum">
              <a:rPr lang="en-GB" altLang="en-US"/>
              <a:pPr>
                <a:defRPr/>
              </a:pPr>
              <a:t>‹#›</a:t>
            </a:fld>
            <a:endParaRPr lang="en-GB" altLang="en-US"/>
          </a:p>
        </p:txBody>
      </p:sp>
    </p:spTree>
    <p:extLst>
      <p:ext uri="{BB962C8B-B14F-4D97-AF65-F5344CB8AC3E}">
        <p14:creationId xmlns:p14="http://schemas.microsoft.com/office/powerpoint/2010/main" val="21304879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DEEBA8-F54C-4F10-8BCD-35CEACE58CDA}"/>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08862AC9-37A5-49EB-8D7B-9EB835A516B2}" type="datetimeFigureOut">
              <a:rPr lang="en-GB"/>
              <a:pPr>
                <a:defRPr/>
              </a:pPr>
              <a:t>16/11/2018</a:t>
            </a:fld>
            <a:endParaRPr lang="en-GB"/>
          </a:p>
        </p:txBody>
      </p:sp>
      <p:sp>
        <p:nvSpPr>
          <p:cNvPr id="5" name="Slide Number Placeholder 5">
            <a:extLst>
              <a:ext uri="{FF2B5EF4-FFF2-40B4-BE49-F238E27FC236}">
                <a16:creationId xmlns:a16="http://schemas.microsoft.com/office/drawing/2014/main" id="{EFDEA441-74B1-4B96-B42B-AF810931E3B3}"/>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C86F790B-CD64-4DC1-BFE8-286FAE9AB1CC}" type="slidenum">
              <a:rPr lang="en-GB" altLang="en-US"/>
              <a:pPr>
                <a:defRPr/>
              </a:pPr>
              <a:t>‹#›</a:t>
            </a:fld>
            <a:endParaRPr lang="en-GB" altLang="en-US"/>
          </a:p>
        </p:txBody>
      </p:sp>
    </p:spTree>
    <p:extLst>
      <p:ext uri="{BB962C8B-B14F-4D97-AF65-F5344CB8AC3E}">
        <p14:creationId xmlns:p14="http://schemas.microsoft.com/office/powerpoint/2010/main" val="24814599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EC4939-8BBC-4EA0-AC25-AE5B6B2877FE}"/>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782D51F-DAD0-4FEC-A0A7-42929DC8715A}" type="datetimeFigureOut">
              <a:rPr lang="en-GB"/>
              <a:pPr>
                <a:defRPr/>
              </a:pPr>
              <a:t>16/11/2018</a:t>
            </a:fld>
            <a:endParaRPr lang="en-GB"/>
          </a:p>
        </p:txBody>
      </p:sp>
      <p:sp>
        <p:nvSpPr>
          <p:cNvPr id="5" name="Slide Number Placeholder 5">
            <a:extLst>
              <a:ext uri="{FF2B5EF4-FFF2-40B4-BE49-F238E27FC236}">
                <a16:creationId xmlns:a16="http://schemas.microsoft.com/office/drawing/2014/main" id="{FE5AAA3F-E6DD-4926-B877-8602E54AC3C2}"/>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160E00FE-BC3D-422D-815F-CFE0EE1BFBBE}" type="slidenum">
              <a:rPr lang="en-GB" altLang="en-US"/>
              <a:pPr>
                <a:defRPr/>
              </a:pPr>
              <a:t>‹#›</a:t>
            </a:fld>
            <a:endParaRPr lang="en-GB" altLang="en-US"/>
          </a:p>
        </p:txBody>
      </p:sp>
    </p:spTree>
    <p:extLst>
      <p:ext uri="{BB962C8B-B14F-4D97-AF65-F5344CB8AC3E}">
        <p14:creationId xmlns:p14="http://schemas.microsoft.com/office/powerpoint/2010/main" val="40610508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B8ABF5D-3A45-4B19-9AE8-6411E6F9AA46}"/>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8BAA386-5C71-4470-8566-48C68CE0CC3F}"/>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0781E546-42FA-495E-9A2C-B006CB5C3610}"/>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5FD97A5F-F906-4591-B50A-05DD79084E12}" type="datetimeFigureOut">
              <a:rPr lang="en-GB"/>
              <a:pPr>
                <a:defRPr/>
              </a:pPr>
              <a:t>16/11/2018</a:t>
            </a:fld>
            <a:endParaRPr lang="en-GB" dirty="0"/>
          </a:p>
        </p:txBody>
      </p:sp>
      <p:sp>
        <p:nvSpPr>
          <p:cNvPr id="6" name="Slide Number Placeholder 5">
            <a:extLst>
              <a:ext uri="{FF2B5EF4-FFF2-40B4-BE49-F238E27FC236}">
                <a16:creationId xmlns:a16="http://schemas.microsoft.com/office/drawing/2014/main" id="{8B6F498A-F29A-4294-A065-5E761C5903D9}"/>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ea typeface="MS PGothic" panose="020B0600070205080204" pitchFamily="34" charset="-128"/>
              </a:defRPr>
            </a:lvl1pPr>
          </a:lstStyle>
          <a:p>
            <a:pPr>
              <a:defRPr/>
            </a:pPr>
            <a:fld id="{721AEB27-0483-4D7F-BAA5-F2666D1A0B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123" r:id="rId1"/>
    <p:sldLayoutId id="2147484124" r:id="rId2"/>
    <p:sldLayoutId id="2147484125" r:id="rId3"/>
    <p:sldLayoutId id="2147484126" r:id="rId4"/>
    <p:sldLayoutId id="2147484127" r:id="rId5"/>
    <p:sldLayoutId id="2147484128" r:id="rId6"/>
    <p:sldLayoutId id="2147484129" r:id="rId7"/>
    <p:sldLayoutId id="2147484130" r:id="rId8"/>
    <p:sldLayoutId id="2147484131" r:id="rId9"/>
    <p:sldLayoutId id="2147484132" r:id="rId10"/>
    <p:sldLayoutId id="2147484133" r:id="rId11"/>
  </p:sldLayoutIdLst>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www.spicker.uk/social-policy/politics.htm#well-being"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www.spicker.uk/social-policy/need.htm"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fee.org/articles/12-reasons-to-oppose-the-welfare-state/"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bbc.co.uk/news/av/uk-21766742/welfare-reform-are-there-deserving-and-undeserving-poor"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timesmachine.nytimes.com/timesmachine/1896/05/03/105748065.pdf"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www.bsa.natcen.ac.uk/media/39254/bsa35_work.pdf"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www.bsa.natcen.ac.uk/media/39284/bsa35_full-report.pdf?_ga=2.176893413.1327370704.1542310522-2047538818.1537948035"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4">
            <a:extLst>
              <a:ext uri="{FF2B5EF4-FFF2-40B4-BE49-F238E27FC236}">
                <a16:creationId xmlns:a16="http://schemas.microsoft.com/office/drawing/2014/main" id="{B3E1BD40-6C07-4E70-BE95-4CA4197CD6A3}"/>
              </a:ext>
            </a:extLst>
          </p:cNvPr>
          <p:cNvSpPr>
            <a:spLocks noGrp="1"/>
          </p:cNvSpPr>
          <p:nvPr>
            <p:ph type="ctrTitle"/>
          </p:nvPr>
        </p:nvSpPr>
        <p:spPr/>
        <p:txBody>
          <a:bodyPr/>
          <a:lstStyle/>
          <a:p>
            <a:r>
              <a:rPr lang="en-GB" altLang="en-US" dirty="0"/>
              <a:t/>
            </a:r>
            <a:br>
              <a:rPr lang="en-GB" altLang="en-US" dirty="0"/>
            </a:br>
            <a:endParaRPr lang="en-GB" altLang="en-US" dirty="0"/>
          </a:p>
        </p:txBody>
      </p:sp>
      <p:sp>
        <p:nvSpPr>
          <p:cNvPr id="6" name="Subtitle 5">
            <a:extLst>
              <a:ext uri="{FF2B5EF4-FFF2-40B4-BE49-F238E27FC236}">
                <a16:creationId xmlns:a16="http://schemas.microsoft.com/office/drawing/2014/main" id="{4F0D2B0C-3DDE-44A4-93F7-977EC61C5A1F}"/>
              </a:ext>
            </a:extLst>
          </p:cNvPr>
          <p:cNvSpPr>
            <a:spLocks noGrp="1"/>
          </p:cNvSpPr>
          <p:nvPr>
            <p:ph type="subTitle" idx="1"/>
          </p:nvPr>
        </p:nvSpPr>
        <p:spPr>
          <a:xfrm>
            <a:off x="1369368" y="2132856"/>
            <a:ext cx="6400800" cy="1752600"/>
          </a:xfrm>
        </p:spPr>
        <p:txBody>
          <a:bodyPr/>
          <a:lstStyle/>
          <a:p>
            <a:pPr>
              <a:defRPr/>
            </a:pPr>
            <a:r>
              <a:rPr lang="en-GB" dirty="0"/>
              <a:t>Welfare and Social Policy</a:t>
            </a:r>
          </a:p>
          <a:p>
            <a:pPr>
              <a:defRPr/>
            </a:pPr>
            <a:r>
              <a:rPr lang="en-GB" dirty="0"/>
              <a:t>Practice, Policy and Theory</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69680-9D0B-457C-984F-2C40EF83EC1F}"/>
              </a:ext>
            </a:extLst>
          </p:cNvPr>
          <p:cNvSpPr>
            <a:spLocks noGrp="1"/>
          </p:cNvSpPr>
          <p:nvPr>
            <p:ph type="title"/>
          </p:nvPr>
        </p:nvSpPr>
        <p:spPr>
          <a:xfrm>
            <a:off x="611560" y="1844824"/>
            <a:ext cx="8229600" cy="1143000"/>
          </a:xfrm>
        </p:spPr>
        <p:txBody>
          <a:bodyPr/>
          <a:lstStyle/>
          <a:p>
            <a:r>
              <a:rPr lang="en-GB" dirty="0"/>
              <a:t>What is the purpose of the ‘state’ or government?</a:t>
            </a:r>
          </a:p>
        </p:txBody>
      </p:sp>
      <p:sp>
        <p:nvSpPr>
          <p:cNvPr id="3" name="AutoShape 2" descr="Image result for thinki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8" name="Picture 4" descr="Image result for thinki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60232" y="3429000"/>
            <a:ext cx="1896145" cy="18961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5171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0B780-1385-482C-83C3-E65CE36E2C63}"/>
              </a:ext>
            </a:extLst>
          </p:cNvPr>
          <p:cNvSpPr>
            <a:spLocks noGrp="1"/>
          </p:cNvSpPr>
          <p:nvPr>
            <p:ph type="title"/>
          </p:nvPr>
        </p:nvSpPr>
        <p:spPr/>
        <p:txBody>
          <a:bodyPr/>
          <a:lstStyle/>
          <a:p>
            <a:r>
              <a:rPr lang="en-GB" dirty="0"/>
              <a:t>What is Welfare?</a:t>
            </a:r>
          </a:p>
        </p:txBody>
      </p:sp>
      <p:sp>
        <p:nvSpPr>
          <p:cNvPr id="3" name="Content Placeholder 2">
            <a:extLst>
              <a:ext uri="{FF2B5EF4-FFF2-40B4-BE49-F238E27FC236}">
                <a16:creationId xmlns:a16="http://schemas.microsoft.com/office/drawing/2014/main" id="{0CB9FB12-FA2F-476A-B4CE-0CEADEBFA7D6}"/>
              </a:ext>
            </a:extLst>
          </p:cNvPr>
          <p:cNvSpPr>
            <a:spLocks noGrp="1"/>
          </p:cNvSpPr>
          <p:nvPr>
            <p:ph idx="1"/>
          </p:nvPr>
        </p:nvSpPr>
        <p:spPr/>
        <p:txBody>
          <a:bodyPr/>
          <a:lstStyle/>
          <a:p>
            <a:r>
              <a:rPr lang="en-GB" sz="2400" dirty="0"/>
              <a:t>Welfare is an ambiguous term, used in three main senses:</a:t>
            </a:r>
          </a:p>
          <a:p>
            <a:pPr marL="0" indent="0">
              <a:buNone/>
            </a:pPr>
            <a:endParaRPr lang="en-GB" sz="2400" dirty="0"/>
          </a:p>
          <a:p>
            <a:r>
              <a:rPr lang="en-GB" sz="2400" dirty="0"/>
              <a:t>Welfare commonly refers to </a:t>
            </a:r>
            <a:r>
              <a:rPr lang="en-GB" sz="2400" dirty="0">
                <a:hlinkClick r:id="rId3"/>
              </a:rPr>
              <a:t>'well-being'</a:t>
            </a:r>
            <a:r>
              <a:rPr lang="en-GB" sz="2400" dirty="0"/>
              <a:t>. In welfare economics, welfare is understood in terms of 'utility'; people's well-being or interests consist of the things they choose to have.</a:t>
            </a:r>
          </a:p>
          <a:p>
            <a:pPr marL="0" indent="0">
              <a:buNone/>
            </a:pPr>
            <a:endParaRPr lang="en-GB" sz="2400" dirty="0"/>
          </a:p>
          <a:p>
            <a:pPr marL="0" indent="0">
              <a:buNone/>
            </a:pPr>
            <a:endParaRPr lang="en-GB" sz="2400" dirty="0"/>
          </a:p>
          <a:p>
            <a:pPr marL="0" indent="0">
              <a:buNone/>
            </a:pPr>
            <a:r>
              <a:rPr lang="en-GB" sz="2400" dirty="0"/>
              <a:t>(Spiker, 2018)</a:t>
            </a:r>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DDDD0F4-9D94-4BC0-A506-0C4C955068A6}"/>
              </a:ext>
            </a:extLst>
          </p:cNvPr>
          <p:cNvSpPr>
            <a:spLocks noGrp="1"/>
          </p:cNvSpPr>
          <p:nvPr>
            <p:ph idx="1"/>
          </p:nvPr>
        </p:nvSpPr>
        <p:spPr>
          <a:xfrm>
            <a:off x="457200" y="1052736"/>
            <a:ext cx="8229600" cy="3917032"/>
          </a:xfrm>
        </p:spPr>
        <p:txBody>
          <a:bodyPr/>
          <a:lstStyle/>
          <a:p>
            <a:r>
              <a:rPr lang="en-GB" dirty="0"/>
              <a:t>Welfare also refers to the range of services which are provided to protect people in a number of conditions, including childhood, sickness and old age. The idea of the 'welfare state' is an example. This is equivalent to the term 'social protection' in the European Union.</a:t>
            </a:r>
          </a:p>
          <a:p>
            <a:endParaRPr lang="en-GB" dirty="0"/>
          </a:p>
          <a:p>
            <a:r>
              <a:rPr lang="en-GB" dirty="0"/>
              <a:t>(Spiker, 2018)</a:t>
            </a:r>
          </a:p>
          <a:p>
            <a:pPr marL="0" indent="0">
              <a:buNone/>
            </a:pP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BC97FF00-09FC-471C-A3B3-59D30D14E06B}"/>
              </a:ext>
            </a:extLst>
          </p:cNvPr>
          <p:cNvSpPr>
            <a:spLocks noGrp="1"/>
          </p:cNvSpPr>
          <p:nvPr>
            <p:ph idx="1"/>
          </p:nvPr>
        </p:nvSpPr>
        <p:spPr>
          <a:xfrm>
            <a:off x="457200" y="1052736"/>
            <a:ext cx="8229600" cy="3917032"/>
          </a:xfrm>
        </p:spPr>
        <p:txBody>
          <a:bodyPr/>
          <a:lstStyle/>
          <a:p>
            <a:r>
              <a:rPr lang="en-GB" sz="2400" dirty="0"/>
              <a:t>In the United States, welfare refers specifically to financial assistance to poor people (e.g. Temporary Aid to Needy Families). This usage is not generally reflected elsewhere, but it has been adopted by politicians in the UK in recent years. </a:t>
            </a:r>
          </a:p>
          <a:p>
            <a:r>
              <a:rPr lang="en-GB" sz="2400" dirty="0"/>
              <a:t>Welfare is often associated with </a:t>
            </a:r>
            <a:r>
              <a:rPr lang="en-GB" sz="2400" dirty="0">
                <a:hlinkClick r:id="rId3"/>
              </a:rPr>
              <a:t>needs</a:t>
            </a:r>
            <a:r>
              <a:rPr lang="en-GB" sz="2400" dirty="0"/>
              <a:t>, but it goes beyond what people need; to achieve well being, people must have choices, and the scope to choose personal goals and ambitions</a:t>
            </a:r>
          </a:p>
          <a:p>
            <a:endParaRPr lang="en-GB" sz="2400" dirty="0"/>
          </a:p>
          <a:p>
            <a:r>
              <a:rPr lang="en-GB" sz="2400" dirty="0"/>
              <a:t>(Spiker, 2018)</a:t>
            </a:r>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BACF9C45-997D-4E11-A694-456F1FD1CD8D}"/>
              </a:ext>
            </a:extLst>
          </p:cNvPr>
          <p:cNvSpPr>
            <a:spLocks noGrp="1"/>
          </p:cNvSpPr>
          <p:nvPr>
            <p:ph type="title"/>
          </p:nvPr>
        </p:nvSpPr>
        <p:spPr/>
        <p:txBody>
          <a:bodyPr/>
          <a:lstStyle/>
          <a:p>
            <a:r>
              <a:rPr lang="en-GB" altLang="en-US" dirty="0"/>
              <a:t>Why should we have welfare?</a:t>
            </a:r>
          </a:p>
        </p:txBody>
      </p:sp>
      <p:sp>
        <p:nvSpPr>
          <p:cNvPr id="2" name="Content Placeholder 1">
            <a:extLst>
              <a:ext uri="{FF2B5EF4-FFF2-40B4-BE49-F238E27FC236}">
                <a16:creationId xmlns:a16="http://schemas.microsoft.com/office/drawing/2014/main" id="{FF7FDF3A-D796-487F-BD9E-C6AF220E670C}"/>
              </a:ext>
            </a:extLst>
          </p:cNvPr>
          <p:cNvSpPr>
            <a:spLocks noGrp="1"/>
          </p:cNvSpPr>
          <p:nvPr>
            <p:ph idx="1"/>
          </p:nvPr>
        </p:nvSpPr>
        <p:spPr/>
        <p:txBody>
          <a:bodyPr/>
          <a:lstStyle/>
          <a:p>
            <a:r>
              <a:rPr lang="en-GB" sz="2400" i="1" dirty="0"/>
              <a:t>humanitarian. </a:t>
            </a:r>
            <a:r>
              <a:rPr lang="en-GB" sz="2400" dirty="0"/>
              <a:t>Concerns about poverty and need have been central to many developments.</a:t>
            </a:r>
          </a:p>
          <a:p>
            <a:pPr marL="0" indent="0">
              <a:buNone/>
            </a:pPr>
            <a:endParaRPr lang="en-GB" sz="2400" dirty="0"/>
          </a:p>
          <a:p>
            <a:r>
              <a:rPr lang="en-GB" sz="2400" i="1" dirty="0"/>
              <a:t>Religious. </a:t>
            </a:r>
            <a:r>
              <a:rPr lang="en-GB" sz="2400" dirty="0"/>
              <a:t>Several of the world's major religions make charity a religious duty. Beyond charity, Catholicism recognises a duty of social  solidarity (or mutual social responsibility); Judaism, Islam and Lutheran Christianity require collective responsibility for one's community.</a:t>
            </a:r>
          </a:p>
          <a:p>
            <a:pPr marL="0" indent="0">
              <a:buNone/>
            </a:pP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C386D30-7DB3-4489-BF4C-F1B05E6D4A00}"/>
              </a:ext>
            </a:extLst>
          </p:cNvPr>
          <p:cNvSpPr>
            <a:spLocks noGrp="1"/>
          </p:cNvSpPr>
          <p:nvPr>
            <p:ph idx="1"/>
          </p:nvPr>
        </p:nvSpPr>
        <p:spPr>
          <a:xfrm>
            <a:off x="457200" y="1124744"/>
            <a:ext cx="8229600" cy="3917032"/>
          </a:xfrm>
        </p:spPr>
        <p:txBody>
          <a:bodyPr/>
          <a:lstStyle/>
          <a:p>
            <a:r>
              <a:rPr lang="en-GB" sz="2400" i="1" dirty="0"/>
              <a:t>mutual self-interest. </a:t>
            </a:r>
            <a:r>
              <a:rPr lang="en-GB" sz="2400" dirty="0"/>
              <a:t>Many welfare systems have developed, not from state activity, but from a combination of mutualist activities, gradually reinforced by government.</a:t>
            </a:r>
          </a:p>
          <a:p>
            <a:r>
              <a:rPr lang="en-GB" sz="2400" i="1" dirty="0"/>
              <a:t>Democratic. </a:t>
            </a:r>
            <a:r>
              <a:rPr lang="en-GB" sz="2400" dirty="0"/>
              <a:t>Social protection has developed in tandem with democratic rights.</a:t>
            </a:r>
          </a:p>
          <a:p>
            <a:endParaRPr lang="en-GB" dirty="0"/>
          </a:p>
        </p:txBody>
      </p:sp>
    </p:spTree>
    <p:extLst>
      <p:ext uri="{BB962C8B-B14F-4D97-AF65-F5344CB8AC3E}">
        <p14:creationId xmlns:p14="http://schemas.microsoft.com/office/powerpoint/2010/main" val="11877006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D5A6A3-09AE-4437-A220-567F5A0A5624}"/>
              </a:ext>
            </a:extLst>
          </p:cNvPr>
          <p:cNvSpPr>
            <a:spLocks noGrp="1"/>
          </p:cNvSpPr>
          <p:nvPr>
            <p:ph idx="1"/>
          </p:nvPr>
        </p:nvSpPr>
        <p:spPr>
          <a:xfrm>
            <a:off x="457200" y="620688"/>
            <a:ext cx="8229600" cy="3917032"/>
          </a:xfrm>
        </p:spPr>
        <p:txBody>
          <a:bodyPr/>
          <a:lstStyle/>
          <a:p>
            <a:r>
              <a:rPr lang="en-GB" sz="2400" i="1" dirty="0"/>
              <a:t>practical</a:t>
            </a:r>
            <a:r>
              <a:rPr lang="en-GB" sz="2400" dirty="0"/>
              <a:t>. Welfare provision has economic and social benefits. Countries with more extensive systems of social protection tend to be richer and have less poverty. (The main difficulty of evaluating this is knowing which comes first, wealth or welfare.)</a:t>
            </a:r>
          </a:p>
          <a:p>
            <a:endParaRPr lang="en-GB" dirty="0"/>
          </a:p>
          <a:p>
            <a:r>
              <a:rPr lang="en-GB" dirty="0"/>
              <a:t>(Spiker, 2017)</a:t>
            </a:r>
          </a:p>
          <a:p>
            <a:pPr marL="0" indent="0">
              <a:buNone/>
            </a:pPr>
            <a:endParaRPr lang="en-GB" dirty="0"/>
          </a:p>
        </p:txBody>
      </p:sp>
    </p:spTree>
    <p:extLst>
      <p:ext uri="{BB962C8B-B14F-4D97-AF65-F5344CB8AC3E}">
        <p14:creationId xmlns:p14="http://schemas.microsoft.com/office/powerpoint/2010/main" val="15292289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57761-2306-4E7E-82C2-223858E7BBF4}"/>
              </a:ext>
            </a:extLst>
          </p:cNvPr>
          <p:cNvSpPr>
            <a:spLocks noGrp="1"/>
          </p:cNvSpPr>
          <p:nvPr>
            <p:ph type="title"/>
          </p:nvPr>
        </p:nvSpPr>
        <p:spPr/>
        <p:txBody>
          <a:bodyPr/>
          <a:lstStyle/>
          <a:p>
            <a:r>
              <a:rPr lang="en-GB" dirty="0"/>
              <a:t>Arguments against welfare</a:t>
            </a:r>
          </a:p>
        </p:txBody>
      </p:sp>
      <p:sp>
        <p:nvSpPr>
          <p:cNvPr id="3" name="Content Placeholder 2">
            <a:extLst>
              <a:ext uri="{FF2B5EF4-FFF2-40B4-BE49-F238E27FC236}">
                <a16:creationId xmlns:a16="http://schemas.microsoft.com/office/drawing/2014/main" id="{5144B25C-AB11-4857-97CB-0ACAB2315766}"/>
              </a:ext>
            </a:extLst>
          </p:cNvPr>
          <p:cNvSpPr>
            <a:spLocks noGrp="1"/>
          </p:cNvSpPr>
          <p:nvPr>
            <p:ph idx="1"/>
          </p:nvPr>
        </p:nvSpPr>
        <p:spPr>
          <a:xfrm>
            <a:off x="457200" y="1417638"/>
            <a:ext cx="8229600" cy="3917032"/>
          </a:xfrm>
        </p:spPr>
        <p:txBody>
          <a:bodyPr/>
          <a:lstStyle/>
          <a:p>
            <a:r>
              <a:rPr lang="en-GB" dirty="0"/>
              <a:t>objections to the provision of welfare come from the radical right (French Front National/Finnish True Finns/BNP)</a:t>
            </a:r>
          </a:p>
          <a:p>
            <a:endParaRPr lang="en-GB" dirty="0"/>
          </a:p>
          <a:p>
            <a:pPr marL="0" indent="0">
              <a:buNone/>
            </a:pPr>
            <a:r>
              <a:rPr lang="en-GB" dirty="0"/>
              <a:t>welfare state as a “social protection for those who belong to the ethnically defined community and who have contributed to it” (</a:t>
            </a:r>
            <a:r>
              <a:rPr lang="en-GB" dirty="0" err="1"/>
              <a:t>Kitschelt</a:t>
            </a:r>
            <a:r>
              <a:rPr lang="en-GB" dirty="0"/>
              <a:t>, 1995: 22). </a:t>
            </a:r>
          </a:p>
          <a:p>
            <a:endParaRPr lang="en-GB" dirty="0"/>
          </a:p>
          <a:p>
            <a:endParaRPr lang="en-GB" dirty="0"/>
          </a:p>
        </p:txBody>
      </p:sp>
    </p:spTree>
    <p:extLst>
      <p:ext uri="{BB962C8B-B14F-4D97-AF65-F5344CB8AC3E}">
        <p14:creationId xmlns:p14="http://schemas.microsoft.com/office/powerpoint/2010/main" val="24506413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ECABB-D16A-4A62-9B36-BFE48FD1A8C2}"/>
              </a:ext>
            </a:extLst>
          </p:cNvPr>
          <p:cNvSpPr>
            <a:spLocks noGrp="1"/>
          </p:cNvSpPr>
          <p:nvPr>
            <p:ph type="title"/>
          </p:nvPr>
        </p:nvSpPr>
        <p:spPr/>
        <p:txBody>
          <a:bodyPr/>
          <a:lstStyle/>
          <a:p>
            <a:r>
              <a:rPr lang="en-GB" dirty="0"/>
              <a:t>12 arguments against welfare</a:t>
            </a:r>
          </a:p>
        </p:txBody>
      </p:sp>
      <p:sp>
        <p:nvSpPr>
          <p:cNvPr id="3" name="Content Placeholder 2">
            <a:extLst>
              <a:ext uri="{FF2B5EF4-FFF2-40B4-BE49-F238E27FC236}">
                <a16:creationId xmlns:a16="http://schemas.microsoft.com/office/drawing/2014/main" id="{C989C8B0-FAF0-40CA-B22F-632AC789C466}"/>
              </a:ext>
            </a:extLst>
          </p:cNvPr>
          <p:cNvSpPr>
            <a:spLocks noGrp="1"/>
          </p:cNvSpPr>
          <p:nvPr>
            <p:ph idx="1"/>
          </p:nvPr>
        </p:nvSpPr>
        <p:spPr/>
        <p:txBody>
          <a:bodyPr/>
          <a:lstStyle/>
          <a:p>
            <a:r>
              <a:rPr lang="en-GB" dirty="0"/>
              <a:t>Can you name some?</a:t>
            </a:r>
          </a:p>
          <a:p>
            <a:endParaRPr lang="en-GB" dirty="0"/>
          </a:p>
          <a:p>
            <a:r>
              <a:rPr lang="en-GB" dirty="0">
                <a:hlinkClick r:id="rId2"/>
              </a:rPr>
              <a:t>https://</a:t>
            </a:r>
            <a:r>
              <a:rPr lang="en-GB" dirty="0" err="1">
                <a:hlinkClick r:id="rId2"/>
              </a:rPr>
              <a:t>fee.org</a:t>
            </a:r>
            <a:r>
              <a:rPr lang="en-GB" dirty="0">
                <a:hlinkClick r:id="rId2"/>
              </a:rPr>
              <a:t>/articles/12-reasons-to-oppose-the-welfare-state/</a:t>
            </a:r>
            <a:endParaRPr lang="en-GB" dirty="0"/>
          </a:p>
          <a:p>
            <a:pPr marL="0" indent="0">
              <a:buNone/>
            </a:pPr>
            <a:endParaRPr lang="en-GB" dirty="0"/>
          </a:p>
        </p:txBody>
      </p:sp>
    </p:spTree>
    <p:extLst>
      <p:ext uri="{BB962C8B-B14F-4D97-AF65-F5344CB8AC3E}">
        <p14:creationId xmlns:p14="http://schemas.microsoft.com/office/powerpoint/2010/main" val="12901477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F267D-7D21-4027-8BF7-13B4A1E2DCCD}"/>
              </a:ext>
            </a:extLst>
          </p:cNvPr>
          <p:cNvSpPr>
            <a:spLocks noGrp="1"/>
          </p:cNvSpPr>
          <p:nvPr>
            <p:ph type="title"/>
          </p:nvPr>
        </p:nvSpPr>
        <p:spPr/>
        <p:txBody>
          <a:bodyPr/>
          <a:lstStyle/>
          <a:p>
            <a:r>
              <a:rPr lang="en-GB" dirty="0"/>
              <a:t>Theory: Needs versus Wants </a:t>
            </a:r>
          </a:p>
        </p:txBody>
      </p:sp>
      <p:sp>
        <p:nvSpPr>
          <p:cNvPr id="3" name="Content Placeholder 2">
            <a:extLst>
              <a:ext uri="{FF2B5EF4-FFF2-40B4-BE49-F238E27FC236}">
                <a16:creationId xmlns:a16="http://schemas.microsoft.com/office/drawing/2014/main" id="{805EF40D-08C9-409A-B694-6B08F7466753}"/>
              </a:ext>
            </a:extLst>
          </p:cNvPr>
          <p:cNvSpPr>
            <a:spLocks noGrp="1"/>
          </p:cNvSpPr>
          <p:nvPr>
            <p:ph idx="1"/>
          </p:nvPr>
        </p:nvSpPr>
        <p:spPr>
          <a:xfrm>
            <a:off x="457200" y="846138"/>
            <a:ext cx="8229600" cy="3917032"/>
          </a:xfrm>
        </p:spPr>
        <p:txBody>
          <a:bodyPr/>
          <a:lstStyle/>
          <a:p>
            <a:pPr marL="0" indent="0">
              <a:buNone/>
            </a:pPr>
            <a:endParaRPr lang="en-GB" dirty="0"/>
          </a:p>
          <a:p>
            <a:pPr marL="0" indent="0">
              <a:buNone/>
            </a:pPr>
            <a:r>
              <a:rPr lang="en-GB" dirty="0"/>
              <a:t>two different types of need, normative and comparative, which represent claims of different types.</a:t>
            </a:r>
          </a:p>
          <a:p>
            <a:pPr marL="0" indent="0">
              <a:buNone/>
            </a:pPr>
            <a:endParaRPr lang="en-GB" dirty="0"/>
          </a:p>
          <a:p>
            <a:pPr marL="0" indent="0">
              <a:buNone/>
            </a:pPr>
            <a:r>
              <a:rPr lang="en-GB" dirty="0"/>
              <a:t>Normative need is established by experts, as a fixed level; comparative need is based on a comparison with others.</a:t>
            </a:r>
          </a:p>
          <a:p>
            <a:pPr marL="0" indent="0" algn="r">
              <a:buNone/>
            </a:pPr>
            <a:r>
              <a:rPr lang="en-GB" dirty="0"/>
              <a:t>Bradshaw (1972)</a:t>
            </a:r>
          </a:p>
          <a:p>
            <a:pPr marL="0" indent="0">
              <a:buNone/>
            </a:pPr>
            <a:endParaRPr lang="en-GB" dirty="0"/>
          </a:p>
        </p:txBody>
      </p:sp>
    </p:spTree>
    <p:extLst>
      <p:ext uri="{BB962C8B-B14F-4D97-AF65-F5344CB8AC3E}">
        <p14:creationId xmlns:p14="http://schemas.microsoft.com/office/powerpoint/2010/main" val="9066615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27A37-299D-48AF-A8F8-868F6ABD7C5B}"/>
              </a:ext>
            </a:extLst>
          </p:cNvPr>
          <p:cNvSpPr>
            <a:spLocks noGrp="1"/>
          </p:cNvSpPr>
          <p:nvPr>
            <p:ph type="title"/>
          </p:nvPr>
        </p:nvSpPr>
        <p:spPr/>
        <p:txBody>
          <a:bodyPr/>
          <a:lstStyle/>
          <a:p>
            <a:r>
              <a:rPr lang="en-GB" dirty="0"/>
              <a:t>Deserving or undeserving poor?</a:t>
            </a:r>
          </a:p>
        </p:txBody>
      </p:sp>
      <p:sp>
        <p:nvSpPr>
          <p:cNvPr id="3" name="Content Placeholder 2">
            <a:extLst>
              <a:ext uri="{FF2B5EF4-FFF2-40B4-BE49-F238E27FC236}">
                <a16:creationId xmlns:a16="http://schemas.microsoft.com/office/drawing/2014/main" id="{B14C74FA-A9D2-4B59-BFDE-09BC39797370}"/>
              </a:ext>
            </a:extLst>
          </p:cNvPr>
          <p:cNvSpPr>
            <a:spLocks noGrp="1"/>
          </p:cNvSpPr>
          <p:nvPr>
            <p:ph idx="1"/>
          </p:nvPr>
        </p:nvSpPr>
        <p:spPr/>
        <p:txBody>
          <a:bodyPr/>
          <a:lstStyle/>
          <a:p>
            <a:r>
              <a:rPr lang="en-GB" dirty="0">
                <a:hlinkClick r:id="rId2"/>
              </a:rPr>
              <a:t>https://</a:t>
            </a:r>
            <a:r>
              <a:rPr lang="en-GB" dirty="0" err="1">
                <a:hlinkClick r:id="rId2"/>
              </a:rPr>
              <a:t>www.bbc.co.uk</a:t>
            </a:r>
            <a:r>
              <a:rPr lang="en-GB" dirty="0">
                <a:hlinkClick r:id="rId2"/>
              </a:rPr>
              <a:t>/news/</a:t>
            </a:r>
            <a:r>
              <a:rPr lang="en-GB" dirty="0" err="1">
                <a:hlinkClick r:id="rId2"/>
              </a:rPr>
              <a:t>av</a:t>
            </a:r>
            <a:r>
              <a:rPr lang="en-GB" dirty="0">
                <a:hlinkClick r:id="rId2"/>
              </a:rPr>
              <a:t>/uk-21766742/welfare-reform-are-there-deserving-and-undeserving-poor</a:t>
            </a:r>
            <a:endParaRPr lang="en-GB" dirty="0"/>
          </a:p>
          <a:p>
            <a:pPr marL="0" indent="0">
              <a:buNone/>
            </a:pPr>
            <a:endParaRPr lang="en-GB" dirty="0"/>
          </a:p>
        </p:txBody>
      </p:sp>
    </p:spTree>
    <p:extLst>
      <p:ext uri="{BB962C8B-B14F-4D97-AF65-F5344CB8AC3E}">
        <p14:creationId xmlns:p14="http://schemas.microsoft.com/office/powerpoint/2010/main" val="8437640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6DE4B-607A-400D-91B8-7B93B12FEA16}"/>
              </a:ext>
            </a:extLst>
          </p:cNvPr>
          <p:cNvSpPr>
            <a:spLocks noGrp="1"/>
          </p:cNvSpPr>
          <p:nvPr>
            <p:ph type="title"/>
          </p:nvPr>
        </p:nvSpPr>
        <p:spPr/>
        <p:txBody>
          <a:bodyPr/>
          <a:lstStyle/>
          <a:p>
            <a:r>
              <a:rPr lang="en-GB" dirty="0"/>
              <a:t>Deserving poor theory of welfare</a:t>
            </a:r>
          </a:p>
        </p:txBody>
      </p:sp>
      <p:sp>
        <p:nvSpPr>
          <p:cNvPr id="3" name="Content Placeholder 2">
            <a:extLst>
              <a:ext uri="{FF2B5EF4-FFF2-40B4-BE49-F238E27FC236}">
                <a16:creationId xmlns:a16="http://schemas.microsoft.com/office/drawing/2014/main" id="{E1AA6CE0-C9F1-4011-84DE-F277C82B6B16}"/>
              </a:ext>
            </a:extLst>
          </p:cNvPr>
          <p:cNvSpPr>
            <a:spLocks noGrp="1"/>
          </p:cNvSpPr>
          <p:nvPr>
            <p:ph idx="1"/>
          </p:nvPr>
        </p:nvSpPr>
        <p:spPr/>
        <p:txBody>
          <a:bodyPr/>
          <a:lstStyle/>
          <a:p>
            <a:pPr marL="0" indent="0">
              <a:buNone/>
            </a:pPr>
            <a:endParaRPr lang="en-GB" dirty="0"/>
          </a:p>
          <a:p>
            <a:r>
              <a:rPr lang="en-GB" dirty="0"/>
              <a:t>Term can be found in use in </a:t>
            </a:r>
            <a:r>
              <a:rPr lang="en-GB" dirty="0">
                <a:hlinkClick r:id="rId2"/>
              </a:rPr>
              <a:t>1896</a:t>
            </a:r>
            <a:endParaRPr lang="en-GB" dirty="0"/>
          </a:p>
          <a:p>
            <a:endParaRPr lang="en-GB" dirty="0"/>
          </a:p>
          <a:p>
            <a:endParaRPr lang="en-GB" dirty="0"/>
          </a:p>
        </p:txBody>
      </p:sp>
    </p:spTree>
    <p:extLst>
      <p:ext uri="{BB962C8B-B14F-4D97-AF65-F5344CB8AC3E}">
        <p14:creationId xmlns:p14="http://schemas.microsoft.com/office/powerpoint/2010/main" val="10052744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CD6D244-6569-4E76-B4A3-D8BBFF6E1829}"/>
              </a:ext>
            </a:extLst>
          </p:cNvPr>
          <p:cNvSpPr>
            <a:spLocks noGrp="1"/>
          </p:cNvSpPr>
          <p:nvPr>
            <p:ph idx="1"/>
          </p:nvPr>
        </p:nvSpPr>
        <p:spPr>
          <a:xfrm>
            <a:off x="457200" y="18593"/>
            <a:ext cx="8229600" cy="3917032"/>
          </a:xfrm>
        </p:spPr>
        <p:txBody>
          <a:bodyPr/>
          <a:lstStyle/>
          <a:p>
            <a:r>
              <a:rPr lang="en-GB" sz="2400" dirty="0"/>
              <a:t>Much sociological thinking on poverty revolves around the relative importance of structure and agency in explaining the prevalence and perpetuation of poverty over time </a:t>
            </a:r>
          </a:p>
          <a:p>
            <a:endParaRPr lang="en-GB" sz="2400" dirty="0"/>
          </a:p>
          <a:p>
            <a:r>
              <a:rPr lang="en-GB" sz="2400" dirty="0"/>
              <a:t>there has been an emphasis on the supposedly ‘undeserving poor’, where individual behaviours, supposed fecklessness or moral failings are cited as key causes of poverty.</a:t>
            </a:r>
          </a:p>
          <a:p>
            <a:pPr marL="0" indent="0">
              <a:buNone/>
            </a:pPr>
            <a:endParaRPr lang="en-GB" dirty="0"/>
          </a:p>
          <a:p>
            <a:r>
              <a:rPr lang="en-GB" sz="2400" dirty="0"/>
              <a:t>In recent times, the welfare system itself has been argued to be responsible for encouraging and supporting claimants into welfare dependency</a:t>
            </a:r>
          </a:p>
          <a:p>
            <a:pPr marL="0" indent="0">
              <a:buNone/>
            </a:pPr>
            <a:r>
              <a:rPr lang="en-GB" sz="2400" dirty="0"/>
              <a:t>                                   (</a:t>
            </a:r>
            <a:r>
              <a:rPr lang="en-GB" sz="2400" dirty="0" err="1"/>
              <a:t>Shildrick</a:t>
            </a:r>
            <a:r>
              <a:rPr lang="en-GB" sz="2400" dirty="0"/>
              <a:t> and </a:t>
            </a:r>
            <a:r>
              <a:rPr lang="en-GB" sz="2400" dirty="0" err="1"/>
              <a:t>Rucell</a:t>
            </a:r>
            <a:r>
              <a:rPr lang="en-GB" sz="2400" dirty="0"/>
              <a:t>, 2015)</a:t>
            </a:r>
          </a:p>
        </p:txBody>
      </p:sp>
    </p:spTree>
    <p:extLst>
      <p:ext uri="{BB962C8B-B14F-4D97-AF65-F5344CB8AC3E}">
        <p14:creationId xmlns:p14="http://schemas.microsoft.com/office/powerpoint/2010/main" val="1121893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66A78-C5E3-4686-A113-10BFD7D48CA3}"/>
              </a:ext>
            </a:extLst>
          </p:cNvPr>
          <p:cNvSpPr>
            <a:spLocks noGrp="1"/>
          </p:cNvSpPr>
          <p:nvPr>
            <p:ph type="title"/>
          </p:nvPr>
        </p:nvSpPr>
        <p:spPr/>
        <p:txBody>
          <a:bodyPr/>
          <a:lstStyle/>
          <a:p>
            <a:r>
              <a:rPr lang="en-GB" dirty="0"/>
              <a:t>Murray (1990)</a:t>
            </a:r>
          </a:p>
        </p:txBody>
      </p:sp>
      <p:sp>
        <p:nvSpPr>
          <p:cNvPr id="3" name="Content Placeholder 2">
            <a:extLst>
              <a:ext uri="{FF2B5EF4-FFF2-40B4-BE49-F238E27FC236}">
                <a16:creationId xmlns:a16="http://schemas.microsoft.com/office/drawing/2014/main" id="{9A3B6BE0-D2A5-4D3C-8411-9E79188A1233}"/>
              </a:ext>
            </a:extLst>
          </p:cNvPr>
          <p:cNvSpPr>
            <a:spLocks noGrp="1"/>
          </p:cNvSpPr>
          <p:nvPr>
            <p:ph idx="1"/>
          </p:nvPr>
        </p:nvSpPr>
        <p:spPr/>
        <p:txBody>
          <a:bodyPr/>
          <a:lstStyle/>
          <a:p>
            <a:r>
              <a:rPr lang="en-GB" sz="2400" dirty="0"/>
              <a:t>welfare dependency framework as interested in a ‘type of poverty’. </a:t>
            </a:r>
          </a:p>
          <a:p>
            <a:pPr marL="0" indent="0">
              <a:buNone/>
            </a:pPr>
            <a:endParaRPr lang="en-GB" sz="2400" dirty="0"/>
          </a:p>
          <a:p>
            <a:r>
              <a:rPr lang="en-GB" sz="2400" dirty="0"/>
              <a:t> ‘Britain has a growing population of work-aged, healthy people, who live in a different world from other Britons, who are raising their children to live in it, and whose values are now contaminating the values of entire neighbourhoods’ </a:t>
            </a:r>
          </a:p>
        </p:txBody>
      </p:sp>
    </p:spTree>
    <p:extLst>
      <p:ext uri="{BB962C8B-B14F-4D97-AF65-F5344CB8AC3E}">
        <p14:creationId xmlns:p14="http://schemas.microsoft.com/office/powerpoint/2010/main" val="18690739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E2099-D69A-4576-9E32-7F0D8E62E9A2}"/>
              </a:ext>
            </a:extLst>
          </p:cNvPr>
          <p:cNvSpPr>
            <a:spLocks noGrp="1"/>
          </p:cNvSpPr>
          <p:nvPr>
            <p:ph type="title"/>
          </p:nvPr>
        </p:nvSpPr>
        <p:spPr/>
        <p:txBody>
          <a:bodyPr/>
          <a:lstStyle/>
          <a:p>
            <a:r>
              <a:rPr lang="en-GB" dirty="0"/>
              <a:t>Discuss:</a:t>
            </a:r>
          </a:p>
        </p:txBody>
      </p:sp>
      <p:sp>
        <p:nvSpPr>
          <p:cNvPr id="3" name="Content Placeholder 2">
            <a:extLst>
              <a:ext uri="{FF2B5EF4-FFF2-40B4-BE49-F238E27FC236}">
                <a16:creationId xmlns:a16="http://schemas.microsoft.com/office/drawing/2014/main" id="{4B5C1750-E6B2-4572-AF63-811413BCB74F}"/>
              </a:ext>
            </a:extLst>
          </p:cNvPr>
          <p:cNvSpPr>
            <a:spLocks noGrp="1"/>
          </p:cNvSpPr>
          <p:nvPr>
            <p:ph idx="1"/>
          </p:nvPr>
        </p:nvSpPr>
        <p:spPr/>
        <p:txBody>
          <a:bodyPr/>
          <a:lstStyle/>
          <a:p>
            <a:pPr marL="0" indent="0">
              <a:buNone/>
            </a:pPr>
            <a:r>
              <a:rPr lang="en-GB" dirty="0"/>
              <a:t>• The government should spend more money on welfare benefits for the poor, even if it leads to higher taxes </a:t>
            </a:r>
          </a:p>
          <a:p>
            <a:pPr marL="0" indent="0">
              <a:buNone/>
            </a:pPr>
            <a:r>
              <a:rPr lang="en-GB" dirty="0"/>
              <a:t>• Cutting welfare benefits would damage too many people’s lives </a:t>
            </a:r>
          </a:p>
          <a:p>
            <a:pPr marL="0" indent="0">
              <a:buNone/>
            </a:pPr>
            <a:r>
              <a:rPr lang="en-GB" dirty="0"/>
              <a:t>• Many people who get social security don’t really deserve any help</a:t>
            </a:r>
          </a:p>
        </p:txBody>
      </p:sp>
    </p:spTree>
    <p:extLst>
      <p:ext uri="{BB962C8B-B14F-4D97-AF65-F5344CB8AC3E}">
        <p14:creationId xmlns:p14="http://schemas.microsoft.com/office/powerpoint/2010/main" val="679018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110E26-C80C-4CF8-B11D-C9D1C6525D98}"/>
              </a:ext>
            </a:extLst>
          </p:cNvPr>
          <p:cNvSpPr>
            <a:spLocks noGrp="1"/>
          </p:cNvSpPr>
          <p:nvPr>
            <p:ph type="title"/>
          </p:nvPr>
        </p:nvSpPr>
        <p:spPr/>
        <p:txBody>
          <a:bodyPr/>
          <a:lstStyle/>
          <a:p>
            <a:r>
              <a:rPr lang="en-GB" sz="2400" dirty="0"/>
              <a:t>Who should get welfare benefits? You have 25 coins (draw them) how would you distribute money between the groups?</a:t>
            </a:r>
          </a:p>
        </p:txBody>
      </p:sp>
      <p:sp>
        <p:nvSpPr>
          <p:cNvPr id="3" name="Content Placeholder 2">
            <a:extLst>
              <a:ext uri="{FF2B5EF4-FFF2-40B4-BE49-F238E27FC236}">
                <a16:creationId xmlns:a16="http://schemas.microsoft.com/office/drawing/2014/main" id="{239DC4B9-456D-497D-9202-28F6792F3DD0}"/>
              </a:ext>
            </a:extLst>
          </p:cNvPr>
          <p:cNvSpPr>
            <a:spLocks noGrp="1"/>
          </p:cNvSpPr>
          <p:nvPr>
            <p:ph idx="1"/>
          </p:nvPr>
        </p:nvSpPr>
        <p:spPr/>
        <p:txBody>
          <a:bodyPr/>
          <a:lstStyle/>
          <a:p>
            <a:r>
              <a:rPr lang="en-GB" dirty="0"/>
              <a:t>Pensioners</a:t>
            </a:r>
          </a:p>
          <a:p>
            <a:r>
              <a:rPr lang="en-GB" dirty="0"/>
              <a:t>Children </a:t>
            </a:r>
          </a:p>
          <a:p>
            <a:r>
              <a:rPr lang="en-GB" dirty="0"/>
              <a:t>Unemployment benefit</a:t>
            </a:r>
          </a:p>
          <a:p>
            <a:r>
              <a:rPr lang="en-GB" dirty="0"/>
              <a:t>Disabled people who cannot work</a:t>
            </a:r>
          </a:p>
          <a:p>
            <a:r>
              <a:rPr lang="en-GB" dirty="0"/>
              <a:t>Single parent benefits</a:t>
            </a:r>
          </a:p>
          <a:p>
            <a:r>
              <a:rPr lang="en-GB" dirty="0"/>
              <a:t>People who care for sick and disabled</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1695128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5F023-FF92-48EE-8C3F-B14B642E21A9}"/>
              </a:ext>
            </a:extLst>
          </p:cNvPr>
          <p:cNvSpPr>
            <a:spLocks noGrp="1"/>
          </p:cNvSpPr>
          <p:nvPr>
            <p:ph type="title"/>
          </p:nvPr>
        </p:nvSpPr>
        <p:spPr/>
        <p:txBody>
          <a:bodyPr/>
          <a:lstStyle/>
          <a:p>
            <a:r>
              <a:rPr lang="en-GB" dirty="0"/>
              <a:t>British Social Attitudes Survey (2018)</a:t>
            </a:r>
          </a:p>
        </p:txBody>
      </p:sp>
      <p:sp>
        <p:nvSpPr>
          <p:cNvPr id="3" name="Content Placeholder 2">
            <a:extLst>
              <a:ext uri="{FF2B5EF4-FFF2-40B4-BE49-F238E27FC236}">
                <a16:creationId xmlns:a16="http://schemas.microsoft.com/office/drawing/2014/main" id="{ADBE6C8A-98BA-4779-8034-AC39EE040750}"/>
              </a:ext>
            </a:extLst>
          </p:cNvPr>
          <p:cNvSpPr>
            <a:spLocks noGrp="1"/>
          </p:cNvSpPr>
          <p:nvPr>
            <p:ph idx="1"/>
          </p:nvPr>
        </p:nvSpPr>
        <p:spPr/>
        <p:txBody>
          <a:bodyPr/>
          <a:lstStyle/>
          <a:p>
            <a:r>
              <a:rPr lang="en-GB" dirty="0">
                <a:hlinkClick r:id="rId2"/>
              </a:rPr>
              <a:t>http://</a:t>
            </a:r>
            <a:r>
              <a:rPr lang="en-GB" dirty="0" err="1">
                <a:hlinkClick r:id="rId2"/>
              </a:rPr>
              <a:t>www.bsa.natcen.ac.uk</a:t>
            </a:r>
            <a:r>
              <a:rPr lang="en-GB" dirty="0">
                <a:hlinkClick r:id="rId2"/>
              </a:rPr>
              <a:t>/media/39254/bsa35_work.pdf</a:t>
            </a:r>
            <a:endParaRPr lang="en-GB" dirty="0"/>
          </a:p>
          <a:p>
            <a:endParaRPr lang="en-GB" dirty="0"/>
          </a:p>
          <a:p>
            <a:r>
              <a:rPr lang="en-GB" dirty="0"/>
              <a:t>See p16 and the chapter on welfare and benefits</a:t>
            </a:r>
          </a:p>
        </p:txBody>
      </p:sp>
    </p:spTree>
    <p:extLst>
      <p:ext uri="{BB962C8B-B14F-4D97-AF65-F5344CB8AC3E}">
        <p14:creationId xmlns:p14="http://schemas.microsoft.com/office/powerpoint/2010/main" val="793140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1ACF4-440F-42C6-B9EE-9DFBF07336B8}"/>
              </a:ext>
            </a:extLst>
          </p:cNvPr>
          <p:cNvSpPr>
            <a:spLocks noGrp="1"/>
          </p:cNvSpPr>
          <p:nvPr>
            <p:ph type="title"/>
          </p:nvPr>
        </p:nvSpPr>
        <p:spPr/>
        <p:txBody>
          <a:bodyPr/>
          <a:lstStyle/>
          <a:p>
            <a:r>
              <a:rPr lang="en-GB" dirty="0"/>
              <a:t>Theory #2 Functionalism</a:t>
            </a:r>
          </a:p>
        </p:txBody>
      </p:sp>
      <p:sp>
        <p:nvSpPr>
          <p:cNvPr id="3" name="Content Placeholder 2">
            <a:extLst>
              <a:ext uri="{FF2B5EF4-FFF2-40B4-BE49-F238E27FC236}">
                <a16:creationId xmlns:a16="http://schemas.microsoft.com/office/drawing/2014/main" id="{0A58C564-5CF1-4B7B-8478-E8744E010804}"/>
              </a:ext>
            </a:extLst>
          </p:cNvPr>
          <p:cNvSpPr>
            <a:spLocks noGrp="1"/>
          </p:cNvSpPr>
          <p:nvPr>
            <p:ph idx="1"/>
          </p:nvPr>
        </p:nvSpPr>
        <p:spPr/>
        <p:txBody>
          <a:bodyPr/>
          <a:lstStyle/>
          <a:p>
            <a:r>
              <a:rPr lang="en-GB" sz="2400" dirty="0"/>
              <a:t>First, the conception of society as a system — a set of inter-related patterns which constitute the ‘parts’ of an integrated ‘whole’ (society is seen as analogous to an organism). Secondly, the analysis of these patterns — social institutions — in terms of their ‘function’, i.e. the contribution they make towards the efficient working of the ‘whole’. </a:t>
            </a:r>
          </a:p>
          <a:p>
            <a:pPr marL="0" indent="0">
              <a:buNone/>
            </a:pPr>
            <a:endParaRPr lang="en-GB" sz="2400" dirty="0"/>
          </a:p>
          <a:p>
            <a:pPr marL="0" indent="0">
              <a:buNone/>
            </a:pPr>
            <a:endParaRPr lang="en-GB" dirty="0"/>
          </a:p>
        </p:txBody>
      </p:sp>
    </p:spTree>
    <p:extLst>
      <p:ext uri="{BB962C8B-B14F-4D97-AF65-F5344CB8AC3E}">
        <p14:creationId xmlns:p14="http://schemas.microsoft.com/office/powerpoint/2010/main" val="9001264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61C6AE-2770-48CE-92B3-989DEE78E737}"/>
              </a:ext>
            </a:extLst>
          </p:cNvPr>
          <p:cNvSpPr>
            <a:spLocks noGrp="1"/>
          </p:cNvSpPr>
          <p:nvPr>
            <p:ph idx="1"/>
          </p:nvPr>
        </p:nvSpPr>
        <p:spPr/>
        <p:txBody>
          <a:bodyPr/>
          <a:lstStyle/>
          <a:p>
            <a:r>
              <a:rPr lang="en-GB" sz="2400" dirty="0"/>
              <a:t>…Given this basic approach, much of functionalist analysis concerns itself with, for example, specifying the functions that must be performed if a society is to survive, studying the functional division of labour among the institutions of society, and examining the inter-relationship between various institutional patterns from the viewpoint of ‘good fit’ or harmony. (Mishra, 1977 p.43)</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41229802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D53238-0B95-4ECA-A47D-D1541D666EB7}"/>
              </a:ext>
            </a:extLst>
          </p:cNvPr>
          <p:cNvSpPr>
            <a:spLocks noGrp="1"/>
          </p:cNvSpPr>
          <p:nvPr>
            <p:ph idx="1"/>
          </p:nvPr>
        </p:nvSpPr>
        <p:spPr>
          <a:xfrm>
            <a:off x="395536" y="692696"/>
            <a:ext cx="8229600" cy="3917032"/>
          </a:xfrm>
        </p:spPr>
        <p:txBody>
          <a:bodyPr/>
          <a:lstStyle/>
          <a:p>
            <a:endParaRPr lang="en-GB" dirty="0"/>
          </a:p>
          <a:p>
            <a:r>
              <a:rPr lang="en-GB" dirty="0"/>
              <a:t>Welfare can be viewed through the idea of functionalism.</a:t>
            </a:r>
          </a:p>
          <a:p>
            <a:pPr marL="0" indent="0">
              <a:buNone/>
            </a:pPr>
            <a:endParaRPr lang="en-GB" dirty="0"/>
          </a:p>
          <a:p>
            <a:r>
              <a:rPr lang="en-GB" dirty="0"/>
              <a:t>See also Durkheim and Talcott Parsons work on functionalism</a:t>
            </a:r>
          </a:p>
          <a:p>
            <a:pPr marL="0" indent="0">
              <a:buNone/>
            </a:pPr>
            <a:r>
              <a:rPr lang="en-GB" dirty="0"/>
              <a:t> </a:t>
            </a:r>
          </a:p>
          <a:p>
            <a:pPr marL="0" indent="0">
              <a:buNone/>
            </a:pPr>
            <a:endParaRPr lang="en-GB" dirty="0"/>
          </a:p>
        </p:txBody>
      </p:sp>
    </p:spTree>
    <p:extLst>
      <p:ext uri="{BB962C8B-B14F-4D97-AF65-F5344CB8AC3E}">
        <p14:creationId xmlns:p14="http://schemas.microsoft.com/office/powerpoint/2010/main" val="3264167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5" name="Content Placeholder 5">
            <a:extLst>
              <a:ext uri="{FF2B5EF4-FFF2-40B4-BE49-F238E27FC236}">
                <a16:creationId xmlns:a16="http://schemas.microsoft.com/office/drawing/2014/main" id="{B0A0232A-DEE1-4DD5-8764-69148DFC005F}"/>
              </a:ext>
            </a:extLst>
          </p:cNvPr>
          <p:cNvSpPr>
            <a:spLocks noGrp="1"/>
          </p:cNvSpPr>
          <p:nvPr>
            <p:ph idx="1"/>
          </p:nvPr>
        </p:nvSpPr>
        <p:spPr>
          <a:xfrm>
            <a:off x="457200" y="1600200"/>
            <a:ext cx="8229600" cy="3916363"/>
          </a:xfrm>
        </p:spPr>
        <p:txBody>
          <a:bodyPr/>
          <a:lstStyle/>
          <a:p>
            <a:endParaRPr lang="en-GB" altLang="en-US" sz="1200" i="1"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Bradshaw J., 'A taxonomy of social need', in G MacLachlan (ed.), </a:t>
            </a:r>
            <a:r>
              <a:rPr lang="en-GB" sz="1200" i="1" dirty="0">
                <a:latin typeface="Arial" panose="020B0604020202020204" pitchFamily="34" charset="0"/>
                <a:cs typeface="Arial" panose="020B0604020202020204" pitchFamily="34" charset="0"/>
              </a:rPr>
              <a:t>Problems and progress in medical care </a:t>
            </a:r>
            <a:r>
              <a:rPr lang="en-GB" sz="1200" dirty="0">
                <a:latin typeface="Arial" panose="020B0604020202020204" pitchFamily="34" charset="0"/>
                <a:cs typeface="Arial" panose="020B0604020202020204" pitchFamily="34" charset="0"/>
              </a:rPr>
              <a:t>(7th series), Oxford University Press, Oxford 1972.</a:t>
            </a:r>
          </a:p>
          <a:p>
            <a:pPr marL="0" indent="0">
              <a:buNone/>
            </a:pP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Mishra, R.  (1977</a:t>
            </a:r>
            <a:r>
              <a:rPr lang="en-GB" sz="1200" i="1" dirty="0">
                <a:latin typeface="Arial" panose="020B0604020202020204" pitchFamily="34" charset="0"/>
                <a:cs typeface="Arial" panose="020B0604020202020204" pitchFamily="34" charset="0"/>
              </a:rPr>
              <a:t>) Society and social policy: Theoretical perspectives of welfare</a:t>
            </a:r>
            <a:r>
              <a:rPr lang="en-GB" sz="1200" dirty="0">
                <a:latin typeface="Arial" panose="020B0604020202020204" pitchFamily="34" charset="0"/>
                <a:cs typeface="Arial" panose="020B0604020202020204" pitchFamily="34" charset="0"/>
              </a:rPr>
              <a:t>. London. Springer</a:t>
            </a:r>
          </a:p>
          <a:p>
            <a:pPr marL="0" indent="0">
              <a:buNone/>
            </a:pP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Murray, C. (1990) </a:t>
            </a:r>
            <a:r>
              <a:rPr lang="en-GB" sz="1200" i="1" dirty="0">
                <a:latin typeface="Arial" panose="020B0604020202020204" pitchFamily="34" charset="0"/>
                <a:cs typeface="Arial" panose="020B0604020202020204" pitchFamily="34" charset="0"/>
              </a:rPr>
              <a:t>The emerging British underclass </a:t>
            </a:r>
            <a:r>
              <a:rPr lang="en-GB" sz="1200" dirty="0">
                <a:latin typeface="Arial" panose="020B0604020202020204" pitchFamily="34" charset="0"/>
                <a:cs typeface="Arial" panose="020B0604020202020204" pitchFamily="34" charset="0"/>
              </a:rPr>
              <a:t>(Choice in Welfare Series No. 2). London: Health and Welfare Unit</a:t>
            </a:r>
            <a:endParaRPr lang="en-GB" altLang="en-US" sz="1200" i="1" dirty="0">
              <a:latin typeface="Arial" panose="020B0604020202020204" pitchFamily="34" charset="0"/>
              <a:cs typeface="Arial" panose="020B0604020202020204" pitchFamily="34" charset="0"/>
            </a:endParaRPr>
          </a:p>
          <a:p>
            <a:r>
              <a:rPr lang="en-GB" altLang="en-US" sz="1200" i="1" dirty="0" err="1">
                <a:latin typeface="Arial" panose="020B0604020202020204" pitchFamily="34" charset="0"/>
                <a:cs typeface="Arial" panose="020B0604020202020204" pitchFamily="34" charset="0"/>
              </a:rPr>
              <a:t>Shildrick</a:t>
            </a:r>
            <a:r>
              <a:rPr lang="en-GB" altLang="en-US" sz="1200" i="1" dirty="0">
                <a:latin typeface="Arial" panose="020B0604020202020204" pitchFamily="34" charset="0"/>
                <a:cs typeface="Arial" panose="020B0604020202020204" pitchFamily="34" charset="0"/>
              </a:rPr>
              <a:t>, J. and </a:t>
            </a:r>
            <a:r>
              <a:rPr lang="en-GB" altLang="en-US" sz="1200" i="1" dirty="0" err="1">
                <a:latin typeface="Arial" panose="020B0604020202020204" pitchFamily="34" charset="0"/>
                <a:cs typeface="Arial" panose="020B0604020202020204" pitchFamily="34" charset="0"/>
              </a:rPr>
              <a:t>Rucel</a:t>
            </a:r>
            <a:r>
              <a:rPr lang="en-GB" altLang="en-US" sz="1200" i="1" dirty="0">
                <a:latin typeface="Arial" panose="020B0604020202020204" pitchFamily="34" charset="0"/>
                <a:cs typeface="Arial" panose="020B0604020202020204" pitchFamily="34" charset="0"/>
              </a:rPr>
              <a:t>, T. (2015) Sociological perspectives of poverty. York. Joseph Rowntree Foundation. </a:t>
            </a:r>
          </a:p>
          <a:p>
            <a:pPr marL="0" indent="0">
              <a:buNone/>
            </a:pPr>
            <a:r>
              <a:rPr lang="en-GB" altLang="en-US" sz="1200" i="1" dirty="0">
                <a:latin typeface="Arial" panose="020B0604020202020204" pitchFamily="34" charset="0"/>
                <a:cs typeface="Arial" panose="020B0604020202020204" pitchFamily="34" charset="0"/>
                <a:hlinkClick r:id="rId3"/>
              </a:rPr>
              <a:t>http://</a:t>
            </a:r>
            <a:r>
              <a:rPr lang="en-GB" altLang="en-US" sz="1200" i="1" dirty="0" err="1">
                <a:latin typeface="Arial" panose="020B0604020202020204" pitchFamily="34" charset="0"/>
                <a:cs typeface="Arial" panose="020B0604020202020204" pitchFamily="34" charset="0"/>
                <a:hlinkClick r:id="rId3"/>
              </a:rPr>
              <a:t>www.bsa.natcen.ac.uk</a:t>
            </a:r>
            <a:r>
              <a:rPr lang="en-GB" altLang="en-US" sz="1200" i="1" dirty="0">
                <a:latin typeface="Arial" panose="020B0604020202020204" pitchFamily="34" charset="0"/>
                <a:cs typeface="Arial" panose="020B0604020202020204" pitchFamily="34" charset="0"/>
                <a:hlinkClick r:id="rId3"/>
              </a:rPr>
              <a:t>/media/39284/bsa35_full-report.pdf?_ga=2.176893413.1327370704.1542310522-2047538818.1537948035</a:t>
            </a:r>
            <a:r>
              <a:rPr lang="en-GB" altLang="en-US" sz="1200" i="1" dirty="0">
                <a:latin typeface="Arial" panose="020B0604020202020204" pitchFamily="34" charset="0"/>
                <a:cs typeface="Arial" panose="020B0604020202020204" pitchFamily="34" charset="0"/>
              </a:rPr>
              <a:t> [Accessed: 15/11/18]</a:t>
            </a:r>
          </a:p>
          <a:p>
            <a:r>
              <a:rPr lang="en-GB" altLang="en-US" sz="1200" i="1" dirty="0">
                <a:latin typeface="Arial" panose="020B0604020202020204" pitchFamily="34" charset="0"/>
                <a:cs typeface="Arial" panose="020B0604020202020204" pitchFamily="34" charset="0"/>
              </a:rPr>
              <a:t>Spiker, P. (2017) </a:t>
            </a:r>
            <a:r>
              <a:rPr lang="en-GB" sz="1200" i="1" dirty="0">
                <a:latin typeface="Arial" panose="020B0604020202020204" pitchFamily="34" charset="0"/>
                <a:cs typeface="Arial" panose="020B0604020202020204" pitchFamily="34" charset="0"/>
              </a:rPr>
              <a:t>Arguments for Welfare: The Welfare State and Social Policy</a:t>
            </a:r>
            <a:r>
              <a:rPr lang="en-GB" sz="1200" dirty="0">
                <a:latin typeface="Arial" panose="020B0604020202020204" pitchFamily="34" charset="0"/>
                <a:cs typeface="Arial" panose="020B0604020202020204" pitchFamily="34" charset="0"/>
              </a:rPr>
              <a:t>. </a:t>
            </a:r>
            <a:r>
              <a:rPr lang="en-GB" altLang="en-US" sz="1200" dirty="0">
                <a:latin typeface="Arial" panose="020B0604020202020204" pitchFamily="34" charset="0"/>
                <a:cs typeface="Arial" panose="020B0604020202020204" pitchFamily="34" charset="0"/>
              </a:rPr>
              <a:t>London. Rowman an Littlefield</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Future generations Well being 2015  -  Compatibility Mode" id="{A1EA09F6-33EA-407D-AFD6-B5282C78A133}" vid="{431667DE-7C0A-4F91-BF1D-B51BF50D1099}"/>
    </a:ext>
  </a:extLst>
</a:theme>
</file>

<file path=ppt/theme/theme2.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PowerPoint Template</Template>
  <TotalTime>129</TotalTime>
  <Words>886</Words>
  <Application>Microsoft Office PowerPoint</Application>
  <PresentationFormat>On-screen Show (4:3)</PresentationFormat>
  <Paragraphs>94</Paragraphs>
  <Slides>22</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ＭＳ Ｐゴシック</vt:lpstr>
      <vt:lpstr>ＭＳ Ｐゴシック</vt:lpstr>
      <vt:lpstr>Arial</vt:lpstr>
      <vt:lpstr>Myriad Pro</vt:lpstr>
      <vt:lpstr>Times</vt:lpstr>
      <vt:lpstr>20140311PresentationUWTSDTemplate</vt:lpstr>
      <vt:lpstr> </vt:lpstr>
      <vt:lpstr>What is the purpose of the ‘state’ or government?</vt:lpstr>
      <vt:lpstr>What is Welfare?</vt:lpstr>
      <vt:lpstr>PowerPoint Presentation</vt:lpstr>
      <vt:lpstr>PowerPoint Presentation</vt:lpstr>
      <vt:lpstr>Why should we have welfare?</vt:lpstr>
      <vt:lpstr>PowerPoint Presentation</vt:lpstr>
      <vt:lpstr>PowerPoint Presentation</vt:lpstr>
      <vt:lpstr>Arguments against welfare</vt:lpstr>
      <vt:lpstr>12 arguments against welfare</vt:lpstr>
      <vt:lpstr>Theory: Needs versus Wants </vt:lpstr>
      <vt:lpstr>Deserving or undeserving poor?</vt:lpstr>
      <vt:lpstr>Deserving poor theory of welfare</vt:lpstr>
      <vt:lpstr>PowerPoint Presentation</vt:lpstr>
      <vt:lpstr>Murray (1990)</vt:lpstr>
      <vt:lpstr>Discuss:</vt:lpstr>
      <vt:lpstr>Who should get welfare benefits? You have 25 coins (draw them) how would you distribute money between the groups?</vt:lpstr>
      <vt:lpstr>British Social Attitudes Survey (2018)</vt:lpstr>
      <vt:lpstr>Theory #2 Functionalism</vt:lpstr>
      <vt:lpstr>PowerPoint Presentation</vt:lpstr>
      <vt:lpstr>PowerPoint Presentation</vt:lpstr>
      <vt:lpstr>PowerPoint Presentation</vt:lpstr>
    </vt:vector>
  </TitlesOfParts>
  <Company>Stills Design &amp; Advertising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Jessica Pitman (1503004)</dc:creator>
  <cp:keywords>templed, dempled, thempled, powerpoint, bwrdd, fwrdd, iaith, cymraeg, gymraeg, chymraeg, cyflwyniadau, gyflwyniadau, chyflwyniadau, delwedd, ddelwedd,</cp:keywords>
  <cp:lastModifiedBy>Jessica Pitman</cp:lastModifiedBy>
  <cp:revision>12</cp:revision>
  <dcterms:created xsi:type="dcterms:W3CDTF">2018-11-15T18:37:39Z</dcterms:created>
  <dcterms:modified xsi:type="dcterms:W3CDTF">2018-11-16T08:51:28Z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_SourceUrl">
    <vt:lpwstr/>
  </property>
  <property fmtid="{D5CDD505-2E9C-101B-9397-08002B2CF9AE}" pid="17" name="Keywords0">
    <vt:lpwstr>templed, dempled, thempled, powerpoint, bwrdd, fwrdd, iaith, cymraeg, gymraeg, chymraeg, cyflwyniadau, gyflwyniadau, chyflwyniadau, delwedd, ddelwedd, </vt:lpwstr>
  </property>
  <property fmtid="{D5CDD505-2E9C-101B-9397-08002B2CF9AE}" pid="18" name="Language">
    <vt:lpwstr>Welsh</vt:lpwstr>
  </property>
  <property fmtid="{D5CDD505-2E9C-101B-9397-08002B2CF9AE}" pid="19" name="display_urn:schemas-microsoft-com:office:office#Editor">
    <vt:lpwstr>NTDD2413\Operator</vt:lpwstr>
  </property>
  <property fmtid="{D5CDD505-2E9C-101B-9397-08002B2CF9AE}" pid="20" name="display_urn:schemas-microsoft-com:office:office#Author">
    <vt:lpwstr>Jeremy Evas</vt:lpwstr>
  </property>
  <property fmtid="{D5CDD505-2E9C-101B-9397-08002B2CF9AE}" pid="21" name="ContentTypeId">
    <vt:lpwstr>0x01010029C9ACB7DBE74D46989F0EEF1A4019DC</vt:lpwstr>
  </property>
</Properties>
</file>