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C319D-391A-1F9E-758D-49DD09D0C842}" v="115" dt="2024-05-09T20:20:00.529"/>
    <p1510:client id="{A23C7DC1-2FCC-2B64-8AA4-0A0E4613E2EA}" v="81" dt="2024-05-10T15:11:37.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177/1087054706289926" TargetMode="External"/><Relationship Id="rId3" Type="http://schemas.openxmlformats.org/officeDocument/2006/relationships/hyperlink" Target="https://doi.org/10.1016/j.jhealeco.2006.03.001" TargetMode="External"/><Relationship Id="rId7" Type="http://schemas.openxmlformats.org/officeDocument/2006/relationships/hyperlink" Target="https://doi.org/10.1016/j.acn.2004.11.001" TargetMode="External"/><Relationship Id="rId2" Type="http://schemas.openxmlformats.org/officeDocument/2006/relationships/hyperlink" Target="https://www.bing.com/search?q=authentic+assessment+videos&amp;qs=SC&amp;pq=authentic+assessments+video&amp;sc=10-27&amp;cvid=A3B901FE0DAD4D4F983A365CF2516F91&amp;FORM=QBRE&amp;sp=1&amp;ghc=1&amp;lq=0&amp;sm=u" TargetMode="External"/><Relationship Id="rId1" Type="http://schemas.openxmlformats.org/officeDocument/2006/relationships/slideLayout" Target="../slideLayouts/slideLayout2.xml"/><Relationship Id="rId6" Type="http://schemas.openxmlformats.org/officeDocument/2006/relationships/hyperlink" Target="https://senmagazine.co.uk/content/education/school-management/904/managing-adhd-in-the-classroom/#:~:text=Key%20Strategies%20that%20should%20be%20employed%20include%3A%20seat,to%20manipulative%20when%20sitting%2C%20as%20aids%20to%20concentration" TargetMode="External"/><Relationship Id="rId5" Type="http://schemas.openxmlformats.org/officeDocument/2006/relationships/hyperlink" Target="https://www.gov.wales/sites/default/files/publications/2021-12/additional-learning-needs-aln-system-parents-guide.pdf" TargetMode="External"/><Relationship Id="rId10" Type="http://schemas.openxmlformats.org/officeDocument/2006/relationships/hyperlink" Target="https://www.nhs.uk/conditions/attention-deficit-hyperactivity-disorder-adhd/diagnosis/" TargetMode="External"/><Relationship Id="rId4" Type="http://schemas.openxmlformats.org/officeDocument/2006/relationships/hyperlink" Target="https://assets.publishing.service.gov.uk/media/5a7dcb85ed915d2ac884d995/SEND_Code_of_Practice_January_2015.pdf" TargetMode="External"/><Relationship Id="rId9" Type="http://schemas.openxmlformats.org/officeDocument/2006/relationships/hyperlink" Target="https://doi.org/10.1348/000709906x156881"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legislation.gov.uk/ukpga/1981/60/enacted" TargetMode="External"/><Relationship Id="rId3" Type="http://schemas.openxmlformats.org/officeDocument/2006/relationships/hyperlink" Target="https://doi.org/10.1016/j.psc.2010.01.006" TargetMode="External"/><Relationship Id="rId7" Type="http://schemas.openxmlformats.org/officeDocument/2006/relationships/hyperlink" Target="https://www.adhdfoundation.org.uk/wp-content/uploads/2022/03/EPIC-Strategy-Booklet-a-guide-for-teachers.pdf" TargetMode="External"/><Relationship Id="rId12" Type="http://schemas.openxmlformats.org/officeDocument/2006/relationships/hyperlink" Target="https://www.youngminds.org.uk/young-person/mental-health-conditions/adhd-and-mental-health?gad_source=1&amp;gclid=CjwKCAjwoa2xBhACEiwA1sb1BBSjEDqkCbJygEJwMUSmLWeXhlp3dvKaycJ2n-eR9LHTONppW74QMhoCzqwQAvD_BwE" TargetMode="External"/><Relationship Id="rId2" Type="http://schemas.openxmlformats.org/officeDocument/2006/relationships/hyperlink" Target="https://www.additudemag.com/adhd-behavior-chart-rewards/#:~:text=Good%20behavior%20and%20effective%20discipline%20for%20children%20with,quality%20time%20with%20family%2C%20and%20sports%20after%20homework." TargetMode="External"/><Relationship Id="rId1" Type="http://schemas.openxmlformats.org/officeDocument/2006/relationships/slideLayout" Target="../slideLayouts/slideLayout2.xml"/><Relationship Id="rId6" Type="http://schemas.openxmlformats.org/officeDocument/2006/relationships/hyperlink" Target="https://www.right-to-education.org/sites/right-to-education.org/files/resource-attachments/Salamanca_Statement_1994.pdf" TargetMode="External"/><Relationship Id="rId11" Type="http://schemas.openxmlformats.org/officeDocument/2006/relationships/hyperlink" Target="https://www.childreninwales.org.uk/application/files/4216/7835/6271/From_SEN_to_ALN_-_An_overview_of_the_Additional_Learning_Needs_Act_and_its_Implementation.pdf" TargetMode="External"/><Relationship Id="rId5" Type="http://schemas.openxmlformats.org/officeDocument/2006/relationships/hyperlink" Target="https://www.unicef.org/child-rights-convention" TargetMode="External"/><Relationship Id="rId10" Type="http://schemas.openxmlformats.org/officeDocument/2006/relationships/hyperlink" Target="https://hwb.gov.wales/curriculum-for-wales" TargetMode="External"/><Relationship Id="rId4" Type="http://schemas.openxmlformats.org/officeDocument/2006/relationships/hyperlink" Target="https://www.education-uk.org/documents/warnock/" TargetMode="External"/><Relationship Id="rId9" Type="http://schemas.openxmlformats.org/officeDocument/2006/relationships/hyperlink" Target="https://www.futuregenerations.wales/about-us/future-generations-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889319"/>
            <a:ext cx="585305" cy="554384"/>
          </a:xfrm>
        </p:spPr>
        <p:txBody>
          <a:bodyPr>
            <a:normAutofit fontScale="90000"/>
          </a:bodyPr>
          <a:lstStyle/>
          <a:p>
            <a:r>
              <a:rPr lang="en-US" dirty="0"/>
              <a:t>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           </a:t>
            </a:r>
          </a:p>
        </p:txBody>
      </p:sp>
      <p:sp>
        <p:nvSpPr>
          <p:cNvPr id="5" name="TextBox 4">
            <a:extLst>
              <a:ext uri="{FF2B5EF4-FFF2-40B4-BE49-F238E27FC236}">
                <a16:creationId xmlns:a16="http://schemas.microsoft.com/office/drawing/2014/main" id="{474F9EDA-A224-86DA-F9CF-20D6B1FC5FB5}"/>
              </a:ext>
            </a:extLst>
          </p:cNvPr>
          <p:cNvSpPr txBox="1"/>
          <p:nvPr/>
        </p:nvSpPr>
        <p:spPr>
          <a:xfrm>
            <a:off x="0" y="5523"/>
            <a:ext cx="12200280" cy="1600438"/>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Segoe UI"/>
                <a:cs typeface="Segoe UI"/>
              </a:rPr>
              <a:t>Introduction </a:t>
            </a:r>
            <a:endParaRPr lang="en-US" sz="1000" dirty="0">
              <a:latin typeface="Segoe UI"/>
              <a:cs typeface="Segoe UI"/>
            </a:endParaRPr>
          </a:p>
          <a:p>
            <a:r>
              <a:rPr lang="en-GB" sz="1000" dirty="0">
                <a:latin typeface="Segoe UI"/>
                <a:cs typeface="Segoe UI"/>
              </a:rPr>
              <a:t>As said in the Education Act 1981 (Uk Government 1981) it is important to provide for children with special education requirements. As said in (The Warnock Report 1978) and agreed upon in (Wearmouth 2001 p5-35) A Review which took place, the scope of the study being extensive and ranging beyond the education service. The terms of reference necessary to consider the medical elements of the requirements of children and adolescents with disabilities. In addition to measures to prepare them for future employment. Also, considered was the social component of their needs and the interactions between the various specialists attending to their needs, to their parent's support needs and the contribution they made, as well as the necessity of research and development. Following the recommendations of the Warwick report (The Warwick report 1978), the Education Act of 1981 was created, granting parents the ability to provide their children with special assistance so they could attend a mainstream school. However, it was later considered would attending mainstream school always be best for all concerned (Lyndsey 2011). This was modified in Wales in 2018 (Welsh Government 2021) moving from SEN to an ALN System that combined all existing systems into a single system including all types of ALN needs, offering early intervention and support.</a:t>
            </a:r>
            <a:endParaRPr lang="en-US" sz="1000" dirty="0">
              <a:latin typeface="Segoe UI"/>
              <a:cs typeface="Segoe UI"/>
            </a:endParaRPr>
          </a:p>
          <a:p>
            <a:pPr algn="l"/>
            <a:endParaRPr lang="en-US" dirty="0"/>
          </a:p>
        </p:txBody>
      </p:sp>
      <p:sp>
        <p:nvSpPr>
          <p:cNvPr id="6" name="TextBox 5">
            <a:extLst>
              <a:ext uri="{FF2B5EF4-FFF2-40B4-BE49-F238E27FC236}">
                <a16:creationId xmlns:a16="http://schemas.microsoft.com/office/drawing/2014/main" id="{CB01D10A-EE04-E08D-0FFB-D1E9097A289C}"/>
              </a:ext>
            </a:extLst>
          </p:cNvPr>
          <p:cNvSpPr txBox="1"/>
          <p:nvPr/>
        </p:nvSpPr>
        <p:spPr>
          <a:xfrm>
            <a:off x="-5522" y="1714499"/>
            <a:ext cx="5786781" cy="283154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Segoe UI"/>
                <a:cs typeface="Segoe UI"/>
              </a:rPr>
              <a:t>What is ADHD (attention deficit hyperactivity disorder) </a:t>
            </a:r>
            <a:endParaRPr lang="en-US" sz="1000" dirty="0">
              <a:latin typeface="Segoe UI"/>
              <a:cs typeface="Segoe UI"/>
            </a:endParaRPr>
          </a:p>
          <a:p>
            <a:r>
              <a:rPr lang="en-GB" sz="1000" dirty="0">
                <a:latin typeface="Segoe UI"/>
                <a:cs typeface="Segoe UI"/>
              </a:rPr>
              <a:t>ADHD, also referred to as attention deficit hyperactivity disorder, which is a neurological condition (young minds 2024.) A neurodevelopment disorder such as ADHD impacts brain function and development. (Furman 2005). ADHD affects around one in twenty people (young minds 2024), it is not considered to be a mental health issue or a learning difficulty (Mayes et al 2000) However, some people with ADHD will suffer from mental health conditions in addition to anxiety disorder Larry (Currie &amp; Stabile 2006). ADHD can make the brain function differently from people without ADHD; Executive functioning can be difficult for some. (Young minds 2024). However, some studies have suggested that not everyone with ADHD will suffer with less Executive function and that it would be depended on perspective (Geurts et al 2004). ADHD can alter how the brain regulates focus, activity levels, and behaviours, these tasks therefor could be more challenging (Danciu 2011). However, there are strategies that can be used to help, focus strategies as said in (Sabet et al 2015) or similarly exercise can be used (Neudecker et al 2019), </a:t>
            </a:r>
            <a:endParaRPr lang="en-US" sz="1000" dirty="0">
              <a:latin typeface="Segoe UI"/>
              <a:cs typeface="Segoe UI"/>
            </a:endParaRPr>
          </a:p>
          <a:p>
            <a:r>
              <a:rPr lang="en-GB" sz="1000" dirty="0">
                <a:latin typeface="Segoe UI"/>
                <a:cs typeface="Segoe UI"/>
              </a:rPr>
              <a:t>It is thought that both genetics and environmental factors contribute to (ADHD Jones 2016). Reasearch indicates that children diagnosed with ADHD may experience difficulties with working memory and retaining information while momentarily engaging in other activities (Kofler et al 2018)</a:t>
            </a:r>
            <a:endParaRPr lang="en-US" sz="1000" dirty="0">
              <a:latin typeface="Segoe UI"/>
              <a:cs typeface="Segoe UI"/>
            </a:endParaRPr>
          </a:p>
          <a:p>
            <a:pPr algn="l"/>
            <a:endParaRPr lang="en-US" dirty="0"/>
          </a:p>
        </p:txBody>
      </p:sp>
      <p:sp>
        <p:nvSpPr>
          <p:cNvPr id="7" name="TextBox 6">
            <a:extLst>
              <a:ext uri="{FF2B5EF4-FFF2-40B4-BE49-F238E27FC236}">
                <a16:creationId xmlns:a16="http://schemas.microsoft.com/office/drawing/2014/main" id="{ED4386FC-2110-EAFA-9046-C04C6030B53C}"/>
              </a:ext>
            </a:extLst>
          </p:cNvPr>
          <p:cNvSpPr txBox="1"/>
          <p:nvPr/>
        </p:nvSpPr>
        <p:spPr>
          <a:xfrm>
            <a:off x="5781259" y="1714499"/>
            <a:ext cx="6407978" cy="206210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Segoe UI"/>
                <a:cs typeface="Segoe UI"/>
              </a:rPr>
              <a:t>Diagnosis and symptoms of ADHD </a:t>
            </a:r>
            <a:endParaRPr lang="en-US" sz="1000">
              <a:latin typeface="Segoe UI"/>
              <a:cs typeface="Segoe UI"/>
            </a:endParaRPr>
          </a:p>
          <a:p>
            <a:r>
              <a:rPr lang="en-GB" sz="1000" dirty="0">
                <a:latin typeface="Segoe UI"/>
                <a:cs typeface="Segoe UI"/>
              </a:rPr>
              <a:t>There is a range of severity for ADHD suffers ranging from mild to severe (Harding 2024). Individuals with ADHD frequently experience restlessness, and an intolerable aversion to boredom (Golubchik et al 2020) They claim to be under stimulated and have trouble controlling their emotions (Young minds 2024). However as said in (Klimkeit et al 2006) children diagnosed with ADHD may exhibit more disruptive, disorderly, and obsessive behaviours, some research indicates otherwise. Compared to children without ADHD, some are more Self-aware, have no less interest in school activities, and experience no greater anxiety. Nethertheless this research is conflicting (Gathje et al 2008) as diagnosis requires 6 symptoms to be present it is thought there would have to be some present differences. There is no diagnostic test for ADHD, so specialists are reliant on observational methods over a period (Ferguson 2000) &amp; (Authentic assessment 2021) and input from family members using a pragmatic profile form (Carruthers 2021) </a:t>
            </a:r>
            <a:endParaRPr lang="en-US" sz="1000" dirty="0">
              <a:latin typeface="Segoe UI"/>
              <a:cs typeface="Segoe UI"/>
            </a:endParaRPr>
          </a:p>
          <a:p>
            <a:pPr algn="l"/>
            <a:endParaRPr lang="en-US" dirty="0"/>
          </a:p>
        </p:txBody>
      </p:sp>
      <p:sp>
        <p:nvSpPr>
          <p:cNvPr id="8" name="TextBox 7">
            <a:extLst>
              <a:ext uri="{FF2B5EF4-FFF2-40B4-BE49-F238E27FC236}">
                <a16:creationId xmlns:a16="http://schemas.microsoft.com/office/drawing/2014/main" id="{7E45DD7D-D0BF-BB9E-DF83-50CE414F6B82}"/>
              </a:ext>
            </a:extLst>
          </p:cNvPr>
          <p:cNvSpPr txBox="1"/>
          <p:nvPr/>
        </p:nvSpPr>
        <p:spPr>
          <a:xfrm>
            <a:off x="5786782" y="3873498"/>
            <a:ext cx="6421782" cy="2985433"/>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Segoe UI"/>
                <a:cs typeface="Segoe UI"/>
              </a:rPr>
              <a:t>BARRIERS AND CHALLENGES</a:t>
            </a:r>
            <a:endParaRPr lang="en-US" sz="1000" dirty="0">
              <a:latin typeface="Segoe UI"/>
              <a:cs typeface="Segoe UI"/>
            </a:endParaRPr>
          </a:p>
          <a:p>
            <a:r>
              <a:rPr lang="en-GB" sz="1000" dirty="0">
                <a:latin typeface="Segoe UI"/>
                <a:cs typeface="Segoe UI"/>
              </a:rPr>
              <a:t>Lack of awareness among people in a child's immediate environment, including families and early childhood educators, may be a barrier to the children receiving early intervention and an adhd diagnosis (Schmiedeler 2014) However, as awareness of the symptoms increase, early intervention and identification of ADHD are improving. Additionally, the stigma associated with the diagnosis is a factor since more families are raising issues at an early age as opposed to ignoring signs (Bisset et al 2022). Furthermore, there are still families that refuse to acknowledge the existence of any additional learning needs, this can act as a barrier to a diagnosis (DosReis et al 2010).</a:t>
            </a:r>
            <a:endParaRPr lang="en-US" sz="1000">
              <a:latin typeface="Segoe UI"/>
              <a:cs typeface="Segoe UI"/>
            </a:endParaRPr>
          </a:p>
          <a:p>
            <a:r>
              <a:rPr lang="en-GB" sz="1000" dirty="0">
                <a:latin typeface="Segoe UI"/>
                <a:cs typeface="Segoe UI"/>
              </a:rPr>
              <a:t>Girl's symptoms can differ from boys; if a person is looking for usual symptoms, girls may go misdiagnosed, while professionals may assume boys to have adhd when in fact they might have behavioural issues. This can be a barrier to receiving an early diagnosis (NHS 2021) nonetheless, since knowledge on adhd keeps expanding, experts are increasingly aware of the variations in how the disorder manifests itself in different genders. This enables experts to search for distinct behaviours in their observations (Rucklidge 2010) </a:t>
            </a:r>
            <a:endParaRPr lang="en-US" sz="1000">
              <a:latin typeface="Segoe UI"/>
              <a:cs typeface="Segoe UI"/>
            </a:endParaRPr>
          </a:p>
          <a:p>
            <a:r>
              <a:rPr lang="en-GB" sz="1000" dirty="0">
                <a:latin typeface="Segoe UI"/>
                <a:cs typeface="Segoe UI"/>
              </a:rPr>
              <a:t>One of the challenges in providing inclusive education to children with ADHD is that it is not always viewed as a disability or additional learning need. Despite this, the disability, and discriminations act recognises ADHD as a disability that needs to be managed in educational settings (Finton O Regan 2012), it was only revised and added to the SEND code of practice in 2001 (Department for Education 2015)</a:t>
            </a:r>
            <a:endParaRPr lang="en-US" sz="1000">
              <a:latin typeface="Segoe UI"/>
              <a:cs typeface="Segoe UI"/>
            </a:endParaRPr>
          </a:p>
          <a:p>
            <a:pPr algn="l"/>
            <a:endParaRPr lang="en-US" dirty="0"/>
          </a:p>
        </p:txBody>
      </p:sp>
      <p:sp>
        <p:nvSpPr>
          <p:cNvPr id="9" name="TextBox 8">
            <a:extLst>
              <a:ext uri="{FF2B5EF4-FFF2-40B4-BE49-F238E27FC236}">
                <a16:creationId xmlns:a16="http://schemas.microsoft.com/office/drawing/2014/main" id="{44B4201A-2836-A39D-52C7-362FDC19DFDD}"/>
              </a:ext>
            </a:extLst>
          </p:cNvPr>
          <p:cNvSpPr txBox="1"/>
          <p:nvPr/>
        </p:nvSpPr>
        <p:spPr>
          <a:xfrm>
            <a:off x="-2762" y="5182152"/>
            <a:ext cx="5789544" cy="1661993"/>
          </a:xfrm>
          <a:prstGeom prst="rect">
            <a:avLst/>
          </a:prstGeom>
          <a:solidFill>
            <a:schemeClr val="bg2">
              <a:lumMod val="9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Segoe UI"/>
                <a:cs typeface="Segoe UI"/>
              </a:rPr>
              <a:t>Strategies and interventions </a:t>
            </a:r>
            <a:endParaRPr lang="en-US" sz="1200" dirty="0">
              <a:latin typeface="Segoe UI"/>
              <a:cs typeface="Segoe UI"/>
            </a:endParaRPr>
          </a:p>
          <a:p>
            <a:r>
              <a:rPr lang="en-GB" sz="1200" dirty="0">
                <a:latin typeface="Segoe UI"/>
                <a:cs typeface="Segoe UI"/>
              </a:rPr>
              <a:t>Strategies must be considered and included throughout the day to enable settings to be inclusive to the requirements of all children, so that barriers do not prevent children from receiving and education (UNCRC 1989) Likewise in (United Nations Educational, Scientific and Cultural Organization 1994). Opportunities for Social and Cultural development should be considered while devising plans to enable children to attend settings (Well-Being of Future Generations (Wales) Act 2015).</a:t>
            </a:r>
            <a:endParaRPr lang="en-US" sz="1200" dirty="0">
              <a:latin typeface="Segoe UI"/>
              <a:cs typeface="Segoe UI"/>
            </a:endParaRPr>
          </a:p>
          <a:p>
            <a:pPr algn="l"/>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2E64F0-0272-2E89-8737-A85839C68A75}"/>
              </a:ext>
            </a:extLst>
          </p:cNvPr>
          <p:cNvSpPr>
            <a:spLocks noGrp="1"/>
          </p:cNvSpPr>
          <p:nvPr>
            <p:ph idx="1"/>
          </p:nvPr>
        </p:nvSpPr>
        <p:spPr>
          <a:xfrm>
            <a:off x="-1104" y="3451"/>
            <a:ext cx="10515600" cy="6836120"/>
          </a:xfrm>
        </p:spPr>
        <p:txBody>
          <a:bodyPr vert="horz" lIns="91440" tIns="45720" rIns="91440" bIns="45720" rtlCol="0" anchor="t">
            <a:normAutofit fontScale="85000" lnSpcReduction="20000"/>
          </a:bodyPr>
          <a:lstStyle/>
          <a:p>
            <a:r>
              <a:rPr lang="en-US" sz="1200" dirty="0">
                <a:latin typeface="Segoe UI"/>
                <a:cs typeface="Segoe UI"/>
              </a:rPr>
              <a:t>Sara Davies student number 2206143 Word count 1664</a:t>
            </a:r>
          </a:p>
          <a:p>
            <a:r>
              <a:rPr lang="en-US" sz="1200" dirty="0">
                <a:latin typeface="Segoe UI"/>
                <a:cs typeface="Segoe UI"/>
              </a:rPr>
              <a:t>PRESENTATION </a:t>
            </a:r>
          </a:p>
          <a:p>
            <a:r>
              <a:rPr lang="en-GB" sz="1200" dirty="0">
                <a:latin typeface="Segoe UI"/>
                <a:cs typeface="Segoe UI"/>
              </a:rPr>
              <a:t>As said in the Education Act 1981 (Uk Government 1981) it is important to provide for children with special education requirements. As said in (The Warnock Report 1978) and agreed upon in (Wearmouth 2001 p5-35) A Review which took place, the scope of the study being extensive and ranging beyond the education service. The terms of reference necessary to consider the medical elements of the requirements of children and adolescents with disabilities. In addition to measures to prepare them for future employment. Also, considered was the social component of their needs and the interactions between the various specialists attending to their needs, to their parent's support needs and the contribution they made, as well as the necessity of research and development. Following the recommendations of the Warwick report (The Warwick report 1978), the Education Act of 1981 was created, granting parents the ability to provide their children with special assistance so they could attend a mainstream school. However, it was later considered would attending mainstream school always be best for all concerned (Lyndsey 2011) this continues today to be a topic of research and opinion.  in 2018 Wales (Welsh Government 2021) moved from SEN to an ALN System that combined all existing systems into a single system including all types of ALN needs, offering early intervention and support.</a:t>
            </a:r>
            <a:endParaRPr lang="en-US" sz="1200" dirty="0">
              <a:latin typeface="Segoe UI"/>
              <a:cs typeface="Segoe UI"/>
            </a:endParaRPr>
          </a:p>
          <a:p>
            <a:r>
              <a:rPr lang="en-GB" sz="1200" dirty="0">
                <a:latin typeface="Segoe UI"/>
                <a:cs typeface="Segoe UI"/>
              </a:rPr>
              <a:t> WHAT IS ADHD </a:t>
            </a:r>
            <a:endParaRPr lang="en-US" sz="1200" dirty="0">
              <a:latin typeface="Segoe UI"/>
              <a:cs typeface="Segoe UI"/>
            </a:endParaRPr>
          </a:p>
          <a:p>
            <a:r>
              <a:rPr lang="en-GB" sz="1200" dirty="0">
                <a:latin typeface="Segoe UI"/>
                <a:cs typeface="Segoe UI"/>
              </a:rPr>
              <a:t>ADHD  also referred to as attention deficit hyperactivity disorder, which is a neurological condition (young minds 2024.) A neurodevelopment disorder such as ADHD impacts brain function and development. (Furman 2005). ADHD affects around one in twenty people (young minds 2024), it is not considered to be a mental health issue (Mayes et al 2000) However, some people with ADHD will suffer from mental health issues and anxiety disorder either because of struggling with ADHD or in addition to the other symptoms (Currie &amp; Stabile 2006).  ADHD can make the brain function differently from people without ADHD; Executive functioning can be difficult for some. (Young minds 2024). However, some studies have suggested that not everyone with ADHD will suffer with less Executive function and that it would be depended on the individual (Geurts et al 2004). ADHD can alter how the brain regulates focus, activity levels, and behaviours, therefore executive function tasks could be more challenging and mental health issues can arise (Danciu 2011). However, there are strategies that can be used to help, focus strategies as said in (Sabet et al 2015) or similarly exercise can be used, exercise increases cortisone levels which is beneficial for anyone experiencing the negative consequences of mental illness. It can also help children focus and give them an outlet for their excess energy (Neudecker et al 2019)</a:t>
            </a:r>
            <a:endParaRPr lang="en-US" sz="1200" dirty="0">
              <a:latin typeface="Segoe UI"/>
              <a:cs typeface="Segoe UI"/>
            </a:endParaRPr>
          </a:p>
          <a:p>
            <a:r>
              <a:rPr lang="en-GB" sz="1200" dirty="0">
                <a:latin typeface="Segoe UI"/>
                <a:cs typeface="Segoe UI"/>
              </a:rPr>
              <a:t> It is thought that both genetics and environmental factors contribute to (ADHD Jones 2016). Numerous studies on ADHD have concentrated on parts of Brain Functioning that are connected to behaviours linked to the disorder, these studies are not conclusive (Jones 2016) &amp; (Qiu et al 2011) Nonetheless research indicates that medication could be available to help with this (Levey 2001). However, although there is a definite correlation between the benefits of medication for ADHD symptoms, this is a decision that is still under review by numerous studies, the possibility of misuse is one aspect questioned (Clemow 2014)</a:t>
            </a:r>
            <a:endParaRPr lang="en-US" sz="1200" dirty="0">
              <a:latin typeface="Segoe UI"/>
              <a:cs typeface="Segoe UI"/>
            </a:endParaRPr>
          </a:p>
          <a:p>
            <a:r>
              <a:rPr lang="en-GB" sz="1200" dirty="0">
                <a:latin typeface="Segoe UI"/>
                <a:cs typeface="Segoe UI"/>
              </a:rPr>
              <a:t>Diagnosis and symptoms of ADHD </a:t>
            </a:r>
          </a:p>
          <a:p>
            <a:r>
              <a:rPr lang="en-GB" sz="1200" dirty="0">
                <a:latin typeface="Segoe UI"/>
                <a:cs typeface="Segoe UI"/>
              </a:rPr>
              <a:t>There is a range of severity for ADHD suffers ranging from mild to severe (Harding 2024). Individuals with ADHD frequently experience restlessness, and an intolerable aversion to boredom (Golubchik et al 2020) They claim to be under stimulated and have trouble controlling their emotions (Young minds 2024). However as said in (Klimkeit et al 2006) children diagnosed with ADHD may exhibit more disruptive, disorderly, and obsessive behaviours, some research indicates otherwise. Compared to children without ADHD, some are more Self-aware, have no less interest in school activities, and experience no greater anxiety. Nonetheless this research is conflicting (Gathje et al 2008) as diagnosis requires 6 symptoms to be present it is thought there would have to be some present differences. There is no diagnostic test for ADHD, so specialists are reliant on observational methods over a period (Ferguson 2000) &amp; (Authentic assessment 2021) and input from family members using a pragmatic profile form (Carruthers 2021)</a:t>
            </a:r>
          </a:p>
          <a:p>
            <a:r>
              <a:rPr lang="en-GB" sz="1200" dirty="0">
                <a:latin typeface="Segoe UI"/>
                <a:cs typeface="Segoe UI"/>
              </a:rPr>
              <a:t>BARRIERS AND CHALLENGES</a:t>
            </a:r>
          </a:p>
          <a:p>
            <a:r>
              <a:rPr lang="en-GB" sz="1200" dirty="0">
                <a:latin typeface="Segoe UI"/>
                <a:cs typeface="Segoe UI"/>
              </a:rPr>
              <a:t>Lack of awareness among people in a child's immediate environment, including families and early childhood educators, may be a barrier to the children receiving early intervention and an adhd diagnosis (Schmiedeler 2014) However, as awareness of the symptoms increase, early intervention and identification of ADHD are improving. Additionally, the stigma associated with the diagnosis is a factor since more families are raising issues at an early age as opposed to ignoring signs (Bisset et al 2022). Furthermore, there are still families that refuse to acknowledge the existence of any additional learning needs, this can act as a barrier to a diagnosis (DosReis et al 2010).</a:t>
            </a:r>
          </a:p>
          <a:p>
            <a:r>
              <a:rPr lang="en-GB" sz="1200" dirty="0">
                <a:latin typeface="Segoe UI"/>
                <a:cs typeface="Segoe UI"/>
              </a:rPr>
              <a:t>Girl's symptoms can differ from boys; if a person is looking for usual symptoms, girls may go misdiagnosed, while professionals may assume boys to have adhd when in fact they might have behavioural issues. This can be a barrier to receiving an early diagnosis (NHS 2021) nonetheless, knowledge on adhd keeps expanding, experts are increasingly aware of the variations in how the disorder manifests itself in different genders. This enables experts to search for distinct behaviours in their observations (Rucklidge 2010)</a:t>
            </a:r>
          </a:p>
          <a:p>
            <a:r>
              <a:rPr lang="en-GB" sz="1200" dirty="0">
                <a:latin typeface="Segoe UI"/>
                <a:cs typeface="Segoe UI"/>
              </a:rPr>
              <a:t>One of the challenges in providing inclusive education to children with ADHD is that it is not always viewed as a disability or additional learning need. Despite this, the disability, and discriminations act recognises ADHD as a disability that needs to be managed in educational settings (Finton O Regan 2012), it was only revised and added to the SEND code of practice in 2001 (Department for Education 2015)</a:t>
            </a:r>
            <a:endParaRPr lang="en-US" sz="1200" dirty="0">
              <a:latin typeface="Segoe UI"/>
              <a:cs typeface="Segoe UI"/>
            </a:endParaRPr>
          </a:p>
          <a:p>
            <a:r>
              <a:rPr lang="en-GB" sz="1200" dirty="0">
                <a:latin typeface="Segoe UI"/>
                <a:cs typeface="Segoe UI"/>
              </a:rPr>
              <a:t>Similarly, a barrier to offering assistance for children with ADHD may be the absence of specialised training for teaching assistants and practitioners who would handle situations daily (Greenway &amp; Edwards 2021) Educators can feel threatened by a situation as it can quickly escalate, and with ratios numbers sometimes to a minimum it could be hard to defuse a situation, Keeping a child with ADHD safe and the children surrounding them, whilst trying to allow for free play within the setting keeping all activities inclusive for all children (Welsh Government 2023)</a:t>
            </a:r>
            <a:endParaRPr lang="en-US" sz="1200" dirty="0">
              <a:latin typeface="Segoe UI"/>
              <a:cs typeface="Segoe UI"/>
            </a:endParaRPr>
          </a:p>
          <a:p>
            <a:endParaRPr lang="en-GB" sz="1200" dirty="0">
              <a:latin typeface="Segoe UI"/>
              <a:cs typeface="Segoe UI"/>
            </a:endParaRPr>
          </a:p>
          <a:p>
            <a:endParaRPr lang="en-GB" sz="1200" dirty="0">
              <a:latin typeface="Segoe UI"/>
              <a:cs typeface="Segoe UI"/>
            </a:endParaRPr>
          </a:p>
          <a:p>
            <a:endParaRPr lang="en-US" dirty="0">
              <a:latin typeface="Aptos" panose="020B0004020202020204"/>
              <a:cs typeface="Segoe UI"/>
            </a:endParaRPr>
          </a:p>
        </p:txBody>
      </p:sp>
    </p:spTree>
    <p:extLst>
      <p:ext uri="{BB962C8B-B14F-4D97-AF65-F5344CB8AC3E}">
        <p14:creationId xmlns:p14="http://schemas.microsoft.com/office/powerpoint/2010/main" val="722300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96B193-599A-877E-94BD-C2F2CDF427E7}"/>
              </a:ext>
            </a:extLst>
          </p:cNvPr>
          <p:cNvSpPr>
            <a:spLocks noGrp="1"/>
          </p:cNvSpPr>
          <p:nvPr>
            <p:ph idx="1"/>
          </p:nvPr>
        </p:nvSpPr>
        <p:spPr>
          <a:xfrm>
            <a:off x="-1104" y="3451"/>
            <a:ext cx="10515600" cy="4351338"/>
          </a:xfrm>
        </p:spPr>
        <p:txBody>
          <a:bodyPr vert="horz" lIns="91440" tIns="45720" rIns="91440" bIns="45720" rtlCol="0" anchor="t">
            <a:normAutofit fontScale="92500" lnSpcReduction="20000"/>
          </a:bodyPr>
          <a:lstStyle/>
          <a:p>
            <a:r>
              <a:rPr lang="en-GB" sz="1200" dirty="0">
                <a:latin typeface="Segoe UI"/>
                <a:cs typeface="Segoe UI"/>
              </a:rPr>
              <a:t>Strategies and interventions </a:t>
            </a:r>
            <a:endParaRPr lang="en-US" sz="1200" dirty="0">
              <a:latin typeface="Segoe UI"/>
              <a:cs typeface="Segoe UI"/>
            </a:endParaRPr>
          </a:p>
          <a:p>
            <a:r>
              <a:rPr lang="en-GB" sz="1200" dirty="0">
                <a:latin typeface="Segoe UI"/>
                <a:cs typeface="Segoe UI"/>
              </a:rPr>
              <a:t>Strategies must be considered and included throughout the day to enable settings to be inclusive to the requirements of all children, so that barriers do not prevent children from receiving a education (UNCRC 1989) Likewise in (United Nations Educational, Scientific and Cultural Organization 1994) Opportunities for Social and Cultural development should be considered while devising plans to enable children to attend settings (Well-Being of Future Generations (Wales) Act 2015)&amp; (Bussing R et al 1998). Because children with ADHD frequently respond well to praise when rules are followed, reward charts or stickers can be a useful tool (Saline 2024). The first step in developing a strategy is identification, which entails determining which academic subjects may be posing a problem for a child or identifying any triggers that may be elevating their emotions (University of Edinburgh no date) However this can be masked by a child at first so observation over time is often needed (Kosaka et al 2019). A Reward system can frequently help children with ADHD symptoms of both genders experience better outcomes. If the child is having trouble controlling their emotions and behaviour, it may be helpful, if a child is experiencing problems focusing, it can also keep their attention. A reward system can encourage and congratulate them (Rosch &amp; Hawk 2013) Similarly children may receive little praise from their parents when they are at home, particularly if they have behavioural problems and their parents are either not prepared to handle the symptoms or are unable to control them. Lack of parental guidance might cause children who already struggle with emotions and feelings to become more confused (Munoz-Silva et al 2017) However this can be overcome by parents and multiagency working with teachers or practitioners to develop a strategy that can support the child, be consistent , and be used in both the child's home environment and a childcare setting. Since reward charts and praise are strategies utilised with all children, a child with ADHD will not feel excluded or different from the other children, instead they will feel included in the environment (Wellbeing of future generations act Wales 2015)</a:t>
            </a:r>
            <a:endParaRPr lang="en-US" sz="1200" dirty="0">
              <a:latin typeface="Segoe UI"/>
              <a:cs typeface="Segoe UI"/>
            </a:endParaRPr>
          </a:p>
          <a:p>
            <a:r>
              <a:rPr lang="en-GB" sz="1200" dirty="0">
                <a:latin typeface="Segoe UI"/>
                <a:cs typeface="Segoe UI"/>
              </a:rPr>
              <a:t>Conclusion </a:t>
            </a:r>
            <a:endParaRPr lang="en-US" sz="1200" dirty="0">
              <a:latin typeface="Segoe UI"/>
              <a:cs typeface="Segoe UI"/>
            </a:endParaRPr>
          </a:p>
          <a:p>
            <a:r>
              <a:rPr lang="en-GB" sz="1200" dirty="0">
                <a:latin typeface="Segoe UI"/>
                <a:cs typeface="Segoe UI"/>
              </a:rPr>
              <a:t>So, to conclude ADHD can only be diagnosed through observational methods via healthcare professionals however diagnosis is dependent on surrounding family and professionals. Early Diagnosis is dependent on family and childcare practitioners noticing signs that children could be struggling with one or more of the symptoms. ADHD is now excepted as an additional learning need, and support needs to be received for the child and surrounding educators. </a:t>
            </a:r>
            <a:endParaRPr lang="en-US" sz="1200" dirty="0">
              <a:latin typeface="Segoe UI"/>
              <a:cs typeface="Segoe UI"/>
            </a:endParaRPr>
          </a:p>
          <a:p>
            <a:endParaRPr lang="en-US" sz="1200" dirty="0">
              <a:latin typeface="Segoe UI"/>
              <a:cs typeface="Segoe UI"/>
            </a:endParaRPr>
          </a:p>
          <a:p>
            <a:r>
              <a:rPr lang="en-GB" sz="1200" dirty="0">
                <a:latin typeface="Segoe UI"/>
                <a:cs typeface="Segoe UI"/>
              </a:rPr>
              <a:t>Do you think the government provide enough additional support for children with ADHD and if there was an offer of more funding which area would you target. </a:t>
            </a:r>
            <a:endParaRPr lang="en-US" sz="1200" dirty="0">
              <a:latin typeface="Segoe UI"/>
              <a:cs typeface="Segoe UI"/>
            </a:endParaRPr>
          </a:p>
          <a:p>
            <a:r>
              <a:rPr lang="en-GB" sz="1200" dirty="0">
                <a:latin typeface="Segoe UI"/>
                <a:cs typeface="Segoe UI"/>
              </a:rPr>
              <a:t>Thats an exceptionally good question Natalie with ADHD  now being recognised as an additional learning need, there is special education provision available for extra support within the classroom or setting (Education Wales 2022) Which aims to involve parents' external agencies and the setting, who all work together to provide help to the families and provide the education the child deserves and has a right to (UNCRC 1989)However, this must be done in a way which the setting can sustain, whilst continuing to provide care to the other children within the setting. Unfortunately, the government is limited to the hours of extra support they can award, which can mean families are left without childcare for a period. If the childcare setting does agree to continue to provide the childcare outside the allocated hours this often becomes a strain on practitioners within the setting. Extra funding support from the government would provide extra one to one support hours for children.</a:t>
            </a:r>
            <a:endParaRPr lang="en-US" sz="1200" dirty="0">
              <a:latin typeface="Segoe UI"/>
              <a:cs typeface="Segoe UI"/>
            </a:endParaRPr>
          </a:p>
          <a:p>
            <a:endParaRPr lang="en-US" sz="1200" dirty="0"/>
          </a:p>
        </p:txBody>
      </p:sp>
    </p:spTree>
    <p:extLst>
      <p:ext uri="{BB962C8B-B14F-4D97-AF65-F5344CB8AC3E}">
        <p14:creationId xmlns:p14="http://schemas.microsoft.com/office/powerpoint/2010/main" val="971525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1F639B-1D35-B127-DA20-4A90FA3DEC8F}"/>
              </a:ext>
            </a:extLst>
          </p:cNvPr>
          <p:cNvSpPr>
            <a:spLocks noGrp="1"/>
          </p:cNvSpPr>
          <p:nvPr>
            <p:ph idx="1"/>
          </p:nvPr>
        </p:nvSpPr>
        <p:spPr>
          <a:xfrm>
            <a:off x="-1104" y="3451"/>
            <a:ext cx="10515600" cy="6979685"/>
          </a:xfrm>
        </p:spPr>
        <p:txBody>
          <a:bodyPr vert="horz" lIns="91440" tIns="45720" rIns="91440" bIns="45720" rtlCol="0" anchor="t">
            <a:normAutofit fontScale="70000" lnSpcReduction="20000"/>
          </a:bodyPr>
          <a:lstStyle/>
          <a:p>
            <a:r>
              <a:rPr lang="en-GB" sz="1200" dirty="0">
                <a:latin typeface="Segoe UI"/>
                <a:cs typeface="Segoe UI"/>
              </a:rPr>
              <a:t>Reference list </a:t>
            </a:r>
            <a:endParaRPr lang="en-US" sz="1200" dirty="0">
              <a:latin typeface="Segoe UI"/>
              <a:cs typeface="Segoe UI"/>
            </a:endParaRPr>
          </a:p>
          <a:p>
            <a:r>
              <a:rPr lang="en-GB" sz="1200" dirty="0">
                <a:latin typeface="Segoe UI"/>
                <a:cs typeface="Segoe UI"/>
              </a:rPr>
              <a:t>Authentic Assessment (2021) Available at </a:t>
            </a:r>
            <a:r>
              <a:rPr lang="en-GB" sz="1200" u="sng" dirty="0">
                <a:latin typeface="Segoe UI"/>
                <a:cs typeface="Segoe UI"/>
                <a:hlinkClick r:id="rId2"/>
              </a:rPr>
              <a:t>authentic assessment videos - Search (bing.com)</a:t>
            </a:r>
            <a:r>
              <a:rPr lang="en-GB" sz="1200" dirty="0">
                <a:latin typeface="Segoe UI"/>
                <a:cs typeface="Segoe UI"/>
              </a:rPr>
              <a:t> Accessed: 3 May 2024</a:t>
            </a:r>
            <a:endParaRPr lang="en-US" sz="1200" dirty="0">
              <a:latin typeface="Segoe UI"/>
              <a:cs typeface="Segoe UI"/>
            </a:endParaRPr>
          </a:p>
          <a:p>
            <a:r>
              <a:rPr lang="en-GB" sz="1200" dirty="0">
                <a:latin typeface="Segoe UI"/>
                <a:cs typeface="Segoe UI"/>
              </a:rPr>
              <a:t>Bussing R, Zima B, Perwien A, Belin T &amp; Widawski M (1998) </a:t>
            </a:r>
            <a:r>
              <a:rPr lang="en-GB" sz="1200" i="1" dirty="0">
                <a:latin typeface="Segoe UI"/>
                <a:cs typeface="Segoe UI"/>
              </a:rPr>
              <a:t>Children in Special education Programs: attention deficit hyperactivity disorder, use of services, and unmet needs</a:t>
            </a:r>
            <a:r>
              <a:rPr lang="en-GB" sz="1200" dirty="0">
                <a:latin typeface="Segoe UI"/>
                <a:cs typeface="Segoe UI"/>
              </a:rPr>
              <a:t>, American Journal of Public Health 88 (6) 880-886</a:t>
            </a:r>
            <a:endParaRPr lang="en-US" sz="1200" dirty="0">
              <a:latin typeface="Segoe UI"/>
              <a:cs typeface="Segoe UI"/>
            </a:endParaRPr>
          </a:p>
          <a:p>
            <a:r>
              <a:rPr lang="en-GB" sz="1200" dirty="0">
                <a:latin typeface="Segoe UI"/>
                <a:cs typeface="Segoe UI"/>
              </a:rPr>
              <a:t>Bisset M, Winter L, Middeldorn  C, Coghill D &amp; Zendarski N (2022) </a:t>
            </a:r>
            <a:r>
              <a:rPr lang="en-GB" sz="1200" i="1" dirty="0">
                <a:latin typeface="Segoe UI"/>
                <a:cs typeface="Segoe UI"/>
              </a:rPr>
              <a:t>Recent attitudes toward ADHD in the broader community: A systematic review,</a:t>
            </a:r>
            <a:r>
              <a:rPr lang="en-GB" sz="1200" dirty="0">
                <a:latin typeface="Segoe UI"/>
                <a:cs typeface="Segoe UI"/>
              </a:rPr>
              <a:t> Journal of Attention Disorders 26 (4), 537-548</a:t>
            </a:r>
            <a:endParaRPr lang="en-US" sz="1200" dirty="0">
              <a:latin typeface="Segoe UI"/>
              <a:cs typeface="Segoe UI"/>
            </a:endParaRPr>
          </a:p>
          <a:p>
            <a:r>
              <a:rPr lang="en-GB" sz="1200" dirty="0">
                <a:latin typeface="Segoe UI"/>
                <a:cs typeface="Segoe UI"/>
              </a:rPr>
              <a:t>Carruthers S, Taylor L, Sadiq H, Tripp G (2021) </a:t>
            </a:r>
            <a:r>
              <a:rPr lang="en-GB" sz="1200" i="1" dirty="0">
                <a:latin typeface="Segoe UI"/>
                <a:cs typeface="Segoe UI"/>
              </a:rPr>
              <a:t>The Profile of Pragmatic Language impairments in Children with ADHD: A systematic review</a:t>
            </a:r>
            <a:r>
              <a:rPr lang="en-GB" sz="1200" dirty="0">
                <a:latin typeface="Segoe UI"/>
                <a:cs typeface="Segoe UI"/>
              </a:rPr>
              <a:t>, Development, and psychopathology</a:t>
            </a:r>
            <a:endParaRPr lang="en-US" sz="1200" dirty="0">
              <a:latin typeface="Segoe UI"/>
              <a:cs typeface="Segoe UI"/>
            </a:endParaRPr>
          </a:p>
          <a:p>
            <a:r>
              <a:rPr lang="en-GB" sz="1200" dirty="0">
                <a:latin typeface="Segoe UI"/>
                <a:cs typeface="Segoe UI"/>
              </a:rPr>
              <a:t>Clemow D &amp; Walker D (2014)</a:t>
            </a:r>
            <a:r>
              <a:rPr lang="en-GB" sz="1200" i="1" dirty="0">
                <a:latin typeface="Segoe UI"/>
                <a:cs typeface="Segoe UI"/>
              </a:rPr>
              <a:t> The Potential for misuse and abuse of medications in ADHD: a review,</a:t>
            </a:r>
            <a:r>
              <a:rPr lang="en-GB" sz="1200" dirty="0">
                <a:latin typeface="Segoe UI"/>
                <a:cs typeface="Segoe UI"/>
              </a:rPr>
              <a:t> Postgraduate medicine 126 (5), 64-81</a:t>
            </a:r>
            <a:endParaRPr lang="en-US" sz="1200" dirty="0">
              <a:latin typeface="Segoe UI"/>
              <a:cs typeface="Segoe UI"/>
            </a:endParaRPr>
          </a:p>
          <a:p>
            <a:r>
              <a:rPr lang="en-GB" sz="1200" dirty="0">
                <a:latin typeface="Segoe UI"/>
                <a:cs typeface="Segoe UI"/>
              </a:rPr>
              <a:t>Currie J &amp; Stabile M (2006) Child Mental health and human capital accumulation: The case of ADHD, Journal of Health Economics, Volume 25, Issue 6, page 1094-1118 </a:t>
            </a:r>
            <a:r>
              <a:rPr lang="en-GB" sz="1200" u="sng" dirty="0">
                <a:latin typeface="Segoe UI"/>
                <a:cs typeface="Segoe UI"/>
                <a:hlinkClick r:id="rId3"/>
              </a:rPr>
              <a:t>https://doi.org/10.1016/j.jhealeco.2006.03.001</a:t>
            </a:r>
            <a:r>
              <a:rPr lang="en-GB" sz="1200" dirty="0">
                <a:latin typeface="Segoe UI"/>
                <a:cs typeface="Segoe UI"/>
              </a:rPr>
              <a:t> </a:t>
            </a:r>
            <a:endParaRPr lang="en-US" sz="1200" dirty="0">
              <a:latin typeface="Segoe UI"/>
              <a:cs typeface="Segoe UI"/>
            </a:endParaRPr>
          </a:p>
          <a:p>
            <a:r>
              <a:rPr lang="en-GB" sz="1200" dirty="0">
                <a:latin typeface="Segoe UI"/>
                <a:cs typeface="Segoe UI"/>
              </a:rPr>
              <a:t>Danciu E (2011) </a:t>
            </a:r>
            <a:r>
              <a:rPr lang="en-GB" sz="1200" i="1" dirty="0">
                <a:latin typeface="Segoe UI"/>
                <a:cs typeface="Segoe UI"/>
              </a:rPr>
              <a:t>Multidisciplinary approach of the attention deficit hyperactivity disorder (ADHD) between hope and reality,</a:t>
            </a:r>
            <a:r>
              <a:rPr lang="en-GB" sz="1200" dirty="0">
                <a:latin typeface="Segoe UI"/>
                <a:cs typeface="Segoe UI"/>
              </a:rPr>
              <a:t> Procedia Social and Behavioural Sciences 15, 2967-2971 </a:t>
            </a:r>
            <a:endParaRPr lang="en-US" sz="1200" dirty="0">
              <a:latin typeface="Segoe UI"/>
              <a:cs typeface="Segoe UI"/>
            </a:endParaRPr>
          </a:p>
          <a:p>
            <a:r>
              <a:rPr lang="en-GB" sz="1200" dirty="0">
                <a:latin typeface="Segoe UI"/>
                <a:cs typeface="Segoe UI"/>
              </a:rPr>
              <a:t>DosReis S, Barksdale C, Sherman A, Maloney K &amp; Charach A (2010) </a:t>
            </a:r>
            <a:r>
              <a:rPr lang="en-GB" sz="1200" i="1" dirty="0">
                <a:latin typeface="Segoe UI"/>
                <a:cs typeface="Segoe UI"/>
              </a:rPr>
              <a:t>Stigmatizing experiences of parents of children with a new diagnosis of ADHD</a:t>
            </a:r>
            <a:r>
              <a:rPr lang="en-GB" sz="1200" dirty="0">
                <a:latin typeface="Segoe UI"/>
                <a:cs typeface="Segoe UI"/>
              </a:rPr>
              <a:t>, Psychiatric Services 61 (8), 811-816</a:t>
            </a:r>
            <a:endParaRPr lang="en-US" sz="1200" dirty="0">
              <a:latin typeface="Segoe UI"/>
              <a:cs typeface="Segoe UI"/>
            </a:endParaRPr>
          </a:p>
          <a:p>
            <a:r>
              <a:rPr lang="en-GB" sz="1200" dirty="0">
                <a:latin typeface="Segoe UI"/>
                <a:cs typeface="Segoe UI"/>
              </a:rPr>
              <a:t>Department of Education (2015) Special Educational Needs and disability code of practice: 0 to 25 years Available at</a:t>
            </a:r>
            <a:r>
              <a:rPr lang="en-GB" sz="1200" u="sng" dirty="0">
                <a:latin typeface="Segoe UI"/>
                <a:cs typeface="Segoe UI"/>
                <a:hlinkClick r:id="rId4"/>
              </a:rPr>
              <a:t>SEND_Code_of_Practice_January_2015.pdf (publishing.service.gov.uk)</a:t>
            </a:r>
            <a:r>
              <a:rPr lang="en-GB" sz="1200" dirty="0">
                <a:latin typeface="Segoe UI"/>
                <a:cs typeface="Segoe UI"/>
              </a:rPr>
              <a:t> Accessed: 8 May 2024 </a:t>
            </a:r>
            <a:endParaRPr lang="en-US" sz="1200" dirty="0">
              <a:latin typeface="Segoe UI"/>
              <a:cs typeface="Segoe UI"/>
            </a:endParaRPr>
          </a:p>
          <a:p>
            <a:r>
              <a:rPr lang="en-GB" sz="1200" dirty="0">
                <a:latin typeface="Segoe UI"/>
                <a:cs typeface="Segoe UI"/>
              </a:rPr>
              <a:t>Education Wales (2022) Additional Learning needs (ALN) system; parents' guide' Available at </a:t>
            </a:r>
            <a:r>
              <a:rPr lang="en-GB" sz="1200" u="sng" dirty="0">
                <a:latin typeface="Segoe UI"/>
                <a:cs typeface="Segoe UI"/>
                <a:hlinkClick r:id="rId5"/>
              </a:rPr>
              <a:t>WG44199 (gov.wales)</a:t>
            </a:r>
            <a:r>
              <a:rPr lang="en-GB" sz="1200" dirty="0">
                <a:latin typeface="Segoe UI"/>
                <a:cs typeface="Segoe UI"/>
              </a:rPr>
              <a:t> Accessed: 10 May 2024</a:t>
            </a:r>
            <a:endParaRPr lang="en-US" sz="1200" dirty="0">
              <a:latin typeface="Segoe UI"/>
              <a:cs typeface="Segoe UI"/>
            </a:endParaRPr>
          </a:p>
          <a:p>
            <a:r>
              <a:rPr lang="en-GB" sz="1200" dirty="0">
                <a:latin typeface="Segoe UI"/>
                <a:cs typeface="Segoe UI"/>
              </a:rPr>
              <a:t>Ferguson J (2000) </a:t>
            </a:r>
            <a:r>
              <a:rPr lang="en-GB" sz="1200" i="1" dirty="0">
                <a:latin typeface="Segoe UI"/>
                <a:cs typeface="Segoe UI"/>
              </a:rPr>
              <a:t>National Institutes of Health Consensus Statement: Diagnosis and treatment of attention-deficit/ hyperactivity disorder (ADHD),</a:t>
            </a:r>
            <a:r>
              <a:rPr lang="en-GB" sz="1200" dirty="0">
                <a:latin typeface="Segoe UI"/>
                <a:cs typeface="Segoe UI"/>
              </a:rPr>
              <a:t> Journal of the American Acadamy of child &amp; Adolescent Psychiatry 39 (2), 182-193 </a:t>
            </a:r>
            <a:endParaRPr lang="en-US" sz="1200" dirty="0">
              <a:latin typeface="Segoe UI"/>
              <a:cs typeface="Segoe UI"/>
            </a:endParaRPr>
          </a:p>
          <a:p>
            <a:r>
              <a:rPr lang="en-GB" sz="1200" dirty="0">
                <a:latin typeface="Segoe UI"/>
                <a:cs typeface="Segoe UI"/>
              </a:rPr>
              <a:t>Finton O’Regan (2012) Managing ADHD in the Classroom Available at </a:t>
            </a:r>
            <a:r>
              <a:rPr lang="en-GB" sz="1200" u="sng" dirty="0">
                <a:latin typeface="Segoe UI"/>
                <a:cs typeface="Segoe UI"/>
                <a:hlinkClick r:id="rId6"/>
              </a:rPr>
              <a:t>Managing ADHD in the classroom • SEN Magazine</a:t>
            </a:r>
            <a:r>
              <a:rPr lang="en-GB" sz="1200" dirty="0">
                <a:latin typeface="Segoe UI"/>
                <a:cs typeface="Segoe UI"/>
              </a:rPr>
              <a:t> Accessed: 8 May 2024 </a:t>
            </a:r>
            <a:endParaRPr lang="en-US" sz="1200">
              <a:latin typeface="Segoe UI"/>
              <a:cs typeface="Segoe UI"/>
            </a:endParaRPr>
          </a:p>
          <a:p>
            <a:r>
              <a:rPr lang="en-GB" sz="1200" dirty="0">
                <a:latin typeface="Segoe UI"/>
                <a:cs typeface="Segoe UI"/>
              </a:rPr>
              <a:t>Furman L (2005</a:t>
            </a:r>
            <a:r>
              <a:rPr lang="en-GB" sz="1200" i="1" dirty="0">
                <a:latin typeface="Segoe UI"/>
                <a:cs typeface="Segoe UI"/>
              </a:rPr>
              <a:t>) What is attention-deficit hyperactivity disorder (ADHD)</a:t>
            </a:r>
            <a:r>
              <a:rPr lang="en-GB" sz="1200" dirty="0">
                <a:latin typeface="Segoe UI"/>
                <a:cs typeface="Segoe UI"/>
              </a:rPr>
              <a:t>, Journal of Child neurology 20 (12), 994-1002 </a:t>
            </a:r>
            <a:endParaRPr lang="en-US" sz="1200" dirty="0">
              <a:latin typeface="Segoe UI"/>
              <a:cs typeface="Segoe UI"/>
            </a:endParaRPr>
          </a:p>
          <a:p>
            <a:r>
              <a:rPr lang="en-GB" sz="1200" dirty="0">
                <a:latin typeface="Segoe UI"/>
                <a:cs typeface="Segoe UI"/>
              </a:rPr>
              <a:t>Gathje R, Lewandowski L &amp; Gordon M (2008) </a:t>
            </a:r>
            <a:r>
              <a:rPr lang="en-GB" sz="1200" i="1" dirty="0">
                <a:latin typeface="Segoe UI"/>
                <a:cs typeface="Segoe UI"/>
              </a:rPr>
              <a:t>The role of impairment in the diagnosis of ADHD</a:t>
            </a:r>
            <a:r>
              <a:rPr lang="en-GB" sz="1200" dirty="0">
                <a:latin typeface="Segoe UI"/>
                <a:cs typeface="Segoe UI"/>
              </a:rPr>
              <a:t>, Journal of Attention Disorders 11 (5), 529-537 </a:t>
            </a:r>
            <a:endParaRPr lang="en-US" sz="1200" dirty="0">
              <a:latin typeface="Segoe UI"/>
              <a:cs typeface="Segoe UI"/>
            </a:endParaRPr>
          </a:p>
          <a:p>
            <a:r>
              <a:rPr lang="en-US" sz="1200" dirty="0">
                <a:latin typeface="Segoe UI"/>
                <a:cs typeface="Segoe UI"/>
              </a:rPr>
              <a:t>Geurts H, Verte S, Oosterlaan J, Roeyers H &amp; Sergeant j (2005) </a:t>
            </a:r>
            <a:r>
              <a:rPr lang="en-US" sz="1200" i="1" dirty="0">
                <a:latin typeface="Segoe UI"/>
                <a:cs typeface="Segoe UI"/>
              </a:rPr>
              <a:t>ADHD subtypes: do they differ in their executive functioning profile? Archives of Clinical Neuropsychology 20</a:t>
            </a:r>
            <a:r>
              <a:rPr lang="en-US" sz="1200" dirty="0">
                <a:latin typeface="Segoe UI"/>
                <a:cs typeface="Segoe UI"/>
              </a:rPr>
              <a:t>, 457-477 </a:t>
            </a:r>
            <a:r>
              <a:rPr lang="en-US" sz="1200" u="sng" dirty="0">
                <a:latin typeface="Segoe UI"/>
                <a:cs typeface="Segoe UI"/>
                <a:hlinkClick r:id="rId7"/>
              </a:rPr>
              <a:t>https://doi.org/10.1016/j.acn.2004.11.001</a:t>
            </a:r>
            <a:r>
              <a:rPr lang="en-US" sz="1200" dirty="0">
                <a:latin typeface="Segoe UI"/>
                <a:cs typeface="Segoe UI"/>
              </a:rPr>
              <a:t> </a:t>
            </a:r>
            <a:endParaRPr lang="en-US" sz="1200">
              <a:latin typeface="Segoe UI"/>
              <a:cs typeface="Segoe UI"/>
            </a:endParaRPr>
          </a:p>
          <a:p>
            <a:r>
              <a:rPr lang="en-US" sz="1200" dirty="0">
                <a:latin typeface="Segoe UI"/>
                <a:cs typeface="Segoe UI"/>
              </a:rPr>
              <a:t>Golubchik P, Manor I, Shoval G &amp; Weizman A (2020) </a:t>
            </a:r>
            <a:r>
              <a:rPr lang="en-US" sz="1200" i="1" dirty="0">
                <a:latin typeface="Segoe UI"/>
                <a:cs typeface="Segoe UI"/>
              </a:rPr>
              <a:t>Levels of proneness to boredom in children with attention-deficit/hyperactivity disorder on and off methylphenidate treatment, Journal of Child</a:t>
            </a:r>
            <a:r>
              <a:rPr lang="en-US" sz="1200" dirty="0">
                <a:latin typeface="Segoe UI"/>
                <a:cs typeface="Segoe UI"/>
              </a:rPr>
              <a:t>, and Adolescent Psychopharmacology 30 (3), 173-176</a:t>
            </a:r>
          </a:p>
          <a:p>
            <a:r>
              <a:rPr lang="en-US" sz="1200" dirty="0">
                <a:latin typeface="Segoe UI"/>
                <a:cs typeface="Segoe UI"/>
              </a:rPr>
              <a:t>Greenway C &amp; Edwards A (2021) </a:t>
            </a:r>
            <a:r>
              <a:rPr lang="en-US" sz="1200" i="1" dirty="0">
                <a:latin typeface="Segoe UI"/>
                <a:cs typeface="Segoe UI"/>
              </a:rPr>
              <a:t>Teaching Assistants 'Facilitators and barriers to effective practice working with children with ADHD: A qualitive study,</a:t>
            </a:r>
            <a:r>
              <a:rPr lang="en-US" sz="1200" dirty="0">
                <a:latin typeface="Segoe UI"/>
                <a:cs typeface="Segoe UI"/>
              </a:rPr>
              <a:t> British Journal of Special Education 48 (3), 347-368</a:t>
            </a:r>
          </a:p>
          <a:p>
            <a:r>
              <a:rPr lang="en-US" sz="1200" dirty="0">
                <a:latin typeface="Segoe UI"/>
                <a:cs typeface="Segoe UI"/>
              </a:rPr>
              <a:t>Harding N (2024), The Telegraph, What are the core ADHD symptoms? 25 April 2024 (no page number)</a:t>
            </a:r>
          </a:p>
          <a:p>
            <a:r>
              <a:rPr lang="en-US" sz="1200" dirty="0">
                <a:latin typeface="Segoe UI"/>
                <a:cs typeface="Segoe UI"/>
              </a:rPr>
              <a:t>Jones K (2016) Learning Disabilities, 5</a:t>
            </a:r>
            <a:r>
              <a:rPr lang="en-US" sz="1200" baseline="30000" dirty="0">
                <a:latin typeface="Segoe UI"/>
                <a:cs typeface="Segoe UI"/>
              </a:rPr>
              <a:t>th</a:t>
            </a:r>
            <a:r>
              <a:rPr lang="en-US" sz="1200" dirty="0">
                <a:latin typeface="Segoe UI"/>
                <a:cs typeface="Segoe UI"/>
              </a:rPr>
              <a:t> edition, p 44-46, </a:t>
            </a:r>
            <a:r>
              <a:rPr lang="en-US" sz="1200" err="1">
                <a:latin typeface="Segoe UI"/>
                <a:cs typeface="Segoe UI"/>
              </a:rPr>
              <a:t>Omnigraphics</a:t>
            </a:r>
            <a:r>
              <a:rPr lang="en-US" sz="1200" dirty="0">
                <a:latin typeface="Segoe UI"/>
                <a:cs typeface="Segoe UI"/>
              </a:rPr>
              <a:t> incorporated </a:t>
            </a:r>
          </a:p>
          <a:p>
            <a:r>
              <a:rPr lang="en-US" sz="1200" err="1">
                <a:latin typeface="Segoe UI"/>
                <a:cs typeface="Segoe UI"/>
              </a:rPr>
              <a:t>Klimkeit</a:t>
            </a:r>
            <a:r>
              <a:rPr lang="en-US" sz="1200" dirty="0">
                <a:latin typeface="Segoe UI"/>
                <a:cs typeface="Segoe UI"/>
              </a:rPr>
              <a:t> E, Graham C, Tonge B, Lee P, Morling M &amp; Russo D (2006) </a:t>
            </a:r>
            <a:r>
              <a:rPr lang="en-US" sz="1200" i="1" dirty="0">
                <a:latin typeface="Segoe UI"/>
                <a:cs typeface="Segoe UI"/>
              </a:rPr>
              <a:t>Children Should Be Seen and Heard: Self-Report of Feelings and Behaviors in Primary-School-Aged Children With ADHD,</a:t>
            </a:r>
            <a:r>
              <a:rPr lang="en-US" sz="1200" dirty="0">
                <a:latin typeface="Segoe UI"/>
                <a:cs typeface="Segoe UI"/>
              </a:rPr>
              <a:t> Journal of Attention Disorders, Volume 10, issue 2 </a:t>
            </a:r>
            <a:r>
              <a:rPr lang="en-US" sz="1200" u="sng" dirty="0">
                <a:latin typeface="Segoe UI"/>
                <a:cs typeface="Segoe UI"/>
                <a:hlinkClick r:id="rId8"/>
              </a:rPr>
              <a:t>https://doi.org/10.1177/1087054706289926</a:t>
            </a:r>
            <a:r>
              <a:rPr lang="en-US" sz="1200" dirty="0">
                <a:latin typeface="Segoe UI"/>
                <a:cs typeface="Segoe UI"/>
              </a:rPr>
              <a:t> </a:t>
            </a:r>
          </a:p>
          <a:p>
            <a:r>
              <a:rPr lang="en-US" sz="1200" dirty="0">
                <a:latin typeface="Segoe UI"/>
                <a:cs typeface="Segoe UI"/>
              </a:rPr>
              <a:t>Kofler M, Sarver D, Harmon S, </a:t>
            </a:r>
            <a:r>
              <a:rPr lang="en-US" sz="1200" err="1">
                <a:latin typeface="Segoe UI"/>
                <a:cs typeface="Segoe UI"/>
              </a:rPr>
              <a:t>Moltisanti</a:t>
            </a:r>
            <a:r>
              <a:rPr lang="en-US" sz="1200" dirty="0">
                <a:latin typeface="Segoe UI"/>
                <a:cs typeface="Segoe UI"/>
              </a:rPr>
              <a:t> A, </a:t>
            </a:r>
            <a:r>
              <a:rPr lang="en-US" sz="1200" err="1">
                <a:latin typeface="Segoe UI"/>
                <a:cs typeface="Segoe UI"/>
              </a:rPr>
              <a:t>Aduen</a:t>
            </a:r>
            <a:r>
              <a:rPr lang="en-US" sz="1200" dirty="0">
                <a:latin typeface="Segoe UI"/>
                <a:cs typeface="Segoe UI"/>
              </a:rPr>
              <a:t> P (2018)</a:t>
            </a:r>
            <a:r>
              <a:rPr lang="en-US" sz="1200" i="1" dirty="0">
                <a:latin typeface="Segoe UI"/>
                <a:cs typeface="Segoe UI"/>
              </a:rPr>
              <a:t> Working memory and organizational skills problems in ADHD</a:t>
            </a:r>
            <a:r>
              <a:rPr lang="en-US" sz="1200" dirty="0">
                <a:latin typeface="Segoe UI"/>
                <a:cs typeface="Segoe UI"/>
              </a:rPr>
              <a:t>, Journal of Child Psychology and Psychiatry 59 (1), 57-67</a:t>
            </a:r>
          </a:p>
          <a:p>
            <a:r>
              <a:rPr lang="en-US" sz="1200" dirty="0">
                <a:latin typeface="Segoe UI"/>
                <a:cs typeface="Segoe UI"/>
              </a:rPr>
              <a:t>Kosaka H, Fujioka T &amp; Jung M (2019) </a:t>
            </a:r>
            <a:r>
              <a:rPr lang="en-US" sz="1200" i="1" dirty="0">
                <a:latin typeface="Segoe UI"/>
                <a:cs typeface="Segoe UI"/>
              </a:rPr>
              <a:t>Symptoms in individuals with adult-onset ADHD masked during Childhood</a:t>
            </a:r>
            <a:r>
              <a:rPr lang="en-US" sz="1200" dirty="0">
                <a:latin typeface="Segoe UI"/>
                <a:cs typeface="Segoe UI"/>
              </a:rPr>
              <a:t>, European archives of psychiatry and clinical neuroscience 269, 753-755</a:t>
            </a:r>
          </a:p>
          <a:p>
            <a:r>
              <a:rPr lang="en-US" sz="1200" dirty="0">
                <a:latin typeface="Segoe UI"/>
                <a:cs typeface="Segoe UI"/>
              </a:rPr>
              <a:t>Levy F &amp; Farrow (2001) W</a:t>
            </a:r>
            <a:r>
              <a:rPr lang="en-US" sz="1200" i="1" dirty="0">
                <a:latin typeface="Segoe UI"/>
                <a:cs typeface="Segoe UI"/>
              </a:rPr>
              <a:t>orking memory in ADHD; Prefrontal/Parietal connections, </a:t>
            </a:r>
            <a:r>
              <a:rPr lang="en-US" sz="1200" dirty="0">
                <a:latin typeface="Segoe UI"/>
                <a:cs typeface="Segoe UI"/>
              </a:rPr>
              <a:t>Current drug targets2 (4), 347-352</a:t>
            </a:r>
          </a:p>
          <a:p>
            <a:r>
              <a:rPr lang="en-GB" sz="1200" dirty="0">
                <a:latin typeface="Segoe UI"/>
                <a:cs typeface="Segoe UI"/>
              </a:rPr>
              <a:t>Lyndsey G (2011)</a:t>
            </a:r>
            <a:r>
              <a:rPr lang="en-GB" sz="1200" i="1" dirty="0">
                <a:latin typeface="Segoe UI"/>
                <a:cs typeface="Segoe UI"/>
              </a:rPr>
              <a:t> Education Psychology and the effectiveness of inclusive education/mainstreaming</a:t>
            </a:r>
            <a:r>
              <a:rPr lang="en-GB" sz="1200" dirty="0">
                <a:latin typeface="Segoe UI"/>
                <a:cs typeface="Segoe UI"/>
              </a:rPr>
              <a:t>, British Journal of educational Psychology, volume 77, issue 1 </a:t>
            </a:r>
            <a:r>
              <a:rPr lang="en-GB" sz="1200" u="sng" dirty="0">
                <a:latin typeface="Segoe UI"/>
                <a:cs typeface="Segoe UI"/>
                <a:hlinkClick r:id="rId9"/>
              </a:rPr>
              <a:t>https://doi.org/10.1348/000709906x156881</a:t>
            </a:r>
            <a:r>
              <a:rPr lang="en-GB" sz="1200" dirty="0">
                <a:latin typeface="Segoe UI"/>
                <a:cs typeface="Segoe UI"/>
              </a:rPr>
              <a:t> </a:t>
            </a:r>
            <a:endParaRPr lang="en-US" sz="1200" dirty="0">
              <a:latin typeface="Segoe UI"/>
              <a:cs typeface="Segoe UI"/>
            </a:endParaRPr>
          </a:p>
          <a:p>
            <a:r>
              <a:rPr lang="en-GB" sz="1200" dirty="0">
                <a:latin typeface="Segoe UI"/>
                <a:cs typeface="Segoe UI"/>
              </a:rPr>
              <a:t>Mayes S, Calhoun L &amp; Crowell E (2000) </a:t>
            </a:r>
            <a:r>
              <a:rPr lang="en-GB" sz="1200" i="1" dirty="0">
                <a:latin typeface="Segoe UI"/>
                <a:cs typeface="Segoe UI"/>
              </a:rPr>
              <a:t>learning disabilities and ADHD: Overlapping spectrum disorders</a:t>
            </a:r>
            <a:r>
              <a:rPr lang="en-GB" sz="1200" dirty="0">
                <a:latin typeface="Segoe UI"/>
                <a:cs typeface="Segoe UI"/>
              </a:rPr>
              <a:t>, Journal of learning disabilities 33 (5), </a:t>
            </a:r>
            <a:r>
              <a:rPr lang="en-US" sz="1200" dirty="0">
                <a:latin typeface="Segoe UI"/>
                <a:cs typeface="Segoe UI"/>
              </a:rPr>
              <a:t>) </a:t>
            </a:r>
            <a:r>
              <a:rPr lang="en-GB" sz="1200" dirty="0">
                <a:latin typeface="Segoe UI"/>
                <a:cs typeface="Segoe UI"/>
              </a:rPr>
              <a:t>417-424 </a:t>
            </a:r>
            <a:endParaRPr lang="en-US" sz="1200" dirty="0">
              <a:latin typeface="Segoe UI"/>
              <a:cs typeface="Segoe UI"/>
            </a:endParaRPr>
          </a:p>
          <a:p>
            <a:r>
              <a:rPr lang="en-US" sz="1200" dirty="0">
                <a:latin typeface="Segoe UI"/>
                <a:cs typeface="Segoe UI"/>
              </a:rPr>
              <a:t>Munoz-Silva A, Lago-Urbano R, Sanchez-Garcia (2017) </a:t>
            </a:r>
            <a:r>
              <a:rPr lang="en-US" sz="1200" i="1" dirty="0">
                <a:latin typeface="Segoe UI"/>
                <a:cs typeface="Segoe UI"/>
              </a:rPr>
              <a:t>Family impact and parenting styles in families of Children with ADHD, Journal of Child</a:t>
            </a:r>
            <a:r>
              <a:rPr lang="en-US" sz="1200" dirty="0">
                <a:latin typeface="Segoe UI"/>
                <a:cs typeface="Segoe UI"/>
              </a:rPr>
              <a:t>, and family studies 26, 2810-2823 </a:t>
            </a:r>
          </a:p>
          <a:p>
            <a:r>
              <a:rPr lang="en-US" sz="1200" dirty="0">
                <a:latin typeface="Segoe UI"/>
                <a:cs typeface="Segoe UI"/>
              </a:rPr>
              <a:t>Neudecker C, Mewes N, Reimers A &amp; Woll A (2019)</a:t>
            </a:r>
            <a:r>
              <a:rPr lang="en-US" sz="1200" i="1" dirty="0">
                <a:latin typeface="Segoe UI"/>
                <a:cs typeface="Segoe UI"/>
              </a:rPr>
              <a:t> Exercise interventions in children and adolescents with ADHD: a Systematic review</a:t>
            </a:r>
            <a:r>
              <a:rPr lang="en-US" sz="1200" dirty="0">
                <a:latin typeface="Segoe UI"/>
                <a:cs typeface="Segoe UI"/>
              </a:rPr>
              <a:t>, Journal of attention disorders 23 (4), 307-324</a:t>
            </a:r>
          </a:p>
          <a:p>
            <a:r>
              <a:rPr lang="en-US" sz="1200" dirty="0">
                <a:latin typeface="Segoe UI"/>
                <a:cs typeface="Segoe UI"/>
              </a:rPr>
              <a:t>NHS, Diagnosis, Attention Deficit Hyperactivity Disorder (ADHD) Available </a:t>
            </a:r>
            <a:r>
              <a:rPr lang="en-US" sz="1200" u="sng" dirty="0">
                <a:latin typeface="Segoe UI"/>
                <a:cs typeface="Segoe UI"/>
                <a:hlinkClick r:id="rId10"/>
              </a:rPr>
              <a:t>Attention deficit hyperactivity disorder (ADHD) - Diagnosis - NHS (www.nhs.uk)</a:t>
            </a:r>
            <a:r>
              <a:rPr lang="en-US" sz="1200" dirty="0">
                <a:latin typeface="Segoe UI"/>
                <a:cs typeface="Segoe UI"/>
              </a:rPr>
              <a:t> Accessed:30 April 2024</a:t>
            </a:r>
          </a:p>
          <a:p>
            <a:r>
              <a:rPr lang="en-US" sz="1200" dirty="0">
                <a:latin typeface="Segoe UI"/>
                <a:cs typeface="Segoe UI"/>
              </a:rPr>
              <a:t>Qiu M, Ye Z, LI Q, Liu G, Xie B &amp; Wang J (2011)</a:t>
            </a:r>
            <a:r>
              <a:rPr lang="en-US" sz="1200" i="1" dirty="0">
                <a:latin typeface="Segoe UI"/>
                <a:cs typeface="Segoe UI"/>
              </a:rPr>
              <a:t> Changes of brain Structure and Function in ADHD Children</a:t>
            </a:r>
            <a:r>
              <a:rPr lang="en-US" sz="1200" dirty="0">
                <a:latin typeface="Segoe UI"/>
                <a:cs typeface="Segoe UI"/>
              </a:rPr>
              <a:t>, Brain Topography 24, 243-252 </a:t>
            </a:r>
          </a:p>
          <a:p>
            <a:r>
              <a:rPr lang="en-US" sz="1200" dirty="0">
                <a:latin typeface="Segoe UI"/>
                <a:cs typeface="Segoe UI"/>
              </a:rPr>
              <a:t>Rosch K &amp; Hawk L (2013) T</a:t>
            </a:r>
            <a:r>
              <a:rPr lang="en-US" sz="1200" i="1" dirty="0">
                <a:latin typeface="Segoe UI"/>
                <a:cs typeface="Segoe UI"/>
              </a:rPr>
              <a:t>he effects of performance-based rewards on neurophysiological correlates of stimulus, error, and feedback processing in children with ADHD,</a:t>
            </a:r>
            <a:r>
              <a:rPr lang="en-US" sz="1200" dirty="0">
                <a:latin typeface="Segoe UI"/>
                <a:cs typeface="Segoe UI"/>
              </a:rPr>
              <a:t> Aurthur Manuscript doi:10.1111/psyp.12127 </a:t>
            </a:r>
          </a:p>
          <a:p>
            <a:endParaRPr lang="en-US" sz="1200" dirty="0">
              <a:latin typeface="Segoe UI"/>
              <a:cs typeface="Segoe UI"/>
            </a:endParaRPr>
          </a:p>
          <a:p>
            <a:endParaRPr lang="en-US" sz="1200" dirty="0"/>
          </a:p>
        </p:txBody>
      </p:sp>
    </p:spTree>
    <p:extLst>
      <p:ext uri="{BB962C8B-B14F-4D97-AF65-F5344CB8AC3E}">
        <p14:creationId xmlns:p14="http://schemas.microsoft.com/office/powerpoint/2010/main" val="1142025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707394-73A8-29FD-57AA-A94E0887A14B}"/>
              </a:ext>
            </a:extLst>
          </p:cNvPr>
          <p:cNvSpPr>
            <a:spLocks noGrp="1"/>
          </p:cNvSpPr>
          <p:nvPr>
            <p:ph idx="1"/>
          </p:nvPr>
        </p:nvSpPr>
        <p:spPr>
          <a:xfrm>
            <a:off x="-1104" y="3452"/>
            <a:ext cx="10515600" cy="6438554"/>
          </a:xfrm>
        </p:spPr>
        <p:txBody>
          <a:bodyPr vert="horz" lIns="91440" tIns="45720" rIns="91440" bIns="45720" rtlCol="0" anchor="t">
            <a:normAutofit/>
          </a:bodyPr>
          <a:lstStyle/>
          <a:p>
            <a:r>
              <a:rPr lang="en-US" sz="1200" dirty="0">
                <a:latin typeface="Segoe UI"/>
                <a:cs typeface="Segoe UI"/>
              </a:rPr>
              <a:t>Sabet M, Farhoumand F, Zafarghandi A &amp; Naseh A (2015)</a:t>
            </a:r>
            <a:r>
              <a:rPr lang="en-US" sz="1200" i="1" dirty="0">
                <a:latin typeface="Segoe UI"/>
                <a:cs typeface="Segoe UI"/>
              </a:rPr>
              <a:t> The effect of focus strategies on ADHD students English Vocabulary learning in junior high school,</a:t>
            </a:r>
            <a:r>
              <a:rPr lang="en-US" sz="1200" dirty="0">
                <a:latin typeface="Segoe UI"/>
                <a:cs typeface="Segoe UI"/>
              </a:rPr>
              <a:t> International Journal of Applied Linguistics and English Literature 4 (1), 125-136</a:t>
            </a:r>
          </a:p>
          <a:p>
            <a:r>
              <a:rPr lang="en-US" sz="1200" dirty="0">
                <a:latin typeface="Segoe UI"/>
                <a:cs typeface="Segoe UI"/>
              </a:rPr>
              <a:t>Saline S (2024) I Need a Reward System (Not Bribes) to Motivate My Child, ADHD Newsletter ask the experts Available at </a:t>
            </a:r>
            <a:r>
              <a:rPr lang="en-US" sz="1200" u="sng" dirty="0">
                <a:latin typeface="Segoe UI"/>
                <a:cs typeface="Segoe UI"/>
                <a:hlinkClick r:id="rId2"/>
              </a:rPr>
              <a:t>How to Implement a Successful ADHD Behavior Chart (additudemag.com)</a:t>
            </a:r>
            <a:r>
              <a:rPr lang="en-US" sz="1200" dirty="0">
                <a:latin typeface="Segoe UI"/>
                <a:cs typeface="Segoe UI"/>
              </a:rPr>
              <a:t> Accessed: 9 May 2024</a:t>
            </a:r>
          </a:p>
          <a:p>
            <a:r>
              <a:rPr lang="en-US" sz="1200" dirty="0">
                <a:latin typeface="Segoe UI"/>
                <a:cs typeface="Segoe UI"/>
              </a:rPr>
              <a:t>Schmiedeler S &amp; Schneider W (2014)</a:t>
            </a:r>
            <a:r>
              <a:rPr lang="en-US" sz="1200" i="1" dirty="0">
                <a:latin typeface="Segoe UI"/>
                <a:cs typeface="Segoe UI"/>
              </a:rPr>
              <a:t> Attention-deficit disorder (ADHD) in the early years: Diagnostic issues and educational relevance,</a:t>
            </a:r>
            <a:r>
              <a:rPr lang="en-US" sz="1200" dirty="0">
                <a:latin typeface="Segoe UI"/>
                <a:cs typeface="Segoe UI"/>
              </a:rPr>
              <a:t> Clinical Child Psychology and Psychiatry 19 (3), 460-475</a:t>
            </a:r>
          </a:p>
          <a:p>
            <a:r>
              <a:rPr lang="en-US" sz="1200" dirty="0">
                <a:latin typeface="Segoe UI"/>
                <a:cs typeface="Segoe UI"/>
              </a:rPr>
              <a:t>Rucklidge J (2010)</a:t>
            </a:r>
            <a:r>
              <a:rPr lang="en-US" sz="1200" i="1" dirty="0">
                <a:latin typeface="Segoe UI"/>
                <a:cs typeface="Segoe UI"/>
              </a:rPr>
              <a:t> Gender Differences in Attention-Deficit/Hyperactivity Disorder,</a:t>
            </a:r>
            <a:r>
              <a:rPr lang="en-US" sz="1200" dirty="0">
                <a:latin typeface="Segoe UI"/>
                <a:cs typeface="Segoe UI"/>
              </a:rPr>
              <a:t> Psychiatric Clinics Available at </a:t>
            </a:r>
            <a:r>
              <a:rPr lang="en-US" sz="1200" u="sng" dirty="0">
                <a:latin typeface="Segoe UI"/>
                <a:cs typeface="Segoe UI"/>
                <a:hlinkClick r:id="rId3"/>
              </a:rPr>
              <a:t>https://doi.org/10.1016/j.psc.2010.01.006</a:t>
            </a:r>
            <a:r>
              <a:rPr lang="en-US" sz="1200" dirty="0">
                <a:latin typeface="Segoe UI"/>
                <a:cs typeface="Segoe UI"/>
              </a:rPr>
              <a:t>  Accessed: 7 May 2024 </a:t>
            </a:r>
          </a:p>
          <a:p>
            <a:r>
              <a:rPr lang="en-GB" sz="1200" dirty="0">
                <a:latin typeface="Segoe UI"/>
                <a:cs typeface="Segoe UI"/>
              </a:rPr>
              <a:t>The Warnock Report (1978) Special Educational Needs, Report of the young committee of Enquiry into the Education of Handicapped Children and Young People, London: Her Majesty's Stationery Office Available at </a:t>
            </a:r>
            <a:r>
              <a:rPr lang="en-GB" sz="1200" u="sng" dirty="0">
                <a:latin typeface="Segoe UI"/>
                <a:cs typeface="Segoe UI"/>
                <a:hlinkClick r:id="rId4"/>
              </a:rPr>
              <a:t>Warnock Report (1978) - background notes (education-uk.org)</a:t>
            </a:r>
            <a:r>
              <a:rPr lang="en-GB" sz="1200" dirty="0">
                <a:latin typeface="Segoe UI"/>
                <a:cs typeface="Segoe UI"/>
              </a:rPr>
              <a:t> Accessed: 24 April 2024</a:t>
            </a:r>
            <a:endParaRPr lang="en-US" sz="1200" dirty="0">
              <a:latin typeface="Segoe UI"/>
              <a:cs typeface="Segoe UI"/>
            </a:endParaRPr>
          </a:p>
          <a:p>
            <a:r>
              <a:rPr lang="en-GB" sz="1200" dirty="0">
                <a:latin typeface="Segoe UI"/>
                <a:cs typeface="Segoe UI"/>
              </a:rPr>
              <a:t>United Nation Convention on the Rights of Children UNCRC (1989) Available at </a:t>
            </a:r>
            <a:r>
              <a:rPr lang="en-GB" sz="1200" u="sng" dirty="0">
                <a:latin typeface="Segoe UI"/>
                <a:cs typeface="Segoe UI"/>
                <a:hlinkClick r:id="rId5"/>
              </a:rPr>
              <a:t>Convention on the Rights of the Child | UNICEF</a:t>
            </a:r>
            <a:r>
              <a:rPr lang="en-GB" sz="1200" dirty="0">
                <a:latin typeface="Segoe UI"/>
                <a:cs typeface="Segoe UI"/>
              </a:rPr>
              <a:t> Accessed: 7 May 2024 </a:t>
            </a:r>
            <a:endParaRPr lang="en-US" sz="1200" dirty="0">
              <a:latin typeface="Segoe UI"/>
              <a:cs typeface="Segoe UI"/>
            </a:endParaRPr>
          </a:p>
          <a:p>
            <a:r>
              <a:rPr lang="en-GB" sz="1200" dirty="0">
                <a:latin typeface="Segoe UI"/>
                <a:cs typeface="Segoe UI"/>
              </a:rPr>
              <a:t>United Nation Educational, Scientific and Cultural Organization (1994) World Conference on Special Needs Education: Access and Quality Available at </a:t>
            </a:r>
            <a:r>
              <a:rPr lang="en-GB" sz="1200" u="sng" dirty="0">
                <a:latin typeface="Segoe UI"/>
                <a:cs typeface="Segoe UI"/>
                <a:hlinkClick r:id="rId6"/>
              </a:rPr>
              <a:t>Salamanca_Statement_1994.pdf (right-to-education.org)</a:t>
            </a:r>
            <a:r>
              <a:rPr lang="en-GB" sz="1200" dirty="0">
                <a:latin typeface="Segoe UI"/>
                <a:cs typeface="Segoe UI"/>
              </a:rPr>
              <a:t> Accessed: 7 May 2024</a:t>
            </a:r>
            <a:endParaRPr lang="en-US" sz="1200" dirty="0">
              <a:latin typeface="Segoe UI"/>
              <a:cs typeface="Segoe UI"/>
            </a:endParaRPr>
          </a:p>
          <a:p>
            <a:r>
              <a:rPr lang="en-GB" sz="1200" dirty="0">
                <a:latin typeface="Segoe UI"/>
                <a:cs typeface="Segoe UI"/>
              </a:rPr>
              <a:t>University of Edenborough (no date) The EPIC strategy book for Teachers Available at </a:t>
            </a:r>
            <a:r>
              <a:rPr lang="en-GB" sz="1200" u="sng" dirty="0">
                <a:latin typeface="Segoe UI"/>
                <a:cs typeface="Segoe UI"/>
                <a:hlinkClick r:id="rId7"/>
              </a:rPr>
              <a:t>The EPIC Strategy Booklet: a guide for teachers (adhdfoundation.org.uk)</a:t>
            </a:r>
            <a:r>
              <a:rPr lang="en-GB" sz="1200" dirty="0">
                <a:latin typeface="Segoe UI"/>
                <a:cs typeface="Segoe UI"/>
              </a:rPr>
              <a:t> Accessed: 9 May 2024</a:t>
            </a:r>
            <a:endParaRPr lang="en-US" sz="1200" dirty="0">
              <a:latin typeface="Segoe UI"/>
              <a:cs typeface="Segoe UI"/>
            </a:endParaRPr>
          </a:p>
          <a:p>
            <a:r>
              <a:rPr lang="en-GB" sz="1200" dirty="0">
                <a:latin typeface="Segoe UI"/>
                <a:cs typeface="Segoe UI"/>
              </a:rPr>
              <a:t>UK Government (1981) Education Act Available at </a:t>
            </a:r>
            <a:r>
              <a:rPr lang="en-GB" sz="1200" u="sng" dirty="0">
                <a:latin typeface="Segoe UI"/>
                <a:cs typeface="Segoe UI"/>
                <a:hlinkClick r:id="rId8"/>
              </a:rPr>
              <a:t>Education Act 1981 (legislation.gov.uk)</a:t>
            </a:r>
            <a:r>
              <a:rPr lang="en-GB" sz="1200" dirty="0">
                <a:latin typeface="Segoe UI"/>
                <a:cs typeface="Segoe UI"/>
              </a:rPr>
              <a:t> Accessed: 23 April 2024</a:t>
            </a:r>
            <a:endParaRPr lang="en-US" sz="1200" dirty="0">
              <a:latin typeface="Segoe UI"/>
              <a:cs typeface="Segoe UI"/>
            </a:endParaRPr>
          </a:p>
          <a:p>
            <a:r>
              <a:rPr lang="en-GB" sz="1200" dirty="0">
                <a:latin typeface="Segoe UI"/>
                <a:cs typeface="Segoe UI"/>
              </a:rPr>
              <a:t>Wearmouth J (2001) special Educational Provision in the Context of Inclusion, Policy and Practice in Schools, David Fulton Publishers, London</a:t>
            </a:r>
            <a:endParaRPr lang="en-US" sz="1200" dirty="0">
              <a:latin typeface="Segoe UI"/>
              <a:cs typeface="Segoe UI"/>
            </a:endParaRPr>
          </a:p>
          <a:p>
            <a:r>
              <a:rPr lang="en-GB" sz="1200" dirty="0">
                <a:latin typeface="Segoe UI"/>
                <a:cs typeface="Segoe UI"/>
              </a:rPr>
              <a:t>Well-Being of Future Generations (Wales) Act (2015) Available at </a:t>
            </a:r>
            <a:r>
              <a:rPr lang="en-GB" sz="1200" u="sng" dirty="0">
                <a:latin typeface="Segoe UI"/>
                <a:cs typeface="Segoe UI"/>
                <a:hlinkClick r:id="rId9"/>
              </a:rPr>
              <a:t>Well-being of Future Generations (Wales) Act 2015 – The Future Generations Commissioner for Wales</a:t>
            </a:r>
            <a:r>
              <a:rPr lang="en-GB" sz="1200" dirty="0">
                <a:latin typeface="Segoe UI"/>
                <a:cs typeface="Segoe UI"/>
              </a:rPr>
              <a:t> Accessed: 7 May 2024</a:t>
            </a:r>
            <a:endParaRPr lang="en-US" sz="1200" dirty="0">
              <a:latin typeface="Segoe UI"/>
              <a:cs typeface="Segoe UI"/>
            </a:endParaRPr>
          </a:p>
          <a:p>
            <a:r>
              <a:rPr lang="en-GB" sz="1200" dirty="0">
                <a:latin typeface="Segoe UI"/>
                <a:cs typeface="Segoe UI"/>
              </a:rPr>
              <a:t>Welsh Government (2023) New Curriculum Available at </a:t>
            </a:r>
            <a:r>
              <a:rPr lang="en-GB" sz="1200" u="sng" dirty="0">
                <a:latin typeface="Segoe UI"/>
                <a:cs typeface="Segoe UI"/>
                <a:hlinkClick r:id="rId10"/>
              </a:rPr>
              <a:t>Curriculum for Wales - Hwb (gov.wales)</a:t>
            </a:r>
            <a:r>
              <a:rPr lang="en-GB" sz="1200" dirty="0">
                <a:latin typeface="Segoe UI"/>
                <a:cs typeface="Segoe UI"/>
              </a:rPr>
              <a:t> Accessed 10 May 2024</a:t>
            </a:r>
            <a:endParaRPr lang="en-US" sz="1200" dirty="0">
              <a:latin typeface="Segoe UI"/>
              <a:cs typeface="Segoe UI"/>
            </a:endParaRPr>
          </a:p>
          <a:p>
            <a:r>
              <a:rPr lang="en-GB" sz="1200" dirty="0">
                <a:latin typeface="Segoe UI"/>
                <a:cs typeface="Segoe UI"/>
              </a:rPr>
              <a:t>Welsh Government 2021, Snap Cymru, From SEN to ALN an overview of the additional learning needs act and its implementation Available at </a:t>
            </a:r>
            <a:r>
              <a:rPr lang="en-GB" sz="1200" u="sng" dirty="0">
                <a:latin typeface="Segoe UI"/>
                <a:cs typeface="Segoe UI"/>
                <a:hlinkClick r:id="rId11"/>
              </a:rPr>
              <a:t>ENGLISH RUTH - From SEN to ALN (childreninwales.org.uk)</a:t>
            </a:r>
            <a:r>
              <a:rPr lang="en-GB" sz="1200" dirty="0">
                <a:latin typeface="Segoe UI"/>
                <a:cs typeface="Segoe UI"/>
              </a:rPr>
              <a:t> Accessed: 25 April 2024</a:t>
            </a:r>
            <a:endParaRPr lang="en-US" sz="1200" dirty="0">
              <a:latin typeface="Segoe UI"/>
              <a:cs typeface="Segoe UI"/>
            </a:endParaRPr>
          </a:p>
          <a:p>
            <a:r>
              <a:rPr lang="en-GB" sz="1200" dirty="0">
                <a:latin typeface="Segoe UI"/>
                <a:cs typeface="Segoe UI"/>
              </a:rPr>
              <a:t>Youngminds (2024) ADHD and Mental health Available </a:t>
            </a:r>
            <a:r>
              <a:rPr lang="en-GB" sz="1200" u="sng" dirty="0">
                <a:latin typeface="Segoe UI"/>
                <a:cs typeface="Segoe UI"/>
                <a:hlinkClick r:id="rId12"/>
              </a:rPr>
              <a:t>ADHD and Mental Health | Signs and Symptoms of ADHD | YoungMinds</a:t>
            </a:r>
            <a:r>
              <a:rPr lang="en-GB" sz="1200" dirty="0">
                <a:latin typeface="Segoe UI"/>
                <a:cs typeface="Segoe UI"/>
              </a:rPr>
              <a:t> Accessed: 26 April </a:t>
            </a:r>
            <a:endParaRPr lang="en-US" sz="1200" dirty="0">
              <a:latin typeface="Segoe UI"/>
              <a:cs typeface="Segoe UI"/>
            </a:endParaRPr>
          </a:p>
          <a:p>
            <a:endParaRPr lang="en-US" dirty="0"/>
          </a:p>
        </p:txBody>
      </p:sp>
    </p:spTree>
    <p:extLst>
      <p:ext uri="{BB962C8B-B14F-4D97-AF65-F5344CB8AC3E}">
        <p14:creationId xmlns:p14="http://schemas.microsoft.com/office/powerpoint/2010/main" val="1604311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143</cp:revision>
  <dcterms:created xsi:type="dcterms:W3CDTF">2024-05-09T20:06:18Z</dcterms:created>
  <dcterms:modified xsi:type="dcterms:W3CDTF">2024-05-10T15:11:58Z</dcterms:modified>
</cp:coreProperties>
</file>