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56" r:id="rId2"/>
    <p:sldId id="383" r:id="rId3"/>
    <p:sldId id="401" r:id="rId4"/>
    <p:sldId id="377" r:id="rId5"/>
    <p:sldId id="402" r:id="rId6"/>
    <p:sldId id="395" r:id="rId7"/>
    <p:sldId id="411" r:id="rId8"/>
    <p:sldId id="387" r:id="rId9"/>
    <p:sldId id="407" r:id="rId10"/>
    <p:sldId id="277" r:id="rId11"/>
    <p:sldId id="270" r:id="rId12"/>
    <p:sldId id="348" r:id="rId13"/>
    <p:sldId id="544" r:id="rId14"/>
    <p:sldId id="543" r:id="rId15"/>
    <p:sldId id="332" r:id="rId16"/>
    <p:sldId id="405" r:id="rId17"/>
    <p:sldId id="378" r:id="rId18"/>
    <p:sldId id="418" r:id="rId19"/>
    <p:sldId id="293" r:id="rId20"/>
    <p:sldId id="257" r:id="rId21"/>
    <p:sldId id="390" r:id="rId22"/>
    <p:sldId id="388" r:id="rId23"/>
    <p:sldId id="408" r:id="rId24"/>
    <p:sldId id="414" r:id="rId25"/>
    <p:sldId id="542" r:id="rId26"/>
    <p:sldId id="541" r:id="rId27"/>
    <p:sldId id="410" r:id="rId28"/>
    <p:sldId id="271" r:id="rId29"/>
    <p:sldId id="420" r:id="rId30"/>
    <p:sldId id="419" r:id="rId31"/>
    <p:sldId id="416" r:id="rId32"/>
    <p:sldId id="415" r:id="rId33"/>
    <p:sldId id="291" r:id="rId34"/>
    <p:sldId id="421" r:id="rId35"/>
    <p:sldId id="379" r:id="rId36"/>
    <p:sldId id="352" r:id="rId37"/>
    <p:sldId id="413" r:id="rId38"/>
    <p:sldId id="346" r:id="rId39"/>
    <p:sldId id="412" r:id="rId40"/>
    <p:sldId id="406"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6984A35-BA44-4983-AD6D-05105E1A2130}" v="1452" dt="2023-11-13T14:54:47.1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292"/>
    <p:restoredTop sz="88163"/>
  </p:normalViewPr>
  <p:slideViewPr>
    <p:cSldViewPr snapToGrid="0">
      <p:cViewPr varScale="1">
        <p:scale>
          <a:sx n="112" d="100"/>
          <a:sy n="112" d="100"/>
        </p:scale>
        <p:origin x="1264" y="192"/>
      </p:cViewPr>
      <p:guideLst/>
    </p:cSldViewPr>
  </p:slideViewPr>
  <p:notesTextViewPr>
    <p:cViewPr>
      <p:scale>
        <a:sx n="1" d="1"/>
        <a:sy n="1" d="1"/>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diagrams/_rels/data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19E9A66-7FF1-4E41-9D73-A56036F87A2D}"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AD3EDF7-DF52-4BEA-B4EF-79E7F34F8AA6}">
      <dgm:prSet/>
      <dgm:spPr/>
      <dgm:t>
        <a:bodyPr/>
        <a:lstStyle/>
        <a:p>
          <a:r>
            <a:rPr lang="en-US" dirty="0"/>
            <a:t>Cyfrinachedd </a:t>
          </a:r>
        </a:p>
      </dgm:t>
    </dgm:pt>
    <dgm:pt modelId="{F0450D95-7611-469B-8C9B-8E7451E29954}" type="parTrans" cxnId="{3E46A587-F7E6-4DCD-AEBA-84D5434AE105}">
      <dgm:prSet/>
      <dgm:spPr/>
      <dgm:t>
        <a:bodyPr/>
        <a:lstStyle/>
        <a:p>
          <a:endParaRPr lang="en-US"/>
        </a:p>
      </dgm:t>
    </dgm:pt>
    <dgm:pt modelId="{E0C160A1-FB33-453B-9D34-3801772364F5}" type="sibTrans" cxnId="{3E46A587-F7E6-4DCD-AEBA-84D5434AE105}">
      <dgm:prSet/>
      <dgm:spPr/>
      <dgm:t>
        <a:bodyPr/>
        <a:lstStyle/>
        <a:p>
          <a:endParaRPr lang="en-US"/>
        </a:p>
      </dgm:t>
    </dgm:pt>
    <dgm:pt modelId="{20FCE7F7-2A80-41CC-A273-9A78C0302D2D}">
      <dgm:prSet/>
      <dgm:spPr/>
      <dgm:t>
        <a:bodyPr/>
        <a:lstStyle/>
        <a:p>
          <a:r>
            <a:rPr lang="en-US" dirty="0"/>
            <a:t>Parch</a:t>
          </a:r>
        </a:p>
      </dgm:t>
    </dgm:pt>
    <dgm:pt modelId="{DC252DC3-79D8-4A92-B514-BF2C9BAF0241}" type="parTrans" cxnId="{FC9177F0-950F-4A9C-99B5-6AB4F8F27D11}">
      <dgm:prSet/>
      <dgm:spPr/>
      <dgm:t>
        <a:bodyPr/>
        <a:lstStyle/>
        <a:p>
          <a:endParaRPr lang="en-US"/>
        </a:p>
      </dgm:t>
    </dgm:pt>
    <dgm:pt modelId="{6AEDF071-DADB-42E8-BA8B-7012B6AAD36E}" type="sibTrans" cxnId="{FC9177F0-950F-4A9C-99B5-6AB4F8F27D11}">
      <dgm:prSet/>
      <dgm:spPr/>
      <dgm:t>
        <a:bodyPr/>
        <a:lstStyle/>
        <a:p>
          <a:endParaRPr lang="en-US"/>
        </a:p>
      </dgm:t>
    </dgm:pt>
    <dgm:pt modelId="{68698D2F-EDB5-458B-8F83-E01244F1846A}">
      <dgm:prSet/>
      <dgm:spPr/>
      <dgm:t>
        <a:bodyPr/>
        <a:lstStyle/>
        <a:p>
          <a:r>
            <a:rPr lang="en-US" dirty="0"/>
            <a:t>Un person i siarad ar y tro</a:t>
          </a:r>
        </a:p>
      </dgm:t>
    </dgm:pt>
    <dgm:pt modelId="{588F92A6-70EB-407E-9826-05F4A1C31FA8}" type="parTrans" cxnId="{ECF2FE8A-EC9B-4C5B-B91F-F95EB3C97C3E}">
      <dgm:prSet/>
      <dgm:spPr/>
      <dgm:t>
        <a:bodyPr/>
        <a:lstStyle/>
        <a:p>
          <a:endParaRPr lang="en-US"/>
        </a:p>
      </dgm:t>
    </dgm:pt>
    <dgm:pt modelId="{9405D579-4BEE-4738-A8A0-A7BC52FFC9B7}" type="sibTrans" cxnId="{ECF2FE8A-EC9B-4C5B-B91F-F95EB3C97C3E}">
      <dgm:prSet/>
      <dgm:spPr/>
      <dgm:t>
        <a:bodyPr/>
        <a:lstStyle/>
        <a:p>
          <a:endParaRPr lang="en-US"/>
        </a:p>
      </dgm:t>
    </dgm:pt>
    <dgm:pt modelId="{80721DE7-3930-4134-A2EF-20E0BC7861BB}">
      <dgm:prSet/>
      <dgm:spPr/>
      <dgm:t>
        <a:bodyPr/>
        <a:lstStyle/>
        <a:p>
          <a:r>
            <a:rPr lang="en-US" dirty="0"/>
            <a:t>Ceisiwch gyfrannu a chanolbwyntio os gwelwch yn dda</a:t>
          </a:r>
        </a:p>
      </dgm:t>
    </dgm:pt>
    <dgm:pt modelId="{2CD4E75F-99E7-473A-856C-107B880F5DAA}" type="parTrans" cxnId="{2D429330-C80A-4CF3-9DA8-54074AC980C5}">
      <dgm:prSet/>
      <dgm:spPr/>
      <dgm:t>
        <a:bodyPr/>
        <a:lstStyle/>
        <a:p>
          <a:endParaRPr lang="en-US"/>
        </a:p>
      </dgm:t>
    </dgm:pt>
    <dgm:pt modelId="{48DE4AD3-06A9-41F2-9B1D-538485588DBD}" type="sibTrans" cxnId="{2D429330-C80A-4CF3-9DA8-54074AC980C5}">
      <dgm:prSet/>
      <dgm:spPr/>
      <dgm:t>
        <a:bodyPr/>
        <a:lstStyle/>
        <a:p>
          <a:endParaRPr lang="en-US"/>
        </a:p>
      </dgm:t>
    </dgm:pt>
    <dgm:pt modelId="{57BB3468-EE7E-9A4F-AF70-57BCD362CB32}" type="pres">
      <dgm:prSet presAssocID="{819E9A66-7FF1-4E41-9D73-A56036F87A2D}" presName="linear" presStyleCnt="0">
        <dgm:presLayoutVars>
          <dgm:animLvl val="lvl"/>
          <dgm:resizeHandles val="exact"/>
        </dgm:presLayoutVars>
      </dgm:prSet>
      <dgm:spPr/>
    </dgm:pt>
    <dgm:pt modelId="{8243CD45-C466-4344-B157-BA8F8006B8B5}" type="pres">
      <dgm:prSet presAssocID="{6AD3EDF7-DF52-4BEA-B4EF-79E7F34F8AA6}" presName="parentText" presStyleLbl="node1" presStyleIdx="0" presStyleCnt="4">
        <dgm:presLayoutVars>
          <dgm:chMax val="0"/>
          <dgm:bulletEnabled val="1"/>
        </dgm:presLayoutVars>
      </dgm:prSet>
      <dgm:spPr/>
    </dgm:pt>
    <dgm:pt modelId="{65E988FE-290C-1042-AC6F-F2E99DF45B7A}" type="pres">
      <dgm:prSet presAssocID="{E0C160A1-FB33-453B-9D34-3801772364F5}" presName="spacer" presStyleCnt="0"/>
      <dgm:spPr/>
    </dgm:pt>
    <dgm:pt modelId="{05B7B62D-255C-9A47-9950-1CDABB300199}" type="pres">
      <dgm:prSet presAssocID="{20FCE7F7-2A80-41CC-A273-9A78C0302D2D}" presName="parentText" presStyleLbl="node1" presStyleIdx="1" presStyleCnt="4">
        <dgm:presLayoutVars>
          <dgm:chMax val="0"/>
          <dgm:bulletEnabled val="1"/>
        </dgm:presLayoutVars>
      </dgm:prSet>
      <dgm:spPr/>
    </dgm:pt>
    <dgm:pt modelId="{1C9468CF-2D70-6A48-9D75-A6C47EF6216B}" type="pres">
      <dgm:prSet presAssocID="{6AEDF071-DADB-42E8-BA8B-7012B6AAD36E}" presName="spacer" presStyleCnt="0"/>
      <dgm:spPr/>
    </dgm:pt>
    <dgm:pt modelId="{9C92AD0B-DED1-B34C-A198-E22A0C364924}" type="pres">
      <dgm:prSet presAssocID="{68698D2F-EDB5-458B-8F83-E01244F1846A}" presName="parentText" presStyleLbl="node1" presStyleIdx="2" presStyleCnt="4">
        <dgm:presLayoutVars>
          <dgm:chMax val="0"/>
          <dgm:bulletEnabled val="1"/>
        </dgm:presLayoutVars>
      </dgm:prSet>
      <dgm:spPr/>
    </dgm:pt>
    <dgm:pt modelId="{F597FC5D-D442-2642-A3A0-EDC45D80DA50}" type="pres">
      <dgm:prSet presAssocID="{9405D579-4BEE-4738-A8A0-A7BC52FFC9B7}" presName="spacer" presStyleCnt="0"/>
      <dgm:spPr/>
    </dgm:pt>
    <dgm:pt modelId="{6232CD93-11E7-2241-82FC-3A4CB09C5571}" type="pres">
      <dgm:prSet presAssocID="{80721DE7-3930-4134-A2EF-20E0BC7861BB}" presName="parentText" presStyleLbl="node1" presStyleIdx="3" presStyleCnt="4">
        <dgm:presLayoutVars>
          <dgm:chMax val="0"/>
          <dgm:bulletEnabled val="1"/>
        </dgm:presLayoutVars>
      </dgm:prSet>
      <dgm:spPr/>
    </dgm:pt>
  </dgm:ptLst>
  <dgm:cxnLst>
    <dgm:cxn modelId="{760F2B04-86BF-604A-9AB4-2CED6FE8E486}" type="presOf" srcId="{6AD3EDF7-DF52-4BEA-B4EF-79E7F34F8AA6}" destId="{8243CD45-C466-4344-B157-BA8F8006B8B5}" srcOrd="0" destOrd="0" presId="urn:microsoft.com/office/officeart/2005/8/layout/vList2"/>
    <dgm:cxn modelId="{2D429330-C80A-4CF3-9DA8-54074AC980C5}" srcId="{819E9A66-7FF1-4E41-9D73-A56036F87A2D}" destId="{80721DE7-3930-4134-A2EF-20E0BC7861BB}" srcOrd="3" destOrd="0" parTransId="{2CD4E75F-99E7-473A-856C-107B880F5DAA}" sibTransId="{48DE4AD3-06A9-41F2-9B1D-538485588DBD}"/>
    <dgm:cxn modelId="{20D03C67-58C6-5149-8377-FC707030849B}" type="presOf" srcId="{819E9A66-7FF1-4E41-9D73-A56036F87A2D}" destId="{57BB3468-EE7E-9A4F-AF70-57BCD362CB32}" srcOrd="0" destOrd="0" presId="urn:microsoft.com/office/officeart/2005/8/layout/vList2"/>
    <dgm:cxn modelId="{3B52F673-5222-374B-A0CF-25BD8B6093BD}" type="presOf" srcId="{20FCE7F7-2A80-41CC-A273-9A78C0302D2D}" destId="{05B7B62D-255C-9A47-9950-1CDABB300199}" srcOrd="0" destOrd="0" presId="urn:microsoft.com/office/officeart/2005/8/layout/vList2"/>
    <dgm:cxn modelId="{3E46A587-F7E6-4DCD-AEBA-84D5434AE105}" srcId="{819E9A66-7FF1-4E41-9D73-A56036F87A2D}" destId="{6AD3EDF7-DF52-4BEA-B4EF-79E7F34F8AA6}" srcOrd="0" destOrd="0" parTransId="{F0450D95-7611-469B-8C9B-8E7451E29954}" sibTransId="{E0C160A1-FB33-453B-9D34-3801772364F5}"/>
    <dgm:cxn modelId="{ECF2FE8A-EC9B-4C5B-B91F-F95EB3C97C3E}" srcId="{819E9A66-7FF1-4E41-9D73-A56036F87A2D}" destId="{68698D2F-EDB5-458B-8F83-E01244F1846A}" srcOrd="2" destOrd="0" parTransId="{588F92A6-70EB-407E-9826-05F4A1C31FA8}" sibTransId="{9405D579-4BEE-4738-A8A0-A7BC52FFC9B7}"/>
    <dgm:cxn modelId="{05BC54BF-D453-FE46-9CBE-145B5ADA2930}" type="presOf" srcId="{68698D2F-EDB5-458B-8F83-E01244F1846A}" destId="{9C92AD0B-DED1-B34C-A198-E22A0C364924}" srcOrd="0" destOrd="0" presId="urn:microsoft.com/office/officeart/2005/8/layout/vList2"/>
    <dgm:cxn modelId="{96B28CD5-5583-024B-8B2D-9725436E81C4}" type="presOf" srcId="{80721DE7-3930-4134-A2EF-20E0BC7861BB}" destId="{6232CD93-11E7-2241-82FC-3A4CB09C5571}" srcOrd="0" destOrd="0" presId="urn:microsoft.com/office/officeart/2005/8/layout/vList2"/>
    <dgm:cxn modelId="{FC9177F0-950F-4A9C-99B5-6AB4F8F27D11}" srcId="{819E9A66-7FF1-4E41-9D73-A56036F87A2D}" destId="{20FCE7F7-2A80-41CC-A273-9A78C0302D2D}" srcOrd="1" destOrd="0" parTransId="{DC252DC3-79D8-4A92-B514-BF2C9BAF0241}" sibTransId="{6AEDF071-DADB-42E8-BA8B-7012B6AAD36E}"/>
    <dgm:cxn modelId="{53700DC5-E311-EF47-9B6A-4C9F38C9E756}" type="presParOf" srcId="{57BB3468-EE7E-9A4F-AF70-57BCD362CB32}" destId="{8243CD45-C466-4344-B157-BA8F8006B8B5}" srcOrd="0" destOrd="0" presId="urn:microsoft.com/office/officeart/2005/8/layout/vList2"/>
    <dgm:cxn modelId="{AF47B550-971F-D641-A7C9-674A4EC9A8B7}" type="presParOf" srcId="{57BB3468-EE7E-9A4F-AF70-57BCD362CB32}" destId="{65E988FE-290C-1042-AC6F-F2E99DF45B7A}" srcOrd="1" destOrd="0" presId="urn:microsoft.com/office/officeart/2005/8/layout/vList2"/>
    <dgm:cxn modelId="{CCCFAAFB-51D7-A249-B05A-A5261F3A790D}" type="presParOf" srcId="{57BB3468-EE7E-9A4F-AF70-57BCD362CB32}" destId="{05B7B62D-255C-9A47-9950-1CDABB300199}" srcOrd="2" destOrd="0" presId="urn:microsoft.com/office/officeart/2005/8/layout/vList2"/>
    <dgm:cxn modelId="{2C1EE1DC-6EB5-4942-8C4D-1184EED71F07}" type="presParOf" srcId="{57BB3468-EE7E-9A4F-AF70-57BCD362CB32}" destId="{1C9468CF-2D70-6A48-9D75-A6C47EF6216B}" srcOrd="3" destOrd="0" presId="urn:microsoft.com/office/officeart/2005/8/layout/vList2"/>
    <dgm:cxn modelId="{87ABF4CA-EDD3-9945-BB8A-795F246F4954}" type="presParOf" srcId="{57BB3468-EE7E-9A4F-AF70-57BCD362CB32}" destId="{9C92AD0B-DED1-B34C-A198-E22A0C364924}" srcOrd="4" destOrd="0" presId="urn:microsoft.com/office/officeart/2005/8/layout/vList2"/>
    <dgm:cxn modelId="{2798AADF-0650-DF47-8255-54C3335468F7}" type="presParOf" srcId="{57BB3468-EE7E-9A4F-AF70-57BCD362CB32}" destId="{F597FC5D-D442-2642-A3A0-EDC45D80DA50}" srcOrd="5" destOrd="0" presId="urn:microsoft.com/office/officeart/2005/8/layout/vList2"/>
    <dgm:cxn modelId="{64B2B0D2-D61F-0845-AAE0-ED1D052F57E5}" type="presParOf" srcId="{57BB3468-EE7E-9A4F-AF70-57BCD362CB32}" destId="{6232CD93-11E7-2241-82FC-3A4CB09C557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US" dirty="0"/>
            <a:t>Gweithdy</a:t>
          </a:r>
          <a:r>
            <a:rPr lang="cy-GB" dirty="0">
              <a:latin typeface="Calibri" panose="020F0502020204030204" pitchFamily="34" charset="0"/>
              <a:ea typeface="Calibri" panose="020F0502020204030204" pitchFamily="34" charset="0"/>
              <a:cs typeface="Calibri" panose="020F0502020204030204" pitchFamily="34" charset="0"/>
            </a:rPr>
            <a:t>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US" dirty="0"/>
            <a:t>Cyflwyniadau a gosod yr olygfa</a:t>
          </a:r>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B41F3A61-E3CD-FA40-A775-EC354186DADA}">
      <dgm:prSet/>
      <dgm:spPr/>
      <dgm:t>
        <a:bodyPr/>
        <a:lstStyle/>
        <a:p>
          <a:r>
            <a:rPr lang="en-US" dirty="0"/>
            <a:t>Tasg 1 yn ofynnol i dystiolaethu ymarfer adfyfriol</a:t>
          </a:r>
        </a:p>
      </dgm:t>
    </dgm:pt>
    <dgm:pt modelId="{B1DDAE97-1002-A147-9899-85CB5A0FD91E}" type="parTrans" cxnId="{3EA14963-29D8-A24D-B2F1-5708929953BA}">
      <dgm:prSet/>
      <dgm:spPr/>
      <dgm:t>
        <a:bodyPr/>
        <a:lstStyle/>
        <a:p>
          <a:endParaRPr lang="en-GB"/>
        </a:p>
      </dgm:t>
    </dgm:pt>
    <dgm:pt modelId="{B667E19C-FB0E-7E4F-BFAA-C5AC20774738}" type="sibTrans" cxnId="{3EA14963-29D8-A24D-B2F1-5708929953BA}">
      <dgm:prSet/>
      <dgm:spPr/>
      <dgm:t>
        <a:bodyPr/>
        <a:lstStyle/>
        <a:p>
          <a:endParaRPr lang="en-GB"/>
        </a:p>
      </dgm:t>
    </dgm:pt>
    <dgm:pt modelId="{27DA27E3-8063-DC45-8670-33448C82ABD7}">
      <dgm:prSet/>
      <dgm:spPr/>
      <dgm:t>
        <a:bodyPr/>
        <a:lstStyle/>
        <a:p>
          <a:r>
            <a:rPr lang="en-GB" dirty="0"/>
            <a:t>Canlyniadau Dysgu Gofal Cymdeithasol Cymru</a:t>
          </a:r>
          <a:endParaRPr lang="en-US" dirty="0"/>
        </a:p>
      </dgm:t>
    </dgm:pt>
    <dgm:pt modelId="{6A2ACA8B-3D1C-B947-BAB3-B4CEAD06A3E2}" type="parTrans" cxnId="{82D26929-99BF-8142-8D32-5E37242FB4E2}">
      <dgm:prSet/>
      <dgm:spPr/>
      <dgm:t>
        <a:bodyPr/>
        <a:lstStyle/>
        <a:p>
          <a:endParaRPr lang="en-GB"/>
        </a:p>
      </dgm:t>
    </dgm:pt>
    <dgm:pt modelId="{25546DC3-E3BE-934F-94FE-C71D87AF5EE9}" type="sibTrans" cxnId="{82D26929-99BF-8142-8D32-5E37242FB4E2}">
      <dgm:prSet/>
      <dgm:spPr/>
      <dgm:t>
        <a:bodyPr/>
        <a:lstStyle/>
        <a:p>
          <a:endParaRPr lang="en-GB"/>
        </a:p>
      </dgm:t>
    </dgm:pt>
    <dgm:pt modelId="{AD75C7C4-8C5F-445A-966B-F1EF77B94078}">
      <dgm:prSet/>
      <dgm:spPr/>
      <dgm:t>
        <a:bodyPr/>
        <a:lstStyle/>
        <a:p>
          <a:r>
            <a:rPr lang="en-GB" dirty="0"/>
            <a:t>Theorïau a modelau adfyfyrio</a:t>
          </a:r>
          <a:endParaRPr lang="en-US" dirty="0"/>
        </a:p>
      </dgm:t>
    </dgm:pt>
    <dgm:pt modelId="{9A3DA43E-F1EA-4800-91C2-52B29F31C857}" type="parTrans" cxnId="{FDA27604-2426-44D3-8B0E-EC58E175BD9C}">
      <dgm:prSet/>
      <dgm:spPr/>
      <dgm:t>
        <a:bodyPr/>
        <a:lstStyle/>
        <a:p>
          <a:endParaRPr lang="en-GB"/>
        </a:p>
      </dgm:t>
    </dgm:pt>
    <dgm:pt modelId="{855C8D25-80C7-4402-A0C2-06ACDBF6E78B}" type="sibTrans" cxnId="{FDA27604-2426-44D3-8B0E-EC58E175BD9C}">
      <dgm:prSet/>
      <dgm:spPr/>
      <dgm:t>
        <a:bodyPr/>
        <a:lstStyle/>
        <a:p>
          <a:endParaRPr lang="en-GB"/>
        </a:p>
      </dgm:t>
    </dgm:pt>
    <dgm:pt modelId="{D5009F56-99D9-46D3-B835-AAF894DE8F1A}">
      <dgm:prSet/>
      <dgm:spPr/>
      <dgm:t>
        <a:bodyPr/>
        <a:lstStyle/>
        <a:p>
          <a:r>
            <a:rPr lang="es-ES" dirty="0"/>
            <a:t>Y Portffolio: Tasg 1 rhan (a) Adolygiad Datblygiadol</a:t>
          </a:r>
          <a:endParaRPr lang="en-US" dirty="0"/>
        </a:p>
      </dgm:t>
    </dgm:pt>
    <dgm:pt modelId="{AC11BA0E-3BA4-4DBD-81BE-CDB29D7D227B}" type="parTrans" cxnId="{7B7D13C8-DD59-4C80-B274-0DC0089C9402}">
      <dgm:prSet/>
      <dgm:spPr/>
      <dgm:t>
        <a:bodyPr/>
        <a:lstStyle/>
        <a:p>
          <a:endParaRPr lang="en-GB"/>
        </a:p>
      </dgm:t>
    </dgm:pt>
    <dgm:pt modelId="{940B5B81-6D4C-48CB-9BF9-A2F1DD8E4365}" type="sibTrans" cxnId="{7B7D13C8-DD59-4C80-B274-0DC0089C9402}">
      <dgm:prSet/>
      <dgm:spPr/>
      <dgm:t>
        <a:bodyPr/>
        <a:lstStyle/>
        <a:p>
          <a:endParaRPr lang="en-GB"/>
        </a:p>
      </dgm:t>
    </dgm:pt>
    <dgm:pt modelId="{0CCF0134-F358-4D26-9E98-1C5FB5C2947F}">
      <dgm:prSet/>
      <dgm:spPr/>
      <dgm:t>
        <a:bodyPr/>
        <a:lstStyle/>
        <a:p>
          <a:r>
            <a:rPr lang="en-US" dirty="0"/>
            <a:t>Deallusrwydd Emosiynol</a:t>
          </a:r>
        </a:p>
      </dgm:t>
    </dgm:pt>
    <dgm:pt modelId="{450DB96F-255C-41D0-A805-65623C3AD6E2}" type="parTrans" cxnId="{C4BB7445-12B0-4C13-AFB1-C065E06F11FE}">
      <dgm:prSet/>
      <dgm:spPr/>
      <dgm:t>
        <a:bodyPr/>
        <a:lstStyle/>
        <a:p>
          <a:endParaRPr lang="en-GB"/>
        </a:p>
      </dgm:t>
    </dgm:pt>
    <dgm:pt modelId="{C471DC2E-BDF0-4132-817E-1B95522C5603}" type="sibTrans" cxnId="{C4BB7445-12B0-4C13-AFB1-C065E06F11FE}">
      <dgm:prSet/>
      <dgm:spPr/>
      <dgm:t>
        <a:bodyPr/>
        <a:lstStyle/>
        <a:p>
          <a:endParaRPr lang="en-GB"/>
        </a:p>
      </dgm:t>
    </dgm:pt>
    <dgm:pt modelId="{73713ED8-DE75-4005-951E-F642EA1DB7F3}">
      <dgm:prSet/>
      <dgm:spPr/>
      <dgm:t>
        <a:bodyPr/>
        <a:lstStyle/>
        <a:p>
          <a:r>
            <a:rPr lang="en-US" dirty="0"/>
            <a:t>Ysgrifennu’n adfyfyriol-feirniadol  </a:t>
          </a:r>
        </a:p>
      </dgm:t>
    </dgm:pt>
    <dgm:pt modelId="{4F6CF6F4-79EE-4A8E-A333-B21B8245707F}" type="parTrans" cxnId="{997E2B42-0995-414B-8D0C-4480653ED7AC}">
      <dgm:prSet/>
      <dgm:spPr/>
      <dgm:t>
        <a:bodyPr/>
        <a:lstStyle/>
        <a:p>
          <a:endParaRPr lang="en-GB"/>
        </a:p>
      </dgm:t>
    </dgm:pt>
    <dgm:pt modelId="{58DD2DB5-BA94-4F9E-A7DD-36F778DCE1EF}" type="sibTrans" cxnId="{997E2B42-0995-414B-8D0C-4480653ED7AC}">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71F16503-AA4F-894A-8023-1F2E21B6DB66}" type="presOf" srcId="{B41F3A61-E3CD-FA40-A775-EC354186DADA}" destId="{B041D6B0-DDE9-426A-8D23-617E80688448}" srcOrd="0" destOrd="1" presId="urn:microsoft.com/office/officeart/2005/8/layout/vList2"/>
    <dgm:cxn modelId="{FDA27604-2426-44D3-8B0E-EC58E175BD9C}" srcId="{C6589040-BB61-44AD-B727-013418D5C31E}" destId="{AD75C7C4-8C5F-445A-966B-F1EF77B94078}" srcOrd="2" destOrd="0" parTransId="{9A3DA43E-F1EA-4800-91C2-52B29F31C857}" sibTransId="{855C8D25-80C7-4402-A0C2-06ACDBF6E78B}"/>
    <dgm:cxn modelId="{82D26929-99BF-8142-8D32-5E37242FB4E2}" srcId="{C6589040-BB61-44AD-B727-013418D5C31E}" destId="{27DA27E3-8063-DC45-8670-33448C82ABD7}" srcOrd="4" destOrd="0" parTransId="{6A2ACA8B-3D1C-B947-BAB3-B4CEAD06A3E2}" sibTransId="{25546DC3-E3BE-934F-94FE-C71D87AF5EE9}"/>
    <dgm:cxn modelId="{80280333-68B9-4E8E-AE62-8E4D292D255B}" type="presOf" srcId="{D5009F56-99D9-46D3-B835-AAF894DE8F1A}" destId="{B041D6B0-DDE9-426A-8D23-617E80688448}" srcOrd="0" destOrd="3" presId="urn:microsoft.com/office/officeart/2005/8/layout/vList2"/>
    <dgm:cxn modelId="{997E2B42-0995-414B-8D0C-4480653ED7AC}" srcId="{C6589040-BB61-44AD-B727-013418D5C31E}" destId="{73713ED8-DE75-4005-951E-F642EA1DB7F3}" srcOrd="6" destOrd="0" parTransId="{4F6CF6F4-79EE-4A8E-A333-B21B8245707F}" sibTransId="{58DD2DB5-BA94-4F9E-A7DD-36F778DCE1EF}"/>
    <dgm:cxn modelId="{C4BB7445-12B0-4C13-AFB1-C065E06F11FE}" srcId="{C6589040-BB61-44AD-B727-013418D5C31E}" destId="{0CCF0134-F358-4D26-9E98-1C5FB5C2947F}" srcOrd="5" destOrd="0" parTransId="{450DB96F-255C-41D0-A805-65623C3AD6E2}" sibTransId="{C471DC2E-BDF0-4132-817E-1B95522C5603}"/>
    <dgm:cxn modelId="{6C22CD60-8273-452A-8C28-9D9FC3591C59}" type="presOf" srcId="{C6589040-BB61-44AD-B727-013418D5C31E}" destId="{9CCC77E2-D9AE-4DA6-B8BD-9CC78BC28C11}" srcOrd="0" destOrd="0" presId="urn:microsoft.com/office/officeart/2005/8/layout/vList2"/>
    <dgm:cxn modelId="{3EA14963-29D8-A24D-B2F1-5708929953BA}" srcId="{C6589040-BB61-44AD-B727-013418D5C31E}" destId="{B41F3A61-E3CD-FA40-A775-EC354186DADA}" srcOrd="1" destOrd="0" parTransId="{B1DDAE97-1002-A147-9899-85CB5A0FD91E}" sibTransId="{B667E19C-FB0E-7E4F-BFAA-C5AC20774738}"/>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17363F85-C0E8-408B-86A9-488985FF80C5}" srcId="{3673BB18-B9F2-4F8E-94EB-5DC4242E0BAD}" destId="{C6589040-BB61-44AD-B727-013418D5C31E}" srcOrd="0" destOrd="0" parTransId="{675785AF-8AEA-41FC-A8DF-AAE271A9B9A0}" sibTransId="{CD75C340-AB1C-46AC-954F-2C14B23C9CA1}"/>
    <dgm:cxn modelId="{4C29049A-07D5-7B4B-BD8F-72A57734BA44}" type="presOf" srcId="{27DA27E3-8063-DC45-8670-33448C82ABD7}" destId="{B041D6B0-DDE9-426A-8D23-617E80688448}" srcOrd="0" destOrd="4" presId="urn:microsoft.com/office/officeart/2005/8/layout/vList2"/>
    <dgm:cxn modelId="{EC27E0A8-0820-4C29-B9F6-9C90034F4D7C}" type="presOf" srcId="{73713ED8-DE75-4005-951E-F642EA1DB7F3}" destId="{B041D6B0-DDE9-426A-8D23-617E80688448}" srcOrd="0" destOrd="6" presId="urn:microsoft.com/office/officeart/2005/8/layout/vList2"/>
    <dgm:cxn modelId="{32A44EAC-C1F4-457F-B742-5C0DBD437636}" type="presOf" srcId="{0CCF0134-F358-4D26-9E98-1C5FB5C2947F}" destId="{B041D6B0-DDE9-426A-8D23-617E80688448}" srcOrd="0" destOrd="5" presId="urn:microsoft.com/office/officeart/2005/8/layout/vList2"/>
    <dgm:cxn modelId="{7B7D13C8-DD59-4C80-B274-0DC0089C9402}" srcId="{C6589040-BB61-44AD-B727-013418D5C31E}" destId="{D5009F56-99D9-46D3-B835-AAF894DE8F1A}" srcOrd="3" destOrd="0" parTransId="{AC11BA0E-3BA4-4DBD-81BE-CDB29D7D227B}" sibTransId="{940B5B81-6D4C-48CB-9BF9-A2F1DD8E4365}"/>
    <dgm:cxn modelId="{1F0DE0F7-A476-435F-B3C7-05F26321D031}" type="presOf" srcId="{AD75C7C4-8C5F-445A-966B-F1EF77B94078}" destId="{B041D6B0-DDE9-426A-8D23-617E80688448}" srcOrd="0" destOrd="2" presId="urn:microsoft.com/office/officeart/2005/8/layout/vList2"/>
    <dgm:cxn modelId="{9366F4F9-D934-4FB9-A650-265D71951338}" type="presOf" srcId="{3673BB18-B9F2-4F8E-94EB-5DC4242E0BAD}" destId="{85FF2CC6-AC38-4221-B409-9FB94E775DDC}" srcOrd="0" destOrd="0"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custT="1"/>
      <dgm:spPr/>
      <dgm:t>
        <a:bodyPr/>
        <a:lstStyle/>
        <a:p>
          <a:r>
            <a:rPr lang="en-GB" sz="1600" b="1" dirty="0"/>
            <a:t>Cyfrinachedd </a:t>
          </a:r>
          <a:r>
            <a:rPr lang="en-GB" sz="1600" dirty="0"/>
            <a:t>–</a:t>
          </a:r>
          <a:r>
            <a:rPr lang="en-GB" sz="1600" b="1" dirty="0"/>
            <a:t>Peidiwch</a:t>
          </a:r>
          <a:r>
            <a:rPr lang="en-GB" sz="1600" dirty="0"/>
            <a:t> a defnyddio llythyren nac enwau ffug wrth ddisgrifio unigolion na chynnwys gwybodaeth allai arwain at adnabod yr unigolion hynny. Cyfeiriwch at unigolion drwy ddefnyddio </a:t>
          </a:r>
          <a:r>
            <a:rPr lang="en-GB" sz="1600" b="1" dirty="0"/>
            <a:t>rhifau</a:t>
          </a:r>
          <a:r>
            <a:rPr lang="en-GB" sz="1600" dirty="0"/>
            <a:t> yn unig. </a:t>
          </a:r>
          <a:r>
            <a:rPr lang="en-GB" sz="1600" b="1" dirty="0"/>
            <a:t>Peidiwch </a:t>
          </a:r>
          <a:r>
            <a:rPr lang="en-GB" sz="1600" dirty="0"/>
            <a:t> enwi’r awdurdod lleol. </a:t>
          </a:r>
        </a:p>
        <a:p>
          <a:r>
            <a:rPr lang="en-GB" sz="1400" dirty="0"/>
            <a:t> </a:t>
          </a:r>
          <a:endParaRPr lang="en-US" sz="1400"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custT="1"/>
      <dgm:spPr/>
      <dgm:t>
        <a:bodyPr/>
        <a:lstStyle/>
        <a:p>
          <a:r>
            <a:rPr lang="en-GB" sz="1600" b="1" dirty="0"/>
            <a:t>Llen-ladrad </a:t>
          </a:r>
          <a:r>
            <a:rPr lang="en-GB" sz="1600" dirty="0"/>
            <a:t>–wrth ei gyflwyno bydd y portffolio yn dangos cyfradd uchel o len-ladrad ac mae’r Brifysgol yn ymwybodol o hyn.</a:t>
          </a:r>
        </a:p>
        <a:p>
          <a:endParaRPr lang="en-US" sz="1400" dirty="0"/>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custT="1"/>
      <dgm:spPr/>
      <dgm:t>
        <a:bodyPr/>
        <a:lstStyle/>
        <a:p>
          <a:r>
            <a:rPr lang="en-GB" sz="1600" dirty="0"/>
            <a:t>Gwnewch yn siŵr eich bod yn ateb y cwestiwn yn llawn- gwiriwch y meini prawf marcio am yr hyn sydd yn ddisgwyliedig</a:t>
          </a:r>
        </a:p>
        <a:p>
          <a:endParaRPr lang="en-US" sz="1400" dirty="0"/>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Cadwch at y cyfrif geiriau (+/- 10%)</a:t>
          </a:r>
        </a:p>
        <a:p>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custLinFactNeighborY="13108"/>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custLinFactNeighborX="175" custLinFactNeighborY="39786">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custLinFactNeighborY="29972">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custLinFactNeighborY="19893">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X="96320" custScaleY="93358">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phldr="1"/>
      <dgm:spPr/>
      <dgm:t>
        <a:bodyPr/>
        <a:lstStyle/>
        <a:p>
          <a:endParaRPr lang="en-US"/>
        </a:p>
      </dgm:t>
    </dgm:pt>
    <dgm:pt modelId="{D7898526-6C39-4880-975E-1EDBD3DDA766}">
      <dgm:prSet/>
      <dgm:spPr/>
      <dgm:t>
        <a:bodyPr/>
        <a:lstStyle/>
        <a:p>
          <a:r>
            <a:rPr lang="en-US" dirty="0"/>
            <a:t>Cydnabod pwysigrwydd adfyfyrio</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dirty="0"/>
        </a:p>
      </dgm:t>
    </dgm:pt>
    <dgm:pt modelId="{E2F505FB-2B5A-43C3-8C82-9F49D05306D2}">
      <dgm:prSet/>
      <dgm:spPr/>
      <dgm:t>
        <a:bodyPr/>
        <a:lstStyle/>
        <a:p>
          <a:r>
            <a:rPr lang="en-GB" dirty="0"/>
            <a:t>Canfod  model o ymarfer adfyfyriol yr ydych yn gyfforddus ag ef – bydd hyn yn amrywio ar gyfer pob unigolyn</a:t>
          </a:r>
          <a:endParaRPr lang="en-US" dirty="0"/>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dirty="0"/>
        </a:p>
      </dgm:t>
    </dgm:pt>
    <dgm:pt modelId="{98F2F2D7-342D-4D10-867F-961763488AEE}">
      <dgm:prSet/>
      <dgm:spPr/>
      <dgm:t>
        <a:bodyPr/>
        <a:lstStyle/>
        <a:p>
          <a:r>
            <a:rPr lang="en-GB" dirty="0"/>
            <a:t>Canfod "ffrind beirniadol" – a bod yn ffrind beirniadol i eraill</a:t>
          </a:r>
          <a:endParaRPr lang="en-US" dirty="0"/>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dirty="0"/>
        </a:p>
      </dgm:t>
    </dgm:pt>
    <dgm:pt modelId="{DA537AAD-041E-4638-8452-843380E0BBD1}">
      <dgm:prSet/>
      <dgm:spPr/>
      <dgm:t>
        <a:bodyPr/>
        <a:lstStyle/>
        <a:p>
          <a:r>
            <a:rPr lang="en-GB" dirty="0"/>
            <a:t>Datblygu eich ymwybyddiaeth o'r hyn sy'n effeithio ar eich gallu i adfyfyrio</a:t>
          </a:r>
          <a:endParaRPr lang="en-US" dirty="0"/>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dirty="0"/>
        </a:p>
      </dgm:t>
    </dgm:pt>
    <dgm:pt modelId="{3044566D-373C-46D7-B523-509862F66E2B}">
      <dgm:prSet/>
      <dgm:spPr/>
      <dgm:t>
        <a:bodyPr/>
        <a:lstStyle/>
        <a:p>
          <a:r>
            <a:rPr lang="en-GB" dirty="0"/>
            <a:t>Peidiwch ag osgoi'r cwestiynau – ond yn yr un modd peidiwch ag oedi camau gweithredu</a:t>
          </a:r>
          <a:endParaRPr lang="en-US" dirty="0"/>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dirty="0"/>
        </a:p>
      </dgm:t>
    </dgm:pt>
    <dgm:pt modelId="{40A67A82-9D95-4883-8AB7-934029651A63}">
      <dgm:prSet/>
      <dgm:spPr/>
      <dgm:t>
        <a:bodyPr/>
        <a:lstStyle/>
        <a:p>
          <a:r>
            <a:rPr lang="en-GB" dirty="0"/>
            <a:t>Adnabod a datblygu nodweddion ymarferydd adfyfyriol</a:t>
          </a:r>
          <a:endParaRPr lang="en-US" dirty="0"/>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43CD45-C466-4344-B157-BA8F8006B8B5}">
      <dsp:nvSpPr>
        <dsp:cNvPr id="0" name=""/>
        <dsp:cNvSpPr/>
      </dsp:nvSpPr>
      <dsp:spPr>
        <a:xfrm>
          <a:off x="0" y="25116"/>
          <a:ext cx="6589260" cy="12314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Cyfrinachedd </a:t>
          </a:r>
        </a:p>
      </dsp:txBody>
      <dsp:txXfrm>
        <a:off x="60116" y="85232"/>
        <a:ext cx="6469028" cy="1111247"/>
      </dsp:txXfrm>
    </dsp:sp>
    <dsp:sp modelId="{05B7B62D-255C-9A47-9950-1CDABB300199}">
      <dsp:nvSpPr>
        <dsp:cNvPr id="0" name=""/>
        <dsp:cNvSpPr/>
      </dsp:nvSpPr>
      <dsp:spPr>
        <a:xfrm>
          <a:off x="0" y="1345876"/>
          <a:ext cx="6589260" cy="1231479"/>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Parch</a:t>
          </a:r>
        </a:p>
      </dsp:txBody>
      <dsp:txXfrm>
        <a:off x="60116" y="1405992"/>
        <a:ext cx="6469028" cy="1111247"/>
      </dsp:txXfrm>
    </dsp:sp>
    <dsp:sp modelId="{9C92AD0B-DED1-B34C-A198-E22A0C364924}">
      <dsp:nvSpPr>
        <dsp:cNvPr id="0" name=""/>
        <dsp:cNvSpPr/>
      </dsp:nvSpPr>
      <dsp:spPr>
        <a:xfrm>
          <a:off x="0" y="2666636"/>
          <a:ext cx="6589260" cy="1231479"/>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Un person i siarad ar y tro</a:t>
          </a:r>
        </a:p>
      </dsp:txBody>
      <dsp:txXfrm>
        <a:off x="60116" y="2726752"/>
        <a:ext cx="6469028" cy="1111247"/>
      </dsp:txXfrm>
    </dsp:sp>
    <dsp:sp modelId="{6232CD93-11E7-2241-82FC-3A4CB09C5571}">
      <dsp:nvSpPr>
        <dsp:cNvPr id="0" name=""/>
        <dsp:cNvSpPr/>
      </dsp:nvSpPr>
      <dsp:spPr>
        <a:xfrm>
          <a:off x="0" y="3987396"/>
          <a:ext cx="6589260" cy="1231479"/>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US" sz="3100" kern="1200" dirty="0"/>
            <a:t>Ceisiwch gyfrannu a chanolbwyntio os gwelwch yn dda</a:t>
          </a:r>
        </a:p>
      </dsp:txBody>
      <dsp:txXfrm>
        <a:off x="60116" y="4047512"/>
        <a:ext cx="6469028" cy="11112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486"/>
          <a:ext cx="10972800" cy="9833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US" sz="4100" kern="1200" dirty="0"/>
            <a:t>Gweithdy</a:t>
          </a:r>
          <a:r>
            <a:rPr lang="cy-GB" sz="4100" kern="1200" dirty="0">
              <a:latin typeface="Calibri" panose="020F0502020204030204" pitchFamily="34" charset="0"/>
              <a:ea typeface="Calibri" panose="020F0502020204030204" pitchFamily="34" charset="0"/>
              <a:cs typeface="Calibri" panose="020F0502020204030204" pitchFamily="34" charset="0"/>
            </a:rPr>
            <a:t> 1</a:t>
          </a:r>
          <a:endParaRPr lang="en-US" sz="4100" kern="1200" dirty="0"/>
        </a:p>
      </dsp:txBody>
      <dsp:txXfrm>
        <a:off x="48005" y="55491"/>
        <a:ext cx="10876790" cy="887374"/>
      </dsp:txXfrm>
    </dsp:sp>
    <dsp:sp modelId="{B041D6B0-DDE9-426A-8D23-617E80688448}">
      <dsp:nvSpPr>
        <dsp:cNvPr id="0" name=""/>
        <dsp:cNvSpPr/>
      </dsp:nvSpPr>
      <dsp:spPr>
        <a:xfrm>
          <a:off x="0" y="990871"/>
          <a:ext cx="10972800" cy="42631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52070" rIns="291592" bIns="52070" numCol="1" spcCol="1270" anchor="t" anchorCtr="0">
          <a:noAutofit/>
        </a:bodyPr>
        <a:lstStyle/>
        <a:p>
          <a:pPr marL="285750" lvl="1" indent="-285750" algn="l" defTabSz="1422400">
            <a:lnSpc>
              <a:spcPct val="90000"/>
            </a:lnSpc>
            <a:spcBef>
              <a:spcPct val="0"/>
            </a:spcBef>
            <a:spcAft>
              <a:spcPct val="20000"/>
            </a:spcAft>
            <a:buChar char="•"/>
          </a:pPr>
          <a:r>
            <a:rPr lang="en-US" sz="3200" kern="1200" dirty="0"/>
            <a:t>Cyflwyniadau a gosod yr olygfa</a:t>
          </a:r>
        </a:p>
        <a:p>
          <a:pPr marL="285750" lvl="1" indent="-285750" algn="l" defTabSz="1422400">
            <a:lnSpc>
              <a:spcPct val="90000"/>
            </a:lnSpc>
            <a:spcBef>
              <a:spcPct val="0"/>
            </a:spcBef>
            <a:spcAft>
              <a:spcPct val="20000"/>
            </a:spcAft>
            <a:buChar char="•"/>
          </a:pPr>
          <a:r>
            <a:rPr lang="en-US" sz="3200" kern="1200" dirty="0"/>
            <a:t>Tasg 1 yn ofynnol i dystiolaethu ymarfer adfyfriol</a:t>
          </a:r>
        </a:p>
        <a:p>
          <a:pPr marL="285750" lvl="1" indent="-285750" algn="l" defTabSz="1422400">
            <a:lnSpc>
              <a:spcPct val="90000"/>
            </a:lnSpc>
            <a:spcBef>
              <a:spcPct val="0"/>
            </a:spcBef>
            <a:spcAft>
              <a:spcPct val="20000"/>
            </a:spcAft>
            <a:buChar char="•"/>
          </a:pPr>
          <a:r>
            <a:rPr lang="en-GB" sz="3200" kern="1200" dirty="0"/>
            <a:t>Theorïau a modelau adfyfyrio</a:t>
          </a:r>
          <a:endParaRPr lang="en-US" sz="3200" kern="1200" dirty="0"/>
        </a:p>
        <a:p>
          <a:pPr marL="285750" lvl="1" indent="-285750" algn="l" defTabSz="1422400">
            <a:lnSpc>
              <a:spcPct val="90000"/>
            </a:lnSpc>
            <a:spcBef>
              <a:spcPct val="0"/>
            </a:spcBef>
            <a:spcAft>
              <a:spcPct val="20000"/>
            </a:spcAft>
            <a:buChar char="•"/>
          </a:pPr>
          <a:r>
            <a:rPr lang="es-ES" sz="3200" kern="1200" dirty="0"/>
            <a:t>Y Portffolio: Tasg 1 rhan (a) Adolygiad Datblygiadol</a:t>
          </a:r>
          <a:endParaRPr lang="en-US" sz="3200" kern="1200" dirty="0"/>
        </a:p>
        <a:p>
          <a:pPr marL="285750" lvl="1" indent="-285750" algn="l" defTabSz="1422400">
            <a:lnSpc>
              <a:spcPct val="90000"/>
            </a:lnSpc>
            <a:spcBef>
              <a:spcPct val="0"/>
            </a:spcBef>
            <a:spcAft>
              <a:spcPct val="20000"/>
            </a:spcAft>
            <a:buChar char="•"/>
          </a:pPr>
          <a:r>
            <a:rPr lang="en-GB" sz="3200" kern="1200" dirty="0"/>
            <a:t>Canlyniadau Dysgu Gofal Cymdeithasol Cymru</a:t>
          </a:r>
          <a:endParaRPr lang="en-US" sz="3200" kern="1200" dirty="0"/>
        </a:p>
        <a:p>
          <a:pPr marL="285750" lvl="1" indent="-285750" algn="l" defTabSz="1422400">
            <a:lnSpc>
              <a:spcPct val="90000"/>
            </a:lnSpc>
            <a:spcBef>
              <a:spcPct val="0"/>
            </a:spcBef>
            <a:spcAft>
              <a:spcPct val="20000"/>
            </a:spcAft>
            <a:buChar char="•"/>
          </a:pPr>
          <a:r>
            <a:rPr lang="en-US" sz="3200" kern="1200" dirty="0"/>
            <a:t>Deallusrwydd Emosiynol</a:t>
          </a:r>
        </a:p>
        <a:p>
          <a:pPr marL="285750" lvl="1" indent="-285750" algn="l" defTabSz="1422400">
            <a:lnSpc>
              <a:spcPct val="90000"/>
            </a:lnSpc>
            <a:spcBef>
              <a:spcPct val="0"/>
            </a:spcBef>
            <a:spcAft>
              <a:spcPct val="20000"/>
            </a:spcAft>
            <a:buChar char="•"/>
          </a:pPr>
          <a:r>
            <a:rPr lang="en-US" sz="3200" kern="1200" dirty="0"/>
            <a:t>Ysgrifennu’n adfyfyriol-feirniadol  </a:t>
          </a:r>
        </a:p>
      </dsp:txBody>
      <dsp:txXfrm>
        <a:off x="0" y="990871"/>
        <a:ext cx="10972800" cy="42631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399718"/>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263784" y="481618"/>
          <a:ext cx="480076" cy="479607"/>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024925" y="644494"/>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Cyfrinachedd </a:t>
          </a:r>
          <a:r>
            <a:rPr lang="en-GB" sz="1600" kern="1200" dirty="0"/>
            <a:t>–</a:t>
          </a:r>
          <a:r>
            <a:rPr lang="en-GB" sz="1600" b="1" kern="1200" dirty="0"/>
            <a:t>Peidiwch</a:t>
          </a:r>
          <a:r>
            <a:rPr lang="en-GB" sz="1600" kern="1200" dirty="0"/>
            <a:t> a defnyddio llythyren nac enwau ffug wrth ddisgrifio unigolion na chynnwys gwybodaeth allai arwain at adnabod yr unigolion hynny. Cyfeiriwch at unigolion drwy ddefnyddio </a:t>
          </a:r>
          <a:r>
            <a:rPr lang="en-GB" sz="1600" b="1" kern="1200" dirty="0"/>
            <a:t>rhifau</a:t>
          </a:r>
          <a:r>
            <a:rPr lang="en-GB" sz="1600" kern="1200" dirty="0"/>
            <a:t> yn unig. </a:t>
          </a:r>
          <a:r>
            <a:rPr lang="en-GB" sz="1600" b="1" kern="1200" dirty="0"/>
            <a:t>Peidiwch </a:t>
          </a:r>
          <a:r>
            <a:rPr lang="en-GB" sz="1600" kern="1200" dirty="0"/>
            <a:t> enwi’r awdurdod lleol. </a:t>
          </a:r>
        </a:p>
        <a:p>
          <a:pPr marL="0" lvl="0" indent="0" algn="l" defTabSz="711200">
            <a:lnSpc>
              <a:spcPct val="90000"/>
            </a:lnSpc>
            <a:spcBef>
              <a:spcPct val="0"/>
            </a:spcBef>
            <a:spcAft>
              <a:spcPct val="35000"/>
            </a:spcAft>
            <a:buNone/>
          </a:pPr>
          <a:r>
            <a:rPr lang="en-GB" sz="1400" kern="1200" dirty="0"/>
            <a:t> </a:t>
          </a:r>
          <a:endParaRPr lang="en-US" sz="1400" kern="1200" dirty="0"/>
        </a:p>
      </dsp:txBody>
      <dsp:txXfrm>
        <a:off x="1024925" y="644494"/>
        <a:ext cx="9874625" cy="902526"/>
      </dsp:txXfrm>
    </dsp:sp>
    <dsp:sp modelId="{07749348-DF59-4731-932E-5456FD16E417}">
      <dsp:nvSpPr>
        <dsp:cNvPr id="0" name=""/>
        <dsp:cNvSpPr/>
      </dsp:nvSpPr>
      <dsp:spPr>
        <a:xfrm>
          <a:off x="0" y="1446820"/>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263784" y="1643023"/>
          <a:ext cx="480076" cy="4796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007644" y="171732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b="1" kern="1200" dirty="0"/>
            <a:t>Llen-ladrad </a:t>
          </a:r>
          <a:r>
            <a:rPr lang="en-GB" sz="1600" kern="1200" dirty="0"/>
            <a:t>–wrth ei gyflwyno bydd y portffolio yn dangos cyfradd uchel o len-ladrad ac mae’r Brifysgol yn ymwybodol o hyn.</a:t>
          </a:r>
        </a:p>
        <a:p>
          <a:pPr marL="0" lvl="0" indent="0" algn="l" defTabSz="711200">
            <a:lnSpc>
              <a:spcPct val="90000"/>
            </a:lnSpc>
            <a:spcBef>
              <a:spcPct val="0"/>
            </a:spcBef>
            <a:spcAft>
              <a:spcPct val="35000"/>
            </a:spcAft>
            <a:buNone/>
          </a:pPr>
          <a:endParaRPr lang="en-US" sz="1400" kern="1200" dirty="0"/>
        </a:p>
      </dsp:txBody>
      <dsp:txXfrm>
        <a:off x="1007644" y="1717326"/>
        <a:ext cx="9874625" cy="902526"/>
      </dsp:txXfrm>
    </dsp:sp>
    <dsp:sp modelId="{686039DE-5183-4BE5-A6E2-9F49603D3F36}">
      <dsp:nvSpPr>
        <dsp:cNvPr id="0" name=""/>
        <dsp:cNvSpPr/>
      </dsp:nvSpPr>
      <dsp:spPr>
        <a:xfrm>
          <a:off x="0" y="2608226"/>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263784" y="2804429"/>
          <a:ext cx="480076" cy="4796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007644" y="2787766"/>
          <a:ext cx="9874625" cy="9025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711200">
            <a:lnSpc>
              <a:spcPct val="90000"/>
            </a:lnSpc>
            <a:spcBef>
              <a:spcPct val="0"/>
            </a:spcBef>
            <a:spcAft>
              <a:spcPct val="35000"/>
            </a:spcAft>
            <a:buNone/>
          </a:pPr>
          <a:r>
            <a:rPr lang="en-GB" sz="1600" kern="1200" dirty="0"/>
            <a:t>Gwnewch yn siŵr eich bod yn ateb y cwestiwn yn llawn- gwiriwch y meini prawf marcio am yr hyn sydd yn ddisgwyliedig</a:t>
          </a:r>
        </a:p>
        <a:p>
          <a:pPr marL="0" lvl="0" indent="0" algn="l" defTabSz="711200">
            <a:lnSpc>
              <a:spcPct val="90000"/>
            </a:lnSpc>
            <a:spcBef>
              <a:spcPct val="0"/>
            </a:spcBef>
            <a:spcAft>
              <a:spcPct val="35000"/>
            </a:spcAft>
            <a:buNone/>
          </a:pPr>
          <a:endParaRPr lang="en-US" sz="1400" kern="1200" dirty="0"/>
        </a:p>
      </dsp:txBody>
      <dsp:txXfrm>
        <a:off x="1007644" y="2787766"/>
        <a:ext cx="9874625" cy="902526"/>
      </dsp:txXfrm>
    </dsp:sp>
    <dsp:sp modelId="{95B8B605-3720-486F-92FF-8BB9670A57F8}">
      <dsp:nvSpPr>
        <dsp:cNvPr id="0" name=""/>
        <dsp:cNvSpPr/>
      </dsp:nvSpPr>
      <dsp:spPr>
        <a:xfrm>
          <a:off x="0" y="3769632"/>
          <a:ext cx="10972800" cy="872013"/>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263784" y="3965835"/>
          <a:ext cx="480076" cy="479607"/>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89337" y="3799605"/>
          <a:ext cx="9511239" cy="8425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517" tIns="95517" rIns="95517" bIns="95517" numCol="1" spcCol="1270" anchor="ctr" anchorCtr="0">
          <a:noAutofit/>
        </a:bodyPr>
        <a:lstStyle/>
        <a:p>
          <a:pPr marL="0" lvl="0" indent="0" algn="l" defTabSz="844550">
            <a:lnSpc>
              <a:spcPct val="90000"/>
            </a:lnSpc>
            <a:spcBef>
              <a:spcPct val="0"/>
            </a:spcBef>
            <a:spcAft>
              <a:spcPct val="35000"/>
            </a:spcAft>
            <a:buNone/>
          </a:pPr>
          <a:r>
            <a:rPr lang="en-GB" sz="1900" kern="1200" dirty="0"/>
            <a:t>Cadwch at y cyfrif geiriau (+/- 10%)</a:t>
          </a:r>
        </a:p>
        <a:p>
          <a:pPr marL="0" lvl="0" indent="0" algn="l" defTabSz="844550">
            <a:lnSpc>
              <a:spcPct val="90000"/>
            </a:lnSpc>
            <a:spcBef>
              <a:spcPct val="0"/>
            </a:spcBef>
            <a:spcAft>
              <a:spcPct val="35000"/>
            </a:spcAft>
            <a:buNone/>
          </a:pPr>
          <a:endParaRPr lang="en-US" sz="1900" kern="1200" dirty="0"/>
        </a:p>
      </dsp:txBody>
      <dsp:txXfrm>
        <a:off x="1189337" y="3799605"/>
        <a:ext cx="9511239" cy="8425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291191"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1448683"/>
        <a:ext cx="37769" cy="7553"/>
      </dsp:txXfrm>
    </dsp:sp>
    <dsp:sp modelId="{19F7E99A-8730-4A5D-B4F4-36721F08B964}">
      <dsp:nvSpPr>
        <dsp:cNvPr id="0" name=""/>
        <dsp:cNvSpPr/>
      </dsp:nvSpPr>
      <dsp:spPr>
        <a:xfrm>
          <a:off x="8724"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US" sz="2300" kern="1200" dirty="0"/>
            <a:t>Cydnabod pwysigrwydd adfyfyrio</a:t>
          </a:r>
        </a:p>
      </dsp:txBody>
      <dsp:txXfrm>
        <a:off x="8724" y="467180"/>
        <a:ext cx="3284267" cy="1970560"/>
      </dsp:txXfrm>
    </dsp:sp>
    <dsp:sp modelId="{E4565FC8-458D-4F52-8341-58BC19F177DD}">
      <dsp:nvSpPr>
        <dsp:cNvPr id="0" name=""/>
        <dsp:cNvSpPr/>
      </dsp:nvSpPr>
      <dsp:spPr>
        <a:xfrm>
          <a:off x="7330840" y="1406740"/>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1448683"/>
        <a:ext cx="37769" cy="7553"/>
      </dsp:txXfrm>
    </dsp:sp>
    <dsp:sp modelId="{EA3ABD67-AE6B-4336-BDBF-EC4352E10B91}">
      <dsp:nvSpPr>
        <dsp:cNvPr id="0" name=""/>
        <dsp:cNvSpPr/>
      </dsp:nvSpPr>
      <dsp:spPr>
        <a:xfrm>
          <a:off x="4048373"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model o ymarfer adfyfyriol yr ydych yn gyfforddus ag ef – bydd hyn yn amrywio ar gyfer pob unigolyn</a:t>
          </a:r>
          <a:endParaRPr lang="en-US" sz="2300" kern="1200" dirty="0"/>
        </a:p>
      </dsp:txBody>
      <dsp:txXfrm>
        <a:off x="4048373" y="467180"/>
        <a:ext cx="3284267" cy="1970560"/>
      </dsp:txXfrm>
    </dsp:sp>
    <dsp:sp modelId="{54E54FAC-9598-45B4-BD8A-99616A943EC6}">
      <dsp:nvSpPr>
        <dsp:cNvPr id="0" name=""/>
        <dsp:cNvSpPr/>
      </dsp:nvSpPr>
      <dsp:spPr>
        <a:xfrm>
          <a:off x="1650858" y="2435940"/>
          <a:ext cx="8079297" cy="724781"/>
        </a:xfrm>
        <a:custGeom>
          <a:avLst/>
          <a:gdLst/>
          <a:ahLst/>
          <a:cxnLst/>
          <a:rect l="0" t="0" r="0" b="0"/>
          <a:pathLst>
            <a:path>
              <a:moveTo>
                <a:pt x="8079297" y="0"/>
              </a:moveTo>
              <a:lnTo>
                <a:pt x="8079297" y="379490"/>
              </a:lnTo>
              <a:lnTo>
                <a:pt x="0" y="379490"/>
              </a:lnTo>
              <a:lnTo>
                <a:pt x="0" y="724781"/>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487643" y="2794554"/>
        <a:ext cx="405726" cy="7553"/>
      </dsp:txXfrm>
    </dsp:sp>
    <dsp:sp modelId="{635ED3E7-F8B4-429F-93B9-19ECF993E455}">
      <dsp:nvSpPr>
        <dsp:cNvPr id="0" name=""/>
        <dsp:cNvSpPr/>
      </dsp:nvSpPr>
      <dsp:spPr>
        <a:xfrm>
          <a:off x="8088022" y="467180"/>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Canfod "ffrind beirniadol" – a bod yn ffrind beirniadol i eraill</a:t>
          </a:r>
          <a:endParaRPr lang="en-US" sz="2300" kern="1200" dirty="0"/>
        </a:p>
      </dsp:txBody>
      <dsp:txXfrm>
        <a:off x="8088022" y="467180"/>
        <a:ext cx="3284267" cy="1970560"/>
      </dsp:txXfrm>
    </dsp:sp>
    <dsp:sp modelId="{B763FCA9-AEB9-4644-B1CD-F95ACA07E1FA}">
      <dsp:nvSpPr>
        <dsp:cNvPr id="0" name=""/>
        <dsp:cNvSpPr/>
      </dsp:nvSpPr>
      <dsp:spPr>
        <a:xfrm>
          <a:off x="3291191"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634698" y="4174625"/>
        <a:ext cx="37769" cy="7553"/>
      </dsp:txXfrm>
    </dsp:sp>
    <dsp:sp modelId="{B787B5C6-E277-4FF4-BE5D-A8430307C251}">
      <dsp:nvSpPr>
        <dsp:cNvPr id="0" name=""/>
        <dsp:cNvSpPr/>
      </dsp:nvSpPr>
      <dsp:spPr>
        <a:xfrm>
          <a:off x="8724"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Datblygu eich ymwybyddiaeth o'r hyn sy'n effeithio ar eich gallu i adfyfyrio</a:t>
          </a:r>
          <a:endParaRPr lang="en-US" sz="2300" kern="1200" dirty="0"/>
        </a:p>
      </dsp:txBody>
      <dsp:txXfrm>
        <a:off x="8724" y="3193122"/>
        <a:ext cx="3284267" cy="1970560"/>
      </dsp:txXfrm>
    </dsp:sp>
    <dsp:sp modelId="{8E37B662-70DA-4E8E-8F0C-E38538F29753}">
      <dsp:nvSpPr>
        <dsp:cNvPr id="0" name=""/>
        <dsp:cNvSpPr/>
      </dsp:nvSpPr>
      <dsp:spPr>
        <a:xfrm>
          <a:off x="7330840" y="4132682"/>
          <a:ext cx="724781" cy="91440"/>
        </a:xfrm>
        <a:custGeom>
          <a:avLst/>
          <a:gdLst/>
          <a:ahLst/>
          <a:cxnLst/>
          <a:rect l="0" t="0" r="0" b="0"/>
          <a:pathLst>
            <a:path>
              <a:moveTo>
                <a:pt x="0" y="45720"/>
              </a:moveTo>
              <a:lnTo>
                <a:pt x="724781"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674346" y="4174625"/>
        <a:ext cx="37769" cy="7553"/>
      </dsp:txXfrm>
    </dsp:sp>
    <dsp:sp modelId="{0E2070AB-2EE3-4DB2-B0E8-FCBA23032A3B}">
      <dsp:nvSpPr>
        <dsp:cNvPr id="0" name=""/>
        <dsp:cNvSpPr/>
      </dsp:nvSpPr>
      <dsp:spPr>
        <a:xfrm>
          <a:off x="4048373"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Peidiwch ag osgoi'r cwestiynau – ond yn yr un modd peidiwch ag oedi camau gweithredu</a:t>
          </a:r>
          <a:endParaRPr lang="en-US" sz="2300" kern="1200" dirty="0"/>
        </a:p>
      </dsp:txBody>
      <dsp:txXfrm>
        <a:off x="4048373" y="3193122"/>
        <a:ext cx="3284267" cy="1970560"/>
      </dsp:txXfrm>
    </dsp:sp>
    <dsp:sp modelId="{3D1B88A5-036C-4D37-B039-26AC7B686BB1}">
      <dsp:nvSpPr>
        <dsp:cNvPr id="0" name=""/>
        <dsp:cNvSpPr/>
      </dsp:nvSpPr>
      <dsp:spPr>
        <a:xfrm>
          <a:off x="8088022" y="3193122"/>
          <a:ext cx="3284267" cy="19705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932" tIns="168926" rIns="160932" bIns="168926" numCol="1" spcCol="1270" anchor="ctr" anchorCtr="0">
          <a:noAutofit/>
        </a:bodyPr>
        <a:lstStyle/>
        <a:p>
          <a:pPr marL="0" lvl="0" indent="0" algn="ctr" defTabSz="1022350">
            <a:lnSpc>
              <a:spcPct val="90000"/>
            </a:lnSpc>
            <a:spcBef>
              <a:spcPct val="0"/>
            </a:spcBef>
            <a:spcAft>
              <a:spcPct val="35000"/>
            </a:spcAft>
            <a:buNone/>
          </a:pPr>
          <a:r>
            <a:rPr lang="en-GB" sz="2300" kern="1200" dirty="0"/>
            <a:t>Adnabod a datblygu nodweddion ymarferydd adfyfyriol</a:t>
          </a:r>
          <a:endParaRPr lang="en-US" sz="2300" kern="1200" dirty="0"/>
        </a:p>
      </dsp:txBody>
      <dsp:txXfrm>
        <a:off x="8088022" y="3193122"/>
        <a:ext cx="3284267" cy="197056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EFD3E-650C-7840-8BD9-953CF206A188}" type="datetimeFigureOut">
              <a:rPr lang="en-US" smtClean="0"/>
              <a:t>11/18/24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1E2E3-4CAE-224F-9579-5BE56BEBD9A6}" type="slidenum">
              <a:rPr lang="en-US" smtClean="0"/>
              <a:t>‹#›</a:t>
            </a:fld>
            <a:endParaRPr lang="en-US" dirty="0"/>
          </a:p>
        </p:txBody>
      </p:sp>
    </p:spTree>
    <p:extLst>
      <p:ext uri="{BB962C8B-B14F-4D97-AF65-F5344CB8AC3E}">
        <p14:creationId xmlns:p14="http://schemas.microsoft.com/office/powerpoint/2010/main" val="342057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6408207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a:t>
            </a:fld>
            <a:endParaRPr lang="en-US" dirty="0"/>
          </a:p>
        </p:txBody>
      </p:sp>
    </p:spTree>
    <p:extLst>
      <p:ext uri="{BB962C8B-B14F-4D97-AF65-F5344CB8AC3E}">
        <p14:creationId xmlns:p14="http://schemas.microsoft.com/office/powerpoint/2010/main" val="18037048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7</a:t>
            </a:fld>
            <a:endParaRPr lang="en-US" dirty="0"/>
          </a:p>
        </p:txBody>
      </p:sp>
    </p:spTree>
    <p:extLst>
      <p:ext uri="{BB962C8B-B14F-4D97-AF65-F5344CB8AC3E}">
        <p14:creationId xmlns:p14="http://schemas.microsoft.com/office/powerpoint/2010/main" val="3513738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baseline="0" dirty="0"/>
          </a:p>
        </p:txBody>
      </p:sp>
    </p:spTree>
    <p:extLst>
      <p:ext uri="{BB962C8B-B14F-4D97-AF65-F5344CB8AC3E}">
        <p14:creationId xmlns:p14="http://schemas.microsoft.com/office/powerpoint/2010/main" val="1884546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US" i="0" dirty="0"/>
          </a:p>
        </p:txBody>
      </p:sp>
      <p:sp>
        <p:nvSpPr>
          <p:cNvPr id="4" name="Slide Number Placeholder 3"/>
          <p:cNvSpPr>
            <a:spLocks noGrp="1"/>
          </p:cNvSpPr>
          <p:nvPr>
            <p:ph type="sldNum" sz="quarter" idx="5"/>
          </p:nvPr>
        </p:nvSpPr>
        <p:spPr/>
        <p:txBody>
          <a:bodyPr/>
          <a:lstStyle/>
          <a:p>
            <a:fld id="{79FAF839-70AC-47E6-B12C-E3C1DC6D70E3}" type="slidenum">
              <a:rPr lang="en-GB" smtClean="0"/>
              <a:t>9</a:t>
            </a:fld>
            <a:endParaRPr lang="en-GB" dirty="0"/>
          </a:p>
        </p:txBody>
      </p:sp>
    </p:spTree>
    <p:extLst>
      <p:ext uri="{BB962C8B-B14F-4D97-AF65-F5344CB8AC3E}">
        <p14:creationId xmlns:p14="http://schemas.microsoft.com/office/powerpoint/2010/main" val="42061644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i="0" dirty="0"/>
          </a:p>
        </p:txBody>
      </p:sp>
    </p:spTree>
    <p:extLst>
      <p:ext uri="{BB962C8B-B14F-4D97-AF65-F5344CB8AC3E}">
        <p14:creationId xmlns:p14="http://schemas.microsoft.com/office/powerpoint/2010/main" val="40506019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4845604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baseline="0" dirty="0"/>
          </a:p>
        </p:txBody>
      </p:sp>
    </p:spTree>
    <p:extLst>
      <p:ext uri="{BB962C8B-B14F-4D97-AF65-F5344CB8AC3E}">
        <p14:creationId xmlns:p14="http://schemas.microsoft.com/office/powerpoint/2010/main" val="12524926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13</a:t>
            </a:fld>
            <a:endParaRPr lang="en-US" dirty="0"/>
          </a:p>
        </p:txBody>
      </p:sp>
    </p:spTree>
    <p:extLst>
      <p:ext uri="{BB962C8B-B14F-4D97-AF65-F5344CB8AC3E}">
        <p14:creationId xmlns:p14="http://schemas.microsoft.com/office/powerpoint/2010/main" val="27014238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14</a:t>
            </a:fld>
            <a:endParaRPr lang="en-US"/>
          </a:p>
        </p:txBody>
      </p:sp>
    </p:spTree>
    <p:extLst>
      <p:ext uri="{BB962C8B-B14F-4D97-AF65-F5344CB8AC3E}">
        <p14:creationId xmlns:p14="http://schemas.microsoft.com/office/powerpoint/2010/main" val="18647170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16</a:t>
            </a:fld>
            <a:endParaRPr lang="en-GB" dirty="0"/>
          </a:p>
        </p:txBody>
      </p:sp>
    </p:spTree>
    <p:extLst>
      <p:ext uri="{BB962C8B-B14F-4D97-AF65-F5344CB8AC3E}">
        <p14:creationId xmlns:p14="http://schemas.microsoft.com/office/powerpoint/2010/main" val="27288149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18</a:t>
            </a:fld>
            <a:endParaRPr lang="en-US" dirty="0"/>
          </a:p>
        </p:txBody>
      </p:sp>
    </p:spTree>
    <p:extLst>
      <p:ext uri="{BB962C8B-B14F-4D97-AF65-F5344CB8AC3E}">
        <p14:creationId xmlns:p14="http://schemas.microsoft.com/office/powerpoint/2010/main" val="250977108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19</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20</a:t>
            </a:fld>
            <a:endParaRPr lang="en-US" dirty="0"/>
          </a:p>
        </p:txBody>
      </p:sp>
    </p:spTree>
    <p:extLst>
      <p:ext uri="{BB962C8B-B14F-4D97-AF65-F5344CB8AC3E}">
        <p14:creationId xmlns:p14="http://schemas.microsoft.com/office/powerpoint/2010/main" val="193741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23</a:t>
            </a:fld>
            <a:endParaRPr lang="en-US" dirty="0"/>
          </a:p>
        </p:txBody>
      </p:sp>
    </p:spTree>
    <p:extLst>
      <p:ext uri="{BB962C8B-B14F-4D97-AF65-F5344CB8AC3E}">
        <p14:creationId xmlns:p14="http://schemas.microsoft.com/office/powerpoint/2010/main" val="38314362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24</a:t>
            </a:fld>
            <a:endParaRPr lang="en-US" dirty="0"/>
          </a:p>
        </p:txBody>
      </p:sp>
    </p:spTree>
    <p:extLst>
      <p:ext uri="{BB962C8B-B14F-4D97-AF65-F5344CB8AC3E}">
        <p14:creationId xmlns:p14="http://schemas.microsoft.com/office/powerpoint/2010/main" val="28269134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25</a:t>
            </a:fld>
            <a:endParaRPr lang="en-US" dirty="0"/>
          </a:p>
        </p:txBody>
      </p:sp>
    </p:spTree>
    <p:extLst>
      <p:ext uri="{BB962C8B-B14F-4D97-AF65-F5344CB8AC3E}">
        <p14:creationId xmlns:p14="http://schemas.microsoft.com/office/powerpoint/2010/main" val="398186896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26</a:t>
            </a:fld>
            <a:endParaRPr lang="en-US" dirty="0"/>
          </a:p>
        </p:txBody>
      </p:sp>
    </p:spTree>
    <p:extLst>
      <p:ext uri="{BB962C8B-B14F-4D97-AF65-F5344CB8AC3E}">
        <p14:creationId xmlns:p14="http://schemas.microsoft.com/office/powerpoint/2010/main" val="375542790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27</a:t>
            </a:fld>
            <a:endParaRPr lang="en-US" dirty="0"/>
          </a:p>
        </p:txBody>
      </p:sp>
    </p:spTree>
    <p:extLst>
      <p:ext uri="{BB962C8B-B14F-4D97-AF65-F5344CB8AC3E}">
        <p14:creationId xmlns:p14="http://schemas.microsoft.com/office/powerpoint/2010/main" val="401611198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29</a:t>
            </a:fld>
            <a:endParaRPr lang="en-US" dirty="0"/>
          </a:p>
        </p:txBody>
      </p:sp>
    </p:spTree>
    <p:extLst>
      <p:ext uri="{BB962C8B-B14F-4D97-AF65-F5344CB8AC3E}">
        <p14:creationId xmlns:p14="http://schemas.microsoft.com/office/powerpoint/2010/main" val="62664773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30</a:t>
            </a:fld>
            <a:endParaRPr lang="en-US" dirty="0"/>
          </a:p>
        </p:txBody>
      </p:sp>
    </p:spTree>
    <p:extLst>
      <p:ext uri="{BB962C8B-B14F-4D97-AF65-F5344CB8AC3E}">
        <p14:creationId xmlns:p14="http://schemas.microsoft.com/office/powerpoint/2010/main" val="59443583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32</a:t>
            </a:fld>
            <a:endParaRPr lang="en-US" dirty="0"/>
          </a:p>
        </p:txBody>
      </p:sp>
    </p:spTree>
    <p:extLst>
      <p:ext uri="{BB962C8B-B14F-4D97-AF65-F5344CB8AC3E}">
        <p14:creationId xmlns:p14="http://schemas.microsoft.com/office/powerpoint/2010/main" val="351853570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34</a:t>
            </a:fld>
            <a:endParaRPr lang="en-US" dirty="0"/>
          </a:p>
        </p:txBody>
      </p:sp>
    </p:spTree>
    <p:extLst>
      <p:ext uri="{BB962C8B-B14F-4D97-AF65-F5344CB8AC3E}">
        <p14:creationId xmlns:p14="http://schemas.microsoft.com/office/powerpoint/2010/main" val="3052832362"/>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Tree>
    <p:extLst>
      <p:ext uri="{BB962C8B-B14F-4D97-AF65-F5344CB8AC3E}">
        <p14:creationId xmlns:p14="http://schemas.microsoft.com/office/powerpoint/2010/main" val="33289326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481E2E3-4CAE-224F-9579-5BE56BEBD9A6}" type="slidenum">
              <a:rPr lang="en-US" smtClean="0"/>
              <a:t>37</a:t>
            </a:fld>
            <a:endParaRPr lang="en-US" dirty="0"/>
          </a:p>
        </p:txBody>
      </p:sp>
    </p:spTree>
    <p:extLst>
      <p:ext uri="{BB962C8B-B14F-4D97-AF65-F5344CB8AC3E}">
        <p14:creationId xmlns:p14="http://schemas.microsoft.com/office/powerpoint/2010/main" val="271925380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39</a:t>
            </a:fld>
            <a:endParaRPr lang="en-GB" dirty="0"/>
          </a:p>
        </p:txBody>
      </p:sp>
    </p:spTree>
    <p:extLst>
      <p:ext uri="{BB962C8B-B14F-4D97-AF65-F5344CB8AC3E}">
        <p14:creationId xmlns:p14="http://schemas.microsoft.com/office/powerpoint/2010/main" val="3542745726"/>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a:t>
            </a:r>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40</a:t>
            </a:fld>
            <a:endParaRPr lang="en-GB" dirty="0"/>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257DE6-2716-E96A-3EA9-DA18FA8D7E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1DB52C1-8605-B395-9A19-EC57A547AF6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A887A8B-6B6C-B6E7-CCB3-563895198730}"/>
              </a:ext>
            </a:extLst>
          </p:cNvPr>
          <p:cNvSpPr>
            <a:spLocks noGrp="1"/>
          </p:cNvSpPr>
          <p:nvPr>
            <p:ph type="dt" sz="half" idx="10"/>
          </p:nvPr>
        </p:nvSpPr>
        <p:spPr/>
        <p:txBody>
          <a:bodyPr/>
          <a:lstStyle/>
          <a:p>
            <a:fld id="{03EEFC92-8787-ED41-ADC3-4D0EAB35D6FA}" type="datetime1">
              <a:rPr lang="en-GB" smtClean="0"/>
              <a:t>18/11/2024</a:t>
            </a:fld>
            <a:endParaRPr lang="en-US" dirty="0"/>
          </a:p>
        </p:txBody>
      </p:sp>
      <p:sp>
        <p:nvSpPr>
          <p:cNvPr id="5" name="Footer Placeholder 4">
            <a:extLst>
              <a:ext uri="{FF2B5EF4-FFF2-40B4-BE49-F238E27FC236}">
                <a16:creationId xmlns:a16="http://schemas.microsoft.com/office/drawing/2014/main" id="{94E77103-2DEE-C5E4-DB55-14EE69C884DD}"/>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4BE8CAAD-111D-125A-DE88-C5BDC9CAEED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488080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1A0CA-74CB-CDB8-0715-B4E0EEE47E0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BC13284-F4C0-689C-209B-EB86482CB27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5A3A8C-2919-4D80-AF7A-9B8C593C293A}"/>
              </a:ext>
            </a:extLst>
          </p:cNvPr>
          <p:cNvSpPr>
            <a:spLocks noGrp="1"/>
          </p:cNvSpPr>
          <p:nvPr>
            <p:ph type="dt" sz="half" idx="10"/>
          </p:nvPr>
        </p:nvSpPr>
        <p:spPr/>
        <p:txBody>
          <a:bodyPr/>
          <a:lstStyle/>
          <a:p>
            <a:fld id="{322FA005-0757-D842-8B8A-554CB9E3ED08}" type="datetime1">
              <a:rPr lang="en-GB" smtClean="0"/>
              <a:t>18/11/2024</a:t>
            </a:fld>
            <a:endParaRPr lang="en-US" dirty="0"/>
          </a:p>
        </p:txBody>
      </p:sp>
      <p:sp>
        <p:nvSpPr>
          <p:cNvPr id="5" name="Footer Placeholder 4">
            <a:extLst>
              <a:ext uri="{FF2B5EF4-FFF2-40B4-BE49-F238E27FC236}">
                <a16:creationId xmlns:a16="http://schemas.microsoft.com/office/drawing/2014/main" id="{C27EF907-D67E-E840-2A2B-F1C2C38F0A2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726D0C15-9D15-9165-0238-9D5A3D0D0CD1}"/>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31212169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B714B-17B7-00AA-2DED-2936B1E193E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D0E74DA8-7093-6268-C6EC-9B1E8DF5D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D9835A7-FF0E-005E-F564-B29D37A6769C}"/>
              </a:ext>
            </a:extLst>
          </p:cNvPr>
          <p:cNvSpPr>
            <a:spLocks noGrp="1"/>
          </p:cNvSpPr>
          <p:nvPr>
            <p:ph type="dt" sz="half" idx="10"/>
          </p:nvPr>
        </p:nvSpPr>
        <p:spPr/>
        <p:txBody>
          <a:bodyPr/>
          <a:lstStyle/>
          <a:p>
            <a:fld id="{75081B5E-8B3A-6F49-B819-875045C79D17}" type="datetime1">
              <a:rPr lang="en-GB" smtClean="0"/>
              <a:t>18/11/2024</a:t>
            </a:fld>
            <a:endParaRPr lang="en-US" dirty="0"/>
          </a:p>
        </p:txBody>
      </p:sp>
      <p:sp>
        <p:nvSpPr>
          <p:cNvPr id="5" name="Footer Placeholder 4">
            <a:extLst>
              <a:ext uri="{FF2B5EF4-FFF2-40B4-BE49-F238E27FC236}">
                <a16:creationId xmlns:a16="http://schemas.microsoft.com/office/drawing/2014/main" id="{82C42BBD-E72A-B4C5-387C-183693EEE616}"/>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D9C42E9F-5D53-6BB7-0C3C-A4F825C8A11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358417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45E01-98D5-AE9C-CA52-186BF6AD4EC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3872556-2E3F-3866-2761-39E380E49DD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600D98-9424-58A7-9025-1F38AD8F853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DCC9DA8-D39D-2DB8-F11F-17DDFA2237C8}"/>
              </a:ext>
            </a:extLst>
          </p:cNvPr>
          <p:cNvSpPr>
            <a:spLocks noGrp="1"/>
          </p:cNvSpPr>
          <p:nvPr>
            <p:ph type="dt" sz="half" idx="10"/>
          </p:nvPr>
        </p:nvSpPr>
        <p:spPr/>
        <p:txBody>
          <a:bodyPr/>
          <a:lstStyle/>
          <a:p>
            <a:fld id="{356FBDBF-E4D7-D541-9B03-6D80058B27FA}" type="datetime1">
              <a:rPr lang="en-GB" smtClean="0"/>
              <a:t>18/11/2024</a:t>
            </a:fld>
            <a:endParaRPr lang="en-US" dirty="0"/>
          </a:p>
        </p:txBody>
      </p:sp>
      <p:sp>
        <p:nvSpPr>
          <p:cNvPr id="6" name="Footer Placeholder 5">
            <a:extLst>
              <a:ext uri="{FF2B5EF4-FFF2-40B4-BE49-F238E27FC236}">
                <a16:creationId xmlns:a16="http://schemas.microsoft.com/office/drawing/2014/main" id="{8B73BB2D-A8EB-77D0-3F7A-03EBC7C0705D}"/>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814ABA53-0661-6934-AE9D-E80CB1E6AD55}"/>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8557587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13C5CD-7D13-E8BE-3737-31EAB2A7B21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0A03916-5743-BE6C-201D-8EDB46566BB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353FFFE-9AC3-F2EA-FAEF-7354371F1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4C5934E-4195-FB87-29D0-E61A5C8C3C7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F8BB9DB-21CB-DD0A-C1D2-E665617A132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A818B55-0039-5C1F-6DC6-00A201E157D5}"/>
              </a:ext>
            </a:extLst>
          </p:cNvPr>
          <p:cNvSpPr>
            <a:spLocks noGrp="1"/>
          </p:cNvSpPr>
          <p:nvPr>
            <p:ph type="dt" sz="half" idx="10"/>
          </p:nvPr>
        </p:nvSpPr>
        <p:spPr/>
        <p:txBody>
          <a:bodyPr/>
          <a:lstStyle/>
          <a:p>
            <a:fld id="{3615E15D-0085-E34B-9866-1DA8136C0EB1}" type="datetime1">
              <a:rPr lang="en-GB" smtClean="0"/>
              <a:t>18/11/2024</a:t>
            </a:fld>
            <a:endParaRPr lang="en-US" dirty="0"/>
          </a:p>
        </p:txBody>
      </p:sp>
      <p:sp>
        <p:nvSpPr>
          <p:cNvPr id="8" name="Footer Placeholder 7">
            <a:extLst>
              <a:ext uri="{FF2B5EF4-FFF2-40B4-BE49-F238E27FC236}">
                <a16:creationId xmlns:a16="http://schemas.microsoft.com/office/drawing/2014/main" id="{E5DA899C-634D-3BA7-97DB-F4638D9C1ECE}"/>
              </a:ext>
            </a:extLst>
          </p:cNvPr>
          <p:cNvSpPr>
            <a:spLocks noGrp="1"/>
          </p:cNvSpPr>
          <p:nvPr>
            <p:ph type="ftr" sz="quarter" idx="11"/>
          </p:nvPr>
        </p:nvSpPr>
        <p:spPr/>
        <p:txBody>
          <a:bodyPr/>
          <a:lstStyle/>
          <a:p>
            <a:r>
              <a:rPr lang="en-US" dirty="0"/>
              <a:t>PORTH AGORED Consolidation of Social Work Practice</a:t>
            </a:r>
          </a:p>
        </p:txBody>
      </p:sp>
      <p:sp>
        <p:nvSpPr>
          <p:cNvPr id="9" name="Slide Number Placeholder 8">
            <a:extLst>
              <a:ext uri="{FF2B5EF4-FFF2-40B4-BE49-F238E27FC236}">
                <a16:creationId xmlns:a16="http://schemas.microsoft.com/office/drawing/2014/main" id="{09A36C31-CC0F-1357-3E4B-5F694A8BBBF8}"/>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32049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60A29-D2EB-97F2-A7C4-340ADD87963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8FDA62F-A4A8-22B6-D9B7-31D2C8A1E29E}"/>
              </a:ext>
            </a:extLst>
          </p:cNvPr>
          <p:cNvSpPr>
            <a:spLocks noGrp="1"/>
          </p:cNvSpPr>
          <p:nvPr>
            <p:ph type="dt" sz="half" idx="10"/>
          </p:nvPr>
        </p:nvSpPr>
        <p:spPr/>
        <p:txBody>
          <a:bodyPr/>
          <a:lstStyle/>
          <a:p>
            <a:fld id="{DF35B31C-9551-FB40-B571-07D54A161B49}" type="datetime1">
              <a:rPr lang="en-GB" smtClean="0"/>
              <a:t>18/11/2024</a:t>
            </a:fld>
            <a:endParaRPr lang="en-US" dirty="0"/>
          </a:p>
        </p:txBody>
      </p:sp>
      <p:sp>
        <p:nvSpPr>
          <p:cNvPr id="4" name="Footer Placeholder 3">
            <a:extLst>
              <a:ext uri="{FF2B5EF4-FFF2-40B4-BE49-F238E27FC236}">
                <a16:creationId xmlns:a16="http://schemas.microsoft.com/office/drawing/2014/main" id="{9247056A-5BBB-E35F-498D-BE0B0D884E07}"/>
              </a:ext>
            </a:extLst>
          </p:cNvPr>
          <p:cNvSpPr>
            <a:spLocks noGrp="1"/>
          </p:cNvSpPr>
          <p:nvPr>
            <p:ph type="ftr" sz="quarter" idx="11"/>
          </p:nvPr>
        </p:nvSpPr>
        <p:spPr/>
        <p:txBody>
          <a:bodyPr/>
          <a:lstStyle/>
          <a:p>
            <a:r>
              <a:rPr lang="en-US" dirty="0"/>
              <a:t>PORTH AGORED Consolidation of Social Work Practice</a:t>
            </a:r>
          </a:p>
        </p:txBody>
      </p:sp>
      <p:sp>
        <p:nvSpPr>
          <p:cNvPr id="5" name="Slide Number Placeholder 4">
            <a:extLst>
              <a:ext uri="{FF2B5EF4-FFF2-40B4-BE49-F238E27FC236}">
                <a16:creationId xmlns:a16="http://schemas.microsoft.com/office/drawing/2014/main" id="{485CD951-7C9C-7EC6-6B2F-5F1209AAAB79}"/>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5043557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AC8156-671D-4652-4FAD-185BBFA4629D}"/>
              </a:ext>
            </a:extLst>
          </p:cNvPr>
          <p:cNvSpPr>
            <a:spLocks noGrp="1"/>
          </p:cNvSpPr>
          <p:nvPr>
            <p:ph type="dt" sz="half" idx="10"/>
          </p:nvPr>
        </p:nvSpPr>
        <p:spPr/>
        <p:txBody>
          <a:bodyPr/>
          <a:lstStyle/>
          <a:p>
            <a:fld id="{B72928A4-EBCD-7040-BD61-159464E782F3}" type="datetime1">
              <a:rPr lang="en-GB" smtClean="0"/>
              <a:t>18/11/2024</a:t>
            </a:fld>
            <a:endParaRPr lang="en-US" dirty="0"/>
          </a:p>
        </p:txBody>
      </p:sp>
      <p:sp>
        <p:nvSpPr>
          <p:cNvPr id="3" name="Footer Placeholder 2">
            <a:extLst>
              <a:ext uri="{FF2B5EF4-FFF2-40B4-BE49-F238E27FC236}">
                <a16:creationId xmlns:a16="http://schemas.microsoft.com/office/drawing/2014/main" id="{59607B3B-A123-3E6B-1F26-258A7711D9F2}"/>
              </a:ext>
            </a:extLst>
          </p:cNvPr>
          <p:cNvSpPr>
            <a:spLocks noGrp="1"/>
          </p:cNvSpPr>
          <p:nvPr>
            <p:ph type="ftr" sz="quarter" idx="11"/>
          </p:nvPr>
        </p:nvSpPr>
        <p:spPr/>
        <p:txBody>
          <a:bodyPr/>
          <a:lstStyle/>
          <a:p>
            <a:r>
              <a:rPr lang="en-US" dirty="0"/>
              <a:t>PORTH AGORED Consolidation of Social Work Practice</a:t>
            </a:r>
          </a:p>
        </p:txBody>
      </p:sp>
      <p:sp>
        <p:nvSpPr>
          <p:cNvPr id="4" name="Slide Number Placeholder 3">
            <a:extLst>
              <a:ext uri="{FF2B5EF4-FFF2-40B4-BE49-F238E27FC236}">
                <a16:creationId xmlns:a16="http://schemas.microsoft.com/office/drawing/2014/main" id="{EACD0DCE-8868-BEB8-8104-710FB099DFED}"/>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8377616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9BE19-E7C6-6723-E7E7-91C9CFE045F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E80100A-99C0-4263-F695-0BCB6BB6CA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6B932312-2655-61F7-8159-5E1B71C7F3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3C6FA11-DB88-AE72-19B5-A7D8E240C7F8}"/>
              </a:ext>
            </a:extLst>
          </p:cNvPr>
          <p:cNvSpPr>
            <a:spLocks noGrp="1"/>
          </p:cNvSpPr>
          <p:nvPr>
            <p:ph type="dt" sz="half" idx="10"/>
          </p:nvPr>
        </p:nvSpPr>
        <p:spPr/>
        <p:txBody>
          <a:bodyPr/>
          <a:lstStyle/>
          <a:p>
            <a:fld id="{2EA87A4C-98A9-FE4A-BD1A-4737A292B308}" type="datetime1">
              <a:rPr lang="en-GB" smtClean="0"/>
              <a:t>18/11/2024</a:t>
            </a:fld>
            <a:endParaRPr lang="en-US" dirty="0"/>
          </a:p>
        </p:txBody>
      </p:sp>
      <p:sp>
        <p:nvSpPr>
          <p:cNvPr id="6" name="Footer Placeholder 5">
            <a:extLst>
              <a:ext uri="{FF2B5EF4-FFF2-40B4-BE49-F238E27FC236}">
                <a16:creationId xmlns:a16="http://schemas.microsoft.com/office/drawing/2014/main" id="{363148B1-C3E3-639C-3316-49F4600F8075}"/>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6901F459-0986-6086-AACD-C009C34A7A6B}"/>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970289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D7522-48ED-53B7-65A5-46BA10B9048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0BC0A7D-D278-1235-F64B-5FE93E87AA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C38FA9CD-F74B-36C8-9AE9-75F8F74AEE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BBF498-C5A6-FD3C-216D-AA686D634918}"/>
              </a:ext>
            </a:extLst>
          </p:cNvPr>
          <p:cNvSpPr>
            <a:spLocks noGrp="1"/>
          </p:cNvSpPr>
          <p:nvPr>
            <p:ph type="dt" sz="half" idx="10"/>
          </p:nvPr>
        </p:nvSpPr>
        <p:spPr/>
        <p:txBody>
          <a:bodyPr/>
          <a:lstStyle/>
          <a:p>
            <a:fld id="{99FC96E9-A42C-0F4D-8E15-1905FA589DBA}" type="datetime1">
              <a:rPr lang="en-GB" smtClean="0"/>
              <a:t>18/11/2024</a:t>
            </a:fld>
            <a:endParaRPr lang="en-US" dirty="0"/>
          </a:p>
        </p:txBody>
      </p:sp>
      <p:sp>
        <p:nvSpPr>
          <p:cNvPr id="6" name="Footer Placeholder 5">
            <a:extLst>
              <a:ext uri="{FF2B5EF4-FFF2-40B4-BE49-F238E27FC236}">
                <a16:creationId xmlns:a16="http://schemas.microsoft.com/office/drawing/2014/main" id="{1335A104-BADE-D7BD-7BEB-9D042E6EFBA4}"/>
              </a:ext>
            </a:extLst>
          </p:cNvPr>
          <p:cNvSpPr>
            <a:spLocks noGrp="1"/>
          </p:cNvSpPr>
          <p:nvPr>
            <p:ph type="ftr" sz="quarter" idx="11"/>
          </p:nvPr>
        </p:nvSpPr>
        <p:spPr/>
        <p:txBody>
          <a:bodyPr/>
          <a:lstStyle/>
          <a:p>
            <a:r>
              <a:rPr lang="en-US" dirty="0"/>
              <a:t>PORTH AGORED Consolidation of Social Work Practice</a:t>
            </a:r>
          </a:p>
        </p:txBody>
      </p:sp>
      <p:sp>
        <p:nvSpPr>
          <p:cNvPr id="7" name="Slide Number Placeholder 6">
            <a:extLst>
              <a:ext uri="{FF2B5EF4-FFF2-40B4-BE49-F238E27FC236}">
                <a16:creationId xmlns:a16="http://schemas.microsoft.com/office/drawing/2014/main" id="{BC6A2E25-AFBC-B04E-7604-F33E03299FB4}"/>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5105727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26B06-0FA3-8016-D70D-587FA6B46C6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5300C4-54DE-FD33-5120-32E3D72E73F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8AD42A6-ED1C-574E-336F-81E0E8B5049D}"/>
              </a:ext>
            </a:extLst>
          </p:cNvPr>
          <p:cNvSpPr>
            <a:spLocks noGrp="1"/>
          </p:cNvSpPr>
          <p:nvPr>
            <p:ph type="dt" sz="half" idx="10"/>
          </p:nvPr>
        </p:nvSpPr>
        <p:spPr/>
        <p:txBody>
          <a:bodyPr/>
          <a:lstStyle/>
          <a:p>
            <a:fld id="{11015D6C-AD05-6742-AF6C-8EE15FE90E9C}" type="datetime1">
              <a:rPr lang="en-GB" smtClean="0"/>
              <a:t>18/11/2024</a:t>
            </a:fld>
            <a:endParaRPr lang="en-US" dirty="0"/>
          </a:p>
        </p:txBody>
      </p:sp>
      <p:sp>
        <p:nvSpPr>
          <p:cNvPr id="5" name="Footer Placeholder 4">
            <a:extLst>
              <a:ext uri="{FF2B5EF4-FFF2-40B4-BE49-F238E27FC236}">
                <a16:creationId xmlns:a16="http://schemas.microsoft.com/office/drawing/2014/main" id="{E4ECA5C6-1A1A-0B95-EB86-97F7D0711883}"/>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F12E53B9-FB9D-29AC-E80D-FA276EB99B7A}"/>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21014351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19D6D97-B7F9-449F-9BCE-634E7D8495E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A51C701-8400-7742-F027-E75C07A4258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156F2F-56B5-D025-821F-8135FE7BF527}"/>
              </a:ext>
            </a:extLst>
          </p:cNvPr>
          <p:cNvSpPr>
            <a:spLocks noGrp="1"/>
          </p:cNvSpPr>
          <p:nvPr>
            <p:ph type="dt" sz="half" idx="10"/>
          </p:nvPr>
        </p:nvSpPr>
        <p:spPr/>
        <p:txBody>
          <a:bodyPr/>
          <a:lstStyle/>
          <a:p>
            <a:fld id="{F956C157-267D-8F40-8960-7378A51A6174}" type="datetime1">
              <a:rPr lang="en-GB" smtClean="0"/>
              <a:t>18/11/2024</a:t>
            </a:fld>
            <a:endParaRPr lang="en-US" dirty="0"/>
          </a:p>
        </p:txBody>
      </p:sp>
      <p:sp>
        <p:nvSpPr>
          <p:cNvPr id="5" name="Footer Placeholder 4">
            <a:extLst>
              <a:ext uri="{FF2B5EF4-FFF2-40B4-BE49-F238E27FC236}">
                <a16:creationId xmlns:a16="http://schemas.microsoft.com/office/drawing/2014/main" id="{B465545B-9C71-4BEA-57EF-8CF46ABC9465}"/>
              </a:ext>
            </a:extLst>
          </p:cNvPr>
          <p:cNvSpPr>
            <a:spLocks noGrp="1"/>
          </p:cNvSpPr>
          <p:nvPr>
            <p:ph type="ftr" sz="quarter" idx="11"/>
          </p:nvPr>
        </p:nvSpPr>
        <p:spPr/>
        <p:txBody>
          <a:body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15D3A349-FE13-1E63-E4D7-E7D9F502EA32}"/>
              </a:ext>
            </a:extLst>
          </p:cNvPr>
          <p:cNvSpPr>
            <a:spLocks noGrp="1"/>
          </p:cNvSpPr>
          <p:nvPr>
            <p:ph type="sldNum" sz="quarter" idx="12"/>
          </p:nvPr>
        </p:nvSpPr>
        <p:spPr/>
        <p:txBody>
          <a:bodyPr/>
          <a:lstStyle/>
          <a:p>
            <a:fld id="{35470E4D-CFB8-FE4B-A9A4-B32541D0D757}" type="slidenum">
              <a:rPr lang="en-US" smtClean="0"/>
              <a:t>‹#›</a:t>
            </a:fld>
            <a:endParaRPr lang="en-US" dirty="0"/>
          </a:p>
        </p:txBody>
      </p:sp>
    </p:spTree>
    <p:extLst>
      <p:ext uri="{BB962C8B-B14F-4D97-AF65-F5344CB8AC3E}">
        <p14:creationId xmlns:p14="http://schemas.microsoft.com/office/powerpoint/2010/main" val="1027356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4299AA-B741-0134-0FDC-6502236FB3E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CE66C1-CF01-E007-F85C-46DD2D5426B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CBDB97D-2D4E-C429-65E2-9E56640FE3B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163929-19C9-E24B-8F71-7FC6908BE030}" type="datetime1">
              <a:rPr lang="en-GB" smtClean="0"/>
              <a:t>18/11/2024</a:t>
            </a:fld>
            <a:endParaRPr lang="en-US" dirty="0"/>
          </a:p>
        </p:txBody>
      </p:sp>
      <p:sp>
        <p:nvSpPr>
          <p:cNvPr id="5" name="Footer Placeholder 4">
            <a:extLst>
              <a:ext uri="{FF2B5EF4-FFF2-40B4-BE49-F238E27FC236}">
                <a16:creationId xmlns:a16="http://schemas.microsoft.com/office/drawing/2014/main" id="{E97CFA9A-DD5F-AF23-C778-FF953D4CC9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dirty="0"/>
              <a:t>PORTH AGORED Consolidation of Social Work Practice</a:t>
            </a:r>
          </a:p>
        </p:txBody>
      </p:sp>
      <p:sp>
        <p:nvSpPr>
          <p:cNvPr id="6" name="Slide Number Placeholder 5">
            <a:extLst>
              <a:ext uri="{FF2B5EF4-FFF2-40B4-BE49-F238E27FC236}">
                <a16:creationId xmlns:a16="http://schemas.microsoft.com/office/drawing/2014/main" id="{008DFA5C-F852-2A97-0034-BA0A4369CA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5470E4D-CFB8-FE4B-A9A4-B32541D0D757}" type="slidenum">
              <a:rPr lang="en-US" smtClean="0"/>
              <a:t>‹#›</a:t>
            </a:fld>
            <a:endParaRPr lang="en-US" dirty="0"/>
          </a:p>
        </p:txBody>
      </p:sp>
    </p:spTree>
    <p:extLst>
      <p:ext uri="{BB962C8B-B14F-4D97-AF65-F5344CB8AC3E}">
        <p14:creationId xmlns:p14="http://schemas.microsoft.com/office/powerpoint/2010/main" val="7262911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hyperlink" Target="https://www.peoplematters.in/article/training-development/3-forces-reshaping-tomorrows-learning-development-agenda-27496"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5.xml"/><Relationship Id="rId1" Type="http://schemas.openxmlformats.org/officeDocument/2006/relationships/slideLayout" Target="../slideLayouts/slideLayout5.xml"/><Relationship Id="rId4" Type="http://schemas.openxmlformats.org/officeDocument/2006/relationships/hyperlink" Target="https://technofaq.org/posts/2016/01/why-emotional-intelligence-should-be-developed-from-an-elementary-leve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youtu.be/KOIdHp9fwmw?feature=share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hyperlink" Target="https://youtu.be/BSs_K2VEnDU?feature=shared"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18.pn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hyperlink" Target="https://kpu.pressbooks.pub/employmentlaw/chapter/identify-the-characteristics-of-reflective-writin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libapps-eu.s3.amazonaws.com/accounts/47330/images/ERA.png"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7.xml"/><Relationship Id="rId1" Type="http://schemas.openxmlformats.org/officeDocument/2006/relationships/slideLayout" Target="../slideLayouts/slideLayout5.xml"/><Relationship Id="rId4" Type="http://schemas.openxmlformats.org/officeDocument/2006/relationships/hyperlink" Target="https://leadinginlimbo.weebly.com/leading-in-limbo/rabbit-holes-sandcastles" TargetMode="Externa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32.xml"/><Relationship Id="rId1" Type="http://schemas.openxmlformats.org/officeDocument/2006/relationships/slideLayout" Target="../slideLayouts/slideLayout5.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6.xml"/><Relationship Id="rId1" Type="http://schemas.openxmlformats.org/officeDocument/2006/relationships/slideLayout" Target="../slideLayouts/slideLayout5.xml"/><Relationship Id="rId4" Type="http://schemas.openxmlformats.org/officeDocument/2006/relationships/hyperlink" Target="https://puravidaapps.com/light.php" TargetMode="Externa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943CAA20-3569-4189-9E48-239A229A8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38200" y="451381"/>
            <a:ext cx="10512552" cy="4066540"/>
          </a:xfrm>
        </p:spPr>
        <p:txBody>
          <a:bodyPr anchor="b">
            <a:normAutofit/>
          </a:bodyPr>
          <a:lstStyle/>
          <a:p>
            <a:pPr algn="l"/>
            <a:r>
              <a:rPr lang="en-GB" sz="6600" dirty="0"/>
              <a:t>Porth Agored</a:t>
            </a:r>
            <a:br>
              <a:rPr lang="en-GB" sz="6600" dirty="0"/>
            </a:br>
            <a:r>
              <a:rPr lang="en-GB" sz="6600" dirty="0"/>
              <a:t>Tystysgrif i Raddedigion</a:t>
            </a:r>
            <a:endParaRPr lang="en-US" sz="6600" dirty="0"/>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38199" y="4983276"/>
            <a:ext cx="10512552" cy="1126680"/>
          </a:xfrm>
        </p:spPr>
        <p:txBody>
          <a:bodyPr>
            <a:normAutofit/>
          </a:bodyPr>
          <a:lstStyle/>
          <a:p>
            <a:pPr algn="l"/>
            <a:r>
              <a:rPr lang="en-GB" dirty="0"/>
              <a:t>DAPP</a:t>
            </a:r>
            <a:r>
              <a:rPr lang="en-GB" b="0" dirty="0"/>
              <a:t> –Rhaglen Cadarnhau</a:t>
            </a:r>
            <a:br>
              <a:rPr lang="en-GB" b="0" dirty="0"/>
            </a:br>
            <a:r>
              <a:rPr lang="en-GB" dirty="0"/>
              <a:t>Gweithd</a:t>
            </a:r>
            <a:r>
              <a:rPr lang="cy-GB" dirty="0"/>
              <a:t>y</a:t>
            </a:r>
            <a:r>
              <a:rPr lang="en-GB" b="0" dirty="0"/>
              <a:t> 1</a:t>
            </a:r>
            <a:endParaRPr lang="en-US" dirty="0"/>
          </a:p>
        </p:txBody>
      </p:sp>
      <p:sp>
        <p:nvSpPr>
          <p:cNvPr id="49" name="sketch line">
            <a:extLst>
              <a:ext uri="{FF2B5EF4-FFF2-40B4-BE49-F238E27FC236}">
                <a16:creationId xmlns:a16="http://schemas.microsoft.com/office/drawing/2014/main" id="{DA542B6D-E775-4832-91DC-2D20F85781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18595"/>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sz="1100" dirty="0"/>
              <a:t>PORTH AGORED - Consolidation of Social Work Practice Programme</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a:t>
            </a:fld>
            <a:endParaRPr lang="en-US" dirty="0"/>
          </a:p>
        </p:txBody>
      </p:sp>
    </p:spTree>
    <p:extLst>
      <p:ext uri="{BB962C8B-B14F-4D97-AF65-F5344CB8AC3E}">
        <p14:creationId xmlns:p14="http://schemas.microsoft.com/office/powerpoint/2010/main" val="3832417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3" name="Rectangle 22">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5" name="Rectangle 24">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p:cNvSpPr>
            <a:spLocks noGrp="1"/>
          </p:cNvSpPr>
          <p:nvPr>
            <p:ph type="title"/>
          </p:nvPr>
        </p:nvSpPr>
        <p:spPr>
          <a:xfrm>
            <a:off x="504967" y="297180"/>
            <a:ext cx="3609833" cy="5582469"/>
          </a:xfrm>
        </p:spPr>
        <p:txBody>
          <a:bodyPr vert="horz" lIns="91440" tIns="45720" rIns="91440" bIns="45720" rtlCol="0" anchor="ctr">
            <a:normAutofit/>
          </a:bodyPr>
          <a:lstStyle/>
          <a:p>
            <a:br>
              <a:rPr lang="en-US" sz="3100" kern="1200" dirty="0">
                <a:solidFill>
                  <a:schemeClr val="tx1"/>
                </a:solidFill>
                <a:latin typeface="+mj-lt"/>
                <a:ea typeface="+mj-ea"/>
                <a:cs typeface="+mj-cs"/>
              </a:rPr>
            </a:br>
            <a:r>
              <a:rPr lang="en-US" sz="4000" b="1" dirty="0"/>
              <a:t>Disgwyliadau</a:t>
            </a:r>
            <a:br>
              <a:rPr lang="en-US" sz="4000" b="1" kern="1200" dirty="0">
                <a:solidFill>
                  <a:schemeClr val="tx1"/>
                </a:solidFill>
                <a:latin typeface="+mj-lt"/>
                <a:ea typeface="+mj-ea"/>
                <a:cs typeface="+mj-cs"/>
              </a:rPr>
            </a:br>
            <a:r>
              <a:rPr lang="en-US" sz="4000" b="1" kern="1200" dirty="0">
                <a:solidFill>
                  <a:schemeClr val="tx1"/>
                </a:solidFill>
                <a:latin typeface="+mj-lt"/>
                <a:ea typeface="+mj-ea"/>
                <a:cs typeface="+mj-cs"/>
              </a:rPr>
              <a:t>/Rheolau o fewn</a:t>
            </a:r>
            <a:r>
              <a:rPr lang="en-US" sz="4000" b="1" dirty="0"/>
              <a:t> gweithdai</a:t>
            </a:r>
            <a:endParaRPr lang="en-US" sz="4000" b="1" kern="1200" dirty="0">
              <a:solidFill>
                <a:schemeClr val="tx1"/>
              </a:solidFill>
              <a:latin typeface="+mj-lt"/>
              <a:ea typeface="+mj-ea"/>
              <a:cs typeface="+mj-cs"/>
            </a:endParaRPr>
          </a:p>
        </p:txBody>
      </p:sp>
      <p:cxnSp>
        <p:nvCxnSpPr>
          <p:cNvPr id="29" name="Straight Connector 28">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3"/>
          <p:cNvSpPr>
            <a:spLocks noGrp="1"/>
          </p:cNvSpPr>
          <p:nvPr>
            <p:ph type="sldNum" sz="quarter" idx="12"/>
          </p:nvPr>
        </p:nvSpPr>
        <p:spPr>
          <a:xfrm>
            <a:off x="11380641" y="0"/>
            <a:ext cx="811359" cy="704762"/>
          </a:xfrm>
        </p:spPr>
        <p:txBody>
          <a:bodyPr vert="horz" lIns="91440" tIns="45720" rIns="91440" bIns="45720" rtlCol="0" anchor="ctr">
            <a:normAutofit/>
          </a:bodyPr>
          <a:lstStyle/>
          <a:p>
            <a:pPr algn="ctr">
              <a:spcAft>
                <a:spcPts val="600"/>
              </a:spcAft>
            </a:pPr>
            <a:fld id="{1E2FB795-8CD3-4813-9C65-0932CECE18E1}" type="slidenum">
              <a:rPr lang="en-US"/>
              <a:pPr algn="ctr">
                <a:spcAft>
                  <a:spcPts val="600"/>
                </a:spcAft>
              </a:pPr>
              <a:t>2</a:t>
            </a:fld>
            <a:endParaRPr lang="en-US" dirty="0"/>
          </a:p>
        </p:txBody>
      </p:sp>
      <p:cxnSp>
        <p:nvCxnSpPr>
          <p:cNvPr id="31" name="Straight Connector 30">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F584AFAA-BCF3-66C4-E10E-2DCDF5A1D590}"/>
              </a:ext>
            </a:extLst>
          </p:cNvPr>
          <p:cNvSpPr>
            <a:spLocks noGrp="1"/>
          </p:cNvSpPr>
          <p:nvPr>
            <p:ph type="ftr" sz="quarter" idx="11"/>
          </p:nvPr>
        </p:nvSpPr>
        <p:spPr>
          <a:xfrm>
            <a:off x="6828293" y="6134382"/>
            <a:ext cx="4114800" cy="723618"/>
          </a:xfrm>
        </p:spPr>
        <p:txBody>
          <a:bodyPr vert="horz" lIns="91440" tIns="45720" rIns="91440" bIns="45720" rtlCol="0" anchor="ctr">
            <a:normAutofit/>
          </a:bodyPr>
          <a:lstStyle/>
          <a:p>
            <a:pPr algn="r">
              <a:spcAft>
                <a:spcPts val="600"/>
              </a:spcAft>
            </a:pPr>
            <a:r>
              <a:rPr lang="en-US" kern="1200" dirty="0">
                <a:solidFill>
                  <a:schemeClr val="tx1">
                    <a:tint val="75000"/>
                  </a:schemeClr>
                </a:solidFill>
                <a:latin typeface="+mn-lt"/>
                <a:ea typeface="+mn-ea"/>
                <a:cs typeface="+mn-cs"/>
              </a:rPr>
              <a:t>PORTH AGORED Consolidation of Social Work Practice</a:t>
            </a:r>
          </a:p>
        </p:txBody>
      </p:sp>
      <p:graphicFrame>
        <p:nvGraphicFramePr>
          <p:cNvPr id="17" name="Content Placeholder 5">
            <a:extLst>
              <a:ext uri="{FF2B5EF4-FFF2-40B4-BE49-F238E27FC236}">
                <a16:creationId xmlns:a16="http://schemas.microsoft.com/office/drawing/2014/main" id="{94A09FE2-BFA4-0968-2363-2EA42903F11E}"/>
              </a:ext>
            </a:extLst>
          </p:cNvPr>
          <p:cNvGraphicFramePr>
            <a:graphicFrameLocks noGrp="1"/>
          </p:cNvGraphicFramePr>
          <p:nvPr>
            <p:ph sz="quarter" idx="2"/>
            <p:extLst>
              <p:ext uri="{D42A27DB-BD31-4B8C-83A1-F6EECF244321}">
                <p14:modId xmlns:p14="http://schemas.microsoft.com/office/powerpoint/2010/main" val="3236759774"/>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37381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2521161188"/>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a:xfrm>
            <a:off x="609600" y="274638"/>
            <a:ext cx="10972800" cy="954555"/>
          </a:xfrm>
        </p:spPr>
        <p:txBody>
          <a:bodyPr anchor="ctr">
            <a:normAutofit/>
          </a:bodyPr>
          <a:lstStyle/>
          <a:p>
            <a:r>
              <a:rPr lang="en-GB" b="1" dirty="0"/>
              <a:t>Cyflwyniad</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3</a:t>
            </a:fld>
            <a:endParaRPr lang="en-GB" altLang="en-US" dirty="0"/>
          </a:p>
        </p:txBody>
      </p:sp>
      <p:sp>
        <p:nvSpPr>
          <p:cNvPr id="2" name="Footer Placeholder 1">
            <a:extLst>
              <a:ext uri="{FF2B5EF4-FFF2-40B4-BE49-F238E27FC236}">
                <a16:creationId xmlns:a16="http://schemas.microsoft.com/office/drawing/2014/main" id="{40EE8712-0A8D-FDCB-3669-9F2DEB98FCC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835628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4" name="Rectangle 43">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Freeform: Shape 45">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86834" y="1153572"/>
            <a:ext cx="3200400" cy="4461163"/>
          </a:xfrm>
        </p:spPr>
        <p:txBody>
          <a:bodyPr>
            <a:normAutofit/>
          </a:bodyPr>
          <a:lstStyle/>
          <a:p>
            <a:r>
              <a:rPr lang="en-GB" b="1" dirty="0">
                <a:solidFill>
                  <a:srgbClr val="FFFFFF"/>
                </a:solidFill>
              </a:rPr>
              <a:t>Trefn y Gweithdai</a:t>
            </a:r>
          </a:p>
        </p:txBody>
      </p:sp>
      <p:sp>
        <p:nvSpPr>
          <p:cNvPr id="48" name="Arc 47">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51" name="Content Placeholder 2"/>
          <p:cNvSpPr>
            <a:spLocks noGrp="1"/>
          </p:cNvSpPr>
          <p:nvPr>
            <p:ph idx="1"/>
          </p:nvPr>
        </p:nvSpPr>
        <p:spPr>
          <a:xfrm>
            <a:off x="4447308" y="591344"/>
            <a:ext cx="6906491" cy="5585619"/>
          </a:xfrm>
        </p:spPr>
        <p:txBody>
          <a:bodyPr anchor="ctr">
            <a:normAutofit/>
          </a:bodyPr>
          <a:lstStyle/>
          <a:p>
            <a:r>
              <a:rPr lang="en-GB" sz="2200" b="1" dirty="0"/>
              <a:t>Gweithd</a:t>
            </a:r>
            <a:r>
              <a:rPr lang="en-GB" sz="2200" b="1" dirty="0">
                <a:latin typeface="Calibri" panose="020F0502020204030204" pitchFamily="34" charset="0"/>
                <a:ea typeface="Calibri" panose="020F0502020204030204" pitchFamily="34" charset="0"/>
                <a:cs typeface="Calibri" panose="020F0502020204030204" pitchFamily="34" charset="0"/>
              </a:rPr>
              <a:t>y</a:t>
            </a:r>
            <a:r>
              <a:rPr lang="en-GB" sz="2200" b="1" dirty="0"/>
              <a:t> 1 </a:t>
            </a:r>
            <a:r>
              <a:rPr lang="en-GB" sz="2200" dirty="0"/>
              <a:t>- Tasg 1, Rhan a- Adolygiad Datblygiadol: Canlyniadau Dysgu Gofal Cymdeithasol Cymru, Adfyfyrio ac Adfyfrio Beirniadol.</a:t>
            </a:r>
          </a:p>
          <a:p>
            <a:r>
              <a:rPr lang="en-GB" sz="2200" b="1" dirty="0"/>
              <a:t>Gweithdy 2 </a:t>
            </a:r>
            <a:r>
              <a:rPr lang="en-GB" sz="2200" dirty="0"/>
              <a:t>– Tasg 2 – Arsylwad o Ymarfer:</a:t>
            </a:r>
            <a:r>
              <a:rPr kumimoji="0" lang="en-GB" sz="2200" b="0" i="0" u="none" strike="noStrike" kern="1200" cap="none" spc="0" normalizeH="0" baseline="0" noProof="0" dirty="0">
                <a:ln>
                  <a:noFill/>
                </a:ln>
                <a:solidFill>
                  <a:prstClr val="black"/>
                </a:solidFill>
                <a:effectLst/>
                <a:uLnTx/>
                <a:uFillTx/>
                <a:latin typeface="Calibri" panose="020F0502020204030204"/>
                <a:ea typeface="+mn-ea"/>
                <a:cs typeface="+mn-cs"/>
              </a:rPr>
              <a:t> Canlyniadau Dysgu Gofal Cymdeithasol Cymru</a:t>
            </a:r>
            <a:r>
              <a:rPr lang="en-GB" altLang="en-US" sz="2200" dirty="0">
                <a:ea typeface="Calibri" panose="020F0502020204030204" pitchFamily="34" charset="0"/>
                <a:cs typeface="Arial" panose="020B0604020202020204" pitchFamily="34" charset="0"/>
              </a:rPr>
              <a:t>, Cydweithio, Sgiliau Cyfathrebu,</a:t>
            </a:r>
            <a:r>
              <a:rPr lang="en-GB" sz="2200" dirty="0"/>
              <a:t> Cyd-destun Cymreig, Gwerthoedd a’r C</a:t>
            </a:r>
            <a:r>
              <a:rPr lang="en-GB" sz="2200" dirty="0">
                <a:latin typeface="Calibri" panose="020F0502020204030204" pitchFamily="34" charset="0"/>
                <a:ea typeface="Calibri" panose="020F0502020204030204" pitchFamily="34" charset="0"/>
                <a:cs typeface="Calibri" panose="020F0502020204030204" pitchFamily="34" charset="0"/>
              </a:rPr>
              <a:t>ôdau Ymarfer Proffesiynol.</a:t>
            </a:r>
            <a:endParaRPr lang="en-GB" sz="2200" dirty="0"/>
          </a:p>
          <a:p>
            <a:r>
              <a:rPr lang="en-GB" sz="2200" b="1" dirty="0"/>
              <a:t>Gweithdy 3 - </a:t>
            </a:r>
            <a:r>
              <a:rPr lang="en-GB" sz="2200" dirty="0" err="1"/>
              <a:t>Tasg</a:t>
            </a:r>
            <a:r>
              <a:rPr lang="en-GB" sz="2200" dirty="0"/>
              <a:t> 3 – Diogelu: Canlyniadau Dysgu Gofal Cymdeithasol Cymru, deddfwriaeth, theor</a:t>
            </a:r>
            <a:r>
              <a:rPr lang="en-GB" sz="2200" dirty="0">
                <a:latin typeface="Calibri" panose="020F0502020204030204" pitchFamily="34" charset="0"/>
                <a:ea typeface="Calibri" panose="020F0502020204030204" pitchFamily="34" charset="0"/>
                <a:cs typeface="Calibri" panose="020F0502020204030204" pitchFamily="34" charset="0"/>
              </a:rPr>
              <a:t>ïau,</a:t>
            </a:r>
            <a:r>
              <a:rPr lang="en-GB" sz="2200" dirty="0"/>
              <a:t> dadansoddi wrth asesu, cydweithio a gwneud penderfyniadau proffesiynol. </a:t>
            </a:r>
          </a:p>
          <a:p>
            <a:r>
              <a:rPr lang="en-GB" sz="2200" b="1" dirty="0" err="1"/>
              <a:t>Gweithdy</a:t>
            </a:r>
            <a:r>
              <a:rPr lang="en-GB" sz="2200" b="1" dirty="0"/>
              <a:t> 4 </a:t>
            </a:r>
            <a:r>
              <a:rPr lang="en-GB" sz="2200" dirty="0"/>
              <a:t>– </a:t>
            </a:r>
            <a:r>
              <a:rPr lang="en-GB" sz="2200" dirty="0" err="1"/>
              <a:t>Tasg</a:t>
            </a:r>
            <a:r>
              <a:rPr lang="en-GB" sz="2200" dirty="0"/>
              <a:t> 4 - Diogelu o </a:t>
            </a:r>
            <a:r>
              <a:rPr lang="en-GB" sz="2200" dirty="0" err="1"/>
              <a:t>fewn</a:t>
            </a:r>
            <a:r>
              <a:rPr lang="en-GB" sz="2200" dirty="0"/>
              <a:t> </a:t>
            </a:r>
            <a:r>
              <a:rPr lang="en-GB" sz="2200" dirty="0" err="1"/>
              <a:t>maes</a:t>
            </a:r>
            <a:r>
              <a:rPr lang="en-GB" sz="2200" dirty="0"/>
              <a:t> </a:t>
            </a:r>
            <a:r>
              <a:rPr lang="en-GB" sz="2200" dirty="0" err="1"/>
              <a:t>gwahanol</a:t>
            </a:r>
            <a:r>
              <a:rPr lang="en-GB" sz="2200" dirty="0"/>
              <a:t> </a:t>
            </a:r>
            <a:r>
              <a:rPr lang="en-GB" sz="2200" dirty="0" err="1"/>
              <a:t>i’ch</a:t>
            </a:r>
            <a:r>
              <a:rPr lang="en-GB" sz="2200" dirty="0"/>
              <a:t> </a:t>
            </a:r>
            <a:r>
              <a:rPr lang="en-GB" sz="2200" dirty="0" err="1"/>
              <a:t>prif</a:t>
            </a:r>
            <a:r>
              <a:rPr lang="en-GB" sz="2200" dirty="0"/>
              <a:t> </a:t>
            </a:r>
            <a:r>
              <a:rPr lang="en-GB" sz="2200" dirty="0" err="1"/>
              <a:t>faes</a:t>
            </a:r>
            <a:r>
              <a:rPr lang="en-GB" sz="2200" dirty="0"/>
              <a:t> </a:t>
            </a:r>
            <a:r>
              <a:rPr lang="en-GB" sz="2200" dirty="0" err="1"/>
              <a:t>gwaith</a:t>
            </a:r>
            <a:r>
              <a:rPr lang="en-GB" sz="2200" dirty="0"/>
              <a:t>. </a:t>
            </a:r>
            <a:r>
              <a:rPr lang="en-GB" sz="2200" dirty="0" err="1"/>
              <a:t>Tasg</a:t>
            </a:r>
            <a:r>
              <a:rPr lang="en-GB" sz="2200" dirty="0"/>
              <a:t> 1, Rhan b – Adolygiad Datblygiadol, meini prawf marcio, gwybodaeth am gyflwyno. Sesiwn 1 i 1 gyda’r hyfforddwr am gyngor, cefnogaeth ac arweiniad. </a:t>
            </a:r>
          </a:p>
        </p:txBody>
      </p:sp>
      <p:sp>
        <p:nvSpPr>
          <p:cNvPr id="4" name="Slide Number Placeholder 3"/>
          <p:cNvSpPr>
            <a:spLocks noGrp="1"/>
          </p:cNvSpPr>
          <p:nvPr>
            <p:ph type="sldNum" sz="quarter" idx="12"/>
          </p:nvPr>
        </p:nvSpPr>
        <p:spPr>
          <a:xfrm>
            <a:off x="9541564" y="6356350"/>
            <a:ext cx="1812235" cy="365125"/>
          </a:xfrm>
        </p:spPr>
        <p:txBody>
          <a:bodyPr>
            <a:normAutofit/>
          </a:bodyPr>
          <a:lstStyle/>
          <a:p>
            <a:pPr>
              <a:spcAft>
                <a:spcPts val="600"/>
              </a:spcAft>
            </a:pPr>
            <a:fld id="{1E2FB795-8CD3-4813-9C65-0932CECE18E1}" type="slidenum">
              <a:rPr lang="en-GB"/>
              <a:pPr>
                <a:spcAft>
                  <a:spcPts val="600"/>
                </a:spcAft>
              </a:pPr>
              <a:t>4</a:t>
            </a:fld>
            <a:endParaRPr lang="en-GB" dirty="0"/>
          </a:p>
        </p:txBody>
      </p:sp>
      <p:sp>
        <p:nvSpPr>
          <p:cNvPr id="5" name="Footer Placeholder 4">
            <a:extLst>
              <a:ext uri="{FF2B5EF4-FFF2-40B4-BE49-F238E27FC236}">
                <a16:creationId xmlns:a16="http://schemas.microsoft.com/office/drawing/2014/main" id="{BF89E9E6-A77D-E514-EA65-8FA30E05FFA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838200" y="365125"/>
            <a:ext cx="10515600" cy="1325563"/>
          </a:xfrm>
        </p:spPr>
        <p:txBody>
          <a:bodyPr>
            <a:normAutofit/>
          </a:bodyPr>
          <a:lstStyle/>
          <a:p>
            <a:r>
              <a:rPr lang="en-GB" sz="5400" b="1" dirty="0"/>
              <a:t>Dal i fyny </a:t>
            </a:r>
          </a:p>
        </p:txBody>
      </p:sp>
      <p:sp>
        <p:nvSpPr>
          <p:cNvPr id="11"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838200" y="1929384"/>
            <a:ext cx="10515600" cy="4251960"/>
          </a:xfrm>
        </p:spPr>
        <p:txBody>
          <a:bodyPr>
            <a:normAutofit/>
          </a:bodyPr>
          <a:lstStyle/>
          <a:p>
            <a:r>
              <a:rPr lang="en-GB" sz="2400" b="1" dirty="0"/>
              <a:t>Mentoriaid-</a:t>
            </a:r>
            <a:r>
              <a:rPr lang="en-GB" sz="2400" dirty="0"/>
              <a:t> A ydych wedi cwrdd </a:t>
            </a:r>
            <a:r>
              <a:rPr lang="en-GB" sz="2400" dirty="0">
                <a:latin typeface="Calibri" panose="020F0502020204030204" pitchFamily="34" charset="0"/>
                <a:ea typeface="Calibri" panose="020F0502020204030204" pitchFamily="34" charset="0"/>
                <a:cs typeface="Calibri" panose="020F0502020204030204" pitchFamily="34" charset="0"/>
              </a:rPr>
              <a:t>â’ch mentoriaid? Os ddim</a:t>
            </a:r>
            <a:r>
              <a:rPr lang="en-GB" sz="2400" dirty="0"/>
              <a:t>, trefnwch gyfarfod cyn gynted </a:t>
            </a:r>
            <a:r>
              <a:rPr lang="en-GB" sz="2400" dirty="0">
                <a:latin typeface="Calibri" panose="020F0502020204030204" pitchFamily="34" charset="0"/>
                <a:ea typeface="Calibri" panose="020F0502020204030204" pitchFamily="34" charset="0"/>
                <a:cs typeface="Calibri" panose="020F0502020204030204" pitchFamily="34" charset="0"/>
              </a:rPr>
              <a:t>â phosib os gwelwch yn dda.</a:t>
            </a:r>
            <a:r>
              <a:rPr lang="en-GB" sz="2400" dirty="0"/>
              <a:t> Os nad oes mentor wedi ei drefnu ar eich cyfer, gadewch i’ch cydlynydd wybod.</a:t>
            </a:r>
          </a:p>
          <a:p>
            <a:r>
              <a:rPr lang="en-GB" sz="2400" b="1" dirty="0"/>
              <a:t>Y Cytundeb Dysgu </a:t>
            </a:r>
            <a:r>
              <a:rPr lang="en-GB" sz="2400" dirty="0"/>
              <a:t>– Dylid cwblhau’r cytundeb dysgu a’i arwyddo o fewn y sesiwn mentora cyntaf.</a:t>
            </a:r>
          </a:p>
          <a:p>
            <a:r>
              <a:rPr lang="en-GB" sz="2400" b="1" dirty="0"/>
              <a:t>Cofrestru</a:t>
            </a:r>
            <a:r>
              <a:rPr lang="en-GB" sz="2400" dirty="0"/>
              <a:t> – A ydych wedi cwblhau’r broses gofrestru gyda’r Brifysgol? Sicrhewch eich bod wedi cael cadarnhad cofrestru gan y Brifysgol a’ch bod yn medru defnyddio Moodle.</a:t>
            </a:r>
          </a:p>
          <a:p>
            <a:r>
              <a:rPr lang="en-GB" sz="2400" b="1" dirty="0"/>
              <a:t>Niwroamrywiaeth</a:t>
            </a:r>
            <a:r>
              <a:rPr lang="en-GB" sz="2400" dirty="0"/>
              <a:t> – Os oes gennych anghenion dysgu unigol/niwroamrywiaeth eich cyfrifoldeb chi yw dweud wrth y brifysgol, eich cyflogwr a’r adran hyfforddi.</a:t>
            </a:r>
          </a:p>
          <a:p>
            <a:r>
              <a:rPr lang="en-GB" sz="2400" b="1" dirty="0"/>
              <a:t>Dyddiad Cyflwyno</a:t>
            </a:r>
            <a:endParaRPr lang="en-GB" sz="2400" dirty="0"/>
          </a:p>
          <a:p>
            <a:endParaRPr lang="en-GB" sz="2200" dirty="0"/>
          </a:p>
          <a:p>
            <a:endParaRPr lang="en-GB" sz="2200" dirty="0"/>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b="1"/>
              <a:pPr>
                <a:spcAft>
                  <a:spcPts val="600"/>
                </a:spcAft>
              </a:pPr>
              <a:t>5</a:t>
            </a:fld>
            <a:endParaRPr lang="en-GB" b="1" dirty="0"/>
          </a:p>
        </p:txBody>
      </p:sp>
      <p:sp>
        <p:nvSpPr>
          <p:cNvPr id="5" name="Footer Placeholder 4">
            <a:extLst>
              <a:ext uri="{FF2B5EF4-FFF2-40B4-BE49-F238E27FC236}">
                <a16:creationId xmlns:a16="http://schemas.microsoft.com/office/drawing/2014/main" id="{EBD42B9A-D76B-DD0A-E1E8-4686106AC5A4}"/>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35647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1337058792"/>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dirty="0"/>
              <a:t>Portfolio Requirements </a:t>
            </a:r>
            <a:br>
              <a:rPr lang="en-GB" sz="3500" dirty="0"/>
            </a:br>
            <a:r>
              <a:rPr lang="en-GB" sz="3500" dirty="0"/>
              <a:t>See the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6</a:t>
            </a:fld>
            <a:endParaRPr lang="en-GB" dirty="0"/>
          </a:p>
        </p:txBody>
      </p:sp>
      <p:sp>
        <p:nvSpPr>
          <p:cNvPr id="3" name="Footer Placeholder 2">
            <a:extLst>
              <a:ext uri="{FF2B5EF4-FFF2-40B4-BE49-F238E27FC236}">
                <a16:creationId xmlns:a16="http://schemas.microsoft.com/office/drawing/2014/main" id="{B03B0EEF-D511-BCF1-1FFA-0044F74CD7E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420133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D8A7C2-A6D6-C9AE-5D8A-7B2AD9F34CAE}"/>
              </a:ext>
            </a:extLst>
          </p:cNvPr>
          <p:cNvSpPr>
            <a:spLocks noGrp="1"/>
          </p:cNvSpPr>
          <p:nvPr>
            <p:ph type="title"/>
          </p:nvPr>
        </p:nvSpPr>
        <p:spPr>
          <a:xfrm>
            <a:off x="534838" y="793630"/>
            <a:ext cx="3907270" cy="5186546"/>
          </a:xfrm>
        </p:spPr>
        <p:txBody>
          <a:bodyPr>
            <a:normAutofit/>
          </a:bodyPr>
          <a:lstStyle/>
          <a:p>
            <a:r>
              <a:rPr lang="en-US" sz="5400" b="1" dirty="0"/>
              <a:t>Canlyniadau Dysgu Gofal Cymdeithasol Cymru</a:t>
            </a:r>
          </a:p>
        </p:txBody>
      </p:sp>
      <p:sp>
        <p:nvSpPr>
          <p:cNvPr id="21"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350711D-776C-AA9E-3DD5-1BEAED7F1844}"/>
              </a:ext>
            </a:extLst>
          </p:cNvPr>
          <p:cNvSpPr>
            <a:spLocks noGrp="1"/>
          </p:cNvSpPr>
          <p:nvPr>
            <p:ph idx="1"/>
          </p:nvPr>
        </p:nvSpPr>
        <p:spPr>
          <a:xfrm>
            <a:off x="5126418" y="552091"/>
            <a:ext cx="6224335" cy="5431536"/>
          </a:xfrm>
        </p:spPr>
        <p:txBody>
          <a:bodyPr anchor="ctr">
            <a:normAutofit/>
          </a:bodyPr>
          <a:lstStyle/>
          <a:p>
            <a:pPr marL="0" indent="0">
              <a:buNone/>
            </a:pPr>
            <a:r>
              <a:rPr lang="en-US" sz="2200" dirty="0">
                <a:latin typeface="Arial" panose="020B0604020202020204" pitchFamily="34" charset="0"/>
                <a:cs typeface="Arial" panose="020B0604020202020204" pitchFamily="34" charset="0"/>
              </a:rPr>
              <a:t>Mae'r portffolio yn </a:t>
            </a:r>
            <a:r>
              <a:rPr lang="cy-GB" sz="2200" dirty="0">
                <a:latin typeface="Arial" panose="020B0604020202020204" pitchFamily="34" charset="0"/>
                <a:cs typeface="Arial" panose="020B0604020202020204" pitchFamily="34" charset="0"/>
              </a:rPr>
              <a:t>seiliedig</a:t>
            </a:r>
            <a:r>
              <a:rPr lang="en-US" sz="2200" dirty="0">
                <a:latin typeface="Arial" panose="020B0604020202020204" pitchFamily="34" charset="0"/>
                <a:cs typeface="Arial" panose="020B0604020202020204" pitchFamily="34" charset="0"/>
              </a:rPr>
              <a:t> ar 3 canlyniad dysgu GCC:</a:t>
            </a:r>
          </a:p>
          <a:p>
            <a:pPr marL="0" indent="0">
              <a:buNone/>
            </a:pPr>
            <a:r>
              <a:rPr lang="en-GB" sz="2200" dirty="0">
                <a:latin typeface="Arial" panose="020B0604020202020204" pitchFamily="34" charset="0"/>
                <a:cs typeface="Arial" panose="020B0604020202020204" pitchFamily="34" charset="0"/>
              </a:rPr>
              <a:t>Bydd </a:t>
            </a:r>
            <a:r>
              <a:rPr lang="cy-GB" sz="2200" dirty="0">
                <a:latin typeface="Arial" panose="020B0604020202020204" pitchFamily="34" charset="0"/>
                <a:cs typeface="Arial" panose="020B0604020202020204" pitchFamily="34" charset="0"/>
              </a:rPr>
              <a:t>pob</a:t>
            </a:r>
            <a:r>
              <a:rPr lang="en-GB" sz="2200" dirty="0">
                <a:latin typeface="Arial" panose="020B0604020202020204" pitchFamily="34" charset="0"/>
                <a:cs typeface="Arial" panose="020B0604020202020204" pitchFamily="34" charset="0"/>
              </a:rPr>
              <a:t> tasg o fewn y portffolio yn gofyn i chi dystiolaethu gwahanol agweddau o’r 3 canlyniad mewn perthynas â phob tasg (gweler atodiad 4 o'r llawlyfr)</a:t>
            </a:r>
          </a:p>
          <a:p>
            <a:pPr marL="0" indent="0">
              <a:buNone/>
            </a:pPr>
            <a:r>
              <a:rPr lang="en-GB" sz="2200" dirty="0">
                <a:latin typeface="Arial" panose="020B0604020202020204" pitchFamily="34" charset="0"/>
                <a:cs typeface="Arial" panose="020B0604020202020204" pitchFamily="34" charset="0"/>
              </a:rPr>
              <a:t>Y canlyniadau dysgu:</a:t>
            </a:r>
          </a:p>
          <a:p>
            <a:pPr marL="457200" indent="-457200">
              <a:buFont typeface="+mj-lt"/>
              <a:buAutoNum type="arabicPeriod"/>
            </a:pPr>
            <a:r>
              <a:rPr lang="en-US" sz="2200" dirty="0">
                <a:latin typeface="Arial" panose="020B0604020202020204" pitchFamily="34" charset="0"/>
                <a:cs typeface="Arial" panose="020B0604020202020204" pitchFamily="34" charset="0"/>
              </a:rPr>
              <a:t>Dadansoddi wrth asesu i lywio ymyriadau</a:t>
            </a:r>
          </a:p>
          <a:p>
            <a:pPr marL="457200" indent="-457200">
              <a:buFont typeface="+mj-lt"/>
              <a:buAutoNum type="arabicPeriod"/>
            </a:pPr>
            <a:r>
              <a:rPr lang="en-US" sz="2200" dirty="0">
                <a:latin typeface="Arial" panose="020B0604020202020204" pitchFamily="34" charset="0"/>
                <a:cs typeface="Arial" panose="020B0604020202020204" pitchFamily="34" charset="0"/>
              </a:rPr>
              <a:t>Cydweithio â phobl sydd angen gofal a chymorth, eu gofalwyr a gweithwyr proffesiynol eraill</a:t>
            </a:r>
          </a:p>
          <a:p>
            <a:pPr marL="457200" indent="-457200">
              <a:buFont typeface="+mj-lt"/>
              <a:buAutoNum type="arabicPeriod"/>
            </a:pPr>
            <a:r>
              <a:rPr lang="en-US" sz="2200" dirty="0">
                <a:latin typeface="Arial" panose="020B0604020202020204" pitchFamily="34" charset="0"/>
                <a:cs typeface="Arial" panose="020B0604020202020204" pitchFamily="34" charset="0"/>
              </a:rPr>
              <a:t>Cymhwyso barn broffesiynol mewn sefyllfaoedd cynyddol gymhleth</a:t>
            </a:r>
          </a:p>
          <a:p>
            <a:pPr marL="0" indent="0">
              <a:buNone/>
            </a:pPr>
            <a:endParaRPr lang="en-US" sz="2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DD6634D5-4782-712C-3648-078906A7A333}"/>
              </a:ext>
            </a:extLst>
          </p:cNvPr>
          <p:cNvSpPr>
            <a:spLocks noGrp="1"/>
          </p:cNvSpPr>
          <p:nvPr>
            <p:ph type="sldNum" sz="quarter" idx="12"/>
          </p:nvPr>
        </p:nvSpPr>
        <p:spPr/>
        <p:txBody>
          <a:bodyPr/>
          <a:lstStyle/>
          <a:p>
            <a:fld id="{35470E4D-CFB8-FE4B-A9A4-B32541D0D757}" type="slidenum">
              <a:rPr lang="en-US" smtClean="0"/>
              <a:t>7</a:t>
            </a:fld>
            <a:endParaRPr lang="en-US" dirty="0"/>
          </a:p>
        </p:txBody>
      </p:sp>
      <p:sp>
        <p:nvSpPr>
          <p:cNvPr id="5" name="Footer Placeholder 4">
            <a:extLst>
              <a:ext uri="{FF2B5EF4-FFF2-40B4-BE49-F238E27FC236}">
                <a16:creationId xmlns:a16="http://schemas.microsoft.com/office/drawing/2014/main" id="{FC2C6623-9466-A9C1-201F-FDAB0CC72630}"/>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895641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6144" y="27335"/>
            <a:ext cx="10972800" cy="1143000"/>
          </a:xfrm>
        </p:spPr>
        <p:txBody>
          <a:bodyPr anchor="ctr">
            <a:normAutofit/>
          </a:bodyPr>
          <a:lstStyle/>
          <a:p>
            <a:pPr>
              <a:lnSpc>
                <a:spcPct val="90000"/>
              </a:lnSpc>
            </a:pPr>
            <a:br>
              <a:rPr lang="en-GB" sz="3500" dirty="0"/>
            </a:br>
            <a:r>
              <a:rPr lang="en-GB" sz="3500" dirty="0"/>
              <a:t>Tasg 1 – Adolygiad Datblygiadol (Rhan a)</a:t>
            </a:r>
          </a:p>
        </p:txBody>
      </p:sp>
      <p:pic>
        <p:nvPicPr>
          <p:cNvPr id="6" name="Picture 5" descr="A picture containing diagram&#10;&#10;Description automatically generated">
            <a:extLst>
              <a:ext uri="{FF2B5EF4-FFF2-40B4-BE49-F238E27FC236}">
                <a16:creationId xmlns:a16="http://schemas.microsoft.com/office/drawing/2014/main" id="{D2F12BF4-44A8-99F4-9EBB-B933769A176F}"/>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47417" b="6153"/>
          <a:stretch/>
        </p:blipFill>
        <p:spPr>
          <a:xfrm>
            <a:off x="858155" y="1579397"/>
            <a:ext cx="3684814" cy="3699205"/>
          </a:xfrm>
          <a:prstGeom prst="rect">
            <a:avLst/>
          </a:prstGeom>
          <a:noFill/>
          <a:ln>
            <a:noFill/>
            <a:prstDash val="sysDash"/>
            <a:miter lim="800000"/>
          </a:ln>
        </p:spPr>
      </p:pic>
      <p:sp>
        <p:nvSpPr>
          <p:cNvPr id="3" name="Content Placeholder 2"/>
          <p:cNvSpPr>
            <a:spLocks noGrp="1"/>
          </p:cNvSpPr>
          <p:nvPr>
            <p:ph sz="quarter" idx="4"/>
          </p:nvPr>
        </p:nvSpPr>
        <p:spPr>
          <a:xfrm>
            <a:off x="4759172" y="1385099"/>
            <a:ext cx="6879772" cy="5153813"/>
          </a:xfrm>
        </p:spPr>
        <p:txBody>
          <a:bodyPr wrap="square" anchor="t">
            <a:normAutofit fontScale="85000" lnSpcReduction="20000"/>
          </a:bodyPr>
          <a:lstStyle/>
          <a:p>
            <a:pPr>
              <a:lnSpc>
                <a:spcPct val="90000"/>
              </a:lnSpc>
              <a:spcAft>
                <a:spcPts val="600"/>
              </a:spcAft>
            </a:pPr>
            <a:r>
              <a:rPr lang="en-GB" dirty="0"/>
              <a:t>Mae gan tasg 1 ddwy ran (a &amp; b).</a:t>
            </a:r>
          </a:p>
          <a:p>
            <a:pPr>
              <a:lnSpc>
                <a:spcPct val="90000"/>
              </a:lnSpc>
              <a:spcAft>
                <a:spcPts val="600"/>
              </a:spcAft>
            </a:pPr>
            <a:r>
              <a:rPr lang="en-GB" dirty="0"/>
              <a:t>Bydd rhan a) yn cael ei gwblhau ar </a:t>
            </a:r>
            <a:r>
              <a:rPr lang="en-GB" b="1" dirty="0"/>
              <a:t>ddechrau</a:t>
            </a:r>
            <a:r>
              <a:rPr lang="en-GB" dirty="0"/>
              <a:t>’r rhaglen.</a:t>
            </a:r>
          </a:p>
          <a:p>
            <a:pPr>
              <a:lnSpc>
                <a:spcPct val="90000"/>
              </a:lnSpc>
              <a:spcAft>
                <a:spcPts val="600"/>
              </a:spcAft>
            </a:pPr>
            <a:r>
              <a:rPr lang="en-GB" dirty="0"/>
              <a:t>Bydd angen trafod eich anghenion datblygiadol gyda'ch mentor a/neu oruchwyliwr/rheolwr llinell, fel rhan o’r cynllun personol Tair Blynedd Gyntaf o Ymarfer.</a:t>
            </a:r>
          </a:p>
          <a:p>
            <a:pPr>
              <a:lnSpc>
                <a:spcPct val="90000"/>
              </a:lnSpc>
              <a:spcAft>
                <a:spcPts val="600"/>
              </a:spcAft>
            </a:pPr>
            <a:r>
              <a:rPr lang="en-GB" dirty="0"/>
              <a:t>Rhaid i chi nodi o fewn y dasg hon eich bod wedi trafod eich anghenion datblygiadol proffesiynol ar gyfer y flwyddyn sydd i ddod gyda'ch mentor a/neu oruchwyliwr/rheolwr llinell.</a:t>
            </a:r>
          </a:p>
          <a:p>
            <a:pPr>
              <a:lnSpc>
                <a:spcPct val="90000"/>
              </a:lnSpc>
              <a:spcAft>
                <a:spcPts val="600"/>
              </a:spcAft>
            </a:pPr>
            <a:r>
              <a:rPr lang="en-GB" b="1" dirty="0"/>
              <a:t>Rhaid</a:t>
            </a:r>
            <a:r>
              <a:rPr lang="en-GB" dirty="0"/>
              <a:t> ymgorffori'r defnydd o fodel adfyfriol yn y </a:t>
            </a:r>
            <a:r>
              <a:rPr lang="en-GB" b="1" dirty="0"/>
              <a:t>ddwy </a:t>
            </a:r>
            <a:r>
              <a:rPr lang="en-GB" dirty="0"/>
              <a:t>ran o’r dasg, a &amp; b.</a:t>
            </a:r>
          </a:p>
          <a:p>
            <a:pPr>
              <a:lnSpc>
                <a:spcPct val="90000"/>
              </a:lnSpc>
              <a:spcAft>
                <a:spcPts val="600"/>
              </a:spcAft>
            </a:pPr>
            <a:r>
              <a:rPr lang="en-GB" dirty="0"/>
              <a:t>Cwbwlheir tasg 1 rhan b) ar </a:t>
            </a:r>
            <a:r>
              <a:rPr lang="en-GB" b="1" dirty="0"/>
              <a:t>ddiwedd</a:t>
            </a:r>
            <a:r>
              <a:rPr lang="en-GB" dirty="0"/>
              <a:t> y rhaglen.</a:t>
            </a:r>
          </a:p>
        </p:txBody>
      </p:sp>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8</a:t>
            </a:fld>
            <a:endParaRPr lang="en-GB" dirty="0"/>
          </a:p>
        </p:txBody>
      </p:sp>
      <p:sp>
        <p:nvSpPr>
          <p:cNvPr id="5" name="Footer Placeholder 4">
            <a:extLst>
              <a:ext uri="{FF2B5EF4-FFF2-40B4-BE49-F238E27FC236}">
                <a16:creationId xmlns:a16="http://schemas.microsoft.com/office/drawing/2014/main" id="{9D244F04-7343-12EB-F7BF-9A0AAACE40B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5393209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7F405E11-E652-8BA4-3627-96B5F3DFA0BB}"/>
              </a:ext>
            </a:extLst>
          </p:cNvPr>
          <p:cNvSpPr>
            <a:spLocks noGrp="1"/>
          </p:cNvSpPr>
          <p:nvPr>
            <p:ph type="title"/>
          </p:nvPr>
        </p:nvSpPr>
        <p:spPr>
          <a:xfrm>
            <a:off x="838200" y="365125"/>
            <a:ext cx="10515600" cy="1325563"/>
          </a:xfrm>
        </p:spPr>
        <p:txBody>
          <a:bodyPr>
            <a:normAutofit/>
          </a:bodyPr>
          <a:lstStyle/>
          <a:p>
            <a:r>
              <a:rPr lang="en-GB" sz="5400" b="1" dirty="0"/>
              <a:t>Y Cwestiwn-Tasg 1 Rhan a</a:t>
            </a:r>
            <a:endParaRPr lang="en-US" sz="5400" b="1" dirty="0"/>
          </a:p>
        </p:txBody>
      </p:sp>
      <p:sp>
        <p:nvSpPr>
          <p:cNvPr id="1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Content Placeholder 5">
            <a:extLst>
              <a:ext uri="{FF2B5EF4-FFF2-40B4-BE49-F238E27FC236}">
                <a16:creationId xmlns:a16="http://schemas.microsoft.com/office/drawing/2014/main" id="{0933D950-26A3-9630-C303-C75E3D81ACD7}"/>
              </a:ext>
            </a:extLst>
          </p:cNvPr>
          <p:cNvSpPr>
            <a:spLocks noGrp="1"/>
          </p:cNvSpPr>
          <p:nvPr>
            <p:ph idx="1"/>
          </p:nvPr>
        </p:nvSpPr>
        <p:spPr>
          <a:xfrm>
            <a:off x="838200" y="1883121"/>
            <a:ext cx="10853928" cy="4454305"/>
          </a:xfrm>
        </p:spPr>
        <p:txBody>
          <a:bodyPr>
            <a:normAutofit/>
          </a:bodyPr>
          <a:lstStyle/>
          <a:p>
            <a:pPr marL="0" indent="0">
              <a:buNone/>
            </a:pPr>
            <a:r>
              <a:rPr lang="en-US" sz="2000" dirty="0"/>
              <a:t>Defnyddiwch </a:t>
            </a:r>
            <a:r>
              <a:rPr lang="en-US" sz="2000" b="1" dirty="0"/>
              <a:t>fodel adfyfyriol</a:t>
            </a:r>
            <a:r>
              <a:rPr lang="en-US" sz="2000" dirty="0"/>
              <a:t>, i fyfyrio yn feirniadol ar eich datblygiad proffesiynol ers cymhwyso’n weithiwr cymdeithasol</a:t>
            </a:r>
          </a:p>
          <a:p>
            <a:pPr marL="0" indent="0">
              <a:buNone/>
            </a:pPr>
            <a:r>
              <a:rPr lang="en-US" sz="2000" dirty="0"/>
              <a:t>Ar sail hyn, ac wrth drafod â’ch mentor/goruchwyliwr/rheolwr llinell, ewch ymlaen i nodi a chyfiawnhau eich anghenion datblygiadol i’r dyfodol dros y 12 mis sydd i ddod o dan bob un o 3 canlyniad dysgu Gofal Cymdeithasol Cymru (GCC) a restrir isod, gan roi o leiaf un angen datblygiadol ar gyfer pob un o’r canlyniadau dysgu isod:</a:t>
            </a:r>
          </a:p>
          <a:p>
            <a:pPr marL="457200" indent="-457200">
              <a:buFont typeface="+mj-lt"/>
              <a:buAutoNum type="arabicPeriod"/>
            </a:pPr>
            <a:r>
              <a:rPr lang="en-US" sz="2000" dirty="0"/>
              <a:t>Dadansoddi wrth asesu er mwyn hysbysu ymyriadau.</a:t>
            </a:r>
          </a:p>
          <a:p>
            <a:pPr marL="457200" indent="-457200">
              <a:buFont typeface="+mj-lt"/>
              <a:buAutoNum type="arabicPeriod"/>
            </a:pPr>
            <a:r>
              <a:rPr lang="en-US" sz="2000" dirty="0"/>
              <a:t>Cydweithio â phobl sydd angen gofal a chymorth, eu gofalwyr a gweithwyr proffesiynol eraill.</a:t>
            </a:r>
          </a:p>
          <a:p>
            <a:pPr marL="457200" indent="-457200">
              <a:buFont typeface="+mj-lt"/>
              <a:buAutoNum type="arabicPeriod"/>
            </a:pPr>
            <a:r>
              <a:rPr lang="en-US" sz="2000" dirty="0"/>
              <a:t>Cymhwyso barn broffesiynol mewn sefyllfaoedd cynyddol gymhleth.</a:t>
            </a:r>
          </a:p>
          <a:p>
            <a:pPr marL="0" indent="0">
              <a:buNone/>
            </a:pPr>
            <a:r>
              <a:rPr lang="en-US" sz="2000" dirty="0"/>
              <a:t>Rhaid i’r dasg hon gyfeirio at sut mae’r oruchwyliaeth, yr hyfforddiant, y dysgu a’r ymchwil wedi dylanwadu ar eich ymarfer, a sut y byddant yn gwneud hynny.</a:t>
            </a:r>
          </a:p>
          <a:p>
            <a:pPr marL="0" indent="0">
              <a:buNone/>
            </a:pPr>
            <a:r>
              <a:rPr lang="en-US" sz="2000" dirty="0"/>
              <a:t>(gweler atodiad 4 yn y Llawlyfr am fanylion pellach).</a:t>
            </a:r>
          </a:p>
          <a:p>
            <a:pPr marL="0" indent="0">
              <a:buNone/>
            </a:pPr>
            <a:endParaRPr lang="en-US" sz="2000" dirty="0"/>
          </a:p>
        </p:txBody>
      </p:sp>
      <p:sp>
        <p:nvSpPr>
          <p:cNvPr id="2" name="Slide Number Placeholder 1">
            <a:extLst>
              <a:ext uri="{FF2B5EF4-FFF2-40B4-BE49-F238E27FC236}">
                <a16:creationId xmlns:a16="http://schemas.microsoft.com/office/drawing/2014/main" id="{B2278CC3-81EA-F8FC-9C5B-1173386D1E29}"/>
              </a:ext>
            </a:extLst>
          </p:cNvPr>
          <p:cNvSpPr>
            <a:spLocks noGrp="1"/>
          </p:cNvSpPr>
          <p:nvPr>
            <p:ph type="sldNum" sz="quarter" idx="12"/>
          </p:nvPr>
        </p:nvSpPr>
        <p:spPr/>
        <p:txBody>
          <a:bodyPr/>
          <a:lstStyle/>
          <a:p>
            <a:fld id="{35470E4D-CFB8-FE4B-A9A4-B32541D0D757}" type="slidenum">
              <a:rPr lang="en-US" smtClean="0"/>
              <a:t>9</a:t>
            </a:fld>
            <a:endParaRPr lang="en-US" dirty="0"/>
          </a:p>
        </p:txBody>
      </p:sp>
      <p:sp>
        <p:nvSpPr>
          <p:cNvPr id="3" name="Footer Placeholder 2">
            <a:extLst>
              <a:ext uri="{FF2B5EF4-FFF2-40B4-BE49-F238E27FC236}">
                <a16:creationId xmlns:a16="http://schemas.microsoft.com/office/drawing/2014/main" id="{64B4A2CB-F5B2-20D3-C2E5-1E5276118973}"/>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43252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Ymarfer 1</a:t>
            </a:r>
          </a:p>
          <a:p>
            <a:pPr algn="ctr">
              <a:buFont typeface="Wingdings" pitchFamily="2" charset="2"/>
              <a:buNone/>
            </a:pPr>
            <a:r>
              <a:rPr lang="en-GB" sz="3200" dirty="0"/>
              <a:t>Pam for adfyfyrio mor hanfodol i waith cymdeithasol?</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Adfyfyrio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10</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74129" y="3038516"/>
            <a:ext cx="1929869" cy="26503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Footer Placeholder 1">
            <a:extLst>
              <a:ext uri="{FF2B5EF4-FFF2-40B4-BE49-F238E27FC236}">
                <a16:creationId xmlns:a16="http://schemas.microsoft.com/office/drawing/2014/main" id="{DBAEF104-84F2-13A3-0189-7276D7711BD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a:xfrm>
            <a:off x="349337" y="-236114"/>
            <a:ext cx="10515600" cy="1325563"/>
          </a:xfrm>
        </p:spPr>
        <p:txBody>
          <a:bodyPr anchor="ctr">
            <a:normAutofit/>
          </a:bodyPr>
          <a:lstStyle/>
          <a:p>
            <a:pPr>
              <a:lnSpc>
                <a:spcPct val="90000"/>
              </a:lnSpc>
            </a:pPr>
            <a:br>
              <a:rPr lang="en-GB" sz="3500" dirty="0"/>
            </a:br>
            <a:r>
              <a:rPr lang="en-GB" sz="3500" dirty="0"/>
              <a:t>Ymarfer Adfyfyriol o fewn Gwaith Cymdeithasol</a:t>
            </a:r>
            <a:endParaRPr lang="en-GB" sz="3500" b="1" dirty="0"/>
          </a:p>
        </p:txBody>
      </p:sp>
      <p:sp>
        <p:nvSpPr>
          <p:cNvPr id="4102" name="Rectangle 6"/>
          <p:cNvSpPr>
            <a:spLocks noGrp="1" noRot="1" noChangeArrowheads="1"/>
          </p:cNvSpPr>
          <p:nvPr>
            <p:ph sz="quarter" idx="2"/>
          </p:nvPr>
        </p:nvSpPr>
        <p:spPr>
          <a:xfrm>
            <a:off x="4058587" y="1398257"/>
            <a:ext cx="7295213" cy="5140655"/>
          </a:xfrm>
        </p:spPr>
        <p:txBody>
          <a:bodyPr wrap="square" anchor="t">
            <a:noAutofit/>
          </a:bodyPr>
          <a:lstStyle/>
          <a:p>
            <a:pPr marL="109537" indent="0">
              <a:lnSpc>
                <a:spcPct val="90000"/>
              </a:lnSpc>
              <a:spcAft>
                <a:spcPts val="600"/>
              </a:spcAft>
              <a:buNone/>
            </a:pPr>
            <a:r>
              <a:rPr lang="en-GB" sz="2400" dirty="0"/>
              <a:t>Mae Adfyfyrio Beirniadol yn agwedd allweddol o broffesiynoldeb. Mae'n weithgaredd DPP a all wneud y gorau o ddysgu drwy:</a:t>
            </a:r>
          </a:p>
          <a:p>
            <a:pPr marL="452437" indent="-342900">
              <a:spcAft>
                <a:spcPts val="600"/>
              </a:spcAft>
            </a:pPr>
            <a:r>
              <a:rPr lang="en-GB" sz="2400" dirty="0"/>
              <a:t>Wella atebolrwydd</a:t>
            </a:r>
          </a:p>
          <a:p>
            <a:pPr marL="452437" indent="-342900">
              <a:spcAft>
                <a:spcPts val="600"/>
              </a:spcAft>
            </a:pPr>
            <a:r>
              <a:rPr lang="en-GB" sz="2400" dirty="0"/>
              <a:t>Gefnogi damcaniaethu – gan ddefnyddio damcaniaethu mewn ymarfer a thynnu damcaniaethu allan o ymarfer </a:t>
            </a:r>
          </a:p>
          <a:p>
            <a:pPr marL="452437" indent="-342900">
              <a:spcAft>
                <a:spcPts val="600"/>
              </a:spcAft>
            </a:pPr>
            <a:r>
              <a:rPr lang="en-GB" sz="2400" dirty="0"/>
              <a:t>Wella ymarfer – yn enwedig ymarfer cydweithredol</a:t>
            </a:r>
          </a:p>
          <a:p>
            <a:pPr marL="452437" indent="-342900">
              <a:spcAft>
                <a:spcPts val="600"/>
              </a:spcAft>
            </a:pPr>
            <a:r>
              <a:rPr lang="en-GB" sz="2400" dirty="0"/>
              <a:t> Sicrhau y gwneir penderfyniadau moesegol mewn ymarfer cymhleth </a:t>
            </a:r>
          </a:p>
          <a:p>
            <a:pPr marL="452437" indent="-342900">
              <a:spcAft>
                <a:spcPts val="600"/>
              </a:spcAft>
            </a:pPr>
            <a:r>
              <a:rPr lang="en-GB" sz="2400" dirty="0"/>
              <a:t>Cynyddu ‘craidd’ a gwytnwch yr ymarferwr </a:t>
            </a:r>
          </a:p>
          <a:p>
            <a:pPr marL="452437" indent="-342900">
              <a:spcAft>
                <a:spcPts val="600"/>
              </a:spcAft>
            </a:pPr>
            <a:endParaRPr lang="en-GB" sz="2400" dirty="0"/>
          </a:p>
          <a:p>
            <a:pPr marL="452437" indent="-342900">
              <a:spcAft>
                <a:spcPts val="600"/>
              </a:spcAft>
            </a:pPr>
            <a:endParaRPr lang="en-GB" sz="2400" dirty="0"/>
          </a:p>
          <a:p>
            <a:pPr marL="452437" indent="-342900">
              <a:spcAft>
                <a:spcPts val="600"/>
              </a:spcAft>
            </a:pPr>
            <a:endParaRPr lang="en-GB" sz="2400" dirty="0"/>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dirty="0"/>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144855" y="2236333"/>
            <a:ext cx="3899441" cy="2632847"/>
          </a:xfrm>
          <a:prstGeom prst="rect">
            <a:avLst/>
          </a:prstGeom>
          <a:noFill/>
          <a:ln>
            <a:noFill/>
            <a:prstDash val="sysDash"/>
            <a:miter lim="800000"/>
          </a:ln>
        </p:spPr>
      </p:pic>
      <p:sp>
        <p:nvSpPr>
          <p:cNvPr id="3" name="Footer Placeholder 2">
            <a:extLst>
              <a:ext uri="{FF2B5EF4-FFF2-40B4-BE49-F238E27FC236}">
                <a16:creationId xmlns:a16="http://schemas.microsoft.com/office/drawing/2014/main" id="{CD297F19-4C09-1E3D-AADF-E6BDEAEE043C}"/>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88F20F8-60BF-42FE-A252-DFD5A7445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98A68847-134F-4AF1-B1C6-332344C9C9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itle 1"/>
          <p:cNvSpPr>
            <a:spLocks noGrp="1"/>
          </p:cNvSpPr>
          <p:nvPr>
            <p:ph type="title"/>
          </p:nvPr>
        </p:nvSpPr>
        <p:spPr>
          <a:xfrm>
            <a:off x="838200" y="365125"/>
            <a:ext cx="10515600" cy="1325563"/>
          </a:xfrm>
        </p:spPr>
        <p:txBody>
          <a:bodyPr vert="horz" lIns="91440" tIns="45720" rIns="91440" bIns="45720" rtlCol="0" anchor="ctr">
            <a:normAutofit/>
          </a:bodyPr>
          <a:lstStyle/>
          <a:p>
            <a:pPr algn="ctr"/>
            <a:r>
              <a:rPr lang="en-US" b="1" dirty="0"/>
              <a:t>Agweddau Allweddol o Ymarfer Adfyfyriol-Feirniadol</a:t>
            </a:r>
            <a:endParaRPr lang="en-US" b="1" kern="1200" dirty="0">
              <a:solidFill>
                <a:schemeClr val="tx1"/>
              </a:solidFill>
              <a:latin typeface="+mj-lt"/>
              <a:ea typeface="+mj-ea"/>
              <a:cs typeface="+mj-cs"/>
            </a:endParaRPr>
          </a:p>
        </p:txBody>
      </p:sp>
      <p:sp>
        <p:nvSpPr>
          <p:cNvPr id="3" name="Content Placeholder 2"/>
          <p:cNvSpPr>
            <a:spLocks/>
          </p:cNvSpPr>
          <p:nvPr/>
        </p:nvSpPr>
        <p:spPr>
          <a:xfrm>
            <a:off x="6337057" y="2002965"/>
            <a:ext cx="5016742" cy="3818804"/>
          </a:xfrm>
          <a:prstGeom prst="rect">
            <a:avLst/>
          </a:prstGeom>
        </p:spPr>
        <p:txBody>
          <a:bodyPr>
            <a:normAutofit/>
          </a:bodyPr>
          <a:lstStyle/>
          <a:p>
            <a:pPr marL="281178" indent="-281178" defTabSz="652333">
              <a:spcAft>
                <a:spcPts val="492"/>
              </a:spcAft>
              <a:buFont typeface="Arial" panose="020B0604020202020204" pitchFamily="34" charset="0"/>
              <a:buChar char="•"/>
            </a:pPr>
            <a:r>
              <a:rPr lang="en-GB" sz="2400" dirty="0"/>
              <a:t>Rhaid i</a:t>
            </a:r>
            <a:r>
              <a:rPr lang="en-GB" sz="2400" kern="1200" dirty="0">
                <a:solidFill>
                  <a:schemeClr val="tx1"/>
                </a:solidFill>
                <a:latin typeface="+mn-lt"/>
                <a:ea typeface="+mn-ea"/>
                <a:cs typeface="+mn-cs"/>
              </a:rPr>
              <a:t>ntegreiddio'r model </a:t>
            </a:r>
            <a:r>
              <a:rPr lang="en-GB" sz="2400" dirty="0"/>
              <a:t>ad</a:t>
            </a:r>
            <a:r>
              <a:rPr lang="en-GB" sz="2400" kern="1200" dirty="0">
                <a:solidFill>
                  <a:schemeClr val="tx1"/>
                </a:solidFill>
                <a:latin typeface="+mn-lt"/>
                <a:ea typeface="+mn-ea"/>
                <a:cs typeface="+mn-cs"/>
              </a:rPr>
              <a:t>yfyriol yn llawn trwy gydol tasg 1 yn rhan a </a:t>
            </a:r>
            <a:r>
              <a:rPr lang="en-GB" sz="2400" dirty="0"/>
              <a:t>&amp;</a:t>
            </a:r>
            <a:r>
              <a:rPr lang="en-GB" sz="2400" kern="1200" dirty="0">
                <a:solidFill>
                  <a:schemeClr val="tx1"/>
                </a:solidFill>
                <a:latin typeface="+mn-lt"/>
                <a:ea typeface="+mn-ea"/>
                <a:cs typeface="+mn-cs"/>
              </a:rPr>
              <a:t> b.</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ddefnyddiol ystyried agweddau allweddol o ymarfer adfyfyriol-feirniadol, sef: emosiynau a theimladau, dynameg pŵer a phŵer, gwerthoedd a moeseg, lefel eich gwybodaeth a'ch sgiliau. </a:t>
            </a:r>
          </a:p>
          <a:p>
            <a:pPr>
              <a:spcAft>
                <a:spcPts val="600"/>
              </a:spcAft>
            </a:pPr>
            <a:endParaRPr lang="en-GB" dirty="0"/>
          </a:p>
        </p:txBody>
      </p:sp>
      <p:sp>
        <p:nvSpPr>
          <p:cNvPr id="5" name="Content Placeholder 4"/>
          <p:cNvSpPr>
            <a:spLocks/>
          </p:cNvSpPr>
          <p:nvPr/>
        </p:nvSpPr>
        <p:spPr>
          <a:xfrm>
            <a:off x="838201" y="2002965"/>
            <a:ext cx="5018258" cy="3818804"/>
          </a:xfrm>
          <a:prstGeom prst="rect">
            <a:avLst/>
          </a:prstGeom>
        </p:spPr>
        <p:txBody>
          <a:bodyPr>
            <a:noAutofit/>
          </a:bodyPr>
          <a:lstStyle/>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Gall defnyddio model/au o ymarfer </a:t>
            </a:r>
            <a:r>
              <a:rPr lang="en-GB" sz="2400" dirty="0"/>
              <a:t>adf</a:t>
            </a:r>
            <a:r>
              <a:rPr lang="en-GB" sz="2400" kern="1200" dirty="0">
                <a:solidFill>
                  <a:schemeClr val="tx1"/>
                </a:solidFill>
                <a:latin typeface="+mn-lt"/>
                <a:ea typeface="+mn-ea"/>
                <a:cs typeface="+mn-cs"/>
              </a:rPr>
              <a:t>yfyriol ddarparu is-benawdau a'ch helpu i strwythuro eich gwaith.</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Mae'n bwysig peidio â bod yn rhy ddisgrifiadol wrth ysgrifennu. </a:t>
            </a:r>
          </a:p>
          <a:p>
            <a:pPr marL="281178" indent="-281178" defTabSz="652333">
              <a:spcAft>
                <a:spcPts val="492"/>
              </a:spcAft>
              <a:buFont typeface="Arial" panose="020B0604020202020204" pitchFamily="34" charset="0"/>
              <a:buChar char="•"/>
            </a:pPr>
            <a:r>
              <a:rPr lang="en-GB" sz="2400" kern="1200" dirty="0">
                <a:solidFill>
                  <a:schemeClr val="tx1"/>
                </a:solidFill>
                <a:latin typeface="+mn-lt"/>
                <a:ea typeface="+mn-ea"/>
                <a:cs typeface="+mn-cs"/>
              </a:rPr>
              <a:t>Gwnewch yn siŵr eich bod yn cyflwyno pa fodel adfyfyriol rydych chi'n ei ddefnyddio a'i gyfeirio'n gywir. </a:t>
            </a:r>
          </a:p>
          <a:p>
            <a:pPr marL="281178" indent="-281178" defTabSz="652333">
              <a:spcAft>
                <a:spcPts val="492"/>
              </a:spcAft>
              <a:buFont typeface="Arial" panose="020B0604020202020204" pitchFamily="34" charset="0"/>
              <a:buChar char="•"/>
            </a:pPr>
            <a:endParaRPr lang="en-GB" sz="2400" kern="1200" dirty="0">
              <a:solidFill>
                <a:schemeClr val="tx1"/>
              </a:solidFill>
              <a:latin typeface="+mn-lt"/>
              <a:ea typeface="+mn-ea"/>
              <a:cs typeface="+mn-cs"/>
            </a:endParaRPr>
          </a:p>
        </p:txBody>
      </p:sp>
      <p:sp>
        <p:nvSpPr>
          <p:cNvPr id="4" name="Slide Number Placeholder 3"/>
          <p:cNvSpPr>
            <a:spLocks/>
          </p:cNvSpPr>
          <p:nvPr/>
        </p:nvSpPr>
        <p:spPr>
          <a:xfrm>
            <a:off x="7943236" y="5463873"/>
            <a:ext cx="1963109" cy="261293"/>
          </a:xfrm>
          <a:prstGeom prst="rect">
            <a:avLst/>
          </a:prstGeom>
        </p:spPr>
        <p:txBody>
          <a:bodyPr/>
          <a:lstStyle/>
          <a:p>
            <a:pPr defTabSz="652333">
              <a:spcAft>
                <a:spcPts val="492"/>
              </a:spcAft>
            </a:pPr>
            <a:fld id="{1E2FB795-8CD3-4813-9C65-0932CECE18E1}" type="slidenum">
              <a:rPr lang="en-GB" sz="1284" kern="1200">
                <a:solidFill>
                  <a:schemeClr val="tx1"/>
                </a:solidFill>
                <a:latin typeface="+mn-lt"/>
                <a:ea typeface="+mn-ea"/>
                <a:cs typeface="+mn-cs"/>
              </a:rPr>
              <a:pPr defTabSz="652333">
                <a:spcAft>
                  <a:spcPts val="492"/>
                </a:spcAft>
              </a:pPr>
              <a:t>12</a:t>
            </a:fld>
            <a:endParaRPr lang="en-GB" dirty="0"/>
          </a:p>
        </p:txBody>
      </p:sp>
      <p:sp>
        <p:nvSpPr>
          <p:cNvPr id="6" name="Footer Placeholder 5">
            <a:extLst>
              <a:ext uri="{FF2B5EF4-FFF2-40B4-BE49-F238E27FC236}">
                <a16:creationId xmlns:a16="http://schemas.microsoft.com/office/drawing/2014/main" id="{05661DA4-BB90-6D5B-03E7-74B61E7E516F}"/>
              </a:ext>
            </a:extLst>
          </p:cNvPr>
          <p:cNvSpPr>
            <a:spLocks/>
          </p:cNvSpPr>
          <p:nvPr/>
        </p:nvSpPr>
        <p:spPr>
          <a:xfrm>
            <a:off x="4335864" y="5902509"/>
            <a:ext cx="3856539" cy="261293"/>
          </a:xfrm>
          <a:prstGeom prst="rect">
            <a:avLst/>
          </a:prstGeom>
        </p:spPr>
        <p:txBody>
          <a:bodyPr/>
          <a:lstStyle/>
          <a:p>
            <a:pPr defTabSz="652333">
              <a:spcAft>
                <a:spcPts val="492"/>
              </a:spcAft>
            </a:pPr>
            <a:r>
              <a:rPr lang="en-US" sz="128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9276264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48A52-760A-8E89-AF7D-80A0958727F4}"/>
              </a:ext>
            </a:extLst>
          </p:cNvPr>
          <p:cNvSpPr>
            <a:spLocks noGrp="1"/>
          </p:cNvSpPr>
          <p:nvPr>
            <p:ph type="title"/>
          </p:nvPr>
        </p:nvSpPr>
        <p:spPr/>
        <p:txBody>
          <a:bodyPr/>
          <a:lstStyle/>
          <a:p>
            <a:r>
              <a:rPr lang="en-GB" b="1" dirty="0">
                <a:effectLst/>
                <a:latin typeface="Arial" panose="020B0604020202020204" pitchFamily="34" charset="0"/>
              </a:rPr>
              <a:t>Canlyniadau </a:t>
            </a:r>
            <a:r>
              <a:rPr lang="en-GB" b="1" dirty="0" err="1">
                <a:effectLst/>
                <a:latin typeface="Arial" panose="020B0604020202020204" pitchFamily="34" charset="0"/>
              </a:rPr>
              <a:t>Dysgu</a:t>
            </a:r>
            <a:r>
              <a:rPr lang="en-GB" b="1" dirty="0">
                <a:effectLst/>
                <a:latin typeface="Arial" panose="020B0604020202020204" pitchFamily="34" charset="0"/>
              </a:rPr>
              <a:t> </a:t>
            </a:r>
            <a:r>
              <a:rPr lang="en-GB" b="1" dirty="0" err="1">
                <a:effectLst/>
                <a:latin typeface="Arial" panose="020B0604020202020204" pitchFamily="34" charset="0"/>
              </a:rPr>
              <a:t>Tasg</a:t>
            </a:r>
            <a:r>
              <a:rPr lang="en-GB" b="1" dirty="0">
                <a:effectLst/>
                <a:latin typeface="Arial" panose="020B0604020202020204" pitchFamily="34" charset="0"/>
              </a:rPr>
              <a:t> 1 </a:t>
            </a:r>
            <a:r>
              <a:rPr lang="en-GB" b="1" dirty="0" err="1">
                <a:effectLst/>
                <a:latin typeface="Arial" panose="020B0604020202020204" pitchFamily="34" charset="0"/>
              </a:rPr>
              <a:t>Rhan</a:t>
            </a:r>
            <a:r>
              <a:rPr lang="en-GB" b="1" dirty="0">
                <a:effectLst/>
                <a:latin typeface="Arial" panose="020B0604020202020204" pitchFamily="34" charset="0"/>
              </a:rPr>
              <a:t> a</a:t>
            </a:r>
            <a:endParaRPr lang="en-US" dirty="0"/>
          </a:p>
        </p:txBody>
      </p:sp>
      <p:sp>
        <p:nvSpPr>
          <p:cNvPr id="3" name="Content Placeholder 2">
            <a:extLst>
              <a:ext uri="{FF2B5EF4-FFF2-40B4-BE49-F238E27FC236}">
                <a16:creationId xmlns:a16="http://schemas.microsoft.com/office/drawing/2014/main" id="{0D8B0190-18FF-72F1-BEE6-FDF1D67799C9}"/>
              </a:ext>
            </a:extLst>
          </p:cNvPr>
          <p:cNvSpPr>
            <a:spLocks noGrp="1"/>
          </p:cNvSpPr>
          <p:nvPr>
            <p:ph idx="1"/>
          </p:nvPr>
        </p:nvSpPr>
        <p:spPr>
          <a:xfrm>
            <a:off x="838200" y="1621156"/>
            <a:ext cx="10515600" cy="4351338"/>
          </a:xfrm>
        </p:spPr>
        <p:txBody>
          <a:bodyPr>
            <a:normAutofit lnSpcReduction="10000"/>
          </a:bodyPr>
          <a:lstStyle/>
          <a:p>
            <a:pPr marL="0" indent="0">
              <a:buNone/>
            </a:pPr>
            <a:r>
              <a:rPr lang="en-GB" sz="2400" b="1" dirty="0">
                <a:effectLst/>
                <a:latin typeface="Arial" panose="020B0604020202020204" pitchFamily="34" charset="0"/>
              </a:rPr>
              <a:t>1. </a:t>
            </a:r>
            <a:r>
              <a:rPr lang="en-GB" sz="2400" b="1" dirty="0" err="1">
                <a:effectLst/>
                <a:latin typeface="Arial" panose="020B0604020202020204" pitchFamily="34" charset="0"/>
              </a:rPr>
              <a:t>Dadansoddi</a:t>
            </a:r>
            <a:r>
              <a:rPr lang="en-GB" sz="2400" b="1" dirty="0">
                <a:effectLst/>
                <a:latin typeface="Arial" panose="020B0604020202020204" pitchFamily="34" charset="0"/>
              </a:rPr>
              <a:t> </a:t>
            </a:r>
            <a:r>
              <a:rPr lang="en-GB" sz="2400" b="1" dirty="0" err="1">
                <a:effectLst/>
                <a:latin typeface="Arial" panose="020B0604020202020204" pitchFamily="34" charset="0"/>
              </a:rPr>
              <a:t>wrth</a:t>
            </a:r>
            <a:r>
              <a:rPr lang="en-GB" sz="2400" b="1" dirty="0">
                <a:effectLst/>
                <a:latin typeface="Arial" panose="020B0604020202020204" pitchFamily="34" charset="0"/>
              </a:rPr>
              <a:t> </a:t>
            </a:r>
            <a:r>
              <a:rPr lang="en-GB" sz="2400" b="1" dirty="0" err="1">
                <a:effectLst/>
                <a:latin typeface="Arial" panose="020B0604020202020204" pitchFamily="34" charset="0"/>
              </a:rPr>
              <a:t>asesu</a:t>
            </a:r>
            <a:r>
              <a:rPr lang="en-GB" sz="2400" b="1" dirty="0">
                <a:effectLst/>
                <a:latin typeface="Arial" panose="020B0604020202020204" pitchFamily="34" charset="0"/>
              </a:rPr>
              <a:t> </a:t>
            </a:r>
            <a:r>
              <a:rPr lang="en-GB" sz="2400" b="1" dirty="0" err="1">
                <a:effectLst/>
                <a:latin typeface="Arial" panose="020B0604020202020204" pitchFamily="34" charset="0"/>
              </a:rPr>
              <a:t>i</a:t>
            </a:r>
            <a:r>
              <a:rPr lang="en-GB" sz="2400" b="1" dirty="0">
                <a:effectLst/>
                <a:latin typeface="Arial" panose="020B0604020202020204" pitchFamily="34" charset="0"/>
              </a:rPr>
              <a:t> </a:t>
            </a:r>
            <a:r>
              <a:rPr lang="en-GB" sz="2400" b="1" dirty="0" err="1">
                <a:effectLst/>
                <a:latin typeface="Arial" panose="020B0604020202020204" pitchFamily="34" charset="0"/>
              </a:rPr>
              <a:t>lywio</a:t>
            </a:r>
            <a:r>
              <a:rPr lang="en-GB" sz="2400" b="1" dirty="0">
                <a:effectLst/>
                <a:latin typeface="Arial" panose="020B0604020202020204" pitchFamily="34" charset="0"/>
              </a:rPr>
              <a:t> </a:t>
            </a:r>
            <a:r>
              <a:rPr lang="en-GB" sz="2400" b="1" dirty="0" err="1">
                <a:effectLst/>
                <a:latin typeface="Arial" panose="020B0604020202020204" pitchFamily="34" charset="0"/>
              </a:rPr>
              <a:t>ymyriadau</a:t>
            </a:r>
            <a:endParaRPr lang="en-GB" sz="2400" b="1" dirty="0">
              <a:effectLst/>
              <a:latin typeface="Arial" panose="020B0604020202020204" pitchFamily="34" charset="0"/>
            </a:endParaRPr>
          </a:p>
          <a:p>
            <a:r>
              <a:rPr lang="en-GB" sz="2400" dirty="0">
                <a:effectLst/>
                <a:latin typeface="ArialMT"/>
              </a:rPr>
              <a:t>1.5. –</a:t>
            </a:r>
            <a:r>
              <a:rPr lang="en-GB" sz="2400" dirty="0" err="1">
                <a:latin typeface="ArialMT"/>
              </a:rPr>
              <a:t>Adfy</a:t>
            </a:r>
            <a:r>
              <a:rPr lang="en-GB" sz="2400" dirty="0" err="1">
                <a:effectLst/>
                <a:latin typeface="ArialMT"/>
              </a:rPr>
              <a:t>fyrio’n</a:t>
            </a:r>
            <a:r>
              <a:rPr lang="en-GB" sz="2400" dirty="0">
                <a:effectLst/>
                <a:latin typeface="ArialMT"/>
              </a:rPr>
              <a:t> </a:t>
            </a:r>
            <a:r>
              <a:rPr lang="en-GB" sz="2400" dirty="0" err="1">
                <a:latin typeface="ArialMT"/>
              </a:rPr>
              <a:t>f</a:t>
            </a:r>
            <a:r>
              <a:rPr lang="en-GB" sz="2400" dirty="0" err="1">
                <a:effectLst/>
                <a:latin typeface="ArialMT"/>
              </a:rPr>
              <a:t>eirniadol</a:t>
            </a:r>
            <a:r>
              <a:rPr lang="en-GB" sz="2400" dirty="0">
                <a:effectLst/>
                <a:latin typeface="ArialMT"/>
              </a:rPr>
              <a:t> </a:t>
            </a:r>
            <a:r>
              <a:rPr lang="en-GB" sz="2400" dirty="0" err="1">
                <a:effectLst/>
                <a:latin typeface="ArialMT"/>
              </a:rPr>
              <a:t>i</a:t>
            </a:r>
            <a:r>
              <a:rPr lang="en-GB" sz="2400" dirty="0">
                <a:effectLst/>
                <a:latin typeface="ArialMT"/>
              </a:rPr>
              <a:t> </a:t>
            </a:r>
            <a:r>
              <a:rPr lang="en-GB" sz="2400" dirty="0" err="1">
                <a:effectLst/>
                <a:latin typeface="ArialMT"/>
              </a:rPr>
              <a:t>werthuso</a:t>
            </a:r>
            <a:r>
              <a:rPr lang="en-GB" sz="2400" dirty="0">
                <a:effectLst/>
                <a:latin typeface="ArialMT"/>
              </a:rPr>
              <a:t> </a:t>
            </a:r>
            <a:r>
              <a:rPr lang="en-GB" sz="2400" dirty="0" err="1">
                <a:effectLst/>
                <a:latin typeface="ArialMT"/>
              </a:rPr>
              <a:t>dadansoddiad</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hun</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asesiadau</a:t>
            </a:r>
            <a:r>
              <a:rPr lang="en-GB" sz="2400" dirty="0">
                <a:effectLst/>
                <a:latin typeface="ArialMT"/>
              </a:rPr>
              <a:t> </a:t>
            </a:r>
            <a:r>
              <a:rPr lang="en-GB" sz="2400" dirty="0" err="1">
                <a:effectLst/>
                <a:latin typeface="ArialMT"/>
              </a:rPr>
              <a:t>gwaith</a:t>
            </a:r>
            <a:r>
              <a:rPr lang="en-GB" sz="2400" dirty="0">
                <a:effectLst/>
                <a:latin typeface="ArialMT"/>
              </a:rPr>
              <a:t> </a:t>
            </a:r>
            <a:r>
              <a:rPr lang="en-GB" sz="2400" dirty="0" err="1">
                <a:effectLst/>
                <a:latin typeface="ArialMT"/>
              </a:rPr>
              <a:t>cymdeithasol</a:t>
            </a:r>
            <a:endParaRPr lang="en-GB" sz="2400" dirty="0">
              <a:effectLst/>
              <a:latin typeface="ArialMT"/>
            </a:endParaRPr>
          </a:p>
          <a:p>
            <a:pPr marL="0" indent="0">
              <a:buNone/>
            </a:pPr>
            <a:r>
              <a:rPr lang="en-GB" sz="2400" b="1" dirty="0">
                <a:effectLst/>
                <a:latin typeface="Arial" panose="020B0604020202020204" pitchFamily="34" charset="0"/>
              </a:rPr>
              <a:t>2. </a:t>
            </a:r>
            <a:r>
              <a:rPr lang="en-GB" sz="2400" b="1" dirty="0" err="1">
                <a:effectLst/>
                <a:latin typeface="Arial" panose="020B0604020202020204" pitchFamily="34" charset="0"/>
              </a:rPr>
              <a:t>Cydweithio</a:t>
            </a:r>
            <a:r>
              <a:rPr lang="en-GB" sz="2400" b="1" dirty="0">
                <a:effectLst/>
                <a:latin typeface="Arial" panose="020B0604020202020204" pitchFamily="34" charset="0"/>
              </a:rPr>
              <a:t> </a:t>
            </a:r>
            <a:r>
              <a:rPr lang="en-GB" sz="2400" b="1" dirty="0">
                <a:latin typeface="Arial" panose="020B0604020202020204" pitchFamily="34" charset="0"/>
              </a:rPr>
              <a:t>ag </a:t>
            </a:r>
            <a:r>
              <a:rPr lang="en-GB" sz="2400" b="1" dirty="0" err="1">
                <a:latin typeface="Arial" panose="020B0604020202020204" pitchFamily="34" charset="0"/>
              </a:rPr>
              <a:t>unigolion</a:t>
            </a:r>
            <a:r>
              <a:rPr lang="en-GB" sz="2400" b="1" dirty="0">
                <a:latin typeface="Arial" panose="020B0604020202020204" pitchFamily="34" charset="0"/>
              </a:rPr>
              <a:t> </a:t>
            </a:r>
            <a:r>
              <a:rPr lang="en-GB" sz="2400" b="1" dirty="0" err="1">
                <a:effectLst/>
                <a:latin typeface="Arial" panose="020B0604020202020204" pitchFamily="34" charset="0"/>
              </a:rPr>
              <a:t>sydd</a:t>
            </a:r>
            <a:r>
              <a:rPr lang="en-GB" sz="2400" b="1" dirty="0">
                <a:effectLst/>
                <a:latin typeface="Arial" panose="020B0604020202020204" pitchFamily="34" charset="0"/>
              </a:rPr>
              <a:t> </a:t>
            </a:r>
            <a:r>
              <a:rPr lang="en-GB" sz="2400" b="1" dirty="0" err="1">
                <a:effectLst/>
                <a:latin typeface="Arial" panose="020B0604020202020204" pitchFamily="34" charset="0"/>
              </a:rPr>
              <a:t>angen</a:t>
            </a:r>
            <a:r>
              <a:rPr lang="en-GB" sz="2400" b="1" dirty="0">
                <a:effectLst/>
                <a:latin typeface="Arial" panose="020B0604020202020204" pitchFamily="34" charset="0"/>
              </a:rPr>
              <a:t> </a:t>
            </a:r>
            <a:r>
              <a:rPr lang="en-GB" sz="2400" b="1" dirty="0" err="1">
                <a:effectLst/>
                <a:latin typeface="Arial" panose="020B0604020202020204" pitchFamily="34" charset="0"/>
              </a:rPr>
              <a:t>gofal</a:t>
            </a:r>
            <a:r>
              <a:rPr lang="en-GB" sz="2400" b="1" dirty="0">
                <a:effectLst/>
                <a:latin typeface="Arial" panose="020B0604020202020204" pitchFamily="34" charset="0"/>
              </a:rPr>
              <a:t> a </a:t>
            </a:r>
            <a:r>
              <a:rPr lang="en-GB" sz="2400" b="1" dirty="0" err="1">
                <a:effectLst/>
                <a:latin typeface="Arial" panose="020B0604020202020204" pitchFamily="34" charset="0"/>
              </a:rPr>
              <a:t>chymorth</a:t>
            </a:r>
            <a:r>
              <a:rPr lang="en-GB" sz="2400" b="1" dirty="0">
                <a:effectLst/>
                <a:latin typeface="Arial" panose="020B0604020202020204" pitchFamily="34" charset="0"/>
              </a:rPr>
              <a:t>, </a:t>
            </a:r>
            <a:r>
              <a:rPr lang="en-GB" sz="2400" b="1" dirty="0" err="1">
                <a:effectLst/>
                <a:latin typeface="Arial" panose="020B0604020202020204" pitchFamily="34" charset="0"/>
              </a:rPr>
              <a:t>eu</a:t>
            </a:r>
            <a:r>
              <a:rPr lang="en-GB" sz="2400" b="1" dirty="0">
                <a:effectLst/>
                <a:latin typeface="Arial" panose="020B0604020202020204" pitchFamily="34" charset="0"/>
              </a:rPr>
              <a:t> </a:t>
            </a:r>
            <a:r>
              <a:rPr lang="en-GB" sz="2400" b="1" dirty="0" err="1">
                <a:effectLst/>
                <a:latin typeface="Arial" panose="020B0604020202020204" pitchFamily="34" charset="0"/>
              </a:rPr>
              <a:t>gofalwyr</a:t>
            </a:r>
            <a:r>
              <a:rPr lang="en-GB" sz="2400" b="1" dirty="0">
                <a:effectLst/>
                <a:latin typeface="Arial" panose="020B0604020202020204" pitchFamily="34" charset="0"/>
              </a:rPr>
              <a:t> a </a:t>
            </a:r>
            <a:r>
              <a:rPr lang="en-GB" sz="2400" b="1" dirty="0" err="1">
                <a:effectLst/>
                <a:latin typeface="Arial" panose="020B0604020202020204" pitchFamily="34" charset="0"/>
              </a:rPr>
              <a:t>gweithwyr</a:t>
            </a:r>
            <a:r>
              <a:rPr lang="en-GB" sz="2400" b="1" dirty="0">
                <a:effectLst/>
                <a:latin typeface="Arial" panose="020B0604020202020204" pitchFamily="34" charset="0"/>
              </a:rPr>
              <a:t> </a:t>
            </a:r>
            <a:r>
              <a:rPr lang="en-GB" sz="2400" b="1" dirty="0" err="1">
                <a:effectLst/>
                <a:latin typeface="Arial" panose="020B0604020202020204" pitchFamily="34" charset="0"/>
              </a:rPr>
              <a:t>proffesiynol</a:t>
            </a:r>
            <a:r>
              <a:rPr lang="en-GB" sz="2400" b="1" dirty="0">
                <a:effectLst/>
                <a:latin typeface="Arial" panose="020B0604020202020204" pitchFamily="34" charset="0"/>
              </a:rPr>
              <a:t> </a:t>
            </a:r>
            <a:r>
              <a:rPr lang="en-GB" sz="2400" b="1" dirty="0" err="1">
                <a:effectLst/>
                <a:latin typeface="Arial" panose="020B0604020202020204" pitchFamily="34" charset="0"/>
              </a:rPr>
              <a:t>eraill</a:t>
            </a:r>
            <a:endParaRPr lang="en-GB" sz="2400" b="1" dirty="0">
              <a:effectLst/>
              <a:latin typeface="Arial" panose="020B0604020202020204" pitchFamily="34" charset="0"/>
            </a:endParaRPr>
          </a:p>
          <a:p>
            <a:r>
              <a:rPr lang="en-GB" sz="2400" dirty="0">
                <a:effectLst/>
                <a:latin typeface="ArialMT"/>
              </a:rPr>
              <a:t>2.3. </a:t>
            </a:r>
            <a:r>
              <a:rPr lang="en-GB" sz="2400" dirty="0" err="1">
                <a:effectLst/>
                <a:latin typeface="ArialMT"/>
              </a:rPr>
              <a:t>Adfyfyrio’n</a:t>
            </a:r>
            <a:r>
              <a:rPr lang="en-GB" sz="2400" dirty="0">
                <a:effectLst/>
                <a:latin typeface="ArialMT"/>
              </a:rPr>
              <a:t> </a:t>
            </a:r>
            <a:r>
              <a:rPr lang="en-GB" sz="2400" dirty="0" err="1">
                <a:effectLst/>
                <a:latin typeface="ArialMT"/>
              </a:rPr>
              <a:t>feirniadol</a:t>
            </a:r>
            <a:r>
              <a:rPr lang="en-GB" sz="2400" dirty="0">
                <a:effectLst/>
                <a:latin typeface="ArialMT"/>
              </a:rPr>
              <a:t> </a:t>
            </a:r>
            <a:r>
              <a:rPr lang="en-GB" sz="2400" dirty="0" err="1">
                <a:effectLst/>
                <a:latin typeface="ArialMT"/>
              </a:rPr>
              <a:t>ar</a:t>
            </a:r>
            <a:r>
              <a:rPr lang="en-GB" sz="2400" dirty="0">
                <a:effectLst/>
                <a:latin typeface="ArialMT"/>
              </a:rPr>
              <a:t> </a:t>
            </a:r>
            <a:r>
              <a:rPr lang="en-GB" sz="2400" dirty="0" err="1">
                <a:effectLst/>
                <a:latin typeface="ArialMT"/>
              </a:rPr>
              <a:t>waith</a:t>
            </a:r>
            <a:r>
              <a:rPr lang="en-GB" sz="2400" dirty="0">
                <a:effectLst/>
                <a:latin typeface="ArialMT"/>
              </a:rPr>
              <a:t> </a:t>
            </a:r>
            <a:r>
              <a:rPr lang="en-GB" sz="2400" dirty="0" err="1">
                <a:effectLst/>
                <a:latin typeface="ArialMT"/>
              </a:rPr>
              <a:t>cydweithredol</a:t>
            </a:r>
            <a:r>
              <a:rPr lang="en-GB" sz="2400" dirty="0">
                <a:effectLst/>
                <a:latin typeface="ArialMT"/>
              </a:rPr>
              <a:t> </a:t>
            </a:r>
            <a:r>
              <a:rPr lang="en-GB" sz="2400" dirty="0" err="1">
                <a:effectLst/>
                <a:latin typeface="ArialMT"/>
              </a:rPr>
              <a:t>ei</a:t>
            </a:r>
            <a:r>
              <a:rPr lang="en-GB" sz="2400" dirty="0">
                <a:effectLst/>
                <a:latin typeface="ArialMT"/>
              </a:rPr>
              <a:t> </a:t>
            </a:r>
            <a:r>
              <a:rPr lang="en-GB" sz="2400" dirty="0" err="1">
                <a:effectLst/>
                <a:latin typeface="ArialMT"/>
              </a:rPr>
              <a:t>hun</a:t>
            </a:r>
            <a:endParaRPr lang="en-GB" sz="2400" dirty="0">
              <a:effectLst/>
            </a:endParaRPr>
          </a:p>
          <a:p>
            <a:r>
              <a:rPr lang="en-GB" sz="2400" dirty="0">
                <a:effectLst/>
                <a:latin typeface="ArialMT"/>
              </a:rPr>
              <a:t>3.2. </a:t>
            </a:r>
            <a:r>
              <a:rPr lang="en-GB" sz="2400" dirty="0" err="1">
                <a:latin typeface="ArialMT"/>
              </a:rPr>
              <a:t>R</a:t>
            </a:r>
            <a:r>
              <a:rPr lang="en-GB" sz="2400" dirty="0" err="1">
                <a:effectLst/>
                <a:latin typeface="ArialMT"/>
              </a:rPr>
              <a:t>heoli</a:t>
            </a:r>
            <a:r>
              <a:rPr lang="en-GB" sz="2400" dirty="0">
                <a:effectLst/>
                <a:latin typeface="ArialMT"/>
              </a:rPr>
              <a:t> </a:t>
            </a:r>
            <a:r>
              <a:rPr lang="en-GB" sz="2400" dirty="0" err="1">
                <a:effectLst/>
                <a:latin typeface="ArialMT"/>
              </a:rPr>
              <a:t>eich</a:t>
            </a:r>
            <a:r>
              <a:rPr lang="en-GB" sz="2400" dirty="0">
                <a:effectLst/>
                <a:latin typeface="ArialMT"/>
              </a:rPr>
              <a:t> </a:t>
            </a:r>
            <a:r>
              <a:rPr lang="en-GB" sz="2400" dirty="0" err="1">
                <a:effectLst/>
                <a:latin typeface="ArialMT"/>
              </a:rPr>
              <a:t>rôl</a:t>
            </a:r>
            <a:r>
              <a:rPr lang="en-GB" sz="2400" dirty="0">
                <a:effectLst/>
                <a:latin typeface="ArialMT"/>
              </a:rPr>
              <a:t> </a:t>
            </a:r>
            <a:r>
              <a:rPr lang="en-GB" sz="2400" dirty="0" err="1">
                <a:effectLst/>
                <a:latin typeface="ArialMT"/>
              </a:rPr>
              <a:t>fel</a:t>
            </a:r>
            <a:r>
              <a:rPr lang="en-GB" sz="2400" dirty="0">
                <a:effectLst/>
                <a:latin typeface="ArialMT"/>
              </a:rPr>
              <a:t> </a:t>
            </a:r>
            <a:r>
              <a:rPr lang="en-GB" sz="2400" dirty="0" err="1">
                <a:effectLst/>
                <a:latin typeface="ArialMT"/>
              </a:rPr>
              <a:t>gweithiwr</a:t>
            </a:r>
            <a:r>
              <a:rPr lang="en-GB" sz="2400" dirty="0">
                <a:effectLst/>
                <a:latin typeface="ArialMT"/>
              </a:rPr>
              <a:t> </a:t>
            </a:r>
            <a:r>
              <a:rPr lang="en-GB" sz="2400" dirty="0" err="1">
                <a:effectLst/>
                <a:latin typeface="ArialMT"/>
              </a:rPr>
              <a:t>cymdeithasol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gynyddol</a:t>
            </a:r>
            <a:r>
              <a:rPr lang="en-GB" sz="2400" dirty="0">
                <a:effectLst/>
                <a:latin typeface="ArialMT"/>
              </a:rPr>
              <a:t> </a:t>
            </a:r>
            <a:r>
              <a:rPr lang="en-GB" sz="2400" dirty="0" err="1">
                <a:effectLst/>
                <a:latin typeface="ArialMT"/>
              </a:rPr>
              <a:t>gymhleth</a:t>
            </a:r>
            <a:endParaRPr lang="en-US" sz="2400" dirty="0"/>
          </a:p>
          <a:p>
            <a:pPr marL="0" indent="0">
              <a:buNone/>
            </a:pPr>
            <a:r>
              <a:rPr lang="en-GB" sz="2400" b="1" dirty="0">
                <a:latin typeface="Arial" panose="020B0604020202020204" pitchFamily="34" charset="0"/>
              </a:rPr>
              <a:t>3. </a:t>
            </a:r>
            <a:r>
              <a:rPr lang="en-GB" sz="2400" b="1" dirty="0" err="1">
                <a:latin typeface="Arial" panose="020B0604020202020204" pitchFamily="34" charset="0"/>
              </a:rPr>
              <a:t>C</a:t>
            </a:r>
            <a:r>
              <a:rPr lang="en-GB" sz="2400" b="1" dirty="0" err="1">
                <a:effectLst/>
                <a:latin typeface="Arial" panose="020B0604020202020204" pitchFamily="34" charset="0"/>
              </a:rPr>
              <a:t>ymhwyso</a:t>
            </a:r>
            <a:r>
              <a:rPr lang="en-GB" sz="2400" b="1" dirty="0">
                <a:effectLst/>
                <a:latin typeface="Arial" panose="020B0604020202020204" pitchFamily="34" charset="0"/>
              </a:rPr>
              <a:t> barn </a:t>
            </a:r>
            <a:r>
              <a:rPr lang="en-GB" sz="2400" b="1" dirty="0" err="1">
                <a:effectLst/>
                <a:latin typeface="Arial" panose="020B0604020202020204" pitchFamily="34" charset="0"/>
              </a:rPr>
              <a:t>broffesiynol</a:t>
            </a:r>
            <a:r>
              <a:rPr lang="en-GB" sz="2400" b="1" dirty="0">
                <a:effectLst/>
                <a:latin typeface="Arial" panose="020B0604020202020204" pitchFamily="34" charset="0"/>
              </a:rPr>
              <a:t> </a:t>
            </a:r>
            <a:r>
              <a:rPr lang="en-GB" sz="2400" b="1" dirty="0" err="1">
                <a:effectLst/>
                <a:latin typeface="Arial" panose="020B0604020202020204" pitchFamily="34" charset="0"/>
              </a:rPr>
              <a:t>mewn</a:t>
            </a:r>
            <a:r>
              <a:rPr lang="en-GB" sz="2400" b="1" dirty="0">
                <a:effectLst/>
                <a:latin typeface="Arial" panose="020B0604020202020204" pitchFamily="34" charset="0"/>
              </a:rPr>
              <a:t> </a:t>
            </a:r>
            <a:r>
              <a:rPr lang="en-GB" sz="2400" b="1" dirty="0" err="1">
                <a:effectLst/>
                <a:latin typeface="Arial" panose="020B0604020202020204" pitchFamily="34" charset="0"/>
              </a:rPr>
              <a:t>sefyllfaoedd</a:t>
            </a:r>
            <a:r>
              <a:rPr lang="en-GB" sz="2400" b="1" dirty="0">
                <a:effectLst/>
                <a:latin typeface="Arial" panose="020B0604020202020204" pitchFamily="34" charset="0"/>
              </a:rPr>
              <a:t> </a:t>
            </a:r>
            <a:r>
              <a:rPr lang="en-GB" sz="2400" b="1" dirty="0" err="1">
                <a:effectLst/>
                <a:latin typeface="Arial" panose="020B0604020202020204" pitchFamily="34" charset="0"/>
              </a:rPr>
              <a:t>cynyddol</a:t>
            </a:r>
            <a:r>
              <a:rPr lang="en-GB" sz="2400" b="1" dirty="0">
                <a:effectLst/>
                <a:latin typeface="Arial" panose="020B0604020202020204" pitchFamily="34" charset="0"/>
              </a:rPr>
              <a:t> </a:t>
            </a:r>
            <a:r>
              <a:rPr lang="en-GB" sz="2400" b="1" dirty="0" err="1">
                <a:effectLst/>
                <a:latin typeface="Arial" panose="020B0604020202020204" pitchFamily="34" charset="0"/>
              </a:rPr>
              <a:t>gymhleth</a:t>
            </a:r>
            <a:endParaRPr lang="en-GB" sz="2400" b="1" dirty="0">
              <a:effectLst/>
              <a:latin typeface="Arial" panose="020B0604020202020204" pitchFamily="34" charset="0"/>
            </a:endParaRPr>
          </a:p>
          <a:p>
            <a:r>
              <a:rPr lang="en-GB" sz="2400" dirty="0">
                <a:effectLst/>
                <a:latin typeface="ArialMT"/>
              </a:rPr>
              <a:t>3.7. - </a:t>
            </a:r>
            <a:r>
              <a:rPr lang="en-GB" sz="2400" dirty="0" err="1">
                <a:latin typeface="ArialMT"/>
              </a:rPr>
              <a:t>Y</a:t>
            </a:r>
            <a:r>
              <a:rPr lang="en-GB" sz="2400" dirty="0" err="1">
                <a:effectLst/>
                <a:latin typeface="ArialMT"/>
              </a:rPr>
              <a:t>marfer</a:t>
            </a:r>
            <a:r>
              <a:rPr lang="en-GB" sz="2400" dirty="0">
                <a:effectLst/>
                <a:latin typeface="ArialMT"/>
              </a:rPr>
              <a:t> </a:t>
            </a:r>
            <a:r>
              <a:rPr lang="en-GB" sz="2400" dirty="0" err="1">
                <a:effectLst/>
                <a:latin typeface="ArialMT"/>
              </a:rPr>
              <a:t>atebolrwydd</a:t>
            </a:r>
            <a:r>
              <a:rPr lang="en-GB" sz="2400" dirty="0">
                <a:effectLst/>
                <a:latin typeface="ArialMT"/>
              </a:rPr>
              <a:t> </a:t>
            </a:r>
            <a:r>
              <a:rPr lang="en-GB" sz="2400" dirty="0" err="1">
                <a:effectLst/>
                <a:latin typeface="ArialMT"/>
              </a:rPr>
              <a:t>proffesiynol</a:t>
            </a:r>
            <a:r>
              <a:rPr lang="en-GB" sz="2400" dirty="0">
                <a:effectLst/>
                <a:latin typeface="ArialMT"/>
              </a:rPr>
              <a:t> </a:t>
            </a:r>
            <a:r>
              <a:rPr lang="en-GB" sz="2400" dirty="0" err="1">
                <a:effectLst/>
                <a:latin typeface="ArialMT"/>
              </a:rPr>
              <a:t>mewn</a:t>
            </a:r>
            <a:r>
              <a:rPr lang="en-GB" sz="2400" dirty="0">
                <a:effectLst/>
                <a:latin typeface="ArialMT"/>
              </a:rPr>
              <a:t> </a:t>
            </a:r>
            <a:r>
              <a:rPr lang="en-GB" sz="2400" dirty="0" err="1">
                <a:effectLst/>
                <a:latin typeface="ArialMT"/>
              </a:rPr>
              <a:t>sefyllfaoedd</a:t>
            </a:r>
            <a:r>
              <a:rPr lang="en-GB" sz="2400" dirty="0">
                <a:effectLst/>
                <a:latin typeface="ArialMT"/>
              </a:rPr>
              <a:t> </a:t>
            </a:r>
            <a:r>
              <a:rPr lang="en-GB" sz="2400" dirty="0" err="1">
                <a:effectLst/>
                <a:latin typeface="ArialMT"/>
              </a:rPr>
              <a:t>cynyddol</a:t>
            </a:r>
            <a:r>
              <a:rPr lang="en-GB" sz="2400" dirty="0">
                <a:effectLst/>
                <a:latin typeface="ArialMT"/>
              </a:rPr>
              <a:t> </a:t>
            </a:r>
            <a:r>
              <a:rPr lang="en-GB" sz="2400" dirty="0" err="1">
                <a:latin typeface="ArialMT"/>
              </a:rPr>
              <a:t>g</a:t>
            </a:r>
            <a:r>
              <a:rPr lang="en-GB" sz="2400" dirty="0" err="1">
                <a:effectLst/>
                <a:latin typeface="ArialMT"/>
              </a:rPr>
              <a:t>ymhleth</a:t>
            </a:r>
            <a:r>
              <a:rPr lang="en-GB" sz="2400" dirty="0">
                <a:effectLst/>
                <a:latin typeface="ArialMT"/>
              </a:rPr>
              <a:t>.</a:t>
            </a:r>
            <a:endParaRPr lang="en-US" sz="2400" dirty="0"/>
          </a:p>
          <a:p>
            <a:pPr marL="0" indent="0">
              <a:buNone/>
            </a:pPr>
            <a:endParaRPr lang="en-GB" sz="2000" dirty="0">
              <a:effectLst/>
              <a:latin typeface="ArialMT"/>
            </a:endParaRPr>
          </a:p>
          <a:p>
            <a:pPr marL="0" indent="0">
              <a:buNone/>
            </a:pPr>
            <a:endParaRPr lang="en-GB" sz="2800" dirty="0">
              <a:effectLst/>
              <a:latin typeface="ArialMT"/>
            </a:endParaRPr>
          </a:p>
          <a:p>
            <a:endParaRPr lang="en-GB" sz="2800" dirty="0"/>
          </a:p>
          <a:p>
            <a:endParaRPr lang="en-US" dirty="0"/>
          </a:p>
        </p:txBody>
      </p:sp>
      <p:sp>
        <p:nvSpPr>
          <p:cNvPr id="5" name="Footer Placeholder 4">
            <a:extLst>
              <a:ext uri="{FF2B5EF4-FFF2-40B4-BE49-F238E27FC236}">
                <a16:creationId xmlns:a16="http://schemas.microsoft.com/office/drawing/2014/main" id="{0B7B9BF1-FE6C-0FE0-D6D7-62D32226611E}"/>
              </a:ext>
            </a:extLst>
          </p:cNvPr>
          <p:cNvSpPr>
            <a:spLocks noGrp="1"/>
          </p:cNvSpPr>
          <p:nvPr>
            <p:ph type="ftr" sz="quarter" idx="11"/>
          </p:nvPr>
        </p:nvSpPr>
        <p:spPr/>
        <p:txBody>
          <a:bodyPr/>
          <a:lstStyle/>
          <a:p>
            <a:r>
              <a:rPr lang="en-US"/>
              <a:t>PORTH AGORED Consolidation of Social Work Practice</a:t>
            </a:r>
            <a:endParaRPr lang="en-US" dirty="0"/>
          </a:p>
        </p:txBody>
      </p:sp>
      <p:sp>
        <p:nvSpPr>
          <p:cNvPr id="6" name="Slide Number Placeholder 5">
            <a:extLst>
              <a:ext uri="{FF2B5EF4-FFF2-40B4-BE49-F238E27FC236}">
                <a16:creationId xmlns:a16="http://schemas.microsoft.com/office/drawing/2014/main" id="{849916C0-B28C-A206-01F2-188EE54ABD1A}"/>
              </a:ext>
            </a:extLst>
          </p:cNvPr>
          <p:cNvSpPr>
            <a:spLocks noGrp="1"/>
          </p:cNvSpPr>
          <p:nvPr>
            <p:ph type="sldNum" sz="quarter" idx="12"/>
          </p:nvPr>
        </p:nvSpPr>
        <p:spPr/>
        <p:txBody>
          <a:bodyPr/>
          <a:lstStyle/>
          <a:p>
            <a:fld id="{35470E4D-CFB8-FE4B-A9A4-B32541D0D757}" type="slidenum">
              <a:rPr lang="en-US" smtClean="0"/>
              <a:t>13</a:t>
            </a:fld>
            <a:endParaRPr lang="en-US" dirty="0"/>
          </a:p>
        </p:txBody>
      </p:sp>
    </p:spTree>
    <p:extLst>
      <p:ext uri="{BB962C8B-B14F-4D97-AF65-F5344CB8AC3E}">
        <p14:creationId xmlns:p14="http://schemas.microsoft.com/office/powerpoint/2010/main" val="18468147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3D6582-D45E-A7D8-20E3-18024FAB5D9B}"/>
              </a:ext>
            </a:extLst>
          </p:cNvPr>
          <p:cNvSpPr>
            <a:spLocks noGrp="1"/>
          </p:cNvSpPr>
          <p:nvPr>
            <p:ph type="title"/>
          </p:nvPr>
        </p:nvSpPr>
        <p:spPr>
          <a:xfrm>
            <a:off x="572493" y="238539"/>
            <a:ext cx="11018520" cy="1434415"/>
          </a:xfrm>
        </p:spPr>
        <p:txBody>
          <a:bodyPr anchor="b">
            <a:normAutofit fontScale="90000"/>
          </a:bodyPr>
          <a:lstStyle/>
          <a:p>
            <a:r>
              <a:rPr lang="en-GB" sz="5400" b="0" i="0" u="none" strike="noStrike" dirty="0">
                <a:solidFill>
                  <a:srgbClr val="000000"/>
                </a:solidFill>
                <a:effectLst/>
                <a:latin typeface="Helvetica" pitchFamily="2" charset="0"/>
              </a:rPr>
              <a:t>Canlyniadau </a:t>
            </a:r>
            <a:r>
              <a:rPr lang="en-GB" sz="5400" b="0" i="0" u="none" strike="noStrike" dirty="0" err="1">
                <a:solidFill>
                  <a:srgbClr val="000000"/>
                </a:solidFill>
                <a:effectLst/>
                <a:latin typeface="Helvetica" pitchFamily="2" charset="0"/>
              </a:rPr>
              <a:t>Dysgu</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Gofal</a:t>
            </a:r>
            <a:r>
              <a:rPr lang="en-GB" sz="5400" b="0" i="0" u="none" strike="noStrike" dirty="0">
                <a:solidFill>
                  <a:srgbClr val="000000"/>
                </a:solidFill>
                <a:effectLst/>
                <a:latin typeface="Helvetica" pitchFamily="2" charset="0"/>
              </a:rPr>
              <a:t> </a:t>
            </a:r>
            <a:r>
              <a:rPr lang="en-GB" sz="5400" b="0" i="0" u="none" strike="noStrike" dirty="0" err="1">
                <a:solidFill>
                  <a:srgbClr val="000000"/>
                </a:solidFill>
                <a:effectLst/>
                <a:latin typeface="Helvetica" pitchFamily="2" charset="0"/>
              </a:rPr>
              <a:t>Cymdeithasol</a:t>
            </a:r>
            <a:r>
              <a:rPr lang="en-GB" sz="5400" b="0" i="0" u="none" strike="noStrike" dirty="0">
                <a:solidFill>
                  <a:srgbClr val="000000"/>
                </a:solidFill>
                <a:effectLst/>
                <a:latin typeface="Helvetica" pitchFamily="2" charset="0"/>
              </a:rPr>
              <a:t> Cymru (GCC)</a:t>
            </a:r>
            <a:endParaRPr lang="en-US" sz="5400" dirty="0"/>
          </a:p>
        </p:txBody>
      </p:sp>
      <p:sp>
        <p:nvSpPr>
          <p:cNvPr id="2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6">
            <a:extLst>
              <a:ext uri="{FF2B5EF4-FFF2-40B4-BE49-F238E27FC236}">
                <a16:creationId xmlns:a16="http://schemas.microsoft.com/office/drawing/2014/main" id="{4FF6DFF9-5433-7B82-301B-EF45E84BF67B}"/>
              </a:ext>
            </a:extLst>
          </p:cNvPr>
          <p:cNvSpPr>
            <a:spLocks noGrp="1"/>
          </p:cNvSpPr>
          <p:nvPr>
            <p:ph idx="1"/>
          </p:nvPr>
        </p:nvSpPr>
        <p:spPr>
          <a:xfrm>
            <a:off x="572493" y="2071316"/>
            <a:ext cx="6713552" cy="4119172"/>
          </a:xfrm>
        </p:spPr>
        <p:txBody>
          <a:bodyPr anchor="t">
            <a:noAutofit/>
          </a:bodyPr>
          <a:lstStyle/>
          <a:p>
            <a:r>
              <a:rPr lang="en-GB" sz="2200" b="0" i="0" u="none" strike="noStrike" dirty="0">
                <a:solidFill>
                  <a:srgbClr val="000000"/>
                </a:solidFill>
                <a:effectLst/>
                <a:latin typeface="+mj-lt"/>
              </a:rPr>
              <a:t>Mae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gofyn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fodloni</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GCC </a:t>
            </a:r>
            <a:r>
              <a:rPr lang="en-GB" sz="2200" b="0" i="0" u="none" strike="noStrike" dirty="0" err="1">
                <a:solidFill>
                  <a:srgbClr val="000000"/>
                </a:solidFill>
                <a:effectLst/>
                <a:latin typeface="+mj-lt"/>
              </a:rPr>
              <a:t>sydd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wedi'u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pennu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honno</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gweler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atodiad</a:t>
            </a:r>
            <a:r>
              <a:rPr lang="en-GB" sz="2200" b="0" i="0" u="none" strike="noStrike" dirty="0">
                <a:solidFill>
                  <a:srgbClr val="000000"/>
                </a:solidFill>
                <a:effectLst/>
                <a:latin typeface="+mj-lt"/>
              </a:rPr>
              <a:t> 5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llawlyfr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ogystal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angen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ateb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pob</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agwedd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o'r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cwestiwn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gwrdd</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â'r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meini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prawf</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marcio</a:t>
            </a:r>
            <a:r>
              <a:rPr lang="en-GB" sz="2200" b="0" i="0" u="none" strike="noStrike" dirty="0">
                <a:solidFill>
                  <a:srgbClr val="000000"/>
                </a:solidFill>
                <a:effectLst/>
                <a:latin typeface="+mj-lt"/>
              </a:rPr>
              <a:t>.</a:t>
            </a:r>
          </a:p>
          <a:p>
            <a:r>
              <a:rPr lang="en-GB" sz="2200" b="0" i="0" u="none" strike="noStrike" dirty="0">
                <a:solidFill>
                  <a:srgbClr val="000000"/>
                </a:solidFill>
                <a:effectLst/>
                <a:latin typeface="+mj-lt"/>
              </a:rPr>
              <a:t>Heddiw, </a:t>
            </a:r>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ystyried</a:t>
            </a:r>
            <a:r>
              <a:rPr lang="en-GB" sz="2200" b="0" i="0" u="none" strike="noStrike" dirty="0">
                <a:solidFill>
                  <a:srgbClr val="000000"/>
                </a:solidFill>
                <a:effectLst/>
                <a:latin typeface="+mj-lt"/>
              </a:rPr>
              <a:t> y canlyniadau </a:t>
            </a:r>
            <a:r>
              <a:rPr lang="en-GB" sz="2200" b="0" i="0" u="none" strike="noStrike" dirty="0" err="1">
                <a:solidFill>
                  <a:srgbClr val="000000"/>
                </a:solidFill>
                <a:effectLst/>
                <a:latin typeface="+mj-lt"/>
              </a:rPr>
              <a:t>dysgu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penodol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gyfer</a:t>
            </a:r>
            <a:br>
              <a:rPr lang="en-GB" sz="2200" dirty="0">
                <a:latin typeface="+mj-lt"/>
              </a:rPr>
            </a:br>
            <a:r>
              <a:rPr lang="en-GB" sz="2200" b="0" i="0" u="none" strike="noStrike" dirty="0" err="1">
                <a:solidFill>
                  <a:srgbClr val="000000"/>
                </a:solidFill>
                <a:effectLst/>
                <a:latin typeface="+mj-lt"/>
              </a:rPr>
              <a:t>Tasg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rhoi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cyfle</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i</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ddysgwyr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sut</a:t>
            </a:r>
            <a:r>
              <a:rPr lang="en-GB" sz="2200" b="0" i="0" u="none" strike="noStrike" dirty="0">
                <a:solidFill>
                  <a:srgbClr val="000000"/>
                </a:solidFill>
                <a:effectLst/>
                <a:latin typeface="+mj-lt"/>
              </a:rPr>
              <a:t> y gallant </a:t>
            </a:r>
            <a:r>
              <a:rPr lang="en-GB" sz="2200" b="0" i="0" u="none" strike="noStrike" dirty="0" err="1">
                <a:solidFill>
                  <a:srgbClr val="000000"/>
                </a:solidFill>
                <a:effectLst/>
                <a:latin typeface="+mj-lt"/>
              </a:rPr>
              <a:t>gyflawni'r</a:t>
            </a:r>
            <a:r>
              <a:rPr lang="en-GB" sz="2200" b="0" i="0" u="none" strike="noStrike" dirty="0">
                <a:solidFill>
                  <a:srgbClr val="000000"/>
                </a:solidFill>
                <a:effectLst/>
                <a:latin typeface="+mj-lt"/>
              </a:rPr>
              <a:t> canlyniadau </a:t>
            </a:r>
            <a:r>
              <a:rPr lang="en-GB" sz="2200" b="0" i="0" u="none" strike="noStrike" dirty="0" err="1">
                <a:solidFill>
                  <a:srgbClr val="000000"/>
                </a:solidFill>
                <a:effectLst/>
                <a:latin typeface="+mj-lt"/>
              </a:rPr>
              <a:t>hyn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wrth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ysgrifennu'r</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portffolio</a:t>
            </a:r>
            <a:r>
              <a:rPr lang="en-GB" sz="2200" b="0" i="0" u="none" strike="noStrike" dirty="0">
                <a:solidFill>
                  <a:srgbClr val="000000"/>
                </a:solidFill>
                <a:effectLst/>
                <a:latin typeface="+mj-lt"/>
              </a:rPr>
              <a:t>.</a:t>
            </a:r>
          </a:p>
          <a:p>
            <a:r>
              <a:rPr lang="en-GB" sz="2200" b="0" i="0" u="none" strike="noStrike" dirty="0" err="1">
                <a:solidFill>
                  <a:srgbClr val="000000"/>
                </a:solidFill>
                <a:effectLst/>
                <a:latin typeface="+mj-lt"/>
              </a:rPr>
              <a:t>Byddwn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dechrau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edrych</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ar</a:t>
            </a:r>
            <a:r>
              <a:rPr lang="en-GB" sz="2200" b="0" i="0" u="none" strike="noStrike" dirty="0">
                <a:solidFill>
                  <a:srgbClr val="000000"/>
                </a:solidFill>
                <a:effectLst/>
                <a:latin typeface="+mj-lt"/>
              </a:rPr>
              <a:t> ddeallusrwydd </a:t>
            </a:r>
            <a:r>
              <a:rPr lang="en-GB" sz="2200" b="0" i="0" u="none" strike="noStrike" dirty="0" err="1">
                <a:solidFill>
                  <a:srgbClr val="000000"/>
                </a:solidFill>
                <a:effectLst/>
                <a:latin typeface="+mj-lt"/>
              </a:rPr>
              <a:t>emosiynol</a:t>
            </a:r>
            <a:r>
              <a:rPr lang="en-GB" sz="2200" b="0" i="0" u="none" strike="noStrike" dirty="0">
                <a:solidFill>
                  <a:srgbClr val="000000"/>
                </a:solidFill>
                <a:effectLst/>
                <a:latin typeface="+mj-lt"/>
              </a:rPr>
              <a:t> a </a:t>
            </a:r>
            <a:r>
              <a:rPr lang="en-GB" sz="2200" b="0" i="0" u="none" strike="noStrike" dirty="0" err="1">
                <a:solidFill>
                  <a:srgbClr val="000000"/>
                </a:solidFill>
                <a:effectLst/>
                <a:latin typeface="+mj-lt"/>
              </a:rPr>
              <a:t>modelau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myfyriol</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gan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fod</a:t>
            </a:r>
            <a:r>
              <a:rPr lang="en-GB" sz="2200" b="0" i="0" u="none" strike="noStrike" dirty="0">
                <a:solidFill>
                  <a:srgbClr val="000000"/>
                </a:solidFill>
                <a:effectLst/>
                <a:latin typeface="+mj-lt"/>
              </a:rPr>
              <a:t> y </a:t>
            </a:r>
            <a:r>
              <a:rPr lang="en-GB" sz="2200" b="0" i="0" u="none" strike="noStrike" dirty="0" err="1">
                <a:solidFill>
                  <a:srgbClr val="000000"/>
                </a:solidFill>
                <a:effectLst/>
                <a:latin typeface="+mj-lt"/>
              </a:rPr>
              <a:t>rhain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yn</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plethu</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drwy</a:t>
            </a:r>
            <a:r>
              <a:rPr lang="en-GB" sz="2200" b="0" i="0" u="none" strike="noStrike" dirty="0">
                <a:solidFill>
                  <a:srgbClr val="000000"/>
                </a:solidFill>
                <a:effectLst/>
                <a:latin typeface="+mj-lt"/>
              </a:rPr>
              <a:t> </a:t>
            </a:r>
            <a:r>
              <a:rPr lang="en-GB" sz="2200" b="0" i="0" u="none" strike="noStrike" dirty="0" err="1">
                <a:solidFill>
                  <a:srgbClr val="000000"/>
                </a:solidFill>
                <a:effectLst/>
                <a:latin typeface="+mj-lt"/>
              </a:rPr>
              <a:t>dasg</a:t>
            </a:r>
            <a:r>
              <a:rPr lang="en-GB" sz="2200" b="0" i="0" u="none" strike="noStrike" dirty="0">
                <a:solidFill>
                  <a:srgbClr val="000000"/>
                </a:solidFill>
                <a:effectLst/>
                <a:latin typeface="+mj-lt"/>
              </a:rPr>
              <a:t> 1 </a:t>
            </a:r>
            <a:r>
              <a:rPr lang="en-GB" sz="2200" b="0" i="0" u="none" strike="noStrike" dirty="0" err="1">
                <a:solidFill>
                  <a:srgbClr val="000000"/>
                </a:solidFill>
                <a:effectLst/>
                <a:latin typeface="+mj-lt"/>
              </a:rPr>
              <a:t>rhan</a:t>
            </a:r>
            <a:r>
              <a:rPr lang="en-GB" sz="2200" b="0" i="0" u="none" strike="noStrike" dirty="0">
                <a:solidFill>
                  <a:srgbClr val="000000"/>
                </a:solidFill>
                <a:effectLst/>
                <a:latin typeface="+mj-lt"/>
              </a:rPr>
              <a:t> A a B.</a:t>
            </a:r>
            <a:endParaRPr lang="en-US" sz="2200" dirty="0">
              <a:latin typeface="+mj-lt"/>
            </a:endParaRPr>
          </a:p>
        </p:txBody>
      </p:sp>
      <p:pic>
        <p:nvPicPr>
          <p:cNvPr id="19" name="Picture 18" descr="A group of people sitting around a table with a paper&#10;&#10;Description automatically generated">
            <a:extLst>
              <a:ext uri="{FF2B5EF4-FFF2-40B4-BE49-F238E27FC236}">
                <a16:creationId xmlns:a16="http://schemas.microsoft.com/office/drawing/2014/main" id="{D13CC898-35BE-0174-979C-D92919B342AC}"/>
              </a:ext>
            </a:extLst>
          </p:cNvPr>
          <p:cNvPicPr>
            <a:picLocks noChangeAspect="1"/>
          </p:cNvPicPr>
          <p:nvPr/>
        </p:nvPicPr>
        <p:blipFill rotWithShape="1">
          <a:blip r:embed="rId3"/>
          <a:srcRect l="25055" r="20830"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39B58DFB-6BAE-3BD1-C0A3-9B9DDBA302FB}"/>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6" name="Slide Number Placeholder 5">
            <a:extLst>
              <a:ext uri="{FF2B5EF4-FFF2-40B4-BE49-F238E27FC236}">
                <a16:creationId xmlns:a16="http://schemas.microsoft.com/office/drawing/2014/main" id="{147594A5-3428-A4CC-85A9-C9D7F1B10A73}"/>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a:pPr>
                <a:spcAft>
                  <a:spcPts val="600"/>
                </a:spcAft>
              </a:pPr>
              <a:t>14</a:t>
            </a:fld>
            <a:endParaRPr lang="en-US" dirty="0"/>
          </a:p>
        </p:txBody>
      </p:sp>
    </p:spTree>
    <p:extLst>
      <p:ext uri="{BB962C8B-B14F-4D97-AF65-F5344CB8AC3E}">
        <p14:creationId xmlns:p14="http://schemas.microsoft.com/office/powerpoint/2010/main" val="22414794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35920"/>
            <a:ext cx="5471410" cy="4240530"/>
          </a:xfrm>
          <a:prstGeom prst="rect">
            <a:avLst/>
          </a:prstGeom>
          <a:noFill/>
        </p:spPr>
      </p:pic>
      <p:sp>
        <p:nvSpPr>
          <p:cNvPr id="10" name="Content Placeholder 9"/>
          <p:cNvSpPr>
            <a:spLocks noGrp="1"/>
          </p:cNvSpPr>
          <p:nvPr>
            <p:ph sz="half" idx="2"/>
          </p:nvPr>
        </p:nvSpPr>
        <p:spPr>
          <a:xfrm>
            <a:off x="5533901" y="1243689"/>
            <a:ext cx="6377050" cy="5559661"/>
          </a:xfrm>
        </p:spPr>
        <p:txBody>
          <a:bodyPr wrap="square" anchor="t">
            <a:normAutofit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a:t>
            </a:r>
          </a:p>
          <a:p>
            <a:pPr marL="0" indent="0">
              <a:lnSpc>
                <a:spcPct val="90000"/>
              </a:lnSpc>
              <a:buNone/>
            </a:pPr>
            <a:r>
              <a:rPr lang="en-GB" sz="2400" dirty="0"/>
              <a:t>Gan gynnwys:</a:t>
            </a:r>
          </a:p>
          <a:p>
            <a:r>
              <a:rPr lang="en-GB" sz="2400" dirty="0"/>
              <a:t>canfyddiad o emosiwn </a:t>
            </a:r>
          </a:p>
          <a:p>
            <a:r>
              <a:rPr lang="en-GB" sz="2400" dirty="0"/>
              <a:t>y gallu i resymu gan ddefnyddio emosiynau</a:t>
            </a:r>
          </a:p>
          <a:p>
            <a:r>
              <a:rPr lang="en-GB" sz="2400" dirty="0"/>
              <a:t>y gallu i ddeall emosiwn</a:t>
            </a:r>
          </a:p>
          <a:p>
            <a:r>
              <a:rPr lang="en-GB" sz="2400" dirty="0"/>
              <a:t>y gallu i reoli emosiynau </a:t>
            </a:r>
          </a:p>
          <a:p>
            <a:pPr marL="0" indent="0">
              <a:lnSpc>
                <a:spcPct val="90000"/>
              </a:lnSpc>
              <a:buNone/>
            </a:pPr>
            <a:r>
              <a:rPr lang="en-GB" sz="2400" dirty="0"/>
              <a:t>Mae deallusrwydd emosiynol yn cyfeirio at y gallu i ganfod, rheoli a gwerthuso emosiynau </a:t>
            </a:r>
          </a:p>
          <a:p>
            <a:pPr marL="0" indent="0">
              <a:lnSpc>
                <a:spcPct val="90000"/>
              </a:lnSpc>
              <a:buNone/>
            </a:pPr>
            <a:endParaRPr lang="en-GB" sz="2400" dirty="0"/>
          </a:p>
          <a:p>
            <a:pPr marL="0" indent="0">
              <a:lnSpc>
                <a:spcPct val="90000"/>
              </a:lnSpc>
              <a:buNone/>
            </a:pPr>
            <a:r>
              <a:rPr lang="en-GB" sz="2400" dirty="0"/>
              <a:t>Salovey a Mayer 1990</a:t>
            </a: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a:xfrm>
            <a:off x="393492" y="108304"/>
            <a:ext cx="10515600" cy="1325563"/>
          </a:xfrm>
        </p:spPr>
        <p:txBody>
          <a:bodyPr anchor="ctr">
            <a:normAutofit/>
          </a:bodyPr>
          <a:lstStyle/>
          <a:p>
            <a:r>
              <a:rPr lang="en-GB" b="1" dirty="0"/>
              <a:t>Deallusrwydd Emosiynol</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15</a:t>
            </a:fld>
            <a:endParaRPr lang="en-GB" b="1" dirty="0"/>
          </a:p>
        </p:txBody>
      </p:sp>
      <p:sp>
        <p:nvSpPr>
          <p:cNvPr id="3" name="Footer Placeholder 2">
            <a:extLst>
              <a:ext uri="{FF2B5EF4-FFF2-40B4-BE49-F238E27FC236}">
                <a16:creationId xmlns:a16="http://schemas.microsoft.com/office/drawing/2014/main" id="{CF64E584-D764-364A-19F8-132772002203}"/>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273050"/>
            <a:ext cx="10972800" cy="1143000"/>
          </a:xfrm>
        </p:spPr>
        <p:txBody>
          <a:bodyPr anchor="ctr">
            <a:normAutofit/>
          </a:bodyPr>
          <a:lstStyle/>
          <a:p>
            <a:pPr>
              <a:lnSpc>
                <a:spcPct val="90000"/>
              </a:lnSpc>
            </a:pPr>
            <a:br>
              <a:rPr lang="en-GB" sz="3500" dirty="0"/>
            </a:br>
            <a:endParaRPr lang="en-US" sz="3500" dirty="0"/>
          </a:p>
        </p:txBody>
      </p:sp>
      <p:pic>
        <p:nvPicPr>
          <p:cNvPr id="12" name="Picture 11" descr="Logo&#10;&#10;Description automatically generated">
            <a:extLst>
              <a:ext uri="{FF2B5EF4-FFF2-40B4-BE49-F238E27FC236}">
                <a16:creationId xmlns:a16="http://schemas.microsoft.com/office/drawing/2014/main" id="{1017878E-847D-D857-E904-584A25BBA924}"/>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7077" r="8784" b="1"/>
          <a:stretch/>
        </p:blipFill>
        <p:spPr>
          <a:xfrm>
            <a:off x="266700" y="1623911"/>
            <a:ext cx="4385979" cy="3209348"/>
          </a:xfrm>
          <a:prstGeom prst="rect">
            <a:avLst/>
          </a:prstGeom>
          <a:noFill/>
          <a:ln>
            <a:noFill/>
            <a:prstDash val="sysDash"/>
            <a:miter lim="800000"/>
          </a:ln>
        </p:spPr>
      </p:pic>
      <p:sp>
        <p:nvSpPr>
          <p:cNvPr id="2" name="Content Placeholder 1">
            <a:extLst>
              <a:ext uri="{FF2B5EF4-FFF2-40B4-BE49-F238E27FC236}">
                <a16:creationId xmlns:a16="http://schemas.microsoft.com/office/drawing/2014/main" id="{8EBB93A0-0C7D-DA4C-8C1F-92BB93D72573}"/>
              </a:ext>
            </a:extLst>
          </p:cNvPr>
          <p:cNvSpPr>
            <a:spLocks noGrp="1"/>
          </p:cNvSpPr>
          <p:nvPr>
            <p:ph sz="quarter" idx="4"/>
          </p:nvPr>
        </p:nvSpPr>
        <p:spPr>
          <a:xfrm>
            <a:off x="4784271" y="538842"/>
            <a:ext cx="6798129" cy="6235021"/>
          </a:xfrm>
        </p:spPr>
        <p:txBody>
          <a:bodyPr wrap="square" anchor="t">
            <a:normAutofit/>
          </a:bodyPr>
          <a:lstStyle/>
          <a:p>
            <a:pPr>
              <a:lnSpc>
                <a:spcPct val="90000"/>
              </a:lnSpc>
              <a:spcAft>
                <a:spcPts val="600"/>
              </a:spcAft>
              <a:buFont typeface="Wingdings" pitchFamily="2" charset="2"/>
              <a:buNone/>
            </a:pPr>
            <a:r>
              <a:rPr lang="en-GB" b="1" dirty="0"/>
              <a:t>Ymarfer</a:t>
            </a:r>
            <a:r>
              <a:rPr lang="en-GB" sz="2800" b="1" dirty="0"/>
              <a:t> 3 – </a:t>
            </a:r>
            <a:r>
              <a:rPr lang="en-GB" b="1" dirty="0"/>
              <a:t>Deallusrwydd Emosiynol</a:t>
            </a:r>
            <a:endParaRPr lang="en-GB" sz="2800" dirty="0"/>
          </a:p>
          <a:p>
            <a:pPr>
              <a:lnSpc>
                <a:spcPct val="90000"/>
              </a:lnSpc>
              <a:spcAft>
                <a:spcPts val="600"/>
              </a:spcAft>
            </a:pPr>
            <a:r>
              <a:rPr lang="en-US" dirty="0"/>
              <a:t>Pam rydych chi’n meddwl ei fod yn bwysig i adnabod eich emosiynau mewn perthynas â'ch gwaith? </a:t>
            </a:r>
          </a:p>
          <a:p>
            <a:pPr>
              <a:lnSpc>
                <a:spcPct val="90000"/>
              </a:lnSpc>
              <a:spcAft>
                <a:spcPts val="600"/>
              </a:spcAft>
            </a:pPr>
            <a:r>
              <a:rPr lang="en-US" dirty="0"/>
              <a:t>Efallai eich bod am ystyried beth allai fynd o'i le, yr effaith bosibl a’r canlyniadau i unigolion yr ydym yn gweithio â hwy, a'r effaith ar wneud penderfyniadau proffesiynol?</a:t>
            </a:r>
          </a:p>
          <a:p>
            <a:pPr>
              <a:lnSpc>
                <a:spcPct val="90000"/>
              </a:lnSpc>
              <a:spcAft>
                <a:spcPts val="600"/>
              </a:spcAft>
            </a:pPr>
            <a:r>
              <a:rPr lang="en-US" dirty="0"/>
              <a:t>Gall perthnasu hyn i ddigwyddiad/ achos rydych wedi bod ynghlwm ag o fod o gymorth, ystyriwch eich emosiynau ac effaith hynny.</a:t>
            </a:r>
          </a:p>
          <a:p>
            <a:pPr>
              <a:lnSpc>
                <a:spcPct val="90000"/>
              </a:lnSpc>
              <a:spcAft>
                <a:spcPts val="600"/>
              </a:spcAft>
            </a:pPr>
            <a:endParaRPr lang="en-US" sz="1700"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a:xfrm>
            <a:off x="11529484" y="6408739"/>
            <a:ext cx="488949" cy="365125"/>
          </a:xfrm>
        </p:spPr>
        <p:txBody>
          <a:bodyPr wrap="square" anchor="b">
            <a:normAutofit/>
          </a:bodyPr>
          <a:lstStyle/>
          <a:p>
            <a:pPr>
              <a:spcAft>
                <a:spcPts val="600"/>
              </a:spcAft>
              <a:defRPr/>
            </a:pPr>
            <a:fld id="{7774C298-7B0E-45D6-A1A1-14F34D0A5FD3}" type="slidenum">
              <a:rPr lang="en-GB" altLang="en-US" smtClean="0"/>
              <a:pPr>
                <a:spcAft>
                  <a:spcPts val="600"/>
                </a:spcAft>
                <a:defRPr/>
              </a:pPr>
              <a:t>16</a:t>
            </a:fld>
            <a:endParaRPr lang="en-GB" altLang="en-US" dirty="0"/>
          </a:p>
        </p:txBody>
      </p:sp>
      <p:sp>
        <p:nvSpPr>
          <p:cNvPr id="5" name="Footer Placeholder 4">
            <a:extLst>
              <a:ext uri="{FF2B5EF4-FFF2-40B4-BE49-F238E27FC236}">
                <a16:creationId xmlns:a16="http://schemas.microsoft.com/office/drawing/2014/main" id="{99A0B50E-7F12-4B4D-51F5-F2CD34B63727}"/>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0268957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49349" y="978941"/>
            <a:ext cx="9455103" cy="4842530"/>
          </a:xfrm>
        </p:spPr>
        <p:txBody>
          <a:bodyPr>
            <a:normAutofit fontScale="85000" lnSpcReduction="20000"/>
          </a:bodyPr>
          <a:lstStyle/>
          <a:p>
            <a:pPr marL="0" indent="0">
              <a:spcBef>
                <a:spcPct val="20000"/>
              </a:spcBef>
              <a:buNone/>
              <a:defRPr/>
            </a:pPr>
            <a:endParaRPr lang="en-GB" sz="2800" dirty="0"/>
          </a:p>
          <a:p>
            <a:pPr marL="0" indent="0">
              <a:spcBef>
                <a:spcPct val="20000"/>
              </a:spcBef>
              <a:buNone/>
              <a:defRPr/>
            </a:pPr>
            <a:r>
              <a:rPr lang="en-GB" sz="2800" dirty="0"/>
              <a:t>Donald Schön  - The Reflective Practitioner (1983)</a:t>
            </a:r>
          </a:p>
          <a:p>
            <a:pPr marL="0" indent="0">
              <a:spcBef>
                <a:spcPct val="20000"/>
              </a:spcBef>
              <a:buNone/>
              <a:defRPr/>
            </a:pPr>
            <a:r>
              <a:rPr lang="en-GB" sz="2800" dirty="0"/>
              <a:t>“Reflection in action” </a:t>
            </a:r>
          </a:p>
          <a:p>
            <a:pPr marL="0" indent="0">
              <a:spcBef>
                <a:spcPct val="20000"/>
              </a:spcBef>
              <a:buNone/>
              <a:defRPr/>
            </a:pPr>
            <a:r>
              <a:rPr lang="en-GB" sz="2800" dirty="0"/>
              <a:t>“Reflection on action” </a:t>
            </a:r>
          </a:p>
          <a:p>
            <a:pPr marL="0" indent="0">
              <a:spcBef>
                <a:spcPct val="20000"/>
              </a:spcBef>
              <a:buNone/>
              <a:defRPr/>
            </a:pPr>
            <a:endParaRPr lang="en-GB" sz="2800" dirty="0"/>
          </a:p>
          <a:p>
            <a:pPr marL="0" indent="0">
              <a:spcBef>
                <a:spcPct val="20000"/>
              </a:spcBef>
              <a:buNone/>
              <a:defRPr/>
            </a:pPr>
            <a:r>
              <a:rPr lang="en-GB" sz="2800" dirty="0"/>
              <a:t>Wedi ei addasu gan Killian a Todnem (1991) sydd wedi ychwanegu:</a:t>
            </a:r>
          </a:p>
          <a:p>
            <a:pPr marL="0" indent="0">
              <a:spcBef>
                <a:spcPct val="20000"/>
              </a:spcBef>
              <a:buNone/>
              <a:defRPr/>
            </a:pPr>
            <a:r>
              <a:rPr lang="en-GB" sz="2800" dirty="0"/>
              <a:t>“Reflection for action”</a:t>
            </a:r>
          </a:p>
          <a:p>
            <a:pPr marL="0" indent="0">
              <a:spcBef>
                <a:spcPct val="20000"/>
              </a:spcBef>
              <a:buNone/>
              <a:defRPr/>
            </a:pPr>
            <a:endParaRPr lang="en-GB" sz="2800" dirty="0"/>
          </a:p>
          <a:p>
            <a:pPr marL="0" indent="0">
              <a:spcBef>
                <a:spcPct val="20000"/>
              </a:spcBef>
              <a:buNone/>
              <a:defRPr/>
            </a:pPr>
            <a:r>
              <a:rPr lang="en-GB" sz="2800" dirty="0"/>
              <a:t>Cofiwch, </a:t>
            </a:r>
            <a:r>
              <a:rPr lang="en-GB" sz="2800" b="1" dirty="0" err="1"/>
              <a:t>damcaniaeth</a:t>
            </a:r>
            <a:r>
              <a:rPr lang="en-GB" sz="2800" dirty="0"/>
              <a:t> adfyfyrio yw Schön,  – mae’n tynnu sylw at yr angen i adfyfyrio yn hytrach na darparu model </a:t>
            </a:r>
            <a:r>
              <a:rPr lang="en-GB" dirty="0"/>
              <a:t>i allu g</a:t>
            </a:r>
            <a:r>
              <a:rPr lang="en-GB" sz="2800" dirty="0"/>
              <a:t>wneud hynny</a:t>
            </a:r>
          </a:p>
          <a:p>
            <a:pPr marL="0" indent="0">
              <a:spcBef>
                <a:spcPct val="20000"/>
              </a:spcBef>
              <a:buNone/>
              <a:defRPr/>
            </a:pPr>
            <a:endParaRPr lang="en-GB" sz="1800" b="1" dirty="0"/>
          </a:p>
          <a:p>
            <a:pPr marL="0" indent="0">
              <a:spcBef>
                <a:spcPct val="20000"/>
              </a:spcBef>
              <a:buNone/>
              <a:defRPr/>
            </a:pPr>
            <a:r>
              <a:rPr lang="en-GB" sz="1800" b="1" dirty="0"/>
              <a:t>The Stages of Reflection</a:t>
            </a:r>
          </a:p>
          <a:p>
            <a:pPr marL="0" indent="0">
              <a:spcBef>
                <a:spcPct val="20000"/>
              </a:spcBef>
              <a:buNone/>
              <a:defRPr/>
            </a:pPr>
            <a:r>
              <a:rPr lang="en-GB" sz="1800" b="1" i="1" dirty="0">
                <a:hlinkClick r:id="rId3"/>
              </a:rPr>
              <a:t>https://youtu.be/KOIdHp9fwmw?feature=shared</a:t>
            </a:r>
            <a:endParaRPr lang="en-GB" sz="1800" b="1" i="1" dirty="0"/>
          </a:p>
          <a:p>
            <a:pPr marL="0" indent="0">
              <a:spcBef>
                <a:spcPct val="20000"/>
              </a:spcBef>
              <a:buNone/>
              <a:defRPr/>
            </a:pPr>
            <a:endParaRPr lang="en-GB" sz="2600" b="1" i="1" dirty="0"/>
          </a:p>
          <a:p>
            <a:pPr marL="0" indent="0">
              <a:spcBef>
                <a:spcPct val="20000"/>
              </a:spcBef>
              <a:buNone/>
              <a:defRPr/>
            </a:pPr>
            <a:r>
              <a:rPr lang="en-GB" sz="2600" b="1" i="0" u="none" strike="noStrike" dirty="0">
                <a:solidFill>
                  <a:srgbClr val="0F0F0F"/>
                </a:solidFill>
                <a:effectLst/>
                <a:latin typeface="YouTube Sans"/>
              </a:rPr>
              <a:t>Camau Adfyfyrio</a:t>
            </a:r>
          </a:p>
          <a:p>
            <a:pPr marL="0" indent="0">
              <a:spcBef>
                <a:spcPct val="20000"/>
              </a:spcBef>
              <a:buNone/>
              <a:defRPr/>
            </a:pPr>
            <a:r>
              <a:rPr lang="en-GB" sz="1800" b="1" i="1" dirty="0">
                <a:hlinkClick r:id="rId4"/>
              </a:rPr>
              <a:t>https://youtu.be/BSs_K2VEnDU?feature=shared</a:t>
            </a:r>
            <a:endParaRPr lang="en-GB" sz="1800" b="1" i="1" dirty="0"/>
          </a:p>
          <a:p>
            <a:pPr marL="0" indent="0">
              <a:spcBef>
                <a:spcPct val="20000"/>
              </a:spcBef>
              <a:buNone/>
              <a:defRPr/>
            </a:pPr>
            <a:endParaRPr lang="en-GB" sz="1800" b="1" i="1" dirty="0"/>
          </a:p>
          <a:p>
            <a:endParaRPr lang="en-GB" dirty="0"/>
          </a:p>
        </p:txBody>
      </p:sp>
      <p:sp>
        <p:nvSpPr>
          <p:cNvPr id="2" name="Title 1"/>
          <p:cNvSpPr>
            <a:spLocks noGrp="1"/>
          </p:cNvSpPr>
          <p:nvPr>
            <p:ph type="title"/>
          </p:nvPr>
        </p:nvSpPr>
        <p:spPr>
          <a:xfrm>
            <a:off x="269851" y="751115"/>
            <a:ext cx="10972800" cy="743834"/>
          </a:xfrm>
        </p:spPr>
        <p:txBody>
          <a:bodyPr>
            <a:normAutofit fontScale="90000"/>
          </a:bodyPr>
          <a:lstStyle/>
          <a:p>
            <a:pPr algn="ctr"/>
            <a:r>
              <a:rPr lang="en-GB" sz="4400" b="1" dirty="0"/>
              <a:t>Theori Adfyfyriol</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17</a:t>
            </a:fld>
            <a:endParaRPr lang="en-GB" dirty="0"/>
          </a:p>
        </p:txBody>
      </p:sp>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8830729" y="4283292"/>
            <a:ext cx="2411922" cy="2073058"/>
          </a:xfrm>
          <a:prstGeom prst="rect">
            <a:avLst/>
          </a:prstGeom>
        </p:spPr>
      </p:pic>
      <p:sp>
        <p:nvSpPr>
          <p:cNvPr id="6" name="Footer Placeholder 5">
            <a:extLst>
              <a:ext uri="{FF2B5EF4-FFF2-40B4-BE49-F238E27FC236}">
                <a16:creationId xmlns:a16="http://schemas.microsoft.com/office/drawing/2014/main" id="{5A238058-FC27-5515-7159-81C93FC77E1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046177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BCA467EE-C794-9444-9920-D24485DE8B30}"/>
              </a:ext>
            </a:extLst>
          </p:cNvPr>
          <p:cNvSpPr>
            <a:spLocks noGrp="1"/>
          </p:cNvSpPr>
          <p:nvPr>
            <p:ph type="title"/>
          </p:nvPr>
        </p:nvSpPr>
        <p:spPr>
          <a:xfrm>
            <a:off x="2580175" y="245326"/>
            <a:ext cx="7824936" cy="1143000"/>
          </a:xfrm>
        </p:spPr>
        <p:txBody>
          <a:bodyPr/>
          <a:lstStyle/>
          <a:p>
            <a:r>
              <a:rPr lang="en-US" b="1" dirty="0"/>
              <a:t>Model Adfyfyrio Borton</a:t>
            </a:r>
          </a:p>
        </p:txBody>
      </p:sp>
      <p:pic>
        <p:nvPicPr>
          <p:cNvPr id="6" name="Picture 6" descr="Guideline - Reflective writing, 2015">
            <a:extLst>
              <a:ext uri="{FF2B5EF4-FFF2-40B4-BE49-F238E27FC236}">
                <a16:creationId xmlns:a16="http://schemas.microsoft.com/office/drawing/2014/main" id="{5C97055D-C875-D3BC-5969-35178CFB698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7169" r="16377" b="-259"/>
          <a:stretch/>
        </p:blipFill>
        <p:spPr bwMode="auto">
          <a:xfrm>
            <a:off x="314982" y="1388326"/>
            <a:ext cx="4530386" cy="3839594"/>
          </a:xfrm>
          <a:prstGeom prst="rect">
            <a:avLst/>
          </a:prstGeom>
          <a:solidFill>
            <a:srgbClr val="FFFFFF"/>
          </a:solidFill>
        </p:spPr>
      </p:pic>
      <p:pic>
        <p:nvPicPr>
          <p:cNvPr id="7" name="Picture 4" descr="Gibbs Reflective Model | Assignment Freelancers">
            <a:extLst>
              <a:ext uri="{FF2B5EF4-FFF2-40B4-BE49-F238E27FC236}">
                <a16:creationId xmlns:a16="http://schemas.microsoft.com/office/drawing/2014/main" id="{E9BCFB14-1D06-8F44-EFE2-2E03A35CF44A}"/>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907459" y="1400710"/>
            <a:ext cx="7253874" cy="4394300"/>
          </a:xfrm>
          <a:prstGeom prst="rect">
            <a:avLst/>
          </a:prstGeom>
          <a:solidFill>
            <a:srgbClr val="FFFFFF"/>
          </a:solidFill>
        </p:spPr>
      </p:pic>
      <p:pic>
        <p:nvPicPr>
          <p:cNvPr id="2" name="Picture 1">
            <a:extLst>
              <a:ext uri="{FF2B5EF4-FFF2-40B4-BE49-F238E27FC236}">
                <a16:creationId xmlns:a16="http://schemas.microsoft.com/office/drawing/2014/main" id="{D363B02C-BCB1-2FED-7BD8-1166A6C3D336}"/>
              </a:ext>
            </a:extLst>
          </p:cNvPr>
          <p:cNvPicPr>
            <a:picLocks noChangeAspect="1"/>
          </p:cNvPicPr>
          <p:nvPr/>
        </p:nvPicPr>
        <p:blipFill>
          <a:blip r:embed="rId5"/>
          <a:stretch>
            <a:fillRect/>
          </a:stretch>
        </p:blipFill>
        <p:spPr>
          <a:xfrm>
            <a:off x="1160659" y="5356564"/>
            <a:ext cx="3082006" cy="1182350"/>
          </a:xfrm>
          <a:prstGeom prst="rect">
            <a:avLst/>
          </a:prstGeom>
        </p:spPr>
      </p:pic>
      <p:sp>
        <p:nvSpPr>
          <p:cNvPr id="3" name="Slide Number Placeholder 2">
            <a:extLst>
              <a:ext uri="{FF2B5EF4-FFF2-40B4-BE49-F238E27FC236}">
                <a16:creationId xmlns:a16="http://schemas.microsoft.com/office/drawing/2014/main" id="{C4838560-B57F-24FB-F0FA-979989488F43}"/>
              </a:ext>
            </a:extLst>
          </p:cNvPr>
          <p:cNvSpPr>
            <a:spLocks noGrp="1"/>
          </p:cNvSpPr>
          <p:nvPr>
            <p:ph type="sldNum" sz="quarter" idx="12"/>
          </p:nvPr>
        </p:nvSpPr>
        <p:spPr/>
        <p:txBody>
          <a:bodyPr/>
          <a:lstStyle/>
          <a:p>
            <a:fld id="{35470E4D-CFB8-FE4B-A9A4-B32541D0D757}" type="slidenum">
              <a:rPr lang="en-US" smtClean="0"/>
              <a:t>18</a:t>
            </a:fld>
            <a:endParaRPr lang="en-US" dirty="0"/>
          </a:p>
        </p:txBody>
      </p:sp>
      <p:sp>
        <p:nvSpPr>
          <p:cNvPr id="4" name="Footer Placeholder 3">
            <a:extLst>
              <a:ext uri="{FF2B5EF4-FFF2-40B4-BE49-F238E27FC236}">
                <a16:creationId xmlns:a16="http://schemas.microsoft.com/office/drawing/2014/main" id="{DEA6D68E-2ED9-35B5-5DF6-0E8F5CD5A38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211722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308378" y="1553528"/>
            <a:ext cx="8595592" cy="4521200"/>
          </a:xfrm>
        </p:spPr>
        <p:txBody>
          <a:bodyPr>
            <a:normAutofit/>
          </a:bodyPr>
          <a:lstStyle/>
          <a:p>
            <a:pPr>
              <a:buNone/>
              <a:tabLst>
                <a:tab pos="4395788" algn="l"/>
                <a:tab pos="4660900" algn="l"/>
              </a:tabLst>
            </a:pPr>
            <a:r>
              <a:rPr lang="en-US" sz="2000" dirty="0">
                <a:latin typeface="Arial" panose="020B0604020202020204" pitchFamily="34" charset="0"/>
                <a:cs typeface="Arial" panose="020B0604020202020204" pitchFamily="34" charset="0"/>
              </a:rPr>
              <a:t>Y Profiad Diriaethol/ 	Beth oedd y digwyddiad?</a:t>
            </a:r>
          </a:p>
          <a:p>
            <a:pPr>
              <a:buNone/>
              <a:tabLst>
                <a:tab pos="4395788" algn="l"/>
                <a:tab pos="4660900" algn="l"/>
              </a:tabLst>
            </a:pPr>
            <a:r>
              <a:rPr lang="en-US" sz="2000" dirty="0">
                <a:latin typeface="Arial" panose="020B0604020202020204" pitchFamily="34" charset="0"/>
                <a:cs typeface="Arial" panose="020B0604020202020204" pitchFamily="34" charset="0"/>
              </a:rPr>
              <a:t>Arsylwi Adfyfyriol	Beth oedd eich meddyliau a’ch 	teimladau chi ynghylch y 	profiad?</a:t>
            </a:r>
          </a:p>
          <a:p>
            <a:pPr>
              <a:buNone/>
              <a:tabLst>
                <a:tab pos="4395788" algn="l"/>
                <a:tab pos="4660900" algn="l"/>
              </a:tabLst>
            </a:pPr>
            <a:r>
              <a:rPr lang="en-US" sz="2000" dirty="0">
                <a:latin typeface="Arial" panose="020B0604020202020204" pitchFamily="34" charset="0"/>
                <a:cs typeface="Arial" panose="020B0604020202020204" pitchFamily="34" charset="0"/>
              </a:rPr>
              <a:t>Cysyniadu Haniaethol 	Sut allwch chi ddefnyddio eich 	profiadau blaenorol a’ch 	gwybodaeth i’ch cynorthwyo i 	wneud synnwyr o’r profiad hwn?</a:t>
            </a:r>
          </a:p>
          <a:p>
            <a:pPr>
              <a:buNone/>
              <a:tabLst>
                <a:tab pos="4395788" algn="l"/>
                <a:tab pos="4660900" algn="l"/>
              </a:tabLst>
            </a:pPr>
            <a:r>
              <a:rPr lang="en-US" sz="2000" dirty="0">
                <a:latin typeface="Arial" panose="020B0604020202020204" pitchFamily="34" charset="0"/>
                <a:cs typeface="Arial" panose="020B0604020202020204" pitchFamily="34" charset="0"/>
              </a:rPr>
              <a:t>Arbrofi Gweithredol 	Pe byddai hyn yn digwydd eto, 	beth fyddech chi’n ei wneud yn 	wahanol?</a:t>
            </a:r>
          </a:p>
          <a:p>
            <a:pPr>
              <a:buNone/>
              <a:tabLst>
                <a:tab pos="4395788" algn="l"/>
                <a:tab pos="4660900" algn="l"/>
              </a:tabLst>
            </a:pPr>
            <a:r>
              <a:rPr lang="en-US" sz="2000" dirty="0">
                <a:latin typeface="Arial" panose="020B0604020202020204" pitchFamily="34" charset="0"/>
                <a:cs typeface="Arial" panose="020B0604020202020204" pitchFamily="34" charset="0"/>
              </a:rPr>
              <a:t>		Pa wybodaeth ychwanegol ydych 	chi ei hangen?</a:t>
            </a:r>
          </a:p>
          <a:p>
            <a:pPr>
              <a:buNone/>
              <a:tabLst>
                <a:tab pos="4395788" algn="l"/>
                <a:tab pos="4660900" algn="l"/>
              </a:tabLst>
            </a:pPr>
            <a:endParaRPr lang="en-GB" sz="2000" dirty="0">
              <a:latin typeface="Arial" panose="020B0604020202020204" pitchFamily="34" charset="0"/>
              <a:cs typeface="Arial" panose="020B0604020202020204" pitchFamily="34" charset="0"/>
            </a:endParaRPr>
          </a:p>
        </p:txBody>
      </p:sp>
      <p:sp>
        <p:nvSpPr>
          <p:cNvPr id="65538" name="Rectangle 2"/>
          <p:cNvSpPr>
            <a:spLocks noGrp="1" noChangeArrowheads="1"/>
          </p:cNvSpPr>
          <p:nvPr>
            <p:ph type="title"/>
          </p:nvPr>
        </p:nvSpPr>
        <p:spPr/>
        <p:txBody>
          <a:bodyPr>
            <a:normAutofit/>
          </a:bodyPr>
          <a:lstStyle/>
          <a:p>
            <a:r>
              <a:rPr lang="en-GB" sz="3000" b="1" dirty="0">
                <a:solidFill>
                  <a:schemeClr val="tx1"/>
                </a:solidFill>
              </a:rPr>
              <a:t>Mae Kolb yn darparu model o ddysg oedolion arbrofol sy’n addasu’n rhwydd fel model adfyfyrio</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19</a:t>
            </a:fld>
            <a:endParaRPr lang="en-GB" sz="2800" b="1" dirty="0">
              <a:solidFill>
                <a:schemeClr val="bg1"/>
              </a:solidFill>
            </a:endParaRPr>
          </a:p>
        </p:txBody>
      </p:sp>
      <p:pic>
        <p:nvPicPr>
          <p:cNvPr id="2" name="Picture 1" descr="Diagram&#10;&#10;Description automatically generated">
            <a:extLst>
              <a:ext uri="{FF2B5EF4-FFF2-40B4-BE49-F238E27FC236}">
                <a16:creationId xmlns:a16="http://schemas.microsoft.com/office/drawing/2014/main" id="{6A850082-32BF-51DD-14DA-4D7753E778E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486673" y="1972310"/>
            <a:ext cx="3620467" cy="2986885"/>
          </a:xfrm>
          <a:prstGeom prst="rect">
            <a:avLst/>
          </a:prstGeom>
          <a:noFill/>
        </p:spPr>
      </p:pic>
      <p:sp>
        <p:nvSpPr>
          <p:cNvPr id="3" name="Footer Placeholder 2">
            <a:extLst>
              <a:ext uri="{FF2B5EF4-FFF2-40B4-BE49-F238E27FC236}">
                <a16:creationId xmlns:a16="http://schemas.microsoft.com/office/drawing/2014/main" id="{7CFC011E-817E-F2B6-FDB4-1B57EF366B1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919083168"/>
      </p:ext>
    </p:extLst>
  </p:cSld>
  <p:clrMapOvr>
    <a:masterClrMapping/>
  </p:clrMapOvr>
  <p:transition spd="slow"/>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6" name="Rectangle 1045">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48" name="Rectangle 1047">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2252C5BD-BDBB-EA6A-E800-241F8E98C43D}"/>
              </a:ext>
            </a:extLst>
          </p:cNvPr>
          <p:cNvSpPr>
            <a:spLocks noGrp="1"/>
          </p:cNvSpPr>
          <p:nvPr>
            <p:ph type="title"/>
          </p:nvPr>
        </p:nvSpPr>
        <p:spPr>
          <a:xfrm>
            <a:off x="1137033" y="670559"/>
            <a:ext cx="4683321" cy="2148841"/>
          </a:xfrm>
        </p:spPr>
        <p:txBody>
          <a:bodyPr anchor="t">
            <a:normAutofit/>
          </a:bodyPr>
          <a:lstStyle/>
          <a:p>
            <a:pPr marL="0" marR="0" lvl="0" indent="0" defTabSz="914400" rtl="0" eaLnBrk="0" fontAlgn="base" latinLnBrk="0" hangingPunct="0">
              <a:spcBef>
                <a:spcPct val="0"/>
              </a:spcBef>
              <a:spcAft>
                <a:spcPts val="600"/>
              </a:spcAft>
              <a:tabLst/>
            </a:pPr>
            <a:r>
              <a:rPr lang="en-US" altLang="en-US" dirty="0">
                <a:latin typeface="Arial" panose="020B0604020202020204" pitchFamily="34" charset="0"/>
                <a:cs typeface="Arial" panose="020B0604020202020204" pitchFamily="34" charset="0"/>
              </a:rPr>
              <a:t>Cylch Tri Cham</a:t>
            </a:r>
            <a:b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4400" b="0" i="0" u="none" strike="noStrike" cap="none" normalizeH="0" baseline="0" dirty="0">
                <a:ln>
                  <a:noFill/>
                </a:ln>
                <a:effectLst/>
                <a:latin typeface="Arial" panose="020B0604020202020204" pitchFamily="34" charset="0"/>
                <a:cs typeface="Arial" panose="020B0604020202020204" pitchFamily="34" charset="0"/>
              </a:rPr>
              <a:t>Jasper (ERA), (2013)</a:t>
            </a:r>
            <a:endParaRPr lang="en-US" dirty="0"/>
          </a:p>
        </p:txBody>
      </p:sp>
      <p:pic>
        <p:nvPicPr>
          <p:cNvPr id="1026" name="Picture 2" descr="ERA Cycle">
            <a:hlinkClick r:id="rId3"/>
            <a:extLst>
              <a:ext uri="{FF2B5EF4-FFF2-40B4-BE49-F238E27FC236}">
                <a16:creationId xmlns:a16="http://schemas.microsoft.com/office/drawing/2014/main" id="{6F83C10A-AA46-1954-01D4-31ABF962748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570" b="-2"/>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7F4F14F8-447D-6B77-3C90-FA109A5DDDBF}"/>
              </a:ext>
            </a:extLst>
          </p:cNvPr>
          <p:cNvSpPr>
            <a:spLocks noGrp="1"/>
          </p:cNvSpPr>
          <p:nvPr>
            <p:ph idx="1"/>
          </p:nvPr>
        </p:nvSpPr>
        <p:spPr>
          <a:xfrm>
            <a:off x="5920309" y="423600"/>
            <a:ext cx="5800636" cy="6010796"/>
          </a:xfrm>
        </p:spPr>
        <p:txBody>
          <a:bodyPr anchor="t">
            <a:normAutofit/>
          </a:bodyPr>
          <a:lstStyle/>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Mae tri cham Jasper, (2013) cylch (ERA) yn cynnwys:</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Profiad</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Adfyfyrio</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 Gweithredu</a:t>
            </a:r>
          </a:p>
          <a:p>
            <a:pPr marL="0" marR="0" lvl="0" indent="0" defTabSz="914400" rtl="0" eaLnBrk="0" fontAlgn="base" latinLnBrk="0" hangingPunct="0">
              <a:spcBef>
                <a:spcPct val="0"/>
              </a:spcBef>
              <a:spcAft>
                <a:spcPts val="600"/>
              </a:spcAft>
              <a:buClrTx/>
              <a:buSzTx/>
              <a:buFontTx/>
              <a:buNone/>
              <a:tabLst/>
            </a:pPr>
            <a:endParaRPr lang="en-US" altLang="en-US" sz="2000" b="1" dirty="0">
              <a:latin typeface="Arial" panose="020B0604020202020204" pitchFamily="34" charset="0"/>
              <a:cs typeface="Arial" panose="020B0604020202020204" pitchFamily="34" charset="0"/>
            </a:endParaRP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Dechreuwch gyda'r profiad. </a:t>
            </a:r>
            <a:r>
              <a:rPr lang="en-US" altLang="en-US" sz="2000" dirty="0">
                <a:latin typeface="Arial" panose="020B0604020202020204" pitchFamily="34" charset="0"/>
                <a:cs typeface="Arial" panose="020B0604020202020204" pitchFamily="34" charset="0"/>
              </a:rPr>
              <a:t>Gall y profiad hwn fod yn gadarnhaol neu'n negyddol, neu gymysgedd o'r ddau. </a:t>
            </a:r>
          </a:p>
          <a:p>
            <a:pPr marL="0" marR="0" lvl="0" indent="0" defTabSz="914400" rtl="0" eaLnBrk="0" fontAlgn="base" latinLnBrk="0" hangingPunct="0">
              <a:spcBef>
                <a:spcPct val="0"/>
              </a:spcBef>
              <a:spcAft>
                <a:spcPts val="600"/>
              </a:spcAft>
              <a:buClrTx/>
              <a:buSzTx/>
              <a:buFontTx/>
              <a:buNone/>
              <a:tabLst/>
            </a:pP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Adfyfyr</a:t>
            </a:r>
            <a:r>
              <a:rPr lang="en-US" altLang="en-US" sz="2000" b="1" dirty="0">
                <a:latin typeface="Arial" panose="020B0604020202020204" pitchFamily="34" charset="0"/>
                <a:cs typeface="Arial" panose="020B0604020202020204" pitchFamily="34" charset="0"/>
              </a:rPr>
              <a:t>iwch ar </a:t>
            </a:r>
            <a:r>
              <a:rPr kumimoji="0" lang="en-US" altLang="en-US" sz="2000" b="1" i="0" u="none" strike="noStrike" cap="none" normalizeH="0" baseline="0" dirty="0">
                <a:ln>
                  <a:noFill/>
                </a:ln>
                <a:effectLst/>
                <a:latin typeface="Arial" panose="020B0604020202020204" pitchFamily="34" charset="0"/>
                <a:cs typeface="Arial" panose="020B0604020202020204" pitchFamily="34" charset="0"/>
              </a:rPr>
              <a:t>yr hyn sydd wedi digwydd. </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hyn yn eich galluogi i feddwl trwy'r profiad, archwilio meddyliau a theimladau am yr hyn a ddigwyddodd a phenderfynu ar y camau nesaf.</a:t>
            </a:r>
          </a:p>
          <a:p>
            <a:pPr marL="0" marR="0" lvl="0" indent="0" defTabSz="914400" rtl="0" eaLnBrk="0" fontAlgn="base" latinLnBrk="0" hangingPunct="0">
              <a:spcBef>
                <a:spcPct val="0"/>
              </a:spcBef>
              <a:spcAft>
                <a:spcPts val="600"/>
              </a:spcAft>
              <a:buClrTx/>
              <a:buSzTx/>
              <a:buFontTx/>
              <a:buNone/>
              <a:tabLst/>
            </a:pPr>
            <a:r>
              <a:rPr lang="en-US" altLang="en-US" sz="2000" b="1" dirty="0">
                <a:latin typeface="Arial" panose="020B0604020202020204" pitchFamily="34" charset="0"/>
                <a:cs typeface="Arial" panose="020B0604020202020204" pitchFamily="34" charset="0"/>
              </a:rPr>
              <a:t>Gweithredwch.</a:t>
            </a:r>
            <a:r>
              <a:rPr kumimoji="0" lang="en-US" altLang="en-US" sz="2000" i="0" u="none" strike="noStrike" cap="none" normalizeH="0" baseline="0" dirty="0">
                <a:ln>
                  <a:noFill/>
                </a:ln>
                <a:effectLst/>
                <a:latin typeface="Arial" panose="020B0604020202020204" pitchFamily="34" charset="0"/>
                <a:cs typeface="Arial" panose="020B0604020202020204" pitchFamily="34" charset="0"/>
              </a:rPr>
              <a:t>Bydd yr hyn a wnawn o ganlyniad i brofiad yn wahanol yn dibynnu ar yr unigolyn.  </a:t>
            </a:r>
          </a:p>
          <a:p>
            <a:pPr marL="0" marR="0" lvl="0" indent="0" defTabSz="914400" rtl="0" eaLnBrk="0" fontAlgn="base" latinLnBrk="0" hangingPunct="0">
              <a:spcBef>
                <a:spcPct val="0"/>
              </a:spcBef>
              <a:spcAft>
                <a:spcPts val="600"/>
              </a:spcAft>
              <a:buClrTx/>
              <a:buSzTx/>
              <a:buFontTx/>
              <a:buNone/>
              <a:tabLst/>
            </a:pPr>
            <a:r>
              <a:rPr kumimoji="0" lang="en-US" altLang="en-US" sz="2000" b="0" i="0" u="none" strike="noStrike" cap="none" normalizeH="0" baseline="0" dirty="0">
                <a:ln>
                  <a:noFill/>
                </a:ln>
                <a:effectLst/>
              </a:rPr>
              <a:t>Bydd y weithred hon yn arwain at brofiad arall a bydd y cylch yn parhau.</a:t>
            </a:r>
          </a:p>
          <a:p>
            <a:pPr marL="0" marR="0" lvl="0" indent="0" defTabSz="914400" rtl="0" eaLnBrk="0" fontAlgn="base" latinLnBrk="0" hangingPunct="0">
              <a:spcBef>
                <a:spcPct val="0"/>
              </a:spcBef>
              <a:spcAft>
                <a:spcPts val="600"/>
              </a:spcAft>
              <a:buClrTx/>
              <a:buSzTx/>
              <a:buFontTx/>
              <a:buNone/>
              <a:tabLst/>
            </a:pPr>
            <a:r>
              <a:rPr kumimoji="0" lang="en-US" altLang="en-US" sz="1400" b="0" i="0" u="none" strike="noStrike" cap="none" normalizeH="0" baseline="0" dirty="0">
                <a:ln>
                  <a:noFill/>
                </a:ln>
                <a:effectLst/>
                <a:latin typeface="Arial" panose="020B0604020202020204" pitchFamily="34" charset="0"/>
                <a:cs typeface="Arial" panose="020B0604020202020204" pitchFamily="34" charset="0"/>
              </a:rPr>
              <a:t>Jasper, M. (2013). Beginning Reflective Practice. Andover: Cengage Learning.</a:t>
            </a:r>
          </a:p>
        </p:txBody>
      </p:sp>
      <p:sp>
        <p:nvSpPr>
          <p:cNvPr id="2" name="Slide Number Placeholder 1">
            <a:extLst>
              <a:ext uri="{FF2B5EF4-FFF2-40B4-BE49-F238E27FC236}">
                <a16:creationId xmlns:a16="http://schemas.microsoft.com/office/drawing/2014/main" id="{C33E379E-9171-2202-E979-FFACC58FCAA9}"/>
              </a:ext>
            </a:extLst>
          </p:cNvPr>
          <p:cNvSpPr>
            <a:spLocks noGrp="1"/>
          </p:cNvSpPr>
          <p:nvPr>
            <p:ph type="sldNum" sz="quarter" idx="12"/>
          </p:nvPr>
        </p:nvSpPr>
        <p:spPr/>
        <p:txBody>
          <a:bodyPr/>
          <a:lstStyle/>
          <a:p>
            <a:fld id="{35470E4D-CFB8-FE4B-A9A4-B32541D0D757}" type="slidenum">
              <a:rPr lang="en-US" smtClean="0"/>
              <a:t>20</a:t>
            </a:fld>
            <a:endParaRPr lang="en-US" dirty="0"/>
          </a:p>
        </p:txBody>
      </p:sp>
      <p:sp>
        <p:nvSpPr>
          <p:cNvPr id="3" name="Footer Placeholder 2">
            <a:extLst>
              <a:ext uri="{FF2B5EF4-FFF2-40B4-BE49-F238E27FC236}">
                <a16:creationId xmlns:a16="http://schemas.microsoft.com/office/drawing/2014/main" id="{D71A09D5-B637-D94E-5494-A57DB063B3CA}"/>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4082427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p:cNvSpPr>
            <a:spLocks noGrp="1"/>
          </p:cNvSpPr>
          <p:nvPr>
            <p:ph type="title"/>
          </p:nvPr>
        </p:nvSpPr>
        <p:spPr>
          <a:xfrm>
            <a:off x="572493" y="238539"/>
            <a:ext cx="11018520" cy="1434415"/>
          </a:xfrm>
        </p:spPr>
        <p:txBody>
          <a:bodyPr anchor="b">
            <a:normAutofit/>
          </a:bodyPr>
          <a:lstStyle/>
          <a:p>
            <a:r>
              <a:rPr lang="en-GB" sz="5400" dirty="0"/>
              <a:t>Cychwyn Arni</a:t>
            </a:r>
          </a:p>
        </p:txBody>
      </p:sp>
      <p:sp>
        <p:nvSpPr>
          <p:cNvPr id="2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Content Placeholder 1"/>
          <p:cNvSpPr>
            <a:spLocks noGrp="1"/>
          </p:cNvSpPr>
          <p:nvPr>
            <p:ph idx="1"/>
          </p:nvPr>
        </p:nvSpPr>
        <p:spPr>
          <a:xfrm>
            <a:off x="572493" y="2071316"/>
            <a:ext cx="6713552" cy="4119172"/>
          </a:xfrm>
        </p:spPr>
        <p:txBody>
          <a:bodyPr anchor="t">
            <a:normAutofit/>
          </a:bodyPr>
          <a:lstStyle/>
          <a:p>
            <a:pPr marL="0" indent="0">
              <a:buNone/>
            </a:pPr>
            <a:r>
              <a:rPr lang="en-GB" sz="1900" dirty="0"/>
              <a:t>Yn Nhasg 1 Rhan (a) gallech ystyried, er enghraifft:</a:t>
            </a:r>
          </a:p>
          <a:p>
            <a:r>
              <a:rPr lang="en-GB" sz="1900" dirty="0"/>
              <a:t>Beth sydd wedi eich cefnogi i ddod yn ymarferydd mwy hyderus, cymwys a gwydn a beth allai eich cefnogi yn y dyfodol yn eich datblygiad proffesiynol parhaus? </a:t>
            </a:r>
          </a:p>
          <a:p>
            <a:r>
              <a:rPr lang="en-GB" sz="1900" dirty="0"/>
              <a:t>A oes rhwystrau i hyn?</a:t>
            </a:r>
          </a:p>
          <a:p>
            <a:r>
              <a:rPr lang="en-GB" sz="1900" dirty="0"/>
              <a:t>Pa feysydd o'ch datblygiad proffesiynol yn y dyfodol ydych chi'n meddwl fydd yn bwysig i'r bobl/teuluoedd rydych chi'n gweithio gyda nhw a gweithwyr proffesiynol eraill rydych chi'n gweithio gyda nhw? Beth sy'n bwysig i chi a beth sy'n bwysig iddyn nhw?</a:t>
            </a:r>
          </a:p>
          <a:p>
            <a:r>
              <a:rPr lang="en-GB" sz="1900" dirty="0"/>
              <a:t>Nodi a chyfiawnhau'r anghenion datblygiadol hyn yn y dyfodol o dan 3 canlyniad dysgu GCC.</a:t>
            </a:r>
          </a:p>
          <a:p>
            <a:r>
              <a:rPr lang="en-GB" sz="1900" dirty="0"/>
              <a:t>Ystyriwch sut y byddwch yn mynd i'r afael â'r anghenion dysgu hyn? E.e. trwy hyfforddiant, dysgu, goruchwylio, ymchwil ac ati. </a:t>
            </a:r>
          </a:p>
          <a:p>
            <a:endParaRPr lang="en-GB" sz="1900" dirty="0">
              <a:highlight>
                <a:srgbClr val="FFFF00"/>
              </a:highlight>
            </a:endParaRPr>
          </a:p>
        </p:txBody>
      </p:sp>
      <p:pic>
        <p:nvPicPr>
          <p:cNvPr id="13" name="Picture 12" descr="White puzzle with one red piece">
            <a:extLst>
              <a:ext uri="{FF2B5EF4-FFF2-40B4-BE49-F238E27FC236}">
                <a16:creationId xmlns:a16="http://schemas.microsoft.com/office/drawing/2014/main" id="{B7B0649F-42C9-634B-B601-0D0BC1AB0720}"/>
              </a:ext>
            </a:extLst>
          </p:cNvPr>
          <p:cNvPicPr>
            <a:picLocks noChangeAspect="1"/>
          </p:cNvPicPr>
          <p:nvPr/>
        </p:nvPicPr>
        <p:blipFill rotWithShape="1">
          <a:blip r:embed="rId3"/>
          <a:srcRect l="23691" r="22194"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BE3012F0-67FB-9C0F-15E0-D28189E3455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3" name="Slide Number Placeholder 2"/>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21</a:t>
            </a:fld>
            <a:endParaRPr lang="en-GB" dirty="0"/>
          </a:p>
        </p:txBody>
      </p:sp>
    </p:spTree>
    <p:extLst>
      <p:ext uri="{BB962C8B-B14F-4D97-AF65-F5344CB8AC3E}">
        <p14:creationId xmlns:p14="http://schemas.microsoft.com/office/powerpoint/2010/main" val="10366090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72493" y="238539"/>
            <a:ext cx="11018520" cy="1434415"/>
          </a:xfrm>
        </p:spPr>
        <p:txBody>
          <a:bodyPr anchor="b">
            <a:normAutofit/>
          </a:bodyPr>
          <a:lstStyle/>
          <a:p>
            <a:r>
              <a:rPr lang="en-GB" sz="5400" b="1" dirty="0"/>
              <a:t>Terminoleg</a:t>
            </a:r>
          </a:p>
        </p:txBody>
      </p:sp>
      <p:sp>
        <p:nvSpPr>
          <p:cNvPr id="2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p:cNvSpPr>
            <a:spLocks noGrp="1"/>
          </p:cNvSpPr>
          <p:nvPr>
            <p:ph idx="1"/>
          </p:nvPr>
        </p:nvSpPr>
        <p:spPr>
          <a:xfrm>
            <a:off x="572493" y="2071316"/>
            <a:ext cx="6713552" cy="4119172"/>
          </a:xfrm>
        </p:spPr>
        <p:txBody>
          <a:bodyPr anchor="t">
            <a:normAutofit/>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GB" sz="2000" b="1" dirty="0"/>
          </a:p>
          <a:p>
            <a:r>
              <a:rPr lang="en-GB" sz="2000" b="1" dirty="0"/>
              <a:t>Nodi - </a:t>
            </a:r>
            <a:r>
              <a:rPr lang="en-GB" sz="2000" dirty="0"/>
              <a:t>Nodi’r pwyntiau allweddol.  Peidiwch â chynhyrchu rhestr yn unig, mae angen i chi nodi perthnasedd a / neu swyddogaeth y peth / au rydych wedi'u nodi. Penderfynwch beth yw'r pwyntiau allweddol i'w hystyried a'u goblygiadau.</a:t>
            </a:r>
          </a:p>
          <a:p>
            <a:r>
              <a:rPr lang="en-GB" sz="2000" b="1" dirty="0"/>
              <a:t> Cyfiawnhau - </a:t>
            </a:r>
            <a:r>
              <a:rPr lang="en-GB" sz="2000" dirty="0"/>
              <a:t>Darparu corff o dystiolaeth i gefnogi eich syniadau a'ch safbwyntiau. Darparu rhesymwm dros safbwynt neu ddadl. Mae angen i chi ddarparu tystiolaeth ac esboniad ategol o'ch safbwynt sy'n dangos sail ddigonol ynghylch pam fod gennych angen dysgu penodol, neu eich bod wedi dod i gasgliadau penodol ynghylch prif amcanion y dasg hon. </a:t>
            </a:r>
          </a:p>
          <a:p>
            <a:endParaRPr lang="en-GB" sz="2000" dirty="0"/>
          </a:p>
        </p:txBody>
      </p:sp>
      <p:pic>
        <p:nvPicPr>
          <p:cNvPr id="6" name="Picture 5" descr="Magnifying glass on clear background">
            <a:extLst>
              <a:ext uri="{FF2B5EF4-FFF2-40B4-BE49-F238E27FC236}">
                <a16:creationId xmlns:a16="http://schemas.microsoft.com/office/drawing/2014/main" id="{98497D4C-A690-E326-4BF7-F891D3EA4B55}"/>
              </a:ext>
            </a:extLst>
          </p:cNvPr>
          <p:cNvPicPr>
            <a:picLocks noChangeAspect="1"/>
          </p:cNvPicPr>
          <p:nvPr/>
        </p:nvPicPr>
        <p:blipFill rotWithShape="1">
          <a:blip r:embed="rId3"/>
          <a:srcRect l="30931" r="4853" b="2"/>
          <a:stretch/>
        </p:blipFill>
        <p:spPr>
          <a:xfrm>
            <a:off x="7675658" y="2093976"/>
            <a:ext cx="3941064" cy="4096512"/>
          </a:xfrm>
          <a:prstGeom prst="rect">
            <a:avLst/>
          </a:prstGeom>
        </p:spPr>
      </p:pic>
      <p:sp>
        <p:nvSpPr>
          <p:cNvPr id="5" name="Footer Placeholder 4">
            <a:extLst>
              <a:ext uri="{FF2B5EF4-FFF2-40B4-BE49-F238E27FC236}">
                <a16:creationId xmlns:a16="http://schemas.microsoft.com/office/drawing/2014/main" id="{68B37475-A297-6D12-0B64-66EA77274875}"/>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4" name="Slide Number Placeholder 3"/>
          <p:cNvSpPr>
            <a:spLocks noGrp="1"/>
          </p:cNvSpPr>
          <p:nvPr>
            <p:ph type="sldNum" sz="quarter" idx="12"/>
          </p:nvPr>
        </p:nvSpPr>
        <p:spPr>
          <a:xfrm>
            <a:off x="8610600" y="6356350"/>
            <a:ext cx="2743200" cy="365125"/>
          </a:xfrm>
        </p:spPr>
        <p:txBody>
          <a:bodyPr>
            <a:normAutofit/>
          </a:bodyPr>
          <a:lstStyle/>
          <a:p>
            <a:pPr>
              <a:spcAft>
                <a:spcPts val="600"/>
              </a:spcAft>
            </a:pPr>
            <a:fld id="{1E2FB795-8CD3-4813-9C65-0932CECE18E1}" type="slidenum">
              <a:rPr lang="en-GB"/>
              <a:pPr>
                <a:spcAft>
                  <a:spcPts val="600"/>
                </a:spcAft>
              </a:pPr>
              <a:t>22</a:t>
            </a:fld>
            <a:endParaRPr lang="en-GB" dirty="0"/>
          </a:p>
        </p:txBody>
      </p:sp>
      <p:sp>
        <p:nvSpPr>
          <p:cNvPr id="8" name="TextBox 7">
            <a:extLst>
              <a:ext uri="{FF2B5EF4-FFF2-40B4-BE49-F238E27FC236}">
                <a16:creationId xmlns:a16="http://schemas.microsoft.com/office/drawing/2014/main" id="{397C3C83-39FB-6817-E8F8-ED7E6E5EF154}"/>
              </a:ext>
            </a:extLst>
          </p:cNvPr>
          <p:cNvSpPr txBox="1"/>
          <p:nvPr/>
        </p:nvSpPr>
        <p:spPr>
          <a:xfrm>
            <a:off x="3048953" y="2690336"/>
            <a:ext cx="6097904" cy="1477328"/>
          </a:xfrm>
          <a:prstGeom prst="rect">
            <a:avLst/>
          </a:prstGeom>
          <a:noFill/>
        </p:spPr>
        <p:txBody>
          <a:bodyPr wrap="square">
            <a:spAutoFit/>
          </a:bodyPr>
          <a:lstStyle/>
          <a:p>
            <a:r>
              <a:rPr lang="en-GB" dirty="0"/>
              <a:t>Task 1 requires them to identify and justify their future learning needs</a:t>
            </a:r>
          </a:p>
          <a:p>
            <a:r>
              <a:rPr lang="en-GB" dirty="0"/>
              <a:t>This explanation of terminology is taken from Trinity's guidelines.</a:t>
            </a:r>
          </a:p>
          <a:p>
            <a:r>
              <a:rPr lang="en-GB" b="1" dirty="0"/>
              <a:t>Aim - </a:t>
            </a:r>
            <a:r>
              <a:rPr lang="en-GB" dirty="0"/>
              <a:t>to clarify what is meant by “identify and justify”. </a:t>
            </a:r>
          </a:p>
        </p:txBody>
      </p:sp>
    </p:spTree>
    <p:extLst>
      <p:ext uri="{BB962C8B-B14F-4D97-AF65-F5344CB8AC3E}">
        <p14:creationId xmlns:p14="http://schemas.microsoft.com/office/powerpoint/2010/main" val="18482981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FAB43-6ADA-3B85-CB68-E5798926BA57}"/>
              </a:ext>
            </a:extLst>
          </p:cNvPr>
          <p:cNvSpPr>
            <a:spLocks noGrp="1"/>
          </p:cNvSpPr>
          <p:nvPr>
            <p:ph type="title"/>
          </p:nvPr>
        </p:nvSpPr>
        <p:spPr>
          <a:xfrm>
            <a:off x="617220" y="468630"/>
            <a:ext cx="10736580" cy="1222058"/>
          </a:xfrm>
        </p:spPr>
        <p:txBody>
          <a:bodyPr>
            <a:normAutofit fontScale="90000"/>
          </a:bodyPr>
          <a:lstStyle/>
          <a:p>
            <a:r>
              <a:rPr lang="en-GB" b="1" dirty="0">
                <a:effectLst/>
                <a:latin typeface="Arial" panose="020B0604020202020204" pitchFamily="34" charset="0"/>
              </a:rPr>
              <a:t>Canlyniadau Dysgu Tasg 1 Rhan a</a:t>
            </a:r>
            <a:br>
              <a:rPr lang="en-GB" sz="1800" b="1" dirty="0">
                <a:effectLst/>
                <a:latin typeface="Arial" panose="020B0604020202020204" pitchFamily="34" charset="0"/>
              </a:rPr>
            </a:br>
            <a:br>
              <a:rPr lang="en-GB" dirty="0"/>
            </a:br>
            <a:endParaRPr lang="en-US" dirty="0"/>
          </a:p>
        </p:txBody>
      </p:sp>
      <p:sp>
        <p:nvSpPr>
          <p:cNvPr id="3" name="Content Placeholder 2">
            <a:extLst>
              <a:ext uri="{FF2B5EF4-FFF2-40B4-BE49-F238E27FC236}">
                <a16:creationId xmlns:a16="http://schemas.microsoft.com/office/drawing/2014/main" id="{A2C0C7BF-FC50-723E-F045-6DEE04542DC0}"/>
              </a:ext>
            </a:extLst>
          </p:cNvPr>
          <p:cNvSpPr>
            <a:spLocks noGrp="1"/>
          </p:cNvSpPr>
          <p:nvPr>
            <p:ph sz="half" idx="1"/>
          </p:nvPr>
        </p:nvSpPr>
        <p:spPr>
          <a:xfrm>
            <a:off x="7170420" y="2141537"/>
            <a:ext cx="5181600" cy="4351338"/>
          </a:xfrm>
        </p:spPr>
        <p:txBody>
          <a:bodyPr>
            <a:noAutofit/>
          </a:bodyPr>
          <a:lstStyle/>
          <a:p>
            <a:pPr marL="0" indent="0">
              <a:buNone/>
            </a:pPr>
            <a:r>
              <a:rPr lang="en-GB" sz="1800" b="1" dirty="0">
                <a:effectLst/>
                <a:latin typeface="ArialMT"/>
              </a:rPr>
              <a:t> </a:t>
            </a:r>
          </a:p>
          <a:p>
            <a:pPr marL="0" indent="0">
              <a:buNone/>
            </a:pPr>
            <a:endParaRPr lang="en-GB" sz="1800" b="1" dirty="0">
              <a:effectLst/>
              <a:latin typeface="ArialMT"/>
            </a:endParaRPr>
          </a:p>
        </p:txBody>
      </p:sp>
      <p:sp>
        <p:nvSpPr>
          <p:cNvPr id="6" name="Content Placeholder 5">
            <a:extLst>
              <a:ext uri="{FF2B5EF4-FFF2-40B4-BE49-F238E27FC236}">
                <a16:creationId xmlns:a16="http://schemas.microsoft.com/office/drawing/2014/main" id="{64BEBC6F-F7AD-BFBA-C02E-A76BFB66686B}"/>
              </a:ext>
            </a:extLst>
          </p:cNvPr>
          <p:cNvSpPr>
            <a:spLocks noGrp="1"/>
          </p:cNvSpPr>
          <p:nvPr>
            <p:ph sz="half" idx="2"/>
          </p:nvPr>
        </p:nvSpPr>
        <p:spPr>
          <a:xfrm>
            <a:off x="659130" y="1867296"/>
            <a:ext cx="4572000" cy="4351338"/>
          </a:xfrm>
        </p:spPr>
        <p:txBody>
          <a:bodyPr>
            <a:normAutofit/>
          </a:bodyPr>
          <a:lstStyle/>
          <a:p>
            <a:pPr marL="0" indent="0">
              <a:buNone/>
            </a:pPr>
            <a:r>
              <a:rPr lang="en-GB" b="1" dirty="0">
                <a:latin typeface="ArialMT"/>
              </a:rPr>
              <a:t>Canlyniad Dysgu</a:t>
            </a:r>
            <a:endParaRPr lang="en-GB" sz="2800" b="1" dirty="0">
              <a:effectLst/>
              <a:latin typeface="ArialMT"/>
            </a:endParaRPr>
          </a:p>
          <a:p>
            <a:pPr marL="0" indent="0">
              <a:buNone/>
            </a:pPr>
            <a:r>
              <a:rPr lang="en-GB" sz="2800" dirty="0">
                <a:effectLst/>
                <a:latin typeface="ArialMT"/>
              </a:rPr>
              <a:t>1.5. –</a:t>
            </a:r>
            <a:r>
              <a:rPr lang="en-GB" dirty="0">
                <a:latin typeface="ArialMT"/>
              </a:rPr>
              <a:t>Adfy</a:t>
            </a:r>
            <a:r>
              <a:rPr lang="en-GB" sz="2800" dirty="0">
                <a:effectLst/>
                <a:latin typeface="ArialMT"/>
              </a:rPr>
              <a:t>fyrio’n </a:t>
            </a:r>
            <a:r>
              <a:rPr lang="en-GB" dirty="0">
                <a:latin typeface="ArialMT"/>
              </a:rPr>
              <a:t>f</a:t>
            </a:r>
            <a:r>
              <a:rPr lang="en-GB" sz="2800" dirty="0">
                <a:effectLst/>
                <a:latin typeface="ArialMT"/>
              </a:rPr>
              <a:t>eirniadol i werthuso dadansoddiad eich hun mewn asesiadau gwaith cymdeithasol</a:t>
            </a:r>
            <a:endParaRPr lang="en-GB" dirty="0">
              <a:effectLst/>
            </a:endParaRPr>
          </a:p>
          <a:p>
            <a:endParaRPr lang="en-US" dirty="0"/>
          </a:p>
        </p:txBody>
      </p:sp>
      <p:sp>
        <p:nvSpPr>
          <p:cNvPr id="8" name="Text Placeholder 7">
            <a:extLst>
              <a:ext uri="{FF2B5EF4-FFF2-40B4-BE49-F238E27FC236}">
                <a16:creationId xmlns:a16="http://schemas.microsoft.com/office/drawing/2014/main" id="{DDD70E81-31EB-F18C-1EA2-E0C100CCD4C4}"/>
              </a:ext>
            </a:extLst>
          </p:cNvPr>
          <p:cNvSpPr>
            <a:spLocks noGrp="1"/>
          </p:cNvSpPr>
          <p:nvPr>
            <p:ph type="body" sz="quarter" idx="4294967295"/>
          </p:nvPr>
        </p:nvSpPr>
        <p:spPr>
          <a:xfrm>
            <a:off x="617220" y="905668"/>
            <a:ext cx="9144000" cy="823913"/>
          </a:xfrm>
        </p:spPr>
        <p:txBody>
          <a:bodyPr>
            <a:normAutofit/>
          </a:bodyPr>
          <a:lstStyle/>
          <a:p>
            <a:pPr marL="0" indent="0">
              <a:buNone/>
            </a:pPr>
            <a:r>
              <a:rPr lang="en-GB" sz="3200" b="1" dirty="0">
                <a:effectLst/>
                <a:latin typeface="Arial" panose="020B0604020202020204" pitchFamily="34" charset="0"/>
              </a:rPr>
              <a:t>1. Dadansoddi wrth asesu i lywio ymyriadau</a:t>
            </a:r>
            <a:endParaRPr lang="en-GB" sz="3200" dirty="0"/>
          </a:p>
          <a:p>
            <a:endParaRPr lang="en-US" dirty="0"/>
          </a:p>
        </p:txBody>
      </p:sp>
      <p:sp>
        <p:nvSpPr>
          <p:cNvPr id="5" name="TextBox 4">
            <a:extLst>
              <a:ext uri="{FF2B5EF4-FFF2-40B4-BE49-F238E27FC236}">
                <a16:creationId xmlns:a16="http://schemas.microsoft.com/office/drawing/2014/main" id="{1FF1C439-9C50-504C-13AF-604C4713F2CB}"/>
              </a:ext>
            </a:extLst>
          </p:cNvPr>
          <p:cNvSpPr txBox="1"/>
          <p:nvPr/>
        </p:nvSpPr>
        <p:spPr>
          <a:xfrm>
            <a:off x="5798820" y="1729185"/>
            <a:ext cx="5901690" cy="4185761"/>
          </a:xfrm>
          <a:prstGeom prst="rect">
            <a:avLst/>
          </a:prstGeom>
          <a:noFill/>
        </p:spPr>
        <p:txBody>
          <a:bodyPr wrap="square" rtlCol="0">
            <a:spAutoFit/>
          </a:bodyPr>
          <a:lstStyle/>
          <a:p>
            <a:pPr marL="0" indent="0">
              <a:buNone/>
            </a:pPr>
            <a:r>
              <a:rPr lang="en-GB" sz="2800" b="1" dirty="0">
                <a:effectLst/>
                <a:latin typeface="Arial" panose="020B0604020202020204" pitchFamily="34" charset="0"/>
              </a:rPr>
              <a:t>Meini Prawf Asesu</a:t>
            </a:r>
            <a:endParaRPr lang="en-GB" sz="2800" b="1" dirty="0">
              <a:effectLst/>
            </a:endParaRPr>
          </a:p>
          <a:p>
            <a:r>
              <a:rPr lang="en-GB" sz="2200" dirty="0">
                <a:solidFill>
                  <a:srgbClr val="000000"/>
                </a:solidFill>
                <a:effectLst/>
                <a:latin typeface="Arial" panose="020B0604020202020204" pitchFamily="34" charset="0"/>
              </a:rPr>
              <a:t>Gall y dysgwr: </a:t>
            </a:r>
          </a:p>
          <a:p>
            <a:r>
              <a:rPr lang="en-GB" sz="2200" dirty="0">
                <a:solidFill>
                  <a:srgbClr val="000000"/>
                </a:solidFill>
                <a:effectLst/>
                <a:latin typeface="Arial" panose="020B0604020202020204" pitchFamily="34" charset="0"/>
              </a:rPr>
              <a:t>1.5.1. </a:t>
            </a:r>
            <a:r>
              <a:rPr lang="en-GB" sz="2200" dirty="0">
                <a:solidFill>
                  <a:srgbClr val="000000"/>
                </a:solidFill>
                <a:latin typeface="Arial" panose="020B0604020202020204" pitchFamily="34" charset="0"/>
              </a:rPr>
              <a:t>W</a:t>
            </a:r>
            <a:r>
              <a:rPr lang="en-GB" sz="2200" dirty="0">
                <a:solidFill>
                  <a:srgbClr val="000000"/>
                </a:solidFill>
                <a:effectLst/>
                <a:latin typeface="Arial" panose="020B0604020202020204" pitchFamily="34" charset="0"/>
              </a:rPr>
              <a:t>erthuso’n </a:t>
            </a:r>
            <a:r>
              <a:rPr lang="en-GB" sz="2200" dirty="0">
                <a:solidFill>
                  <a:srgbClr val="000000"/>
                </a:solidFill>
                <a:latin typeface="Arial" panose="020B0604020202020204" pitchFamily="34" charset="0"/>
              </a:rPr>
              <a:t>b</a:t>
            </a:r>
            <a:r>
              <a:rPr lang="en-GB" sz="2200" dirty="0">
                <a:solidFill>
                  <a:srgbClr val="000000"/>
                </a:solidFill>
                <a:effectLst/>
                <a:latin typeface="Arial" panose="020B0604020202020204" pitchFamily="34" charset="0"/>
              </a:rPr>
              <a:t>ersonol</a:t>
            </a:r>
            <a:r>
              <a:rPr lang="en-GB" sz="2200" dirty="0">
                <a:solidFill>
                  <a:srgbClr val="000000"/>
                </a:solidFill>
                <a:latin typeface="Arial" panose="020B0604020202020204" pitchFamily="34" charset="0"/>
              </a:rPr>
              <a:t> ar dd</a:t>
            </a:r>
            <a:r>
              <a:rPr lang="en-GB" sz="2200" dirty="0">
                <a:solidFill>
                  <a:srgbClr val="000000"/>
                </a:solidFill>
                <a:effectLst/>
                <a:latin typeface="Arial" panose="020B0604020202020204" pitchFamily="34" charset="0"/>
              </a:rPr>
              <a:t>adansoddi mewn asesiadau gwaith cymdeithasol trwy adfyfyrio beirniadol.</a:t>
            </a:r>
          </a:p>
          <a:p>
            <a:r>
              <a:rPr lang="en-GB" sz="2200" dirty="0">
                <a:solidFill>
                  <a:srgbClr val="000000"/>
                </a:solidFill>
                <a:effectLst/>
                <a:latin typeface="Arial" panose="020B0604020202020204" pitchFamily="34" charset="0"/>
              </a:rPr>
              <a:t>1.5.2. Werthuso arfer personol o ddadansoddi</a:t>
            </a:r>
            <a:r>
              <a:rPr lang="en-GB" sz="2200" dirty="0">
                <a:solidFill>
                  <a:srgbClr val="000000"/>
                </a:solidFill>
                <a:latin typeface="Arial" panose="020B0604020202020204" pitchFamily="34" charset="0"/>
              </a:rPr>
              <a:t> </a:t>
            </a:r>
            <a:r>
              <a:rPr lang="en-GB" sz="2200" dirty="0">
                <a:solidFill>
                  <a:srgbClr val="000000"/>
                </a:solidFill>
                <a:effectLst/>
                <a:latin typeface="Arial" panose="020B0604020202020204" pitchFamily="34" charset="0"/>
              </a:rPr>
              <a:t>mewn asesiadau gwaith cymdeithasol i adnabod </a:t>
            </a:r>
            <a:r>
              <a:rPr lang="en-GB" sz="2200" dirty="0" err="1">
                <a:solidFill>
                  <a:srgbClr val="000000"/>
                </a:solidFill>
                <a:effectLst/>
                <a:latin typeface="Arial" panose="020B0604020202020204" pitchFamily="34" charset="0"/>
              </a:rPr>
              <a:t>cryfderau</a:t>
            </a:r>
            <a:r>
              <a:rPr lang="en-GB" sz="2200" dirty="0">
                <a:solidFill>
                  <a:srgbClr val="000000"/>
                </a:solidFill>
                <a:effectLst/>
                <a:latin typeface="Arial" panose="020B0604020202020204" pitchFamily="34" charset="0"/>
              </a:rPr>
              <a:t> a meysydd dysgu a datblygiad.</a:t>
            </a:r>
          </a:p>
          <a:p>
            <a:r>
              <a:rPr lang="en-GB" sz="2200" dirty="0">
                <a:solidFill>
                  <a:srgbClr val="000000"/>
                </a:solidFill>
                <a:effectLst/>
                <a:latin typeface="Arial" panose="020B0604020202020204" pitchFamily="34" charset="0"/>
              </a:rPr>
              <a:t>1.5.3. </a:t>
            </a:r>
            <a:r>
              <a:rPr lang="en-GB" sz="2200" dirty="0">
                <a:solidFill>
                  <a:srgbClr val="000000"/>
                </a:solidFill>
                <a:latin typeface="Arial" panose="020B0604020202020204" pitchFamily="34" charset="0"/>
              </a:rPr>
              <a:t>G</a:t>
            </a:r>
            <a:r>
              <a:rPr lang="en-GB" sz="2200" dirty="0">
                <a:solidFill>
                  <a:srgbClr val="000000"/>
                </a:solidFill>
                <a:effectLst/>
                <a:latin typeface="Arial" panose="020B0604020202020204" pitchFamily="34" charset="0"/>
              </a:rPr>
              <a:t>ynhyrchu cynllun dysgu a datblygu proffesiynol ei hun.</a:t>
            </a:r>
          </a:p>
          <a:p>
            <a:endParaRPr lang="en-US" dirty="0"/>
          </a:p>
        </p:txBody>
      </p:sp>
      <p:sp>
        <p:nvSpPr>
          <p:cNvPr id="4" name="Slide Number Placeholder 3">
            <a:extLst>
              <a:ext uri="{FF2B5EF4-FFF2-40B4-BE49-F238E27FC236}">
                <a16:creationId xmlns:a16="http://schemas.microsoft.com/office/drawing/2014/main" id="{58293C66-EAAD-A438-D4B5-BA7EC7F83CAD}"/>
              </a:ext>
            </a:extLst>
          </p:cNvPr>
          <p:cNvSpPr>
            <a:spLocks noGrp="1"/>
          </p:cNvSpPr>
          <p:nvPr>
            <p:ph type="sldNum" sz="quarter" idx="12"/>
          </p:nvPr>
        </p:nvSpPr>
        <p:spPr/>
        <p:txBody>
          <a:bodyPr/>
          <a:lstStyle/>
          <a:p>
            <a:fld id="{35470E4D-CFB8-FE4B-A9A4-B32541D0D757}" type="slidenum">
              <a:rPr lang="en-US" smtClean="0"/>
              <a:t>23</a:t>
            </a:fld>
            <a:endParaRPr lang="en-US" dirty="0"/>
          </a:p>
        </p:txBody>
      </p:sp>
      <p:sp>
        <p:nvSpPr>
          <p:cNvPr id="7" name="Footer Placeholder 6">
            <a:extLst>
              <a:ext uri="{FF2B5EF4-FFF2-40B4-BE49-F238E27FC236}">
                <a16:creationId xmlns:a16="http://schemas.microsoft.com/office/drawing/2014/main" id="{205580D5-93B3-2440-7F63-374E24056C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30730669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1CD7C7A7-F24B-1239-2909-EE30B2D7D26C}"/>
              </a:ext>
            </a:extLst>
          </p:cNvPr>
          <p:cNvSpPr>
            <a:spLocks noGrp="1"/>
          </p:cNvSpPr>
          <p:nvPr>
            <p:ph type="title"/>
          </p:nvPr>
        </p:nvSpPr>
        <p:spPr>
          <a:xfrm>
            <a:off x="841248" y="548640"/>
            <a:ext cx="3600860" cy="5431536"/>
          </a:xfrm>
        </p:spPr>
        <p:txBody>
          <a:bodyPr vert="horz" lIns="91440" tIns="45720" rIns="91440" bIns="45720" rtlCol="0" anchor="ctr">
            <a:normAutofit/>
          </a:bodyPr>
          <a:lstStyle/>
          <a:p>
            <a:r>
              <a:rPr lang="en-US" sz="5400" kern="1200" dirty="0">
                <a:solidFill>
                  <a:schemeClr val="tx1"/>
                </a:solidFill>
                <a:latin typeface="+mj-lt"/>
                <a:ea typeface="+mj-ea"/>
                <a:cs typeface="+mj-cs"/>
              </a:rPr>
              <a:t>Dadansoddi wrth Asesu</a:t>
            </a:r>
          </a:p>
        </p:txBody>
      </p:sp>
      <p:sp>
        <p:nvSpPr>
          <p:cNvPr id="15"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Content Placeholder 3">
            <a:extLst>
              <a:ext uri="{FF2B5EF4-FFF2-40B4-BE49-F238E27FC236}">
                <a16:creationId xmlns:a16="http://schemas.microsoft.com/office/drawing/2014/main" id="{6C8FDA7B-08B8-53C0-71E1-1BF148030EA0}"/>
              </a:ext>
            </a:extLst>
          </p:cNvPr>
          <p:cNvSpPr>
            <a:spLocks/>
          </p:cNvSpPr>
          <p:nvPr/>
        </p:nvSpPr>
        <p:spPr>
          <a:xfrm>
            <a:off x="5126418" y="552091"/>
            <a:ext cx="6224335" cy="5431536"/>
          </a:xfrm>
          <a:prstGeom prst="rect">
            <a:avLst/>
          </a:prstGeom>
        </p:spPr>
        <p:txBody>
          <a:bodyPr vert="horz" lIns="91440" tIns="45720" rIns="91440" bIns="45720" rtlCol="0" anchor="ctr">
            <a:normAutofit/>
          </a:bodyPr>
          <a:lstStyle/>
          <a:p>
            <a:pPr>
              <a:lnSpc>
                <a:spcPct val="90000"/>
              </a:lnSpc>
              <a:spcAft>
                <a:spcPts val="600"/>
              </a:spcAft>
            </a:pPr>
            <a:r>
              <a:rPr lang="en-US" sz="2800" dirty="0"/>
              <a:t>Er mwyn cynnal asesiad sy’n gywir ac yn rymusol mae angen i weithwyr ddatblygu ystod o sgiliau gan gynnwys: </a:t>
            </a:r>
          </a:p>
          <a:p>
            <a:pPr>
              <a:lnSpc>
                <a:spcPct val="90000"/>
              </a:lnSpc>
              <a:spcAft>
                <a:spcPts val="600"/>
              </a:spcAft>
            </a:pPr>
            <a:r>
              <a:rPr lang="en-US" sz="2800" dirty="0"/>
              <a:t>Cyfathrebu</a:t>
            </a:r>
          </a:p>
          <a:p>
            <a:pPr>
              <a:lnSpc>
                <a:spcPct val="90000"/>
              </a:lnSpc>
              <a:spcAft>
                <a:spcPts val="600"/>
              </a:spcAft>
            </a:pPr>
            <a:r>
              <a:rPr lang="en-US" sz="2800" dirty="0"/>
              <a:t>Negodi</a:t>
            </a:r>
          </a:p>
          <a:p>
            <a:pPr>
              <a:lnSpc>
                <a:spcPct val="90000"/>
              </a:lnSpc>
              <a:spcAft>
                <a:spcPts val="600"/>
              </a:spcAft>
            </a:pPr>
            <a:r>
              <a:rPr lang="en-US" sz="2800" dirty="0"/>
              <a:t>Gwneud Penderfyniadau </a:t>
            </a:r>
          </a:p>
          <a:p>
            <a:pPr marL="0" indent="-228600">
              <a:lnSpc>
                <a:spcPct val="90000"/>
              </a:lnSpc>
              <a:spcAft>
                <a:spcPts val="600"/>
              </a:spcAft>
              <a:buFont typeface="Arial" panose="020B0604020202020204" pitchFamily="34" charset="0"/>
              <a:buChar char="•"/>
            </a:pPr>
            <a:endParaRPr lang="en-US" sz="2200" dirty="0"/>
          </a:p>
        </p:txBody>
      </p:sp>
      <p:sp>
        <p:nvSpPr>
          <p:cNvPr id="2" name="Slide Number Placeholder 1">
            <a:extLst>
              <a:ext uri="{FF2B5EF4-FFF2-40B4-BE49-F238E27FC236}">
                <a16:creationId xmlns:a16="http://schemas.microsoft.com/office/drawing/2014/main" id="{5EA4A2EA-1525-102D-527D-E64CC10C7CC3}"/>
              </a:ext>
            </a:extLst>
          </p:cNvPr>
          <p:cNvSpPr>
            <a:spLocks/>
          </p:cNvSpPr>
          <p:nvPr/>
        </p:nvSpPr>
        <p:spPr>
          <a:xfrm>
            <a:off x="7917418" y="6033483"/>
            <a:ext cx="1880570" cy="250307"/>
          </a:xfrm>
          <a:prstGeom prst="rect">
            <a:avLst/>
          </a:prstGeom>
        </p:spPr>
        <p:txBody>
          <a:bodyPr/>
          <a:lstStyle/>
          <a:p>
            <a:pPr defTabSz="621792">
              <a:spcAft>
                <a:spcPts val="600"/>
              </a:spcAft>
            </a:pPr>
            <a:fld id="{35470E4D-CFB8-FE4B-A9A4-B32541D0D757}" type="slidenum">
              <a:rPr lang="en-US" sz="1224" kern="1200">
                <a:solidFill>
                  <a:schemeClr val="tx1"/>
                </a:solidFill>
                <a:latin typeface="+mn-lt"/>
                <a:ea typeface="+mn-ea"/>
                <a:cs typeface="+mn-cs"/>
              </a:rPr>
              <a:pPr defTabSz="621792">
                <a:spcAft>
                  <a:spcPts val="600"/>
                </a:spcAft>
              </a:pPr>
              <a:t>24</a:t>
            </a:fld>
            <a:endParaRPr lang="en-US" dirty="0"/>
          </a:p>
        </p:txBody>
      </p:sp>
      <p:sp>
        <p:nvSpPr>
          <p:cNvPr id="3" name="Footer Placeholder 2">
            <a:extLst>
              <a:ext uri="{FF2B5EF4-FFF2-40B4-BE49-F238E27FC236}">
                <a16:creationId xmlns:a16="http://schemas.microsoft.com/office/drawing/2014/main" id="{F0633675-B376-F4AC-6944-BFC02E2EB510}"/>
              </a:ext>
            </a:extLst>
          </p:cNvPr>
          <p:cNvSpPr>
            <a:spLocks/>
          </p:cNvSpPr>
          <p:nvPr/>
        </p:nvSpPr>
        <p:spPr>
          <a:xfrm>
            <a:off x="138673" y="6453476"/>
            <a:ext cx="3976127" cy="699364"/>
          </a:xfrm>
          <a:prstGeom prst="rect">
            <a:avLst/>
          </a:prstGeom>
        </p:spPr>
        <p:txBody>
          <a:bodyPr/>
          <a:lstStyle/>
          <a:p>
            <a:pPr defTabSz="621792">
              <a:spcAft>
                <a:spcPts val="600"/>
              </a:spcAft>
            </a:pPr>
            <a:r>
              <a:rPr lang="en-US" sz="1224" kern="1200" dirty="0">
                <a:solidFill>
                  <a:schemeClr val="tx1"/>
                </a:solidFill>
                <a:latin typeface="+mn-lt"/>
                <a:ea typeface="+mn-ea"/>
                <a:cs typeface="+mn-cs"/>
              </a:rPr>
              <a:t>PORTH AGORED Consolidation of Social Work Practice</a:t>
            </a:r>
            <a:endParaRPr lang="en-US" dirty="0"/>
          </a:p>
        </p:txBody>
      </p:sp>
    </p:spTree>
    <p:extLst>
      <p:ext uri="{BB962C8B-B14F-4D97-AF65-F5344CB8AC3E}">
        <p14:creationId xmlns:p14="http://schemas.microsoft.com/office/powerpoint/2010/main" val="4949128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8">
            <a:extLst>
              <a:ext uri="{FF2B5EF4-FFF2-40B4-BE49-F238E27FC236}">
                <a16:creationId xmlns:a16="http://schemas.microsoft.com/office/drawing/2014/main" id="{8F1E2841-574C-5B36-D5E4-F3850821EBE5}"/>
              </a:ext>
            </a:extLst>
          </p:cNvPr>
          <p:cNvSpPr>
            <a:spLocks noGrp="1"/>
          </p:cNvSpPr>
          <p:nvPr>
            <p:ph type="title"/>
          </p:nvPr>
        </p:nvSpPr>
        <p:spPr>
          <a:xfrm>
            <a:off x="841248" y="548640"/>
            <a:ext cx="3600860" cy="5431536"/>
          </a:xfrm>
        </p:spPr>
        <p:txBody>
          <a:bodyPr>
            <a:normAutofit/>
          </a:bodyPr>
          <a:lstStyle/>
          <a:p>
            <a:r>
              <a:rPr lang="en-US" sz="5400" dirty="0"/>
              <a:t>Dadansoddi wrth Asesu</a:t>
            </a:r>
          </a:p>
        </p:txBody>
      </p:sp>
      <p:sp>
        <p:nvSpPr>
          <p:cNvPr id="24"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ntent Placeholder 9">
            <a:extLst>
              <a:ext uri="{FF2B5EF4-FFF2-40B4-BE49-F238E27FC236}">
                <a16:creationId xmlns:a16="http://schemas.microsoft.com/office/drawing/2014/main" id="{45D545AE-D666-7BC5-93E6-A5E3D5CF417D}"/>
              </a:ext>
            </a:extLst>
          </p:cNvPr>
          <p:cNvSpPr>
            <a:spLocks noGrp="1"/>
          </p:cNvSpPr>
          <p:nvPr>
            <p:ph idx="1"/>
          </p:nvPr>
        </p:nvSpPr>
        <p:spPr>
          <a:xfrm>
            <a:off x="4976288" y="308758"/>
            <a:ext cx="6423074" cy="6047592"/>
          </a:xfrm>
        </p:spPr>
        <p:txBody>
          <a:bodyPr anchor="ctr">
            <a:normAutofit/>
          </a:bodyPr>
          <a:lstStyle/>
          <a:p>
            <a:pPr marL="0" indent="0" defTabSz="621792">
              <a:spcAft>
                <a:spcPts val="600"/>
              </a:spcAft>
              <a:buNone/>
            </a:pPr>
            <a:r>
              <a:rPr lang="en-GB" sz="1500" dirty="0">
                <a:cs typeface="Arial" panose="020B0604020202020204" pitchFamily="34" charset="0"/>
              </a:rPr>
              <a:t>Yn arwain at</a:t>
            </a:r>
            <a:r>
              <a:rPr lang="en-GB" sz="1500" kern="1200" dirty="0">
                <a:ea typeface="+mn-ea"/>
                <a:cs typeface="Arial" panose="020B0604020202020204" pitchFamily="34" charset="0"/>
              </a:rPr>
              <a:t>:</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Gynllunio gwaith yn y dyfodol</a:t>
            </a:r>
            <a:r>
              <a:rPr lang="en-GB" sz="1500" kern="1200" dirty="0">
                <a:ea typeface="+mn-ea"/>
                <a:cs typeface="Arial" panose="020B0604020202020204" pitchFamily="34" charset="0"/>
              </a:rPr>
              <a:t> </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Gwneud synnwyr o’r sefyllfa</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dirty="0">
                <a:cs typeface="Arial" panose="020B0604020202020204" pitchFamily="34" charset="0"/>
              </a:rPr>
              <a:t>G</a:t>
            </a:r>
            <a:r>
              <a:rPr lang="en-GB" sz="1500" kern="1200" dirty="0">
                <a:ea typeface="+mn-ea"/>
                <a:cs typeface="Arial" panose="020B0604020202020204" pitchFamily="34" charset="0"/>
              </a:rPr>
              <a:t>reu darlun o’r hyn sy’n digwydd</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y sefyllfa </a:t>
            </a:r>
            <a:r>
              <a:rPr lang="en-GB" sz="1500" dirty="0">
                <a:cs typeface="Arial" panose="020B0604020202020204" pitchFamily="34" charset="0"/>
              </a:rPr>
              <a:t>o safbwynt tystiolaeth ymarfer</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 cymhelliant, cryfderau ac adnoddau </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Ddealltwriaeth o </a:t>
            </a:r>
            <a:r>
              <a:rPr lang="en-GB" sz="1500" dirty="0">
                <a:cs typeface="Arial" panose="020B0604020202020204" pitchFamily="34" charset="0"/>
              </a:rPr>
              <a:t>e</a:t>
            </a:r>
            <a:r>
              <a:rPr lang="en-GB" sz="1500" kern="1200" dirty="0">
                <a:ea typeface="+mn-ea"/>
                <a:cs typeface="Arial" panose="020B0604020202020204" pitchFamily="34" charset="0"/>
              </a:rPr>
              <a:t>ffaith </a:t>
            </a:r>
            <a:r>
              <a:rPr lang="en-GB" sz="1500" dirty="0">
                <a:cs typeface="Arial" panose="020B0604020202020204" pitchFamily="34" charset="0"/>
              </a:rPr>
              <a:t>d</a:t>
            </a:r>
            <a:r>
              <a:rPr lang="en-GB" sz="1500" kern="1200" dirty="0">
                <a:ea typeface="+mn-ea"/>
                <a:cs typeface="Arial" panose="020B0604020202020204" pitchFamily="34" charset="0"/>
              </a:rPr>
              <a:t>iwylliant, ethnigrwydd a chrefydd ar anghenion darpariaeth gwasanaeth</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D</a:t>
            </a:r>
            <a:r>
              <a:rPr lang="en-GB" sz="1500" kern="1200" dirty="0">
                <a:ea typeface="+mn-ea"/>
                <a:cs typeface="Arial" panose="020B0604020202020204" pitchFamily="34" charset="0"/>
              </a:rPr>
              <a:t>rafod pryderon, dabtblygiad a newid</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Hwyluso rhannu gwybodaeth</a:t>
            </a: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Lywio penderfynniadau </a:t>
            </a:r>
            <a:r>
              <a:rPr lang="en-GB" sz="1500" kern="1200" dirty="0" err="1">
                <a:ea typeface="+mn-ea"/>
                <a:cs typeface="Arial" panose="020B0604020202020204" pitchFamily="34" charset="0"/>
              </a:rPr>
              <a:t>diogelu</a:t>
            </a:r>
            <a:endParaRPr lang="en-GB" sz="1500" kern="1200" dirty="0">
              <a:ea typeface="+mn-ea"/>
              <a:cs typeface="Arial" panose="020B0604020202020204" pitchFamily="34" charset="0"/>
            </a:endParaRPr>
          </a:p>
          <a:p>
            <a:pPr marL="342900" indent="-342900" defTabSz="621792">
              <a:spcAft>
                <a:spcPts val="600"/>
              </a:spcAft>
              <a:buFont typeface="Arial" panose="020B0604020202020204" pitchFamily="34" charset="0"/>
              <a:buChar char="•"/>
            </a:pPr>
            <a:r>
              <a:rPr lang="en-GB" sz="1500" kern="1200" dirty="0">
                <a:ea typeface="+mn-ea"/>
                <a:cs typeface="Arial" panose="020B0604020202020204" pitchFamily="34" charset="0"/>
              </a:rPr>
              <a:t>Ddyrannu gwasanaethau</a:t>
            </a:r>
          </a:p>
          <a:p>
            <a:pPr marL="342900" indent="-342900" defTabSz="621792">
              <a:spcAft>
                <a:spcPts val="600"/>
              </a:spcAft>
              <a:buFont typeface="Arial" panose="020B0604020202020204" pitchFamily="34" charset="0"/>
              <a:buChar char="•"/>
            </a:pPr>
            <a:r>
              <a:rPr lang="en-GB" sz="1500" dirty="0">
                <a:cs typeface="Arial" panose="020B0604020202020204" pitchFamily="34" charset="0"/>
              </a:rPr>
              <a:t>Fesur cynnydd dros amser</a:t>
            </a:r>
          </a:p>
          <a:p>
            <a:r>
              <a:rPr lang="en-US" sz="1500" dirty="0"/>
              <a:t>Gyfrannu at reoli a datblygu gwasanaethau</a:t>
            </a:r>
          </a:p>
        </p:txBody>
      </p:sp>
      <p:sp>
        <p:nvSpPr>
          <p:cNvPr id="7" name="Footer Placeholder 6">
            <a:extLst>
              <a:ext uri="{FF2B5EF4-FFF2-40B4-BE49-F238E27FC236}">
                <a16:creationId xmlns:a16="http://schemas.microsoft.com/office/drawing/2014/main" id="{FEAAD790-BE6E-8D3F-D97E-7703BD0AE4BF}"/>
              </a:ext>
            </a:extLst>
          </p:cNvPr>
          <p:cNvSpPr>
            <a:spLocks noGrp="1"/>
          </p:cNvSpPr>
          <p:nvPr>
            <p:ph type="ftr" sz="quarter" idx="11"/>
          </p:nvPr>
        </p:nvSpPr>
        <p:spPr>
          <a:xfrm>
            <a:off x="4038600" y="6356350"/>
            <a:ext cx="4114800" cy="365125"/>
          </a:xfrm>
        </p:spPr>
        <p:txBody>
          <a:bodyPr>
            <a:normAutofit/>
          </a:bodyPr>
          <a:lstStyle/>
          <a:p>
            <a:pPr>
              <a:spcAft>
                <a:spcPts val="600"/>
              </a:spcAft>
            </a:pPr>
            <a:r>
              <a:rPr lang="en-US" dirty="0"/>
              <a:t>PORTH AGORED Consolidation of Social Work Practice</a:t>
            </a:r>
          </a:p>
        </p:txBody>
      </p:sp>
      <p:sp>
        <p:nvSpPr>
          <p:cNvPr id="8" name="Slide Number Placeholder 7">
            <a:extLst>
              <a:ext uri="{FF2B5EF4-FFF2-40B4-BE49-F238E27FC236}">
                <a16:creationId xmlns:a16="http://schemas.microsoft.com/office/drawing/2014/main" id="{717F9C2A-BDBC-FB9A-BEF9-44A838525A59}"/>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pPr>
                <a:spcAft>
                  <a:spcPts val="600"/>
                </a:spcAft>
              </a:pPr>
              <a:t>25</a:t>
            </a:fld>
            <a:endParaRPr lang="en-US" dirty="0"/>
          </a:p>
        </p:txBody>
      </p:sp>
    </p:spTree>
    <p:extLst>
      <p:ext uri="{BB962C8B-B14F-4D97-AF65-F5344CB8AC3E}">
        <p14:creationId xmlns:p14="http://schemas.microsoft.com/office/powerpoint/2010/main" val="329453493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614520-537B-0CCF-AECC-474C6F38BD12}"/>
              </a:ext>
            </a:extLst>
          </p:cNvPr>
          <p:cNvSpPr>
            <a:spLocks noGrp="1"/>
          </p:cNvSpPr>
          <p:nvPr>
            <p:ph type="title"/>
          </p:nvPr>
        </p:nvSpPr>
        <p:spPr>
          <a:xfrm>
            <a:off x="896112" y="609600"/>
            <a:ext cx="7860891" cy="1600200"/>
          </a:xfrm>
        </p:spPr>
        <p:txBody>
          <a:bodyPr anchor="b">
            <a:normAutofit/>
          </a:bodyPr>
          <a:lstStyle/>
          <a:p>
            <a:r>
              <a:rPr lang="en-GB" sz="3600" b="1" dirty="0">
                <a:effectLst/>
                <a:latin typeface="Arial" panose="020B0604020202020204" pitchFamily="34" charset="0"/>
              </a:rPr>
              <a:t>1. </a:t>
            </a:r>
            <a:r>
              <a:rPr lang="en-GB" sz="3600" b="1" dirty="0">
                <a:latin typeface="Arial" panose="020B0604020202020204" pitchFamily="34" charset="0"/>
              </a:rPr>
              <a:t>Dadansoddi wrth Asesu i Lywio Ymyriadau</a:t>
            </a:r>
            <a:br>
              <a:rPr lang="en-GB" sz="3600" dirty="0">
                <a:solidFill>
                  <a:schemeClr val="tx2"/>
                </a:solidFill>
              </a:rPr>
            </a:br>
            <a:endParaRPr lang="en-US" sz="3600" dirty="0">
              <a:solidFill>
                <a:schemeClr val="tx2"/>
              </a:solidFill>
            </a:endParaRPr>
          </a:p>
        </p:txBody>
      </p:sp>
      <p:sp>
        <p:nvSpPr>
          <p:cNvPr id="3" name="Content Placeholder 2">
            <a:extLst>
              <a:ext uri="{FF2B5EF4-FFF2-40B4-BE49-F238E27FC236}">
                <a16:creationId xmlns:a16="http://schemas.microsoft.com/office/drawing/2014/main" id="{EC5204AC-FD72-3C16-263C-7C085446076C}"/>
              </a:ext>
            </a:extLst>
          </p:cNvPr>
          <p:cNvSpPr>
            <a:spLocks noGrp="1"/>
          </p:cNvSpPr>
          <p:nvPr>
            <p:ph idx="1"/>
          </p:nvPr>
        </p:nvSpPr>
        <p:spPr>
          <a:xfrm>
            <a:off x="988616" y="1747139"/>
            <a:ext cx="9161224" cy="4501261"/>
          </a:xfrm>
        </p:spPr>
        <p:txBody>
          <a:bodyPr>
            <a:normAutofit/>
          </a:bodyPr>
          <a:lstStyle/>
          <a:p>
            <a:pPr marL="0" indent="0">
              <a:buNone/>
            </a:pPr>
            <a:r>
              <a:rPr lang="en-GB" sz="2400" b="1" dirty="0"/>
              <a:t>Ymarfer 3 </a:t>
            </a:r>
          </a:p>
          <a:p>
            <a:pPr marL="0" indent="0">
              <a:buNone/>
            </a:pPr>
            <a:r>
              <a:rPr lang="en-GB" sz="2400" b="1" dirty="0"/>
              <a:t>Cwestiwn 1</a:t>
            </a:r>
          </a:p>
          <a:p>
            <a:pPr marL="0" indent="0">
              <a:buNone/>
            </a:pPr>
            <a:r>
              <a:rPr lang="en-GB" sz="2400" dirty="0"/>
              <a:t>Mewn grwpiau bach;</a:t>
            </a:r>
          </a:p>
          <a:p>
            <a:r>
              <a:rPr lang="en-US" sz="2400" dirty="0"/>
              <a:t>Defnyddiwch fodel myfyriol o'ch dewis i edrych yn ôl ar yr hyn rydych wedi'i gyflawni hyd yma o dan y canlyniad dysgu: dadansoddi wrth asesu i lywio ymyriadau. Yn seiliedig ar hyn, ceisiwch nodi a chyfiawnhau eich anghenion dysgu dros y 12 mis nesaf.</a:t>
            </a:r>
          </a:p>
          <a:p>
            <a:r>
              <a:rPr lang="en-GB" sz="2400" b="1" dirty="0">
                <a:effectLst/>
                <a:ea typeface="Calibri" panose="020F0502020204030204" pitchFamily="34" charset="0"/>
                <a:cs typeface="Times New Roman" panose="02020603050405020304" pitchFamily="18" charset="0"/>
              </a:rPr>
              <a:t>Ystyriwch</a:t>
            </a:r>
            <a:r>
              <a:rPr lang="en-GB" sz="2400" dirty="0">
                <a:effectLst/>
                <a:ea typeface="Calibri" panose="020F0502020204030204" pitchFamily="34" charset="0"/>
                <a:cs typeface="Times New Roman" panose="02020603050405020304" pitchFamily="18" charset="0"/>
              </a:rPr>
              <a:t>: </a:t>
            </a:r>
            <a:r>
              <a:rPr lang="en-GB" sz="2400" dirty="0">
                <a:ea typeface="Calibri" panose="020F0502020204030204" pitchFamily="34" charset="0"/>
                <a:cs typeface="Times New Roman" panose="02020603050405020304" pitchFamily="18" charset="0"/>
              </a:rPr>
              <a:t>O</a:t>
            </a:r>
            <a:r>
              <a:rPr lang="en-GB" sz="2400" dirty="0">
                <a:effectLst/>
                <a:ea typeface="Calibri" panose="020F0502020204030204" pitchFamily="34" charset="0"/>
                <a:cs typeface="Times New Roman" panose="02020603050405020304" pitchFamily="18" charset="0"/>
              </a:rPr>
              <a:t>ruchwyliaeth, dysgu, hyfforddiant, ymchwil a sut mae'r rhain wedi cyfrannu at eich datblygiad proffesiynol? </a:t>
            </a:r>
          </a:p>
          <a:p>
            <a:r>
              <a:rPr lang="en-GB" sz="2400" dirty="0">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lang="en-US" sz="1600" dirty="0">
              <a:solidFill>
                <a:schemeClr val="tx2"/>
              </a:solidFill>
            </a:endParaRPr>
          </a:p>
        </p:txBody>
      </p:sp>
      <p:grpSp>
        <p:nvGrpSpPr>
          <p:cNvPr id="22" name="Group 21">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9" name="Freeform: Shape 8">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9">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24" name="Group 2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3" name="Freeform: Shape 12">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16" name="Freeform: Shape 15">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EF499F9D-7C48-0E91-F082-E2506BAD4F3C}"/>
              </a:ext>
            </a:extLst>
          </p:cNvPr>
          <p:cNvSpPr>
            <a:spLocks noGrp="1"/>
          </p:cNvSpPr>
          <p:nvPr>
            <p:ph type="sldNum" sz="quarter" idx="12"/>
          </p:nvPr>
        </p:nvSpPr>
        <p:spPr/>
        <p:txBody>
          <a:bodyPr/>
          <a:lstStyle/>
          <a:p>
            <a:fld id="{35470E4D-CFB8-FE4B-A9A4-B32541D0D757}" type="slidenum">
              <a:rPr lang="en-US" smtClean="0"/>
              <a:t>26</a:t>
            </a:fld>
            <a:endParaRPr lang="en-US" dirty="0"/>
          </a:p>
        </p:txBody>
      </p:sp>
      <p:sp>
        <p:nvSpPr>
          <p:cNvPr id="5" name="Footer Placeholder 4">
            <a:extLst>
              <a:ext uri="{FF2B5EF4-FFF2-40B4-BE49-F238E27FC236}">
                <a16:creationId xmlns:a16="http://schemas.microsoft.com/office/drawing/2014/main" id="{AEC7AA56-4A34-835E-D3BE-22BA48847168}"/>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2480423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692536" y="646316"/>
            <a:ext cx="10542298" cy="1698264"/>
          </a:xfrm>
        </p:spPr>
        <p:txBody>
          <a:bodyPr>
            <a:normAutofit fontScale="90000"/>
          </a:bodyPr>
          <a:lstStyle/>
          <a:p>
            <a:r>
              <a:rPr lang="en-GB" sz="3600" b="1" dirty="0">
                <a:effectLst/>
                <a:latin typeface="Arial" panose="020B0604020202020204" pitchFamily="34" charset="0"/>
              </a:rPr>
              <a:t>2. Cydweithio </a:t>
            </a:r>
            <a:r>
              <a:rPr lang="en-GB" sz="3600" b="1" dirty="0">
                <a:latin typeface="Arial" panose="020B0604020202020204" pitchFamily="34" charset="0"/>
              </a:rPr>
              <a:t>ag unigolion </a:t>
            </a:r>
            <a:r>
              <a:rPr lang="en-GB" sz="3600" b="1" dirty="0">
                <a:effectLst/>
                <a:latin typeface="Arial" panose="020B0604020202020204" pitchFamily="34" charset="0"/>
              </a:rPr>
              <a:t>sydd angen gofal a chymorth, eu gofalwyr a gweithwyr proffesiynol eraill</a:t>
            </a:r>
            <a:br>
              <a:rPr lang="en-GB" sz="1050" dirty="0"/>
            </a:br>
            <a:br>
              <a:rPr lang="en-GB" sz="1800" b="1" dirty="0">
                <a:effectLst/>
                <a:latin typeface="Arial" panose="020B0604020202020204" pitchFamily="34" charset="0"/>
              </a:rPr>
            </a:br>
            <a:br>
              <a:rPr lang="en-GB" dirty="0">
                <a:effectLst/>
              </a:rPr>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692536" y="1510191"/>
            <a:ext cx="5157787" cy="823912"/>
          </a:xfrm>
        </p:spPr>
        <p:txBody>
          <a:bodyPr>
            <a:normAutofit/>
          </a:bodyPr>
          <a:lstStyle/>
          <a:p>
            <a:r>
              <a:rPr lang="en-GB" sz="2800" b="1" dirty="0">
                <a:effectLst/>
                <a:latin typeface="ArialMT"/>
              </a:rPr>
              <a:t>Canlyniad Dysgu</a:t>
            </a:r>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761734" y="1922147"/>
            <a:ext cx="5088589" cy="4297940"/>
          </a:xfrm>
        </p:spPr>
        <p:txBody>
          <a:bodyPr>
            <a:normAutofit fontScale="70000" lnSpcReduction="20000"/>
          </a:bodyPr>
          <a:lstStyle/>
          <a:p>
            <a:pPr marL="0" indent="0">
              <a:buNone/>
            </a:pPr>
            <a:r>
              <a:rPr lang="en-GB" sz="3400" dirty="0">
                <a:effectLst/>
                <a:latin typeface="ArialMT"/>
              </a:rPr>
              <a:t>2.3. </a:t>
            </a:r>
          </a:p>
          <a:p>
            <a:pPr marL="0" indent="0">
              <a:buNone/>
            </a:pPr>
            <a:r>
              <a:rPr lang="en-GB" sz="3400" dirty="0">
                <a:effectLst/>
                <a:latin typeface="ArialMT"/>
              </a:rPr>
              <a:t>Adfyfyrio’n feirniadol ar waith cydweithredol ei hun</a:t>
            </a:r>
            <a:endParaRPr lang="en-GB" sz="3400" dirty="0">
              <a:effectLst/>
            </a:endParaRPr>
          </a:p>
          <a:p>
            <a:pPr marL="0" indent="0">
              <a:buNone/>
            </a:pPr>
            <a:r>
              <a:rPr lang="en-GB" sz="3400" dirty="0">
                <a:effectLst/>
                <a:latin typeface="ArialMT"/>
              </a:rPr>
              <a:t>3.2.</a:t>
            </a:r>
            <a:br>
              <a:rPr lang="en-GB" sz="3400" dirty="0">
                <a:effectLst/>
                <a:latin typeface="ArialMT"/>
              </a:rPr>
            </a:br>
            <a:r>
              <a:rPr lang="en-GB" sz="3400" dirty="0">
                <a:latin typeface="ArialMT"/>
              </a:rPr>
              <a:t>R</a:t>
            </a:r>
            <a:r>
              <a:rPr lang="en-GB" sz="3400" dirty="0">
                <a:effectLst/>
                <a:latin typeface="ArialMT"/>
              </a:rPr>
              <a:t>heoli eich rôl fel gweithiwr cymdeithasol mewn sefyllfaoedd gynyddol gymhleth</a:t>
            </a:r>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095999" y="1681163"/>
            <a:ext cx="4406213" cy="823912"/>
          </a:xfrm>
        </p:spPr>
        <p:txBody>
          <a:bodyPr>
            <a:normAutofit/>
          </a:bodyPr>
          <a:lstStyle/>
          <a:p>
            <a:r>
              <a:rPr lang="en-GB" sz="2800" b="1" dirty="0">
                <a:latin typeface="ArialMT"/>
              </a:rPr>
              <a:t>Meini Prawf Asesu</a:t>
            </a:r>
          </a:p>
          <a:p>
            <a:endParaRPr lang="en-US" dirty="0"/>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096000" y="2093118"/>
            <a:ext cx="5769842" cy="4559141"/>
          </a:xfrm>
        </p:spPr>
        <p:txBody>
          <a:bodyPr>
            <a:normAutofit fontScale="70000" lnSpcReduction="20000"/>
          </a:bodyPr>
          <a:lstStyle/>
          <a:p>
            <a:pPr marL="0" indent="0">
              <a:buNone/>
            </a:pPr>
            <a:r>
              <a:rPr lang="en-GB" dirty="0">
                <a:latin typeface="ArialMT"/>
              </a:rPr>
              <a:t>Gall y dysgwr</a:t>
            </a:r>
            <a:r>
              <a:rPr lang="en-GB" sz="2800" dirty="0">
                <a:effectLst/>
                <a:latin typeface="ArialMT"/>
              </a:rPr>
              <a:t>: </a:t>
            </a:r>
          </a:p>
          <a:p>
            <a:pPr marL="0" indent="0">
              <a:buNone/>
            </a:pPr>
            <a:r>
              <a:rPr lang="en-GB" dirty="0">
                <a:solidFill>
                  <a:srgbClr val="000000"/>
                </a:solidFill>
                <a:effectLst/>
                <a:latin typeface="Arial" panose="020B0604020202020204" pitchFamily="34" charset="0"/>
              </a:rPr>
              <a:t>2.3.1 - </a:t>
            </a:r>
            <a:r>
              <a:rPr lang="en-GB" dirty="0">
                <a:solidFill>
                  <a:srgbClr val="000000"/>
                </a:solidFill>
                <a:latin typeface="ArialMT"/>
              </a:rPr>
              <a:t>Adf</a:t>
            </a:r>
            <a:r>
              <a:rPr lang="en-GB" sz="2800" dirty="0">
                <a:effectLst/>
                <a:latin typeface="ArialMT"/>
              </a:rPr>
              <a:t>yfyrio'n feirniadol ar </a:t>
            </a:r>
            <a:r>
              <a:rPr lang="en-GB" dirty="0">
                <a:latin typeface="ArialMT"/>
              </a:rPr>
              <a:t>ei b</a:t>
            </a:r>
            <a:r>
              <a:rPr lang="en-GB" sz="2800" dirty="0">
                <a:effectLst/>
                <a:latin typeface="ArialMT"/>
              </a:rPr>
              <a:t>erfformiad ei hun wrth gydweithio, gan nodi arfer da ac agweddau  i'w datblygu, wrth gydweithio gyda: phobl ag anghenion gofal a chymorth, gofalwyr, eiriolwyr, cydweithwyr a gweithwyr proffesiynol eraill.</a:t>
            </a:r>
          </a:p>
          <a:p>
            <a:pPr marL="0" indent="0">
              <a:buNone/>
            </a:pPr>
            <a:r>
              <a:rPr lang="en-GB" dirty="0">
                <a:solidFill>
                  <a:srgbClr val="000000"/>
                </a:solidFill>
                <a:effectLst/>
                <a:latin typeface="Arial" panose="020B0604020202020204" pitchFamily="34" charset="0"/>
              </a:rPr>
              <a:t>3.2.8. - </a:t>
            </a:r>
            <a:r>
              <a:rPr lang="en-GB" sz="2800" dirty="0">
                <a:effectLst/>
                <a:latin typeface="ArialMT"/>
              </a:rPr>
              <a:t>Ddefnyddio goruchwyliaeth a mentora i ystyried a rheoli ymyriadau a barn broffesiynol mewn sefyllfaoedd cymhleth</a:t>
            </a:r>
          </a:p>
          <a:p>
            <a:pPr marL="0" indent="0">
              <a:buNone/>
            </a:pPr>
            <a:r>
              <a:rPr lang="en-GB" dirty="0">
                <a:solidFill>
                  <a:srgbClr val="000000"/>
                </a:solidFill>
                <a:effectLst/>
                <a:latin typeface="Arial" panose="020B0604020202020204" pitchFamily="34" charset="0"/>
              </a:rPr>
              <a:t>3.2.9. - </a:t>
            </a:r>
            <a:r>
              <a:rPr lang="en-GB" dirty="0">
                <a:solidFill>
                  <a:srgbClr val="000000"/>
                </a:solidFill>
                <a:latin typeface="Arial" panose="020B0604020202020204" pitchFamily="34" charset="0"/>
              </a:rPr>
              <a:t>Adf</a:t>
            </a:r>
            <a:r>
              <a:rPr lang="en-GB" dirty="0">
                <a:solidFill>
                  <a:srgbClr val="000000"/>
                </a:solidFill>
                <a:effectLst/>
                <a:latin typeface="Arial" panose="020B0604020202020204" pitchFamily="34" charset="0"/>
              </a:rPr>
              <a:t>yfyrio'n feirniadol ar berfformiad ei hun mewn sefyllfaoedd cymhleth i:</a:t>
            </a:r>
          </a:p>
          <a:p>
            <a:pPr marL="0" indent="0">
              <a:buNone/>
            </a:pPr>
            <a:r>
              <a:rPr lang="en-GB" dirty="0">
                <a:solidFill>
                  <a:srgbClr val="000000"/>
                </a:solidFill>
                <a:effectLst/>
                <a:latin typeface="Arial" panose="020B0604020202020204" pitchFamily="34" charset="0"/>
              </a:rPr>
              <a:t>• Nodi arferion da</a:t>
            </a:r>
          </a:p>
          <a:p>
            <a:pPr marL="0" indent="0">
              <a:buNone/>
            </a:pPr>
            <a:r>
              <a:rPr lang="en-GB" dirty="0">
                <a:solidFill>
                  <a:srgbClr val="000000"/>
                </a:solidFill>
                <a:effectLst/>
                <a:latin typeface="Arial" panose="020B0604020202020204" pitchFamily="34" charset="0"/>
              </a:rPr>
              <a:t>• Nodi </a:t>
            </a:r>
            <a:r>
              <a:rPr lang="en-GB" dirty="0">
                <a:solidFill>
                  <a:srgbClr val="000000"/>
                </a:solidFill>
                <a:latin typeface="Arial" panose="020B0604020202020204" pitchFamily="34" charset="0"/>
              </a:rPr>
              <a:t>agweddau o </a:t>
            </a:r>
            <a:r>
              <a:rPr lang="en-GB" dirty="0">
                <a:solidFill>
                  <a:srgbClr val="000000"/>
                </a:solidFill>
                <a:effectLst/>
                <a:latin typeface="Arial" panose="020B0604020202020204" pitchFamily="34" charset="0"/>
              </a:rPr>
              <a:t>ymarfer y mae angen eu datblygu</a:t>
            </a:r>
          </a:p>
          <a:p>
            <a:pPr marL="0" indent="0">
              <a:buNone/>
            </a:pPr>
            <a:r>
              <a:rPr lang="en-GB" dirty="0">
                <a:solidFill>
                  <a:srgbClr val="000000"/>
                </a:solidFill>
                <a:effectLst/>
                <a:latin typeface="Arial" panose="020B0604020202020204" pitchFamily="34" charset="0"/>
              </a:rPr>
              <a:t>• Ddatblygu a chryfhau gwytnwch personol</a:t>
            </a:r>
            <a:endParaRPr lang="en-US" dirty="0"/>
          </a:p>
        </p:txBody>
      </p:sp>
      <p:sp>
        <p:nvSpPr>
          <p:cNvPr id="7" name="Slide Number Placeholder 6">
            <a:extLst>
              <a:ext uri="{FF2B5EF4-FFF2-40B4-BE49-F238E27FC236}">
                <a16:creationId xmlns:a16="http://schemas.microsoft.com/office/drawing/2014/main" id="{1AC653E8-C043-64B8-1027-9060C40D400B}"/>
              </a:ext>
            </a:extLst>
          </p:cNvPr>
          <p:cNvSpPr>
            <a:spLocks noGrp="1"/>
          </p:cNvSpPr>
          <p:nvPr>
            <p:ph type="sldNum" sz="quarter" idx="12"/>
          </p:nvPr>
        </p:nvSpPr>
        <p:spPr/>
        <p:txBody>
          <a:bodyPr/>
          <a:lstStyle/>
          <a:p>
            <a:fld id="{35470E4D-CFB8-FE4B-A9A4-B32541D0D757}" type="slidenum">
              <a:rPr lang="en-US" smtClean="0"/>
              <a:t>27</a:t>
            </a:fld>
            <a:endParaRPr lang="en-US" dirty="0"/>
          </a:p>
        </p:txBody>
      </p:sp>
      <p:sp>
        <p:nvSpPr>
          <p:cNvPr id="8" name="Footer Placeholder 7">
            <a:extLst>
              <a:ext uri="{FF2B5EF4-FFF2-40B4-BE49-F238E27FC236}">
                <a16:creationId xmlns:a16="http://schemas.microsoft.com/office/drawing/2014/main" id="{5D22A290-6D94-7061-6B85-DB1BE4D0A47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41078267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Rot="1" noChangeArrowheads="1"/>
          </p:cNvSpPr>
          <p:nvPr>
            <p:ph type="title"/>
          </p:nvPr>
        </p:nvSpPr>
        <p:spPr>
          <a:xfrm>
            <a:off x="556684" y="387878"/>
            <a:ext cx="10972800" cy="951593"/>
          </a:xfrm>
        </p:spPr>
        <p:txBody>
          <a:bodyPr>
            <a:noAutofit/>
          </a:bodyPr>
          <a:lstStyle/>
          <a:p>
            <a:r>
              <a:rPr lang="cy-GB" dirty="0"/>
              <a:t>Gwytnwch a Chydweithio</a:t>
            </a:r>
            <a:endParaRPr lang="en-GB" sz="4400" dirty="0"/>
          </a:p>
        </p:txBody>
      </p:sp>
      <p:sp>
        <p:nvSpPr>
          <p:cNvPr id="6148" name="Rectangle 4"/>
          <p:cNvSpPr>
            <a:spLocks noGrp="1" noRot="1" noChangeArrowheads="1"/>
          </p:cNvSpPr>
          <p:nvPr>
            <p:ph sz="quarter" idx="2"/>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9" name="Rectangle 5"/>
          <p:cNvSpPr>
            <a:spLocks noGrp="1" noRot="1" noChangeArrowheads="1"/>
          </p:cNvSpPr>
          <p:nvPr>
            <p:ph sz="quarter" idx="4"/>
          </p:nvPr>
        </p:nvSpPr>
        <p:spPr>
          <a:xfrm>
            <a:off x="556684" y="1086928"/>
            <a:ext cx="8949625" cy="5822428"/>
          </a:xfrm>
        </p:spPr>
        <p:txBody>
          <a:bodyPr>
            <a:normAutofit/>
          </a:bodyPr>
          <a:lstStyle/>
          <a:p>
            <a:pPr marL="0" indent="0">
              <a:lnSpc>
                <a:spcPct val="90000"/>
              </a:lnSpc>
              <a:buNone/>
            </a:pPr>
            <a:r>
              <a:rPr lang="en-GB" sz="2800" dirty="0">
                <a:sym typeface="Arial" charset="0"/>
              </a:rPr>
              <a:t>Bu i ymchwil a wnaed mewn perthynas â datblygiad proffesiynol gweithwyr sydd newydd gymhwyso adnabod dau brif ffactor sy’n sicrhau fod gweithwyr cymdeithasol yn: </a:t>
            </a:r>
          </a:p>
          <a:p>
            <a:r>
              <a:rPr lang="en-GB" sz="2800" dirty="0">
                <a:sym typeface="Arial" charset="0"/>
              </a:rPr>
              <a:t>Fwy gwydn yn erbyn straen </a:t>
            </a:r>
          </a:p>
          <a:p>
            <a:r>
              <a:rPr lang="en-GB" sz="2800" dirty="0">
                <a:sym typeface="Arial" charset="0"/>
              </a:rPr>
              <a:t>Meithrin eu llesiant eu hunain a llesiant eraill </a:t>
            </a:r>
          </a:p>
          <a:p>
            <a:r>
              <a:rPr lang="en-GB" sz="2800" dirty="0">
                <a:sym typeface="Arial" charset="0"/>
              </a:rPr>
              <a:t>Dod yn “weithwyr cymdeithasol sy’n hedfan” yn dilyn eu blwyddyn gyntaf o ymarfer </a:t>
            </a:r>
          </a:p>
          <a:p>
            <a:pPr marL="0" indent="0">
              <a:lnSpc>
                <a:spcPct val="90000"/>
              </a:lnSpc>
              <a:buNone/>
            </a:pPr>
            <a:r>
              <a:rPr lang="en-GB" sz="2800" dirty="0">
                <a:sym typeface="Arial" charset="0"/>
              </a:rPr>
              <a:t>         Y ddau ffactor yw:</a:t>
            </a:r>
          </a:p>
          <a:p>
            <a:r>
              <a:rPr lang="en-GB" sz="2800" dirty="0">
                <a:sym typeface="Arial" charset="0"/>
              </a:rPr>
              <a:t>Deallusrwydd Emosiynol</a:t>
            </a:r>
          </a:p>
          <a:p>
            <a:r>
              <a:rPr lang="en-GB" sz="2800" dirty="0">
                <a:sym typeface="Arial" charset="0"/>
              </a:rPr>
              <a:t>Adfyfyrio</a:t>
            </a:r>
          </a:p>
          <a:p>
            <a:pPr marL="0" indent="0">
              <a:lnSpc>
                <a:spcPct val="90000"/>
              </a:lnSpc>
              <a:buNone/>
            </a:pPr>
            <a:r>
              <a:rPr lang="en-GB" sz="2800" dirty="0">
                <a:sym typeface="Arial" charset="0"/>
              </a:rPr>
              <a:t>Grant a Kinman (2009)</a:t>
            </a:r>
          </a:p>
          <a:p>
            <a:pPr marL="109537" indent="0">
              <a:buNone/>
            </a:pPr>
            <a:r>
              <a:rPr lang="en-GB" sz="1400" dirty="0">
                <a:sym typeface="Arial" charset="0"/>
              </a:rPr>
              <a:t>                                                         Grant and Kinman’s (2009)</a:t>
            </a:r>
            <a:endParaRPr lang="en-GB" sz="1400" dirty="0"/>
          </a:p>
          <a:p>
            <a:pPr>
              <a:lnSpc>
                <a:spcPct val="90000"/>
              </a:lnSpc>
            </a:pPr>
            <a:endParaRPr lang="en-GB" sz="2000" dirty="0">
              <a:sym typeface="Arial" charset="0"/>
            </a:endParaRPr>
          </a:p>
          <a:p>
            <a:pPr>
              <a:lnSpc>
                <a:spcPct val="90000"/>
              </a:lnSpc>
            </a:pPr>
            <a:endParaRPr lang="en-GB" sz="2000" dirty="0"/>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28</a:t>
            </a:fld>
            <a:endParaRPr lang="en-GB" sz="2800" b="1" dirty="0">
              <a:solidFill>
                <a:schemeClr val="bg1"/>
              </a:solidFill>
            </a:endParaRPr>
          </a:p>
        </p:txBody>
      </p:sp>
      <p:pic>
        <p:nvPicPr>
          <p:cNvPr id="11" name="Picture 10">
            <a:extLst>
              <a:ext uri="{FF2B5EF4-FFF2-40B4-BE49-F238E27FC236}">
                <a16:creationId xmlns:a16="http://schemas.microsoft.com/office/drawing/2014/main" id="{74408B7D-3A3C-F2BA-1AC0-5D8E8F2FCD3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292423" y="3999283"/>
            <a:ext cx="3059789" cy="2261844"/>
          </a:xfrm>
          <a:prstGeom prst="rect">
            <a:avLst/>
          </a:prstGeom>
        </p:spPr>
      </p:pic>
      <p:sp>
        <p:nvSpPr>
          <p:cNvPr id="2" name="Footer Placeholder 1">
            <a:extLst>
              <a:ext uri="{FF2B5EF4-FFF2-40B4-BE49-F238E27FC236}">
                <a16:creationId xmlns:a16="http://schemas.microsoft.com/office/drawing/2014/main" id="{007413D4-BA17-520F-C886-A0765308E0B9}"/>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Oval 6">
            <a:extLst>
              <a:ext uri="{FF2B5EF4-FFF2-40B4-BE49-F238E27FC236}">
                <a16:creationId xmlns:a16="http://schemas.microsoft.com/office/drawing/2014/main" id="{9C8C27F5-ACD6-B06B-E0E5-B522949A0CA9}"/>
              </a:ext>
            </a:extLst>
          </p:cNvPr>
          <p:cNvSpPr>
            <a:spLocks noChangeArrowheads="1"/>
          </p:cNvSpPr>
          <p:nvPr/>
        </p:nvSpPr>
        <p:spPr bwMode="auto">
          <a:xfrm>
            <a:off x="4616801" y="4731006"/>
            <a:ext cx="3060397" cy="1978404"/>
          </a:xfrm>
          <a:prstGeom prst="ellipse">
            <a:avLst/>
          </a:prstGeom>
          <a:solidFill>
            <a:srgbClr val="00B050"/>
          </a:solidFill>
          <a:ln w="9525">
            <a:solidFill>
              <a:srgbClr val="000000"/>
            </a:solidFill>
            <a:round/>
            <a:headEnd/>
            <a:tailEnd/>
          </a:ln>
        </p:spPr>
        <p:txBody>
          <a:bodyPr rot="0" vert="horz" wrap="square" lIns="91440" tIns="45720" rIns="91440" bIns="45720" anchor="t" anchorCtr="0" upright="1">
            <a:noAutofit/>
          </a:bodyPr>
          <a:lstStyle/>
          <a:p>
            <a:pPr algn="ctr" defTabSz="822960">
              <a:spcAft>
                <a:spcPts val="600"/>
              </a:spcAft>
            </a:pPr>
            <a:r>
              <a:rPr lang="en-GB" kern="1200" dirty="0">
                <a:solidFill>
                  <a:schemeClr val="bg1"/>
                </a:solidFill>
                <a:latin typeface="Calibri" panose="020F0502020204030204" pitchFamily="34" charset="0"/>
                <a:ea typeface="+mn-ea"/>
                <a:cs typeface="Times New Roman" panose="02020603050405020304" pitchFamily="18" charset="0"/>
              </a:rPr>
              <a:t>Cydweithio </a:t>
            </a:r>
            <a:r>
              <a:rPr lang="en-GB" dirty="0">
                <a:solidFill>
                  <a:schemeClr val="bg1"/>
                </a:solidFill>
                <a:latin typeface="Calibri" panose="020F0502020204030204" pitchFamily="34" charset="0"/>
                <a:cs typeface="Times New Roman" panose="02020603050405020304" pitchFamily="18" charset="0"/>
              </a:rPr>
              <a:t>R</a:t>
            </a:r>
            <a:r>
              <a:rPr lang="en-GB" kern="1200" dirty="0">
                <a:solidFill>
                  <a:schemeClr val="bg1"/>
                </a:solidFill>
                <a:latin typeface="Calibri" panose="020F0502020204030204" pitchFamily="34" charset="0"/>
                <a:ea typeface="+mn-ea"/>
                <a:cs typeface="Times New Roman" panose="02020603050405020304" pitchFamily="18" charset="0"/>
              </a:rPr>
              <a:t>hyngbroffesiynol ac Adeiladu a Chynnal Perthnasau</a:t>
            </a:r>
            <a:endParaRPr lang="en-GB"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graphicFrame>
        <p:nvGraphicFramePr>
          <p:cNvPr id="8" name="Table 7">
            <a:extLst>
              <a:ext uri="{FF2B5EF4-FFF2-40B4-BE49-F238E27FC236}">
                <a16:creationId xmlns:a16="http://schemas.microsoft.com/office/drawing/2014/main" id="{66452A3F-F9BA-5785-9D94-AF89C03938D8}"/>
              </a:ext>
            </a:extLst>
          </p:cNvPr>
          <p:cNvGraphicFramePr>
            <a:graphicFrameLocks noGrp="1"/>
          </p:cNvGraphicFramePr>
          <p:nvPr>
            <p:extLst>
              <p:ext uri="{D42A27DB-BD31-4B8C-83A1-F6EECF244321}">
                <p14:modId xmlns:p14="http://schemas.microsoft.com/office/powerpoint/2010/main" val="3721817282"/>
              </p:ext>
            </p:extLst>
          </p:nvPr>
        </p:nvGraphicFramePr>
        <p:xfrm>
          <a:off x="1065855" y="870525"/>
          <a:ext cx="3476684" cy="4966210"/>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557903885"/>
                    </a:ext>
                  </a:extLst>
                </a:gridCol>
              </a:tblGrid>
              <a:tr h="40361">
                <a:tc>
                  <a:txBody>
                    <a:bodyPr/>
                    <a:lstStyle/>
                    <a:p>
                      <a:pPr algn="ctr"/>
                      <a:r>
                        <a:rPr lang="en-GB" sz="1800" dirty="0">
                          <a:effectLst/>
                          <a:latin typeface="Calibri" panose="020F0502020204030204" pitchFamily="34" charset="0"/>
                          <a:ea typeface="Calibri" panose="020F0502020204030204" pitchFamily="34" charset="0"/>
                          <a:cs typeface="Times New Roman" panose="02020603050405020304" pitchFamily="18" charset="0"/>
                        </a:rPr>
                        <a:t>Sgiliau Rhyngbersonol</a:t>
                      </a:r>
                    </a:p>
                  </a:txBody>
                  <a:tcPr marL="68580" marR="68580" marT="0" marB="0"/>
                </a:tc>
                <a:extLst>
                  <a:ext uri="{0D108BD9-81ED-4DB2-BD59-A6C34878D82A}">
                    <a16:rowId xmlns:a16="http://schemas.microsoft.com/office/drawing/2014/main" val="3511614735"/>
                  </a:ext>
                </a:extLst>
              </a:tr>
              <a:tr h="1171537">
                <a:tc>
                  <a:txBody>
                    <a:bodyPr/>
                    <a:lstStyle/>
                    <a:p>
                      <a:pPr marL="342900" lvl="0" indent="-342900" algn="l">
                        <a:buFont typeface="Symbol" pitchFamily="2" charset="2"/>
                        <a:buChar char=""/>
                      </a:pPr>
                      <a:r>
                        <a:rPr lang="en-GB" sz="1800" dirty="0">
                          <a:effectLst/>
                        </a:rPr>
                        <a:t>Sgiliau Cyfathrebu (trafod, gwrando, mynegi, delio â gwrthdaro).</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986268275"/>
                  </a:ext>
                </a:extLst>
              </a:tr>
              <a:tr h="749773">
                <a:tc>
                  <a:txBody>
                    <a:bodyPr/>
                    <a:lstStyle/>
                    <a:p>
                      <a:pPr marL="342900" lvl="0" indent="-342900" algn="l">
                        <a:buFont typeface="Symbol" pitchFamily="2" charset="2"/>
                        <a:buChar char=""/>
                      </a:pPr>
                      <a:r>
                        <a:rPr lang="en-GB" sz="1800" dirty="0">
                          <a:effectLst/>
                        </a:rPr>
                        <a:t>Sgiliau i reoli perthnasau rhyngbersonol.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27465112"/>
                  </a:ext>
                </a:extLst>
              </a:tr>
              <a:tr h="374887">
                <a:tc>
                  <a:txBody>
                    <a:bodyPr/>
                    <a:lstStyle/>
                    <a:p>
                      <a:pPr marL="342900" lvl="0" indent="-342900" algn="l">
                        <a:buFont typeface="Symbol" pitchFamily="2" charset="2"/>
                        <a:buChar char=""/>
                      </a:pPr>
                      <a:r>
                        <a:rPr lang="en-GB" sz="1800" dirty="0">
                          <a:effectLst/>
                        </a:rPr>
                        <a:t>Empathi</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91581532"/>
                  </a:ext>
                </a:extLst>
              </a:tr>
              <a:tr h="749773">
                <a:tc>
                  <a:txBody>
                    <a:bodyPr/>
                    <a:lstStyle/>
                    <a:p>
                      <a:pPr marL="342900" lvl="0" indent="-342900" algn="l">
                        <a:buFont typeface="Symbol" pitchFamily="2" charset="2"/>
                        <a:buChar char=""/>
                      </a:pPr>
                      <a:r>
                        <a:rPr lang="en-GB" sz="1800" dirty="0">
                          <a:effectLst/>
                        </a:rPr>
                        <a:t>Sgiliau ymarfer cyfannol, sy’n canolbwyntio ar yr unigolyn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47412249"/>
                  </a:ext>
                </a:extLst>
              </a:tr>
              <a:tr h="685188">
                <a:tc>
                  <a:txBody>
                    <a:bodyPr/>
                    <a:lstStyle/>
                    <a:p>
                      <a:pPr marL="342900" lvl="0" indent="-342900" algn="l">
                        <a:buFont typeface="Symbol" pitchFamily="2" charset="2"/>
                        <a:buChar char=""/>
                      </a:pPr>
                      <a:r>
                        <a:rPr lang="en-GB" sz="1800" dirty="0">
                          <a:effectLst/>
                        </a:rPr>
                        <a:t>Sgiliau i arddangos ymddiriedaeth, parch a gonestrwydd.</a:t>
                      </a:r>
                    </a:p>
                    <a:p>
                      <a:pPr marL="342900" lvl="0" indent="-342900" algn="l">
                        <a:buFont typeface="Symbol" pitchFamily="2" charset="2"/>
                        <a:buChar char=""/>
                      </a:pPr>
                      <a:r>
                        <a:rPr lang="en-GB" sz="1800" dirty="0">
                          <a:effectLst/>
                        </a:rPr>
                        <a:t>Gwerthfawrogi adborth gan unigolion/teuluoedd/gofalwyr ar ein hymarfer</a:t>
                      </a:r>
                    </a:p>
                  </a:txBody>
                  <a:tcPr marL="68580" marR="68580" marT="0" marB="0"/>
                </a:tc>
                <a:extLst>
                  <a:ext uri="{0D108BD9-81ED-4DB2-BD59-A6C34878D82A}">
                    <a16:rowId xmlns:a16="http://schemas.microsoft.com/office/drawing/2014/main" val="3485753341"/>
                  </a:ext>
                </a:extLst>
              </a:tr>
            </a:tbl>
          </a:graphicData>
        </a:graphic>
      </p:graphicFrame>
      <p:cxnSp>
        <p:nvCxnSpPr>
          <p:cNvPr id="9" name="AutoShape 3">
            <a:extLst>
              <a:ext uri="{FF2B5EF4-FFF2-40B4-BE49-F238E27FC236}">
                <a16:creationId xmlns:a16="http://schemas.microsoft.com/office/drawing/2014/main" id="{A025F27C-D867-E18C-0848-FE71B2C09B4C}"/>
              </a:ext>
            </a:extLst>
          </p:cNvPr>
          <p:cNvCxnSpPr>
            <a:cxnSpLocks noChangeShapeType="1"/>
          </p:cNvCxnSpPr>
          <p:nvPr/>
        </p:nvCxnSpPr>
        <p:spPr bwMode="auto">
          <a:xfrm flipH="1" flipV="1">
            <a:off x="4753912" y="3316644"/>
            <a:ext cx="1064422" cy="1362573"/>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graphicFrame>
        <p:nvGraphicFramePr>
          <p:cNvPr id="10" name="Table 9">
            <a:extLst>
              <a:ext uri="{FF2B5EF4-FFF2-40B4-BE49-F238E27FC236}">
                <a16:creationId xmlns:a16="http://schemas.microsoft.com/office/drawing/2014/main" id="{0C53FCB3-C550-3821-69FB-4855257AD8DD}"/>
              </a:ext>
            </a:extLst>
          </p:cNvPr>
          <p:cNvGraphicFramePr>
            <a:graphicFrameLocks noGrp="1"/>
          </p:cNvGraphicFramePr>
          <p:nvPr>
            <p:extLst>
              <p:ext uri="{D42A27DB-BD31-4B8C-83A1-F6EECF244321}">
                <p14:modId xmlns:p14="http://schemas.microsoft.com/office/powerpoint/2010/main" val="233851195"/>
              </p:ext>
            </p:extLst>
          </p:nvPr>
        </p:nvGraphicFramePr>
        <p:xfrm>
          <a:off x="7872415" y="1062990"/>
          <a:ext cx="3476684" cy="4080187"/>
        </p:xfrm>
        <a:graphic>
          <a:graphicData uri="http://schemas.openxmlformats.org/drawingml/2006/table">
            <a:tbl>
              <a:tblPr firstRow="1" firstCol="1" bandRow="1">
                <a:tableStyleId>{5C22544A-7EE6-4342-B048-85BDC9FD1C3A}</a:tableStyleId>
              </a:tblPr>
              <a:tblGrid>
                <a:gridCol w="3476684">
                  <a:extLst>
                    <a:ext uri="{9D8B030D-6E8A-4147-A177-3AD203B41FA5}">
                      <a16:colId xmlns:a16="http://schemas.microsoft.com/office/drawing/2014/main" val="1460733739"/>
                    </a:ext>
                  </a:extLst>
                </a:gridCol>
              </a:tblGrid>
              <a:tr h="174754">
                <a:tc>
                  <a:txBody>
                    <a:bodyPr/>
                    <a:lstStyle/>
                    <a:p>
                      <a:pPr algn="ctr"/>
                      <a:r>
                        <a:rPr lang="en-GB" sz="1800" dirty="0">
                          <a:effectLst/>
                        </a:rPr>
                        <a:t>Sgiliau Personol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30077508"/>
                  </a:ext>
                </a:extLst>
              </a:tr>
              <a:tr h="377616">
                <a:tc>
                  <a:txBody>
                    <a:bodyPr/>
                    <a:lstStyle/>
                    <a:p>
                      <a:pPr marL="342900" lvl="0" indent="-342900" algn="l">
                        <a:buFont typeface="Symbol" pitchFamily="2" charset="2"/>
                        <a:buChar char=""/>
                      </a:pPr>
                      <a:r>
                        <a:rPr lang="en-GB" sz="1800" dirty="0">
                          <a:effectLst/>
                        </a:rPr>
                        <a:t>Hunanymwybyddiaeth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635908836"/>
                  </a:ext>
                </a:extLst>
              </a:tr>
              <a:tr h="449761">
                <a:tc>
                  <a:txBody>
                    <a:bodyPr/>
                    <a:lstStyle/>
                    <a:p>
                      <a:pPr marL="342900" lvl="0" indent="-342900" algn="l">
                        <a:buFont typeface="Symbol" pitchFamily="2"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Atgyrchedd</a:t>
                      </a:r>
                    </a:p>
                  </a:txBody>
                  <a:tcPr marL="68580" marR="68580" marT="0" marB="0"/>
                </a:tc>
                <a:extLst>
                  <a:ext uri="{0D108BD9-81ED-4DB2-BD59-A6C34878D82A}">
                    <a16:rowId xmlns:a16="http://schemas.microsoft.com/office/drawing/2014/main" val="3394042440"/>
                  </a:ext>
                </a:extLst>
              </a:tr>
              <a:tr h="569931">
                <a:tc>
                  <a:txBody>
                    <a:bodyPr/>
                    <a:lstStyle/>
                    <a:p>
                      <a:pPr marL="342900" lvl="0" indent="-342900" algn="l">
                        <a:buFont typeface="Symbol" pitchFamily="2" charset="2"/>
                        <a:buChar char=""/>
                      </a:pPr>
                      <a:r>
                        <a:rPr lang="en-GB" sz="1800" dirty="0">
                          <a:effectLst/>
                        </a:rPr>
                        <a:t>Sgiliau i allu ymarfer yn hyderus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81407619"/>
                  </a:ext>
                </a:extLst>
              </a:tr>
              <a:tr h="569931">
                <a:tc>
                  <a:txBody>
                    <a:bodyPr/>
                    <a:lstStyle/>
                    <a:p>
                      <a:pPr marL="342900" lvl="0" indent="-342900" algn="l">
                        <a:buFont typeface="Symbol" pitchFamily="2" charset="2"/>
                        <a:buChar char=""/>
                      </a:pPr>
                      <a:r>
                        <a:rPr lang="en-GB" sz="1800" dirty="0">
                          <a:effectLst/>
                        </a:rPr>
                        <a:t>Ymwybyddiaeth a deallusrwydd emosiynol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345000302"/>
                  </a:ext>
                </a:extLst>
              </a:tr>
              <a:tr h="449761">
                <a:tc>
                  <a:txBody>
                    <a:bodyPr/>
                    <a:lstStyle/>
                    <a:p>
                      <a:pPr marL="342900" lvl="0" indent="-342900" algn="l">
                        <a:buFont typeface="Symbol" pitchFamily="2" charset="2"/>
                        <a:buChar char=""/>
                      </a:pPr>
                      <a:r>
                        <a:rPr lang="en-GB" sz="1800" dirty="0">
                          <a:effectLst/>
                        </a:rPr>
                        <a:t>Gwerthoedd cadarn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93934373"/>
                  </a:ext>
                </a:extLst>
              </a:tr>
              <a:tr h="449761">
                <a:tc>
                  <a:txBody>
                    <a:bodyPr/>
                    <a:lstStyle/>
                    <a:p>
                      <a:pPr marL="342900" lvl="0" indent="-342900" algn="l">
                        <a:buFont typeface="Symbol" pitchFamily="2" charset="2"/>
                        <a:buChar char=""/>
                      </a:pPr>
                      <a:r>
                        <a:rPr lang="en-GB" sz="1800" dirty="0">
                          <a:effectLst/>
                        </a:rPr>
                        <a:t>Sgiliau datrys problemau</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09812112"/>
                  </a:ext>
                </a:extLst>
              </a:tr>
              <a:tr h="489345">
                <a:tc>
                  <a:txBody>
                    <a:bodyPr/>
                    <a:lstStyle/>
                    <a:p>
                      <a:pPr marL="342900" lvl="0" indent="-342900" algn="l">
                        <a:buFont typeface="Symbol" pitchFamily="2" charset="2"/>
                        <a:buChar char=""/>
                      </a:pPr>
                      <a:r>
                        <a:rPr lang="en-GB" sz="1800" dirty="0">
                          <a:effectLst/>
                        </a:rPr>
                        <a:t>Meddwl yn feirniadol</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21427644"/>
                  </a:ext>
                </a:extLst>
              </a:tr>
              <a:tr h="449761">
                <a:tc>
                  <a:txBody>
                    <a:bodyPr/>
                    <a:lstStyle/>
                    <a:p>
                      <a:pPr marL="342900" lvl="0" indent="-342900" algn="l">
                        <a:buFont typeface="Symbol" pitchFamily="2" charset="2"/>
                        <a:buChar char=""/>
                      </a:pPr>
                      <a:r>
                        <a:rPr lang="en-GB" sz="1800" dirty="0">
                          <a:effectLst/>
                        </a:rPr>
                        <a:t>Ymdeimlad o gyfrifoldeb</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773497767"/>
                  </a:ext>
                </a:extLst>
              </a:tr>
            </a:tbl>
          </a:graphicData>
        </a:graphic>
      </p:graphicFrame>
      <p:cxnSp>
        <p:nvCxnSpPr>
          <p:cNvPr id="11" name="AutoShape 4">
            <a:extLst>
              <a:ext uri="{FF2B5EF4-FFF2-40B4-BE49-F238E27FC236}">
                <a16:creationId xmlns:a16="http://schemas.microsoft.com/office/drawing/2014/main" id="{C573BFC6-29C5-1843-0FD3-6F7D01E4FE45}"/>
              </a:ext>
            </a:extLst>
          </p:cNvPr>
          <p:cNvCxnSpPr>
            <a:cxnSpLocks noChangeShapeType="1"/>
          </p:cNvCxnSpPr>
          <p:nvPr/>
        </p:nvCxnSpPr>
        <p:spPr bwMode="auto">
          <a:xfrm flipV="1">
            <a:off x="6743428" y="3252029"/>
            <a:ext cx="831219" cy="1480609"/>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DD5237F6-73B5-933F-2394-FCE3DDF97EDB}"/>
              </a:ext>
            </a:extLst>
          </p:cNvPr>
          <p:cNvSpPr txBox="1"/>
          <p:nvPr/>
        </p:nvSpPr>
        <p:spPr>
          <a:xfrm>
            <a:off x="1159167" y="285750"/>
            <a:ext cx="10189931" cy="584775"/>
          </a:xfrm>
          <a:prstGeom prst="rect">
            <a:avLst/>
          </a:prstGeom>
          <a:noFill/>
        </p:spPr>
        <p:txBody>
          <a:bodyPr wrap="square" rtlCol="0">
            <a:spAutoFit/>
          </a:bodyPr>
          <a:lstStyle/>
          <a:p>
            <a:pPr algn="ctr"/>
            <a:r>
              <a:rPr lang="en-US" sz="3200" b="1" dirty="0"/>
              <a:t>Sgiliau Cydweithio</a:t>
            </a:r>
          </a:p>
        </p:txBody>
      </p:sp>
      <p:sp>
        <p:nvSpPr>
          <p:cNvPr id="2" name="Slide Number Placeholder 1">
            <a:extLst>
              <a:ext uri="{FF2B5EF4-FFF2-40B4-BE49-F238E27FC236}">
                <a16:creationId xmlns:a16="http://schemas.microsoft.com/office/drawing/2014/main" id="{98C1AB77-BFD9-7443-55C2-6B3321946EB1}"/>
              </a:ext>
            </a:extLst>
          </p:cNvPr>
          <p:cNvSpPr>
            <a:spLocks noGrp="1"/>
          </p:cNvSpPr>
          <p:nvPr>
            <p:ph type="sldNum" sz="quarter" idx="12"/>
          </p:nvPr>
        </p:nvSpPr>
        <p:spPr/>
        <p:txBody>
          <a:bodyPr/>
          <a:lstStyle/>
          <a:p>
            <a:fld id="{35470E4D-CFB8-FE4B-A9A4-B32541D0D757}" type="slidenum">
              <a:rPr lang="en-US" smtClean="0"/>
              <a:t>29</a:t>
            </a:fld>
            <a:endParaRPr lang="en-US" dirty="0"/>
          </a:p>
        </p:txBody>
      </p:sp>
      <p:sp>
        <p:nvSpPr>
          <p:cNvPr id="3" name="Footer Placeholder 2">
            <a:extLst>
              <a:ext uri="{FF2B5EF4-FFF2-40B4-BE49-F238E27FC236}">
                <a16:creationId xmlns:a16="http://schemas.microsoft.com/office/drawing/2014/main" id="{705DD282-FFB3-D43B-27BA-A0B899149A01}"/>
              </a:ext>
            </a:extLst>
          </p:cNvPr>
          <p:cNvSpPr>
            <a:spLocks noGrp="1"/>
          </p:cNvSpPr>
          <p:nvPr>
            <p:ph type="ftr" sz="quarter" idx="11"/>
          </p:nvPr>
        </p:nvSpPr>
        <p:spPr>
          <a:xfrm>
            <a:off x="56182" y="6391910"/>
            <a:ext cx="4114800" cy="365125"/>
          </a:xfrm>
        </p:spPr>
        <p:txBody>
          <a:bodyPr/>
          <a:lstStyle/>
          <a:p>
            <a:r>
              <a:rPr lang="en-US" dirty="0"/>
              <a:t>PORTH AGORED Consolidation of Social Work Practice</a:t>
            </a:r>
          </a:p>
        </p:txBody>
      </p:sp>
    </p:spTree>
    <p:extLst>
      <p:ext uri="{BB962C8B-B14F-4D97-AF65-F5344CB8AC3E}">
        <p14:creationId xmlns:p14="http://schemas.microsoft.com/office/powerpoint/2010/main" val="1181968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A373C157-0CAC-459D-6C54-82F1E95DC46C}"/>
              </a:ext>
            </a:extLst>
          </p:cNvPr>
          <p:cNvSpPr>
            <a:spLocks noGrp="1"/>
          </p:cNvSpPr>
          <p:nvPr>
            <p:ph type="title"/>
          </p:nvPr>
        </p:nvSpPr>
        <p:spPr>
          <a:xfrm>
            <a:off x="700643" y="133078"/>
            <a:ext cx="10502741" cy="1600200"/>
          </a:xfrm>
        </p:spPr>
        <p:txBody>
          <a:bodyPr anchor="b">
            <a:normAutofit/>
          </a:bodyPr>
          <a:lstStyle/>
          <a:p>
            <a:r>
              <a:rPr lang="en-GB" sz="3300" b="1" dirty="0">
                <a:effectLst/>
                <a:latin typeface="Arial" panose="020B0604020202020204" pitchFamily="34" charset="0"/>
              </a:rPr>
              <a:t>2. Cydweithio ag unigolion sydd angen gofal a chymorth, eu gofalwyr a gweithwyr proffesiynol eraill</a:t>
            </a:r>
            <a:endParaRPr lang="en-US" sz="3300" dirty="0"/>
          </a:p>
        </p:txBody>
      </p:sp>
      <p:sp>
        <p:nvSpPr>
          <p:cNvPr id="8" name="Content Placeholder 7">
            <a:extLst>
              <a:ext uri="{FF2B5EF4-FFF2-40B4-BE49-F238E27FC236}">
                <a16:creationId xmlns:a16="http://schemas.microsoft.com/office/drawing/2014/main" id="{9EB96AAA-F4C8-7C83-A338-E3A9756ED363}"/>
              </a:ext>
            </a:extLst>
          </p:cNvPr>
          <p:cNvSpPr>
            <a:spLocks noGrp="1"/>
          </p:cNvSpPr>
          <p:nvPr>
            <p:ph idx="1"/>
          </p:nvPr>
        </p:nvSpPr>
        <p:spPr>
          <a:xfrm>
            <a:off x="907541" y="1822072"/>
            <a:ext cx="9269611" cy="4530831"/>
          </a:xfrm>
        </p:spPr>
        <p:txBody>
          <a:bodyPr>
            <a:normAutofit lnSpcReduction="10000"/>
          </a:bodyPr>
          <a:lstStyle/>
          <a:p>
            <a:pPr marL="0" indent="0">
              <a:buNone/>
            </a:pPr>
            <a:r>
              <a:rPr lang="en-GB" sz="2400" b="1" dirty="0"/>
              <a:t>Ymarfer 3 </a:t>
            </a:r>
          </a:p>
          <a:p>
            <a:pPr marL="0" indent="0">
              <a:buNone/>
            </a:pPr>
            <a:r>
              <a:rPr lang="en-GB" sz="2400" b="1" dirty="0"/>
              <a:t>Cwestiwn 2</a:t>
            </a:r>
          </a:p>
          <a:p>
            <a:pPr marL="0" indent="0">
              <a:buNone/>
            </a:pPr>
            <a:r>
              <a:rPr lang="en-GB" sz="2400" dirty="0"/>
              <a:t>Mewn grwpiau bach:</a:t>
            </a:r>
          </a:p>
          <a:p>
            <a:pPr marL="0" indent="0">
              <a:buNone/>
            </a:pPr>
            <a:r>
              <a:rPr lang="en-GB" sz="2400" dirty="0"/>
              <a:t>Defnyddiwch fodel adfyfyriol i</a:t>
            </a:r>
            <a:r>
              <a:rPr lang="en-US" sz="2400" dirty="0"/>
              <a:t>: </a:t>
            </a:r>
          </a:p>
          <a:p>
            <a:r>
              <a:rPr lang="en-US" sz="2400" dirty="0"/>
              <a:t>Edrych yn ôl ar eich profiad hyd yma o gydweithio ag unigolion/teuluoedd a/neu ofalwyr yn ogystal â gweithwyr proffesiynol eraill.</a:t>
            </a:r>
          </a:p>
          <a:p>
            <a:r>
              <a:rPr lang="en-US" sz="2400" dirty="0"/>
              <a:t>Yn seiliedig ar hyn ceisiwch nodi a chyfiawnhau eich anghenion dysgu o dan y canlyniad dysgu hwn dros y 12 mis nesaf.</a:t>
            </a:r>
          </a:p>
          <a:p>
            <a:endParaRPr lang="en-US" sz="2400" dirty="0"/>
          </a:p>
          <a:p>
            <a:r>
              <a:rPr lang="en-GB" sz="2400" b="1" dirty="0">
                <a:effectLst/>
                <a:ea typeface="Calibri" panose="020F0502020204030204" pitchFamily="34" charset="0"/>
                <a:cs typeface="Times New Roman" panose="02020603050405020304" pitchFamily="18" charset="0"/>
              </a:rPr>
              <a:t>Ystyriwch: </a:t>
            </a:r>
            <a:r>
              <a:rPr lang="en-GB" sz="2400" dirty="0">
                <a:effectLst/>
                <a:ea typeface="Calibri" panose="020F0502020204030204" pitchFamily="34" charset="0"/>
                <a:cs typeface="Times New Roman" panose="02020603050405020304" pitchFamily="18" charset="0"/>
              </a:rPr>
              <a:t>Oruchwyliaeth, dysgu, hyfforddiant, ymchwil a sut mae'r rhain wedi cyfrannu at eich datblygiad proffesiynol? </a:t>
            </a:r>
          </a:p>
          <a:p>
            <a:endParaRPr lang="en-US" sz="1600" dirty="0">
              <a:solidFill>
                <a:schemeClr val="tx2"/>
              </a:solidFill>
            </a:endParaRPr>
          </a:p>
          <a:p>
            <a:endParaRPr lang="en-US" sz="1600" dirty="0">
              <a:solidFill>
                <a:schemeClr val="tx2"/>
              </a:solidFill>
            </a:endParaRPr>
          </a:p>
        </p:txBody>
      </p:sp>
      <p:grpSp>
        <p:nvGrpSpPr>
          <p:cNvPr id="30" name="Group 29">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31" name="Freeform: Shape 30">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2" name="Freeform: Shape 31">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34" name="Group 33">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35" name="Freeform: Shape 34">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6" name="Freeform: Shape 35">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38" name="Freeform: Shape 37">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 name="Footer Placeholder 2">
            <a:extLst>
              <a:ext uri="{FF2B5EF4-FFF2-40B4-BE49-F238E27FC236}">
                <a16:creationId xmlns:a16="http://schemas.microsoft.com/office/drawing/2014/main" id="{CFEBDEE7-49E8-669F-45C0-638EED315C7E}"/>
              </a:ext>
            </a:extLst>
          </p:cNvPr>
          <p:cNvSpPr>
            <a:spLocks noGrp="1"/>
          </p:cNvSpPr>
          <p:nvPr>
            <p:ph type="ftr" sz="quarter" idx="11"/>
          </p:nvPr>
        </p:nvSpPr>
        <p:spPr>
          <a:xfrm>
            <a:off x="7223760" y="6356350"/>
            <a:ext cx="4297680" cy="365125"/>
          </a:xfrm>
        </p:spPr>
        <p:txBody>
          <a:bodyPr>
            <a:normAutofit/>
          </a:bodyPr>
          <a:lstStyle/>
          <a:p>
            <a:pPr algn="r">
              <a:spcAft>
                <a:spcPts val="600"/>
              </a:spcAft>
            </a:pPr>
            <a:r>
              <a:rPr lang="en-US" sz="1000" dirty="0">
                <a:solidFill>
                  <a:schemeClr val="tx2"/>
                </a:solidFill>
              </a:rPr>
              <a:t>PORTH AGORED Consolidation of Social Work Practice</a:t>
            </a:r>
          </a:p>
        </p:txBody>
      </p:sp>
      <p:sp>
        <p:nvSpPr>
          <p:cNvPr id="2" name="Slide Number Placeholder 1">
            <a:extLst>
              <a:ext uri="{FF2B5EF4-FFF2-40B4-BE49-F238E27FC236}">
                <a16:creationId xmlns:a16="http://schemas.microsoft.com/office/drawing/2014/main" id="{A0760AB6-92FE-0641-34DD-89153F767D83}"/>
              </a:ext>
            </a:extLst>
          </p:cNvPr>
          <p:cNvSpPr>
            <a:spLocks noGrp="1"/>
          </p:cNvSpPr>
          <p:nvPr>
            <p:ph type="sldNum" sz="quarter" idx="12"/>
          </p:nvPr>
        </p:nvSpPr>
        <p:spPr>
          <a:xfrm>
            <a:off x="11445238" y="6356350"/>
            <a:ext cx="548640" cy="365125"/>
          </a:xfrm>
        </p:spPr>
        <p:txBody>
          <a:bodyPr>
            <a:normAutofit/>
          </a:bodyPr>
          <a:lstStyle/>
          <a:p>
            <a:pPr>
              <a:spcAft>
                <a:spcPts val="600"/>
              </a:spcAft>
            </a:pPr>
            <a:fld id="{35470E4D-CFB8-FE4B-A9A4-B32541D0D757}" type="slidenum">
              <a:rPr lang="en-US">
                <a:solidFill>
                  <a:schemeClr val="tx2"/>
                </a:solidFill>
              </a:rPr>
              <a:pPr>
                <a:spcAft>
                  <a:spcPts val="600"/>
                </a:spcAft>
              </a:pPr>
              <a:t>30</a:t>
            </a:fld>
            <a:endParaRPr lang="en-US" dirty="0">
              <a:solidFill>
                <a:schemeClr val="tx2"/>
              </a:solidFill>
            </a:endParaRPr>
          </a:p>
        </p:txBody>
      </p:sp>
    </p:spTree>
    <p:extLst>
      <p:ext uri="{BB962C8B-B14F-4D97-AF65-F5344CB8AC3E}">
        <p14:creationId xmlns:p14="http://schemas.microsoft.com/office/powerpoint/2010/main" val="41491422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2F090-5EDA-10D7-4148-52A46E10F9B4}"/>
              </a:ext>
            </a:extLst>
          </p:cNvPr>
          <p:cNvSpPr>
            <a:spLocks noGrp="1"/>
          </p:cNvSpPr>
          <p:nvPr>
            <p:ph type="title"/>
          </p:nvPr>
        </p:nvSpPr>
        <p:spPr>
          <a:xfrm>
            <a:off x="746342" y="150673"/>
            <a:ext cx="10515600" cy="1325563"/>
          </a:xfrm>
        </p:spPr>
        <p:txBody>
          <a:bodyPr>
            <a:normAutofit fontScale="90000"/>
          </a:bodyPr>
          <a:lstStyle/>
          <a:p>
            <a:br>
              <a:rPr lang="en-GB" sz="1800" b="1" dirty="0">
                <a:effectLst/>
                <a:latin typeface="Arial" panose="020B0604020202020204" pitchFamily="34" charset="0"/>
              </a:rPr>
            </a:br>
            <a:br>
              <a:rPr lang="en-GB" dirty="0">
                <a:effectLst/>
              </a:rPr>
            </a:br>
            <a:r>
              <a:rPr lang="en-GB" b="1" dirty="0">
                <a:effectLst/>
                <a:latin typeface="+mn-lt"/>
              </a:rPr>
              <a:t>3 - </a:t>
            </a:r>
            <a:r>
              <a:rPr lang="en-GB" sz="4000" b="1" dirty="0">
                <a:latin typeface="Arial" panose="020B0604020202020204" pitchFamily="34" charset="0"/>
              </a:rPr>
              <a:t>C</a:t>
            </a:r>
            <a:r>
              <a:rPr lang="en-GB" sz="4000" b="1" dirty="0">
                <a:effectLst/>
                <a:latin typeface="Arial" panose="020B0604020202020204" pitchFamily="34" charset="0"/>
              </a:rPr>
              <a:t>ymhwyso barn broffesiynol mewn sefyllfaoedd cynyddol gymhleth</a:t>
            </a:r>
            <a:br>
              <a:rPr lang="en-US" dirty="0"/>
            </a:br>
            <a:endParaRPr lang="en-US" dirty="0"/>
          </a:p>
        </p:txBody>
      </p:sp>
      <p:sp>
        <p:nvSpPr>
          <p:cNvPr id="3" name="Text Placeholder 2">
            <a:extLst>
              <a:ext uri="{FF2B5EF4-FFF2-40B4-BE49-F238E27FC236}">
                <a16:creationId xmlns:a16="http://schemas.microsoft.com/office/drawing/2014/main" id="{4BF8C13B-0392-BB0A-5B19-22C18B5AF60B}"/>
              </a:ext>
            </a:extLst>
          </p:cNvPr>
          <p:cNvSpPr>
            <a:spLocks noGrp="1"/>
          </p:cNvSpPr>
          <p:nvPr>
            <p:ph type="body" idx="1"/>
          </p:nvPr>
        </p:nvSpPr>
        <p:spPr>
          <a:xfrm>
            <a:off x="746342" y="1843737"/>
            <a:ext cx="5157787" cy="823912"/>
          </a:xfrm>
        </p:spPr>
        <p:txBody>
          <a:bodyPr>
            <a:normAutofit/>
          </a:bodyPr>
          <a:lstStyle/>
          <a:p>
            <a:r>
              <a:rPr lang="en-GB" sz="3200" b="1" dirty="0">
                <a:effectLst/>
                <a:latin typeface="Arial" panose="020B0604020202020204" pitchFamily="34" charset="0"/>
              </a:rPr>
              <a:t>Canlyniad Dysgu</a:t>
            </a:r>
            <a:endParaRPr lang="en-GB" sz="3200" dirty="0"/>
          </a:p>
          <a:p>
            <a:endParaRPr lang="en-US" dirty="0"/>
          </a:p>
        </p:txBody>
      </p:sp>
      <p:sp>
        <p:nvSpPr>
          <p:cNvPr id="4" name="Content Placeholder 3">
            <a:extLst>
              <a:ext uri="{FF2B5EF4-FFF2-40B4-BE49-F238E27FC236}">
                <a16:creationId xmlns:a16="http://schemas.microsoft.com/office/drawing/2014/main" id="{4C44DE92-7A5F-CBCD-F4C7-1C72EE362CA2}"/>
              </a:ext>
            </a:extLst>
          </p:cNvPr>
          <p:cNvSpPr>
            <a:spLocks noGrp="1"/>
          </p:cNvSpPr>
          <p:nvPr>
            <p:ph sz="half" idx="2"/>
          </p:nvPr>
        </p:nvSpPr>
        <p:spPr>
          <a:xfrm>
            <a:off x="6104155" y="2255693"/>
            <a:ext cx="5157787" cy="3684588"/>
          </a:xfrm>
        </p:spPr>
        <p:txBody>
          <a:bodyPr>
            <a:normAutofit/>
          </a:bodyPr>
          <a:lstStyle/>
          <a:p>
            <a:pPr marL="0" indent="0">
              <a:buNone/>
            </a:pPr>
            <a:r>
              <a:rPr lang="en-GB" dirty="0">
                <a:latin typeface="ArialMT"/>
              </a:rPr>
              <a:t>Gall y dysgwr:</a:t>
            </a:r>
          </a:p>
          <a:p>
            <a:pPr marL="0" indent="0">
              <a:buNone/>
            </a:pPr>
            <a:r>
              <a:rPr lang="en-GB" sz="2800" dirty="0">
                <a:effectLst/>
                <a:latin typeface="ArialMT"/>
              </a:rPr>
              <a:t>3.7.3. Ddefnyddio goruchwyliaeth ac arweiniad i adfyfyrio'n feirniadol ar: </a:t>
            </a:r>
          </a:p>
          <a:p>
            <a:pPr marL="0" indent="0">
              <a:buNone/>
            </a:pPr>
            <a:r>
              <a:rPr lang="en-GB" sz="2800" dirty="0">
                <a:effectLst/>
                <a:latin typeface="ArialMT"/>
              </a:rPr>
              <a:t>• Atebolrwydd proffesiynol </a:t>
            </a:r>
          </a:p>
          <a:p>
            <a:pPr marL="0" indent="0">
              <a:buNone/>
            </a:pPr>
            <a:r>
              <a:rPr lang="en-GB" sz="2800" dirty="0">
                <a:effectLst/>
                <a:latin typeface="ArialMT"/>
              </a:rPr>
              <a:t>• Ddatblygiad proffesiynol</a:t>
            </a:r>
          </a:p>
          <a:p>
            <a:endParaRPr lang="en-US" dirty="0"/>
          </a:p>
        </p:txBody>
      </p:sp>
      <p:sp>
        <p:nvSpPr>
          <p:cNvPr id="5" name="Text Placeholder 4">
            <a:extLst>
              <a:ext uri="{FF2B5EF4-FFF2-40B4-BE49-F238E27FC236}">
                <a16:creationId xmlns:a16="http://schemas.microsoft.com/office/drawing/2014/main" id="{19832F93-AC7E-FD0A-897B-8CA69C96A7F9}"/>
              </a:ext>
            </a:extLst>
          </p:cNvPr>
          <p:cNvSpPr>
            <a:spLocks noGrp="1"/>
          </p:cNvSpPr>
          <p:nvPr>
            <p:ph type="body" sz="quarter" idx="3"/>
          </p:nvPr>
        </p:nvSpPr>
        <p:spPr>
          <a:xfrm>
            <a:off x="6169024" y="1843737"/>
            <a:ext cx="5183188" cy="823912"/>
          </a:xfrm>
        </p:spPr>
        <p:txBody>
          <a:bodyPr>
            <a:normAutofit/>
          </a:bodyPr>
          <a:lstStyle/>
          <a:p>
            <a:r>
              <a:rPr lang="en-GB" sz="3200" b="1" dirty="0">
                <a:effectLst/>
                <a:latin typeface="Arial" panose="020B0604020202020204" pitchFamily="34" charset="0"/>
              </a:rPr>
              <a:t>Meini Prawf Asesu</a:t>
            </a:r>
            <a:endParaRPr lang="en-GB" sz="3200" dirty="0">
              <a:effectLst/>
              <a:latin typeface="Arial" panose="020B0604020202020204" pitchFamily="34" charset="0"/>
            </a:endParaRPr>
          </a:p>
          <a:p>
            <a:endParaRPr lang="en-GB" sz="3200" b="1" dirty="0">
              <a:effectLst/>
              <a:latin typeface="Arial" panose="020B0604020202020204" pitchFamily="34" charset="0"/>
            </a:endParaRPr>
          </a:p>
        </p:txBody>
      </p:sp>
      <p:sp>
        <p:nvSpPr>
          <p:cNvPr id="6" name="Content Placeholder 5">
            <a:extLst>
              <a:ext uri="{FF2B5EF4-FFF2-40B4-BE49-F238E27FC236}">
                <a16:creationId xmlns:a16="http://schemas.microsoft.com/office/drawing/2014/main" id="{06FA876E-3110-71E0-DEC6-AB27CF4783A3}"/>
              </a:ext>
            </a:extLst>
          </p:cNvPr>
          <p:cNvSpPr>
            <a:spLocks noGrp="1"/>
          </p:cNvSpPr>
          <p:nvPr>
            <p:ph sz="quarter" idx="4"/>
          </p:nvPr>
        </p:nvSpPr>
        <p:spPr>
          <a:xfrm>
            <a:off x="668339" y="2348058"/>
            <a:ext cx="5183188" cy="3684588"/>
          </a:xfrm>
        </p:spPr>
        <p:txBody>
          <a:bodyPr>
            <a:normAutofit/>
          </a:bodyPr>
          <a:lstStyle/>
          <a:p>
            <a:pPr marL="0" indent="0">
              <a:buNone/>
            </a:pPr>
            <a:r>
              <a:rPr lang="en-GB" sz="3200" dirty="0">
                <a:effectLst/>
                <a:latin typeface="ArialMT"/>
              </a:rPr>
              <a:t>3.7. - </a:t>
            </a:r>
            <a:r>
              <a:rPr lang="en-GB" sz="3200" dirty="0">
                <a:latin typeface="ArialMT"/>
              </a:rPr>
              <a:t>Y</a:t>
            </a:r>
            <a:r>
              <a:rPr lang="en-GB" sz="3200" dirty="0">
                <a:effectLst/>
                <a:latin typeface="ArialMT"/>
              </a:rPr>
              <a:t>marfer atebolrwydd proffesiynol mewn sefyllfaoedd cynyddol </a:t>
            </a:r>
            <a:r>
              <a:rPr lang="en-GB" sz="3200" dirty="0">
                <a:latin typeface="ArialMT"/>
              </a:rPr>
              <a:t>g</a:t>
            </a:r>
            <a:r>
              <a:rPr lang="en-GB" sz="3200" dirty="0">
                <a:effectLst/>
                <a:latin typeface="ArialMT"/>
              </a:rPr>
              <a:t>ymhleth</a:t>
            </a:r>
            <a:endParaRPr lang="en-US" dirty="0"/>
          </a:p>
        </p:txBody>
      </p:sp>
      <p:sp>
        <p:nvSpPr>
          <p:cNvPr id="7" name="Slide Number Placeholder 6">
            <a:extLst>
              <a:ext uri="{FF2B5EF4-FFF2-40B4-BE49-F238E27FC236}">
                <a16:creationId xmlns:a16="http://schemas.microsoft.com/office/drawing/2014/main" id="{9807689F-B7CA-65EF-839B-2272876D4F47}"/>
              </a:ext>
            </a:extLst>
          </p:cNvPr>
          <p:cNvSpPr>
            <a:spLocks noGrp="1"/>
          </p:cNvSpPr>
          <p:nvPr>
            <p:ph type="sldNum" sz="quarter" idx="12"/>
          </p:nvPr>
        </p:nvSpPr>
        <p:spPr/>
        <p:txBody>
          <a:bodyPr/>
          <a:lstStyle/>
          <a:p>
            <a:fld id="{35470E4D-CFB8-FE4B-A9A4-B32541D0D757}" type="slidenum">
              <a:rPr lang="en-US" smtClean="0"/>
              <a:t>31</a:t>
            </a:fld>
            <a:endParaRPr lang="en-US" dirty="0"/>
          </a:p>
        </p:txBody>
      </p:sp>
      <p:sp>
        <p:nvSpPr>
          <p:cNvPr id="8" name="Footer Placeholder 7">
            <a:extLst>
              <a:ext uri="{FF2B5EF4-FFF2-40B4-BE49-F238E27FC236}">
                <a16:creationId xmlns:a16="http://schemas.microsoft.com/office/drawing/2014/main" id="{F7789F3D-889A-463A-629C-CE469383207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742660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9058314-04EB-8A89-27EC-C40FF0F64CBD}"/>
              </a:ext>
            </a:extLst>
          </p:cNvPr>
          <p:cNvSpPr>
            <a:spLocks noGrp="1"/>
          </p:cNvSpPr>
          <p:nvPr>
            <p:ph type="body" idx="1"/>
          </p:nvPr>
        </p:nvSpPr>
        <p:spPr>
          <a:xfrm>
            <a:off x="736918" y="1555433"/>
            <a:ext cx="5157787" cy="823912"/>
          </a:xfrm>
        </p:spPr>
        <p:txBody>
          <a:bodyPr>
            <a:normAutofit/>
          </a:bodyPr>
          <a:lstStyle/>
          <a:p>
            <a:r>
              <a:rPr lang="en-US" dirty="0"/>
              <a:t>Canlyniadau dysgu - sut i'w cyflawni:</a:t>
            </a:r>
          </a:p>
        </p:txBody>
      </p:sp>
      <p:sp>
        <p:nvSpPr>
          <p:cNvPr id="4" name="Content Placeholder 3">
            <a:extLst>
              <a:ext uri="{FF2B5EF4-FFF2-40B4-BE49-F238E27FC236}">
                <a16:creationId xmlns:a16="http://schemas.microsoft.com/office/drawing/2014/main" id="{68546ECE-0B93-6070-B03D-E4307F280156}"/>
              </a:ext>
            </a:extLst>
          </p:cNvPr>
          <p:cNvSpPr>
            <a:spLocks noGrp="1"/>
          </p:cNvSpPr>
          <p:nvPr>
            <p:ph sz="half" idx="2"/>
          </p:nvPr>
        </p:nvSpPr>
        <p:spPr/>
        <p:txBody>
          <a:bodyPr>
            <a:normAutofit fontScale="77500" lnSpcReduction="20000"/>
          </a:bodyPr>
          <a:lstStyle/>
          <a:p>
            <a:r>
              <a:rPr lang="en-US" b="1" dirty="0"/>
              <a:t>Goruchwyliaeth – </a:t>
            </a:r>
            <a:r>
              <a:rPr lang="en-US" dirty="0"/>
              <a:t>Adfyfyrio'n feirniadol ar ymarfer, atebolrwydd, cefnogaeth, a datblygiad proffesiynol </a:t>
            </a:r>
          </a:p>
          <a:p>
            <a:r>
              <a:rPr lang="en-US" b="1" dirty="0"/>
              <a:t>Hyfforddiant –</a:t>
            </a:r>
            <a:r>
              <a:rPr lang="en-US" dirty="0"/>
              <a:t>mentora, cyrsiau hyfforddi i’w ymgymryd nawr a’i trefnu yn y dyfodol</a:t>
            </a:r>
          </a:p>
          <a:p>
            <a:r>
              <a:rPr lang="en-US" b="1" dirty="0"/>
              <a:t>Ymchwil –</a:t>
            </a:r>
            <a:r>
              <a:rPr lang="en-US" dirty="0"/>
              <a:t> cyfnodolion, safleoedd, ffynonellau eraill, deunyddiau cyfredol (5-10 mlynedd diwethaf)</a:t>
            </a:r>
          </a:p>
          <a:p>
            <a:r>
              <a:rPr lang="en-US" b="1" dirty="0"/>
              <a:t>Dysgu – </a:t>
            </a:r>
            <a:r>
              <a:rPr lang="en-US" dirty="0"/>
              <a:t>cysgodi, mentora, gweithio gydag ymarferwyr mwy profiadol, dysgu beth mae timau/asiantaethau eraill yn ei wneud. </a:t>
            </a:r>
          </a:p>
        </p:txBody>
      </p:sp>
      <p:sp>
        <p:nvSpPr>
          <p:cNvPr id="5" name="Text Placeholder 4">
            <a:extLst>
              <a:ext uri="{FF2B5EF4-FFF2-40B4-BE49-F238E27FC236}">
                <a16:creationId xmlns:a16="http://schemas.microsoft.com/office/drawing/2014/main" id="{DA3E6191-3C96-2E6D-4A20-381ECF0B6B97}"/>
              </a:ext>
            </a:extLst>
          </p:cNvPr>
          <p:cNvSpPr>
            <a:spLocks noGrp="1"/>
          </p:cNvSpPr>
          <p:nvPr>
            <p:ph type="body" sz="quarter" idx="3"/>
          </p:nvPr>
        </p:nvSpPr>
        <p:spPr>
          <a:xfrm>
            <a:off x="6095999" y="1211105"/>
            <a:ext cx="4981893" cy="823912"/>
          </a:xfrm>
        </p:spPr>
        <p:txBody>
          <a:bodyPr>
            <a:normAutofit/>
          </a:bodyPr>
          <a:lstStyle/>
          <a:p>
            <a:r>
              <a:rPr lang="en-US" dirty="0"/>
              <a:t>Mentora</a:t>
            </a:r>
          </a:p>
        </p:txBody>
      </p:sp>
      <p:sp>
        <p:nvSpPr>
          <p:cNvPr id="6" name="Content Placeholder 5">
            <a:extLst>
              <a:ext uri="{FF2B5EF4-FFF2-40B4-BE49-F238E27FC236}">
                <a16:creationId xmlns:a16="http://schemas.microsoft.com/office/drawing/2014/main" id="{383BC92A-6768-F828-1230-C0EE53314F2D}"/>
              </a:ext>
            </a:extLst>
          </p:cNvPr>
          <p:cNvSpPr>
            <a:spLocks noGrp="1"/>
          </p:cNvSpPr>
          <p:nvPr>
            <p:ph sz="quarter" idx="4"/>
          </p:nvPr>
        </p:nvSpPr>
        <p:spPr/>
        <p:txBody>
          <a:bodyPr>
            <a:normAutofit fontScale="77500" lnSpcReduction="20000"/>
          </a:bodyPr>
          <a:lstStyle/>
          <a:p>
            <a:r>
              <a:rPr lang="en-US" dirty="0"/>
              <a:t>Nodi anghenion datblygiadol dros y 12 mis nesaf o dan y 3 canlyniad dysgu GCC </a:t>
            </a:r>
          </a:p>
          <a:p>
            <a:r>
              <a:rPr lang="en-US" dirty="0"/>
              <a:t>Lle i fyfyrio ac archwilio</a:t>
            </a:r>
          </a:p>
          <a:p>
            <a:r>
              <a:rPr lang="en-US" dirty="0"/>
              <a:t>Trafod tasgau a gosod terfynau amser</a:t>
            </a:r>
          </a:p>
          <a:p>
            <a:r>
              <a:rPr lang="en-US" dirty="0"/>
              <a:t>Cynllunio arsylwad tasg 2</a:t>
            </a:r>
          </a:p>
          <a:p>
            <a:r>
              <a:rPr lang="en-US" dirty="0"/>
              <a:t>Trafod achos diogelu tasg 3</a:t>
            </a:r>
          </a:p>
          <a:p>
            <a:r>
              <a:rPr lang="en-US" dirty="0"/>
              <a:t>Meithrin hyder a chymhwysedd</a:t>
            </a:r>
          </a:p>
        </p:txBody>
      </p:sp>
      <p:sp>
        <p:nvSpPr>
          <p:cNvPr id="8" name="Title 7">
            <a:extLst>
              <a:ext uri="{FF2B5EF4-FFF2-40B4-BE49-F238E27FC236}">
                <a16:creationId xmlns:a16="http://schemas.microsoft.com/office/drawing/2014/main" id="{C1D1CEA8-229F-295A-43E1-C1C8DF425F3C}"/>
              </a:ext>
            </a:extLst>
          </p:cNvPr>
          <p:cNvSpPr>
            <a:spLocks noGrp="1"/>
          </p:cNvSpPr>
          <p:nvPr>
            <p:ph type="title"/>
          </p:nvPr>
        </p:nvSpPr>
        <p:spPr/>
        <p:txBody>
          <a:bodyPr/>
          <a:lstStyle/>
          <a:p>
            <a:r>
              <a:rPr lang="en-US" b="1" dirty="0"/>
              <a:t>Atebolrwydd a Barn Broffesiynol</a:t>
            </a:r>
          </a:p>
        </p:txBody>
      </p:sp>
      <p:sp>
        <p:nvSpPr>
          <p:cNvPr id="2" name="Slide Number Placeholder 1">
            <a:extLst>
              <a:ext uri="{FF2B5EF4-FFF2-40B4-BE49-F238E27FC236}">
                <a16:creationId xmlns:a16="http://schemas.microsoft.com/office/drawing/2014/main" id="{8A53B0A0-6F25-27E6-40BD-376068D505B7}"/>
              </a:ext>
            </a:extLst>
          </p:cNvPr>
          <p:cNvSpPr>
            <a:spLocks noGrp="1"/>
          </p:cNvSpPr>
          <p:nvPr>
            <p:ph type="sldNum" sz="quarter" idx="12"/>
          </p:nvPr>
        </p:nvSpPr>
        <p:spPr/>
        <p:txBody>
          <a:bodyPr/>
          <a:lstStyle/>
          <a:p>
            <a:fld id="{35470E4D-CFB8-FE4B-A9A4-B32541D0D757}" type="slidenum">
              <a:rPr lang="en-US" smtClean="0"/>
              <a:t>32</a:t>
            </a:fld>
            <a:endParaRPr lang="en-US" dirty="0"/>
          </a:p>
        </p:txBody>
      </p:sp>
      <p:sp>
        <p:nvSpPr>
          <p:cNvPr id="7" name="Footer Placeholder 6">
            <a:extLst>
              <a:ext uri="{FF2B5EF4-FFF2-40B4-BE49-F238E27FC236}">
                <a16:creationId xmlns:a16="http://schemas.microsoft.com/office/drawing/2014/main" id="{E9C91553-0467-5870-2F6D-F466322889C9}"/>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1540364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61" name="Rectangle 2356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2">
            <a:extLst>
              <a:ext uri="{FF2B5EF4-FFF2-40B4-BE49-F238E27FC236}">
                <a16:creationId xmlns:a16="http://schemas.microsoft.com/office/drawing/2014/main" id="{53068D43-1FD0-6049-8233-4929012098C5}"/>
              </a:ext>
            </a:extLst>
          </p:cNvPr>
          <p:cNvSpPr>
            <a:spLocks noGrp="1"/>
          </p:cNvSpPr>
          <p:nvPr>
            <p:ph type="title"/>
          </p:nvPr>
        </p:nvSpPr>
        <p:spPr>
          <a:xfrm>
            <a:off x="526773" y="-66611"/>
            <a:ext cx="11018520" cy="1434415"/>
          </a:xfrm>
        </p:spPr>
        <p:txBody>
          <a:bodyPr anchor="b">
            <a:normAutofit/>
          </a:bodyPr>
          <a:lstStyle/>
          <a:p>
            <a:pPr>
              <a:defRPr/>
            </a:pPr>
            <a:r>
              <a:rPr lang="en-GB" altLang="en-US" sz="4600" dirty="0">
                <a:latin typeface="Arial" panose="020B0604020202020204" pitchFamily="34" charset="0"/>
              </a:rPr>
              <a:t>Diben a Swyddogaeth Goruchwyliaeth</a:t>
            </a:r>
            <a:endParaRPr lang="en-GB" sz="4600" dirty="0"/>
          </a:p>
        </p:txBody>
      </p:sp>
      <p:sp>
        <p:nvSpPr>
          <p:cNvPr id="2357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554" name="Content Placeholder 1">
            <a:extLst>
              <a:ext uri="{FF2B5EF4-FFF2-40B4-BE49-F238E27FC236}">
                <a16:creationId xmlns:a16="http://schemas.microsoft.com/office/drawing/2014/main" id="{52990E29-951D-864E-86F6-918C0C52FD71}"/>
              </a:ext>
            </a:extLst>
          </p:cNvPr>
          <p:cNvSpPr>
            <a:spLocks noGrp="1"/>
          </p:cNvSpPr>
          <p:nvPr>
            <p:ph idx="1"/>
          </p:nvPr>
        </p:nvSpPr>
        <p:spPr>
          <a:xfrm>
            <a:off x="445770" y="1843786"/>
            <a:ext cx="7886699" cy="4512564"/>
          </a:xfrm>
        </p:spPr>
        <p:txBody>
          <a:bodyPr anchor="t">
            <a:normAutofit/>
          </a:bodyPr>
          <a:lstStyle/>
          <a:p>
            <a:r>
              <a:rPr lang="en-GB" altLang="en-US" sz="2400" dirty="0">
                <a:cs typeface="Times New Roman" panose="02020603050405020304" pitchFamily="18" charset="0"/>
              </a:rPr>
              <a:t>Sicrhau ein bod ni a'r unigolion rydym yn gweithio gyda nhw yn ddiogel</a:t>
            </a:r>
          </a:p>
          <a:p>
            <a:r>
              <a:rPr lang="en-GB" sz="2400" dirty="0"/>
              <a:t>Monitro, cefnogi a datblygu staff</a:t>
            </a:r>
          </a:p>
          <a:p>
            <a:r>
              <a:rPr lang="en-GB" altLang="en-US" sz="2400" dirty="0">
                <a:cs typeface="Times New Roman" panose="02020603050405020304" pitchFamily="18" charset="0"/>
              </a:rPr>
              <a:t>Mae'n sicrhau bod ymarferwyr yn cynnal safonau proffesiynol ac egwyddorion ymarfer gorau a bod gwaith a ddisgwylir gan y sefydliad yn cael ei ddehongli trwy lens broffesiynol a'i gyflwyno gan weithwyr chymwys (Payne, 1996).</a:t>
            </a:r>
          </a:p>
          <a:p>
            <a:r>
              <a:rPr lang="en-GB" sz="2400" dirty="0"/>
              <a:t>Dylai goruchwyliaeth greu gofod adfyfyriol i brosesu profiadau; cynyddu dealltwriaeth a datblygu'r gallu a sgiliau i archwilio a deall yr hyn sy'n digwydd i unigolion. </a:t>
            </a:r>
          </a:p>
          <a:p>
            <a:endParaRPr lang="en-GB" altLang="en-US" sz="2200" dirty="0"/>
          </a:p>
        </p:txBody>
      </p:sp>
      <p:pic>
        <p:nvPicPr>
          <p:cNvPr id="23556" name="Picture 3">
            <a:extLst>
              <a:ext uri="{FF2B5EF4-FFF2-40B4-BE49-F238E27FC236}">
                <a16:creationId xmlns:a16="http://schemas.microsoft.com/office/drawing/2014/main" id="{30B83870-7E1B-1340-8BA8-606A9D599C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374" r="3" b="3"/>
          <a:stretch/>
        </p:blipFill>
        <p:spPr bwMode="auto">
          <a:xfrm>
            <a:off x="8448328" y="2626412"/>
            <a:ext cx="2878802" cy="2992351"/>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C0AB5FD5-F89B-F422-AE52-327306E9772E}"/>
              </a:ext>
            </a:extLst>
          </p:cNvPr>
          <p:cNvSpPr>
            <a:spLocks noGrp="1"/>
          </p:cNvSpPr>
          <p:nvPr>
            <p:ph type="sldNum" sz="quarter" idx="12"/>
          </p:nvPr>
        </p:nvSpPr>
        <p:spPr/>
        <p:txBody>
          <a:bodyPr/>
          <a:lstStyle/>
          <a:p>
            <a:fld id="{35470E4D-CFB8-FE4B-A9A4-B32541D0D757}" type="slidenum">
              <a:rPr lang="en-US" smtClean="0"/>
              <a:t>33</a:t>
            </a:fld>
            <a:endParaRPr lang="en-US" dirty="0"/>
          </a:p>
        </p:txBody>
      </p:sp>
      <p:sp>
        <p:nvSpPr>
          <p:cNvPr id="5" name="Footer Placeholder 4">
            <a:extLst>
              <a:ext uri="{FF2B5EF4-FFF2-40B4-BE49-F238E27FC236}">
                <a16:creationId xmlns:a16="http://schemas.microsoft.com/office/drawing/2014/main" id="{A2091FB8-334C-2D22-17F4-32F49850D7FE}"/>
              </a:ext>
            </a:extLst>
          </p:cNvPr>
          <p:cNvSpPr>
            <a:spLocks noGrp="1"/>
          </p:cNvSpPr>
          <p:nvPr>
            <p:ph type="ftr" sz="quarter" idx="11"/>
          </p:nvPr>
        </p:nvSpPr>
        <p:spPr/>
        <p:txBody>
          <a:bodyPr/>
          <a:lstStyle/>
          <a:p>
            <a:r>
              <a:rPr lang="en-US" dirty="0"/>
              <a:t>PORTH AGORED Consolidation of Social Work Practice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253E1411-88F0-4E2F-5D26-237B41FA5BB5}"/>
              </a:ext>
            </a:extLst>
          </p:cNvPr>
          <p:cNvSpPr>
            <a:spLocks noGrp="1"/>
          </p:cNvSpPr>
          <p:nvPr>
            <p:ph type="title"/>
          </p:nvPr>
        </p:nvSpPr>
        <p:spPr>
          <a:xfrm>
            <a:off x="896112" y="358140"/>
            <a:ext cx="9939528" cy="1600200"/>
          </a:xfrm>
        </p:spPr>
        <p:txBody>
          <a:bodyPr anchor="b">
            <a:normAutofit fontScale="90000"/>
          </a:bodyPr>
          <a:lstStyle/>
          <a:p>
            <a:r>
              <a:rPr kumimoji="0" lang="en-GB" sz="4000" b="1" i="0" u="none" strike="noStrike" kern="1200" cap="none" spc="0" normalizeH="0" baseline="0" noProof="0" dirty="0">
                <a:ln>
                  <a:noFill/>
                </a:ln>
                <a:solidFill>
                  <a:prstClr val="black"/>
                </a:solidFill>
                <a:effectLst/>
                <a:uLnTx/>
                <a:uFillTx/>
                <a:latin typeface="Arial" panose="020B0604020202020204" pitchFamily="34" charset="0"/>
                <a:ea typeface="+mj-ea"/>
                <a:cs typeface="+mj-cs"/>
              </a:rPr>
              <a:t>3-Cymhwyso barn broffesiynol mewn sefyllfaoedd cynyddol gymhleth</a:t>
            </a:r>
            <a:br>
              <a:rPr lang="en-GB" sz="2500" b="1" dirty="0">
                <a:solidFill>
                  <a:schemeClr val="tx2"/>
                </a:solidFill>
                <a:effectLst/>
                <a:latin typeface="Arial" panose="020B0604020202020204" pitchFamily="34" charset="0"/>
              </a:rPr>
            </a:br>
            <a:br>
              <a:rPr lang="en-US" sz="2500" dirty="0">
                <a:solidFill>
                  <a:schemeClr val="tx2"/>
                </a:solidFill>
              </a:rPr>
            </a:br>
            <a:endParaRPr lang="en-US" sz="2500" dirty="0">
              <a:solidFill>
                <a:schemeClr val="tx2"/>
              </a:solidFill>
            </a:endParaRPr>
          </a:p>
        </p:txBody>
      </p:sp>
      <p:sp>
        <p:nvSpPr>
          <p:cNvPr id="7" name="Content Placeholder 5">
            <a:extLst>
              <a:ext uri="{FF2B5EF4-FFF2-40B4-BE49-F238E27FC236}">
                <a16:creationId xmlns:a16="http://schemas.microsoft.com/office/drawing/2014/main" id="{93C673AD-A370-F84C-F029-22143BE983BE}"/>
              </a:ext>
            </a:extLst>
          </p:cNvPr>
          <p:cNvSpPr>
            <a:spLocks noGrp="1"/>
          </p:cNvSpPr>
          <p:nvPr>
            <p:ph idx="1"/>
          </p:nvPr>
        </p:nvSpPr>
        <p:spPr>
          <a:xfrm>
            <a:off x="896112" y="1440180"/>
            <a:ext cx="8006348" cy="4736333"/>
          </a:xfrm>
        </p:spPr>
        <p:txBody>
          <a:bodyPr>
            <a:normAutofit/>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Ymarfer 3 </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Cwestiwn 3</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Mewn grwpiau bach;</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Defnyddiwch fodel adfyfyriol o'ch dewis i edrych yn ôl ar yr hyn rydych wedi'i gyflawni hyd yma o dan y canlyniad dysgu</a:t>
            </a:r>
            <a:r>
              <a:rPr lang="en-US" sz="2400" dirty="0">
                <a:solidFill>
                  <a:prstClr val="black"/>
                </a:solidFill>
                <a:latin typeface="Calibri" panose="020F0502020204030204"/>
              </a:rPr>
              <a:t>: c</a:t>
            </a:r>
            <a:r>
              <a:rPr kumimoji="0" lang="en-US" sz="2400" b="0" i="0" u="none" strike="noStrike" kern="1200" cap="none" spc="0" normalizeH="0" baseline="0" noProof="0" dirty="0">
                <a:ln>
                  <a:noFill/>
                </a:ln>
                <a:solidFill>
                  <a:prstClr val="black"/>
                </a:solidFill>
                <a:effectLst/>
                <a:uLnTx/>
                <a:uFillTx/>
                <a:latin typeface="Calibri" panose="020F0502020204030204"/>
                <a:ea typeface="+mn-ea"/>
                <a:cs typeface="+mn-cs"/>
              </a:rPr>
              <a:t>ymhwyso barn broffesiynol mewn sefyllfaoedd cynyddol gymhleth. Yn seiliedig ar hyn, ceisiwch nodi a chyfiawnhau eich anghenion dysgu dros y 12 mis nesaf.</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Ystyriwch</a:t>
            </a: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 Oruchwyliaeth, dysgu, hyfforddiant, ymchwil a sut mae'r rhain wedi cyfrannu at eich datblygiad proffesiynol?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Calibri" panose="020F0502020204030204" pitchFamily="34" charset="0"/>
                <a:cs typeface="Times New Roman" panose="02020603050405020304" pitchFamily="18" charset="0"/>
              </a:rPr>
              <a:t>Efallai y byddai'n ddefnyddiol i chi gofnodi eich atebion yn y llyfr gwaith er mwyn cyfeirio atynt yn y dyfodol.</a:t>
            </a:r>
            <a:endParaRPr kumimoji="0" lang="en-US" sz="1600" b="0" i="0" u="none" strike="noStrike" kern="1200" cap="none" spc="0" normalizeH="0" baseline="0" noProof="0" dirty="0">
              <a:ln>
                <a:noFill/>
              </a:ln>
              <a:solidFill>
                <a:srgbClr val="44546A"/>
              </a:solidFill>
              <a:effectLst/>
              <a:uLnTx/>
              <a:uFillTx/>
              <a:latin typeface="Calibri" panose="020F0502020204030204"/>
              <a:ea typeface="+mn-ea"/>
              <a:cs typeface="+mn-cs"/>
            </a:endParaRPr>
          </a:p>
          <a:p>
            <a:pPr marL="0" indent="0">
              <a:buNone/>
            </a:pPr>
            <a:endParaRPr lang="en-US" sz="1600" dirty="0">
              <a:solidFill>
                <a:schemeClr val="tx2"/>
              </a:solidFill>
            </a:endParaRPr>
          </a:p>
        </p:txBody>
      </p:sp>
      <p:grpSp>
        <p:nvGrpSpPr>
          <p:cNvPr id="13" name="Group 12">
            <a:extLst>
              <a:ext uri="{FF2B5EF4-FFF2-40B4-BE49-F238E27FC236}">
                <a16:creationId xmlns:a16="http://schemas.microsoft.com/office/drawing/2014/main" id="{F2C6548C-3B6A-8257-11A5-C6BC870A7A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2720" y="4015411"/>
            <a:ext cx="365077" cy="367579"/>
            <a:chOff x="10572581" y="4151226"/>
            <a:chExt cx="365077" cy="367579"/>
          </a:xfrm>
        </p:grpSpPr>
        <p:sp>
          <p:nvSpPr>
            <p:cNvPr id="14" name="Freeform: Shape 13">
              <a:extLst>
                <a:ext uri="{FF2B5EF4-FFF2-40B4-BE49-F238E27FC236}">
                  <a16:creationId xmlns:a16="http://schemas.microsoft.com/office/drawing/2014/main" id="{2256C25D-D3D8-F7A6-A6FE-5B7ADB06011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E56C2CA3-536C-6DE8-9D13-45366F3B4F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9479010">
              <a:off x="10572581" y="4151226"/>
              <a:ext cx="365077" cy="367579"/>
            </a:xfrm>
            <a:custGeom>
              <a:avLst/>
              <a:gdLst>
                <a:gd name="connsiteX0" fmla="*/ 2531073 w 4828010"/>
                <a:gd name="connsiteY0" fmla="*/ 0 h 4873559"/>
                <a:gd name="connsiteX1" fmla="*/ 3937963 w 4828010"/>
                <a:gd name="connsiteY1" fmla="*/ 437433 h 4873559"/>
                <a:gd name="connsiteX2" fmla="*/ 4806231 w 4828010"/>
                <a:gd name="connsiteY2" fmla="*/ 1773180 h 4873559"/>
                <a:gd name="connsiteX3" fmla="*/ 4448644 w 4828010"/>
                <a:gd name="connsiteY3" fmla="*/ 3933235 h 4873559"/>
                <a:gd name="connsiteX4" fmla="*/ 3192542 w 4828010"/>
                <a:gd name="connsiteY4" fmla="*/ 4716168 h 4873559"/>
                <a:gd name="connsiteX5" fmla="*/ 937448 w 4828010"/>
                <a:gd name="connsiteY5" fmla="*/ 4547691 h 4873559"/>
                <a:gd name="connsiteX6" fmla="*/ 12348 w 4828010"/>
                <a:gd name="connsiteY6" fmla="*/ 3026750 h 4873559"/>
                <a:gd name="connsiteX7" fmla="*/ 553508 w 4828010"/>
                <a:gd name="connsiteY7" fmla="*/ 740383 h 4873559"/>
                <a:gd name="connsiteX8" fmla="*/ 2531073 w 4828010"/>
                <a:gd name="connsiteY8" fmla="*/ 0 h 4873559"/>
                <a:gd name="connsiteX0" fmla="*/ 2531073 w 4828010"/>
                <a:gd name="connsiteY0" fmla="*/ 0 h 4853896"/>
                <a:gd name="connsiteX1" fmla="*/ 3937963 w 4828010"/>
                <a:gd name="connsiteY1" fmla="*/ 437433 h 4853896"/>
                <a:gd name="connsiteX2" fmla="*/ 4806231 w 4828010"/>
                <a:gd name="connsiteY2" fmla="*/ 1773180 h 4853896"/>
                <a:gd name="connsiteX3" fmla="*/ 4448644 w 4828010"/>
                <a:gd name="connsiteY3" fmla="*/ 3933235 h 4853896"/>
                <a:gd name="connsiteX4" fmla="*/ 3192542 w 4828010"/>
                <a:gd name="connsiteY4" fmla="*/ 4716168 h 4853896"/>
                <a:gd name="connsiteX5" fmla="*/ 1075671 w 4828010"/>
                <a:gd name="connsiteY5" fmla="*/ 4473263 h 4853896"/>
                <a:gd name="connsiteX6" fmla="*/ 12348 w 4828010"/>
                <a:gd name="connsiteY6" fmla="*/ 3026750 h 4853896"/>
                <a:gd name="connsiteX7" fmla="*/ 553508 w 4828010"/>
                <a:gd name="connsiteY7" fmla="*/ 740383 h 4853896"/>
                <a:gd name="connsiteX8" fmla="*/ 2531073 w 4828010"/>
                <a:gd name="connsiteY8" fmla="*/ 0 h 4853896"/>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531073 w 4828010"/>
                <a:gd name="connsiteY0" fmla="*/ 0 h 4852652"/>
                <a:gd name="connsiteX1" fmla="*/ 3937963 w 4828010"/>
                <a:gd name="connsiteY1" fmla="*/ 437433 h 4852652"/>
                <a:gd name="connsiteX2" fmla="*/ 4806231 w 4828010"/>
                <a:gd name="connsiteY2" fmla="*/ 1773180 h 4852652"/>
                <a:gd name="connsiteX3" fmla="*/ 4448644 w 4828010"/>
                <a:gd name="connsiteY3" fmla="*/ 3933235 h 4852652"/>
                <a:gd name="connsiteX4" fmla="*/ 3192542 w 4828010"/>
                <a:gd name="connsiteY4" fmla="*/ 4716168 h 4852652"/>
                <a:gd name="connsiteX5" fmla="*/ 1160732 w 4828010"/>
                <a:gd name="connsiteY5" fmla="*/ 4467947 h 4852652"/>
                <a:gd name="connsiteX6" fmla="*/ 12348 w 4828010"/>
                <a:gd name="connsiteY6" fmla="*/ 3026750 h 4852652"/>
                <a:gd name="connsiteX7" fmla="*/ 553508 w 4828010"/>
                <a:gd name="connsiteY7" fmla="*/ 740383 h 4852652"/>
                <a:gd name="connsiteX8" fmla="*/ 2531073 w 4828010"/>
                <a:gd name="connsiteY8" fmla="*/ 0 h 485265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60239 w 4757176"/>
                <a:gd name="connsiteY0" fmla="*/ 0 h 4850182"/>
                <a:gd name="connsiteX1" fmla="*/ 3867129 w 4757176"/>
                <a:gd name="connsiteY1" fmla="*/ 437433 h 4850182"/>
                <a:gd name="connsiteX2" fmla="*/ 4735397 w 4757176"/>
                <a:gd name="connsiteY2" fmla="*/ 1773180 h 4850182"/>
                <a:gd name="connsiteX3" fmla="*/ 4377810 w 4757176"/>
                <a:gd name="connsiteY3" fmla="*/ 3933235 h 4850182"/>
                <a:gd name="connsiteX4" fmla="*/ 3121708 w 4757176"/>
                <a:gd name="connsiteY4" fmla="*/ 4716168 h 4850182"/>
                <a:gd name="connsiteX5" fmla="*/ 1089898 w 4757176"/>
                <a:gd name="connsiteY5" fmla="*/ 4467947 h 4850182"/>
                <a:gd name="connsiteX6" fmla="*/ 15942 w 4757176"/>
                <a:gd name="connsiteY6" fmla="*/ 3101178 h 4850182"/>
                <a:gd name="connsiteX7" fmla="*/ 482674 w 4757176"/>
                <a:gd name="connsiteY7" fmla="*/ 740383 h 4850182"/>
                <a:gd name="connsiteX8" fmla="*/ 2460239 w 4757176"/>
                <a:gd name="connsiteY8" fmla="*/ 0 h 4850182"/>
                <a:gd name="connsiteX0" fmla="*/ 2484014 w 4780951"/>
                <a:gd name="connsiteY0" fmla="*/ 0 h 4850182"/>
                <a:gd name="connsiteX1" fmla="*/ 3890904 w 4780951"/>
                <a:gd name="connsiteY1" fmla="*/ 437433 h 4850182"/>
                <a:gd name="connsiteX2" fmla="*/ 4759172 w 4780951"/>
                <a:gd name="connsiteY2" fmla="*/ 1773180 h 4850182"/>
                <a:gd name="connsiteX3" fmla="*/ 4401585 w 4780951"/>
                <a:gd name="connsiteY3" fmla="*/ 3933235 h 4850182"/>
                <a:gd name="connsiteX4" fmla="*/ 3145483 w 4780951"/>
                <a:gd name="connsiteY4" fmla="*/ 4716168 h 4850182"/>
                <a:gd name="connsiteX5" fmla="*/ 1113673 w 4780951"/>
                <a:gd name="connsiteY5" fmla="*/ 4467947 h 4850182"/>
                <a:gd name="connsiteX6" fmla="*/ 39717 w 4780951"/>
                <a:gd name="connsiteY6" fmla="*/ 3101178 h 4850182"/>
                <a:gd name="connsiteX7" fmla="*/ 506449 w 4780951"/>
                <a:gd name="connsiteY7" fmla="*/ 740383 h 4850182"/>
                <a:gd name="connsiteX8" fmla="*/ 2484014 w 4780951"/>
                <a:gd name="connsiteY8" fmla="*/ 0 h 4850182"/>
                <a:gd name="connsiteX0" fmla="*/ 2484014 w 4780127"/>
                <a:gd name="connsiteY0" fmla="*/ 0 h 4850182"/>
                <a:gd name="connsiteX1" fmla="*/ 3890904 w 4780127"/>
                <a:gd name="connsiteY1" fmla="*/ 437433 h 4850182"/>
                <a:gd name="connsiteX2" fmla="*/ 4759172 w 4780127"/>
                <a:gd name="connsiteY2" fmla="*/ 1773180 h 4850182"/>
                <a:gd name="connsiteX3" fmla="*/ 4390953 w 4780127"/>
                <a:gd name="connsiteY3" fmla="*/ 3805644 h 4850182"/>
                <a:gd name="connsiteX4" fmla="*/ 3145483 w 4780127"/>
                <a:gd name="connsiteY4" fmla="*/ 4716168 h 4850182"/>
                <a:gd name="connsiteX5" fmla="*/ 1113673 w 4780127"/>
                <a:gd name="connsiteY5" fmla="*/ 4467947 h 4850182"/>
                <a:gd name="connsiteX6" fmla="*/ 39717 w 4780127"/>
                <a:gd name="connsiteY6" fmla="*/ 3101178 h 4850182"/>
                <a:gd name="connsiteX7" fmla="*/ 506449 w 4780127"/>
                <a:gd name="connsiteY7" fmla="*/ 740383 h 4850182"/>
                <a:gd name="connsiteX8" fmla="*/ 2484014 w 4780127"/>
                <a:gd name="connsiteY8" fmla="*/ 0 h 4850182"/>
                <a:gd name="connsiteX0" fmla="*/ 2484014 w 4778010"/>
                <a:gd name="connsiteY0" fmla="*/ 0 h 4846926"/>
                <a:gd name="connsiteX1" fmla="*/ 3890904 w 4778010"/>
                <a:gd name="connsiteY1" fmla="*/ 437433 h 4846926"/>
                <a:gd name="connsiteX2" fmla="*/ 4759172 w 4778010"/>
                <a:gd name="connsiteY2" fmla="*/ 1773180 h 4846926"/>
                <a:gd name="connsiteX3" fmla="*/ 4390953 w 4778010"/>
                <a:gd name="connsiteY3" fmla="*/ 3805644 h 4846926"/>
                <a:gd name="connsiteX4" fmla="*/ 3343914 w 4778010"/>
                <a:gd name="connsiteY4" fmla="*/ 4712128 h 4846926"/>
                <a:gd name="connsiteX5" fmla="*/ 1113673 w 4778010"/>
                <a:gd name="connsiteY5" fmla="*/ 4467947 h 4846926"/>
                <a:gd name="connsiteX6" fmla="*/ 39717 w 4778010"/>
                <a:gd name="connsiteY6" fmla="*/ 3101178 h 4846926"/>
                <a:gd name="connsiteX7" fmla="*/ 506449 w 4778010"/>
                <a:gd name="connsiteY7" fmla="*/ 740383 h 4846926"/>
                <a:gd name="connsiteX8" fmla="*/ 2484014 w 4778010"/>
                <a:gd name="connsiteY8" fmla="*/ 0 h 4846926"/>
                <a:gd name="connsiteX0" fmla="*/ 2484014 w 4782503"/>
                <a:gd name="connsiteY0" fmla="*/ 0 h 4846926"/>
                <a:gd name="connsiteX1" fmla="*/ 3890904 w 4782503"/>
                <a:gd name="connsiteY1" fmla="*/ 437433 h 4846926"/>
                <a:gd name="connsiteX2" fmla="*/ 4759172 w 4782503"/>
                <a:gd name="connsiteY2" fmla="*/ 1773180 h 4846926"/>
                <a:gd name="connsiteX3" fmla="*/ 4450482 w 4782503"/>
                <a:gd name="connsiteY3" fmla="*/ 3688481 h 4846926"/>
                <a:gd name="connsiteX4" fmla="*/ 3343914 w 4782503"/>
                <a:gd name="connsiteY4" fmla="*/ 4712128 h 4846926"/>
                <a:gd name="connsiteX5" fmla="*/ 1113673 w 4782503"/>
                <a:gd name="connsiteY5" fmla="*/ 4467947 h 4846926"/>
                <a:gd name="connsiteX6" fmla="*/ 39717 w 4782503"/>
                <a:gd name="connsiteY6" fmla="*/ 3101178 h 4846926"/>
                <a:gd name="connsiteX7" fmla="*/ 506449 w 4782503"/>
                <a:gd name="connsiteY7" fmla="*/ 740383 h 4846926"/>
                <a:gd name="connsiteX8" fmla="*/ 2484014 w 4782503"/>
                <a:gd name="connsiteY8" fmla="*/ 0 h 4846926"/>
                <a:gd name="connsiteX0" fmla="*/ 2484014 w 4784889"/>
                <a:gd name="connsiteY0" fmla="*/ 0 h 4846926"/>
                <a:gd name="connsiteX1" fmla="*/ 3890904 w 4784889"/>
                <a:gd name="connsiteY1" fmla="*/ 437433 h 4846926"/>
                <a:gd name="connsiteX2" fmla="*/ 4759172 w 4784889"/>
                <a:gd name="connsiteY2" fmla="*/ 1773180 h 4846926"/>
                <a:gd name="connsiteX3" fmla="*/ 4474294 w 4784889"/>
                <a:gd name="connsiteY3" fmla="*/ 3676361 h 4846926"/>
                <a:gd name="connsiteX4" fmla="*/ 3343914 w 4784889"/>
                <a:gd name="connsiteY4" fmla="*/ 4712128 h 4846926"/>
                <a:gd name="connsiteX5" fmla="*/ 1113673 w 4784889"/>
                <a:gd name="connsiteY5" fmla="*/ 4467947 h 4846926"/>
                <a:gd name="connsiteX6" fmla="*/ 39717 w 4784889"/>
                <a:gd name="connsiteY6" fmla="*/ 3101178 h 4846926"/>
                <a:gd name="connsiteX7" fmla="*/ 506449 w 4784889"/>
                <a:gd name="connsiteY7" fmla="*/ 740383 h 4846926"/>
                <a:gd name="connsiteX8" fmla="*/ 2484014 w 4784889"/>
                <a:gd name="connsiteY8" fmla="*/ 0 h 4846926"/>
                <a:gd name="connsiteX0" fmla="*/ 2484014 w 4784889"/>
                <a:gd name="connsiteY0" fmla="*/ 0 h 4860980"/>
                <a:gd name="connsiteX1" fmla="*/ 3890904 w 4784889"/>
                <a:gd name="connsiteY1" fmla="*/ 437433 h 4860980"/>
                <a:gd name="connsiteX2" fmla="*/ 4759172 w 4784889"/>
                <a:gd name="connsiteY2" fmla="*/ 1773180 h 4860980"/>
                <a:gd name="connsiteX3" fmla="*/ 4474294 w 4784889"/>
                <a:gd name="connsiteY3" fmla="*/ 3676361 h 4860980"/>
                <a:gd name="connsiteX4" fmla="*/ 3343914 w 4784889"/>
                <a:gd name="connsiteY4" fmla="*/ 4712128 h 4860980"/>
                <a:gd name="connsiteX5" fmla="*/ 1097799 w 4784889"/>
                <a:gd name="connsiteY5" fmla="*/ 4524510 h 4860980"/>
                <a:gd name="connsiteX6" fmla="*/ 39717 w 4784889"/>
                <a:gd name="connsiteY6" fmla="*/ 3101178 h 4860980"/>
                <a:gd name="connsiteX7" fmla="*/ 506449 w 4784889"/>
                <a:gd name="connsiteY7" fmla="*/ 740383 h 4860980"/>
                <a:gd name="connsiteX8" fmla="*/ 2484014 w 4784889"/>
                <a:gd name="connsiteY8" fmla="*/ 0 h 4860980"/>
                <a:gd name="connsiteX0" fmla="*/ 2484014 w 4783308"/>
                <a:gd name="connsiteY0" fmla="*/ 0 h 4860981"/>
                <a:gd name="connsiteX1" fmla="*/ 3890904 w 4783308"/>
                <a:gd name="connsiteY1" fmla="*/ 437433 h 4860981"/>
                <a:gd name="connsiteX2" fmla="*/ 4759172 w 4783308"/>
                <a:gd name="connsiteY2" fmla="*/ 1773180 h 4860981"/>
                <a:gd name="connsiteX3" fmla="*/ 4474294 w 4783308"/>
                <a:gd name="connsiteY3" fmla="*/ 3676361 h 4860981"/>
                <a:gd name="connsiteX4" fmla="*/ 3443129 w 4783308"/>
                <a:gd name="connsiteY4" fmla="*/ 4712129 h 4860981"/>
                <a:gd name="connsiteX5" fmla="*/ 1097799 w 4783308"/>
                <a:gd name="connsiteY5" fmla="*/ 4524510 h 4860981"/>
                <a:gd name="connsiteX6" fmla="*/ 39717 w 4783308"/>
                <a:gd name="connsiteY6" fmla="*/ 3101178 h 4860981"/>
                <a:gd name="connsiteX7" fmla="*/ 506449 w 4783308"/>
                <a:gd name="connsiteY7" fmla="*/ 740383 h 4860981"/>
                <a:gd name="connsiteX8" fmla="*/ 2484014 w 4783308"/>
                <a:gd name="connsiteY8" fmla="*/ 0 h 4860981"/>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484014 w 4783308"/>
                <a:gd name="connsiteY0" fmla="*/ 0 h 4821502"/>
                <a:gd name="connsiteX1" fmla="*/ 3890904 w 4783308"/>
                <a:gd name="connsiteY1" fmla="*/ 437433 h 4821502"/>
                <a:gd name="connsiteX2" fmla="*/ 4759172 w 4783308"/>
                <a:gd name="connsiteY2" fmla="*/ 1773180 h 4821502"/>
                <a:gd name="connsiteX3" fmla="*/ 4474294 w 4783308"/>
                <a:gd name="connsiteY3" fmla="*/ 3676361 h 4821502"/>
                <a:gd name="connsiteX4" fmla="*/ 3443129 w 4783308"/>
                <a:gd name="connsiteY4" fmla="*/ 4712129 h 4821502"/>
                <a:gd name="connsiteX5" fmla="*/ 1097799 w 4783308"/>
                <a:gd name="connsiteY5" fmla="*/ 4524510 h 4821502"/>
                <a:gd name="connsiteX6" fmla="*/ 39717 w 4783308"/>
                <a:gd name="connsiteY6" fmla="*/ 3101178 h 4821502"/>
                <a:gd name="connsiteX7" fmla="*/ 506449 w 4783308"/>
                <a:gd name="connsiteY7" fmla="*/ 740383 h 4821502"/>
                <a:gd name="connsiteX8" fmla="*/ 2484014 w 4783308"/>
                <a:gd name="connsiteY8" fmla="*/ 0 h 4821502"/>
                <a:gd name="connsiteX0" fmla="*/ 2532073 w 4784141"/>
                <a:gd name="connsiteY0" fmla="*/ 0 h 4773425"/>
                <a:gd name="connsiteX1" fmla="*/ 3891737 w 4784141"/>
                <a:gd name="connsiteY1" fmla="*/ 389356 h 4773425"/>
                <a:gd name="connsiteX2" fmla="*/ 4760005 w 4784141"/>
                <a:gd name="connsiteY2" fmla="*/ 1725103 h 4773425"/>
                <a:gd name="connsiteX3" fmla="*/ 4475127 w 4784141"/>
                <a:gd name="connsiteY3" fmla="*/ 3628284 h 4773425"/>
                <a:gd name="connsiteX4" fmla="*/ 3443962 w 4784141"/>
                <a:gd name="connsiteY4" fmla="*/ 4664052 h 4773425"/>
                <a:gd name="connsiteX5" fmla="*/ 1098632 w 4784141"/>
                <a:gd name="connsiteY5" fmla="*/ 4476433 h 4773425"/>
                <a:gd name="connsiteX6" fmla="*/ 40550 w 4784141"/>
                <a:gd name="connsiteY6" fmla="*/ 3053101 h 4773425"/>
                <a:gd name="connsiteX7" fmla="*/ 507282 w 4784141"/>
                <a:gd name="connsiteY7" fmla="*/ 692306 h 4773425"/>
                <a:gd name="connsiteX8" fmla="*/ 2532073 w 4784141"/>
                <a:gd name="connsiteY8" fmla="*/ 0 h 4773425"/>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32073 w 4784141"/>
                <a:gd name="connsiteY0" fmla="*/ 491 h 4773916"/>
                <a:gd name="connsiteX1" fmla="*/ 3891737 w 4784141"/>
                <a:gd name="connsiteY1" fmla="*/ 389847 h 4773916"/>
                <a:gd name="connsiteX2" fmla="*/ 4760005 w 4784141"/>
                <a:gd name="connsiteY2" fmla="*/ 1725594 h 4773916"/>
                <a:gd name="connsiteX3" fmla="*/ 4475127 w 4784141"/>
                <a:gd name="connsiteY3" fmla="*/ 3628775 h 4773916"/>
                <a:gd name="connsiteX4" fmla="*/ 3443962 w 4784141"/>
                <a:gd name="connsiteY4" fmla="*/ 4664543 h 4773916"/>
                <a:gd name="connsiteX5" fmla="*/ 1098632 w 4784141"/>
                <a:gd name="connsiteY5" fmla="*/ 4476924 h 4773916"/>
                <a:gd name="connsiteX6" fmla="*/ 40550 w 4784141"/>
                <a:gd name="connsiteY6" fmla="*/ 3053592 h 4773916"/>
                <a:gd name="connsiteX7" fmla="*/ 507282 w 4784141"/>
                <a:gd name="connsiteY7" fmla="*/ 692797 h 4773916"/>
                <a:gd name="connsiteX8" fmla="*/ 2532073 w 4784141"/>
                <a:gd name="connsiteY8" fmla="*/ 491 h 4773916"/>
                <a:gd name="connsiteX0" fmla="*/ 2558783 w 4784614"/>
                <a:gd name="connsiteY0" fmla="*/ 525 h 4757924"/>
                <a:gd name="connsiteX1" fmla="*/ 3892210 w 4784614"/>
                <a:gd name="connsiteY1" fmla="*/ 373855 h 4757924"/>
                <a:gd name="connsiteX2" fmla="*/ 4760478 w 4784614"/>
                <a:gd name="connsiteY2" fmla="*/ 1709602 h 4757924"/>
                <a:gd name="connsiteX3" fmla="*/ 4475600 w 4784614"/>
                <a:gd name="connsiteY3" fmla="*/ 3612783 h 4757924"/>
                <a:gd name="connsiteX4" fmla="*/ 3444435 w 4784614"/>
                <a:gd name="connsiteY4" fmla="*/ 4648551 h 4757924"/>
                <a:gd name="connsiteX5" fmla="*/ 1099105 w 4784614"/>
                <a:gd name="connsiteY5" fmla="*/ 4460932 h 4757924"/>
                <a:gd name="connsiteX6" fmla="*/ 41023 w 4784614"/>
                <a:gd name="connsiteY6" fmla="*/ 3037600 h 4757924"/>
                <a:gd name="connsiteX7" fmla="*/ 507755 w 4784614"/>
                <a:gd name="connsiteY7" fmla="*/ 676805 h 4757924"/>
                <a:gd name="connsiteX8" fmla="*/ 2558783 w 4784614"/>
                <a:gd name="connsiteY8" fmla="*/ 525 h 4757924"/>
                <a:gd name="connsiteX0" fmla="*/ 2558783 w 4784614"/>
                <a:gd name="connsiteY0" fmla="*/ 408 h 4757807"/>
                <a:gd name="connsiteX1" fmla="*/ 3907953 w 4784614"/>
                <a:gd name="connsiteY1" fmla="*/ 443183 h 4757807"/>
                <a:gd name="connsiteX2" fmla="*/ 4760478 w 4784614"/>
                <a:gd name="connsiteY2" fmla="*/ 1709485 h 4757807"/>
                <a:gd name="connsiteX3" fmla="*/ 4475600 w 4784614"/>
                <a:gd name="connsiteY3" fmla="*/ 3612666 h 4757807"/>
                <a:gd name="connsiteX4" fmla="*/ 3444435 w 4784614"/>
                <a:gd name="connsiteY4" fmla="*/ 4648434 h 4757807"/>
                <a:gd name="connsiteX5" fmla="*/ 1099105 w 4784614"/>
                <a:gd name="connsiteY5" fmla="*/ 4460815 h 4757807"/>
                <a:gd name="connsiteX6" fmla="*/ 41023 w 4784614"/>
                <a:gd name="connsiteY6" fmla="*/ 3037483 h 4757807"/>
                <a:gd name="connsiteX7" fmla="*/ 507755 w 4784614"/>
                <a:gd name="connsiteY7" fmla="*/ 676688 h 4757807"/>
                <a:gd name="connsiteX8" fmla="*/ 2558783 w 4784614"/>
                <a:gd name="connsiteY8" fmla="*/ 408 h 4757807"/>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50 h 4954478"/>
                <a:gd name="connsiteX1" fmla="*/ 3910127 w 4786788"/>
                <a:gd name="connsiteY1" fmla="*/ 639854 h 4954478"/>
                <a:gd name="connsiteX2" fmla="*/ 4762652 w 4786788"/>
                <a:gd name="connsiteY2" fmla="*/ 1906156 h 4954478"/>
                <a:gd name="connsiteX3" fmla="*/ 4477774 w 4786788"/>
                <a:gd name="connsiteY3" fmla="*/ 3809337 h 4954478"/>
                <a:gd name="connsiteX4" fmla="*/ 3446609 w 4786788"/>
                <a:gd name="connsiteY4" fmla="*/ 4845105 h 4954478"/>
                <a:gd name="connsiteX5" fmla="*/ 1101279 w 4786788"/>
                <a:gd name="connsiteY5" fmla="*/ 4657486 h 4954478"/>
                <a:gd name="connsiteX6" fmla="*/ 43197 w 4786788"/>
                <a:gd name="connsiteY6" fmla="*/ 3234154 h 4954478"/>
                <a:gd name="connsiteX7" fmla="*/ 509929 w 4786788"/>
                <a:gd name="connsiteY7" fmla="*/ 873359 h 4954478"/>
                <a:gd name="connsiteX8" fmla="*/ 2675744 w 4786788"/>
                <a:gd name="connsiteY8" fmla="*/ 250 h 4954478"/>
                <a:gd name="connsiteX0" fmla="*/ 2675744 w 4786788"/>
                <a:gd name="connsiteY0" fmla="*/ 290 h 4954518"/>
                <a:gd name="connsiteX1" fmla="*/ 3910127 w 4786788"/>
                <a:gd name="connsiteY1" fmla="*/ 639894 h 4954518"/>
                <a:gd name="connsiteX2" fmla="*/ 4762652 w 4786788"/>
                <a:gd name="connsiteY2" fmla="*/ 1906196 h 4954518"/>
                <a:gd name="connsiteX3" fmla="*/ 4477774 w 4786788"/>
                <a:gd name="connsiteY3" fmla="*/ 3809377 h 4954518"/>
                <a:gd name="connsiteX4" fmla="*/ 3446609 w 4786788"/>
                <a:gd name="connsiteY4" fmla="*/ 4845145 h 4954518"/>
                <a:gd name="connsiteX5" fmla="*/ 1101279 w 4786788"/>
                <a:gd name="connsiteY5" fmla="*/ 4657526 h 4954518"/>
                <a:gd name="connsiteX6" fmla="*/ 43197 w 4786788"/>
                <a:gd name="connsiteY6" fmla="*/ 3234194 h 4954518"/>
                <a:gd name="connsiteX7" fmla="*/ 509929 w 4786788"/>
                <a:gd name="connsiteY7" fmla="*/ 873399 h 4954518"/>
                <a:gd name="connsiteX8" fmla="*/ 2675744 w 4786788"/>
                <a:gd name="connsiteY8" fmla="*/ 290 h 4954518"/>
                <a:gd name="connsiteX0" fmla="*/ 2675744 w 4786788"/>
                <a:gd name="connsiteY0" fmla="*/ 326 h 4954554"/>
                <a:gd name="connsiteX1" fmla="*/ 3990884 w 4786788"/>
                <a:gd name="connsiteY1" fmla="*/ 591130 h 4954554"/>
                <a:gd name="connsiteX2" fmla="*/ 4762652 w 4786788"/>
                <a:gd name="connsiteY2" fmla="*/ 1906232 h 4954554"/>
                <a:gd name="connsiteX3" fmla="*/ 4477774 w 4786788"/>
                <a:gd name="connsiteY3" fmla="*/ 3809413 h 4954554"/>
                <a:gd name="connsiteX4" fmla="*/ 3446609 w 4786788"/>
                <a:gd name="connsiteY4" fmla="*/ 4845181 h 4954554"/>
                <a:gd name="connsiteX5" fmla="*/ 1101279 w 4786788"/>
                <a:gd name="connsiteY5" fmla="*/ 4657562 h 4954554"/>
                <a:gd name="connsiteX6" fmla="*/ 43197 w 4786788"/>
                <a:gd name="connsiteY6" fmla="*/ 3234230 h 4954554"/>
                <a:gd name="connsiteX7" fmla="*/ 509929 w 4786788"/>
                <a:gd name="connsiteY7" fmla="*/ 873435 h 4954554"/>
                <a:gd name="connsiteX8" fmla="*/ 2675744 w 4786788"/>
                <a:gd name="connsiteY8" fmla="*/ 326 h 4954554"/>
                <a:gd name="connsiteX0" fmla="*/ 2662196 w 4773240"/>
                <a:gd name="connsiteY0" fmla="*/ 326 h 4954554"/>
                <a:gd name="connsiteX1" fmla="*/ 3977336 w 4773240"/>
                <a:gd name="connsiteY1" fmla="*/ 591130 h 4954554"/>
                <a:gd name="connsiteX2" fmla="*/ 4749104 w 4773240"/>
                <a:gd name="connsiteY2" fmla="*/ 1906232 h 4954554"/>
                <a:gd name="connsiteX3" fmla="*/ 4464226 w 4773240"/>
                <a:gd name="connsiteY3" fmla="*/ 3809413 h 4954554"/>
                <a:gd name="connsiteX4" fmla="*/ 3433061 w 4773240"/>
                <a:gd name="connsiteY4" fmla="*/ 4845181 h 4954554"/>
                <a:gd name="connsiteX5" fmla="*/ 1087731 w 4773240"/>
                <a:gd name="connsiteY5" fmla="*/ 4657562 h 4954554"/>
                <a:gd name="connsiteX6" fmla="*/ 29649 w 4773240"/>
                <a:gd name="connsiteY6" fmla="*/ 3234230 h 4954554"/>
                <a:gd name="connsiteX7" fmla="*/ 640977 w 4773240"/>
                <a:gd name="connsiteY7" fmla="*/ 730117 h 4954554"/>
                <a:gd name="connsiteX8" fmla="*/ 2662196 w 4773240"/>
                <a:gd name="connsiteY8" fmla="*/ 326 h 4954554"/>
                <a:gd name="connsiteX0" fmla="*/ 2664762 w 4775806"/>
                <a:gd name="connsiteY0" fmla="*/ 326 h 4954554"/>
                <a:gd name="connsiteX1" fmla="*/ 3979902 w 4775806"/>
                <a:gd name="connsiteY1" fmla="*/ 591130 h 4954554"/>
                <a:gd name="connsiteX2" fmla="*/ 4751670 w 4775806"/>
                <a:gd name="connsiteY2" fmla="*/ 1906232 h 4954554"/>
                <a:gd name="connsiteX3" fmla="*/ 4466792 w 4775806"/>
                <a:gd name="connsiteY3" fmla="*/ 3809413 h 4954554"/>
                <a:gd name="connsiteX4" fmla="*/ 3435627 w 4775806"/>
                <a:gd name="connsiteY4" fmla="*/ 4845181 h 4954554"/>
                <a:gd name="connsiteX5" fmla="*/ 1090297 w 4775806"/>
                <a:gd name="connsiteY5" fmla="*/ 4657562 h 4954554"/>
                <a:gd name="connsiteX6" fmla="*/ 32215 w 4775806"/>
                <a:gd name="connsiteY6" fmla="*/ 3234230 h 4954554"/>
                <a:gd name="connsiteX7" fmla="*/ 607899 w 4775806"/>
                <a:gd name="connsiteY7" fmla="*/ 806182 h 4954554"/>
                <a:gd name="connsiteX8" fmla="*/ 2664762 w 4775806"/>
                <a:gd name="connsiteY8" fmla="*/ 326 h 4954554"/>
                <a:gd name="connsiteX0" fmla="*/ 2673549 w 4784593"/>
                <a:gd name="connsiteY0" fmla="*/ 326 h 4954554"/>
                <a:gd name="connsiteX1" fmla="*/ 3988689 w 4784593"/>
                <a:gd name="connsiteY1" fmla="*/ 591130 h 4954554"/>
                <a:gd name="connsiteX2" fmla="*/ 4760457 w 4784593"/>
                <a:gd name="connsiteY2" fmla="*/ 1906232 h 4954554"/>
                <a:gd name="connsiteX3" fmla="*/ 4475579 w 4784593"/>
                <a:gd name="connsiteY3" fmla="*/ 3809413 h 4954554"/>
                <a:gd name="connsiteX4" fmla="*/ 3444414 w 4784593"/>
                <a:gd name="connsiteY4" fmla="*/ 4845181 h 4954554"/>
                <a:gd name="connsiteX5" fmla="*/ 1099084 w 4784593"/>
                <a:gd name="connsiteY5" fmla="*/ 4657562 h 4954554"/>
                <a:gd name="connsiteX6" fmla="*/ 41002 w 4784593"/>
                <a:gd name="connsiteY6" fmla="*/ 3234230 h 4954554"/>
                <a:gd name="connsiteX7" fmla="*/ 616686 w 4784593"/>
                <a:gd name="connsiteY7" fmla="*/ 806182 h 4954554"/>
                <a:gd name="connsiteX8" fmla="*/ 2673549 w 4784593"/>
                <a:gd name="connsiteY8" fmla="*/ 326 h 4954554"/>
                <a:gd name="connsiteX0" fmla="*/ 2649000 w 4760044"/>
                <a:gd name="connsiteY0" fmla="*/ 326 h 4964273"/>
                <a:gd name="connsiteX1" fmla="*/ 3964140 w 4760044"/>
                <a:gd name="connsiteY1" fmla="*/ 591130 h 4964273"/>
                <a:gd name="connsiteX2" fmla="*/ 4735908 w 4760044"/>
                <a:gd name="connsiteY2" fmla="*/ 1906232 h 4964273"/>
                <a:gd name="connsiteX3" fmla="*/ 4451030 w 4760044"/>
                <a:gd name="connsiteY3" fmla="*/ 3809413 h 4964273"/>
                <a:gd name="connsiteX4" fmla="*/ 3419865 w 4760044"/>
                <a:gd name="connsiteY4" fmla="*/ 4845181 h 4964273"/>
                <a:gd name="connsiteX5" fmla="*/ 1074535 w 4760044"/>
                <a:gd name="connsiteY5" fmla="*/ 4657562 h 4964273"/>
                <a:gd name="connsiteX6" fmla="*/ 33359 w 4760044"/>
                <a:gd name="connsiteY6" fmla="*/ 2995991 h 4964273"/>
                <a:gd name="connsiteX7" fmla="*/ 592137 w 4760044"/>
                <a:gd name="connsiteY7" fmla="*/ 806182 h 4964273"/>
                <a:gd name="connsiteX8" fmla="*/ 2649000 w 4760044"/>
                <a:gd name="connsiteY8" fmla="*/ 326 h 4964273"/>
                <a:gd name="connsiteX0" fmla="*/ 2649000 w 4468508"/>
                <a:gd name="connsiteY0" fmla="*/ 326 h 4964273"/>
                <a:gd name="connsiteX1" fmla="*/ 3964140 w 4468508"/>
                <a:gd name="connsiteY1" fmla="*/ 591130 h 4964273"/>
                <a:gd name="connsiteX2" fmla="*/ 4451030 w 4468508"/>
                <a:gd name="connsiteY2" fmla="*/ 3809413 h 4964273"/>
                <a:gd name="connsiteX3" fmla="*/ 3419865 w 4468508"/>
                <a:gd name="connsiteY3" fmla="*/ 4845181 h 4964273"/>
                <a:gd name="connsiteX4" fmla="*/ 1074535 w 4468508"/>
                <a:gd name="connsiteY4" fmla="*/ 4657562 h 4964273"/>
                <a:gd name="connsiteX5" fmla="*/ 33359 w 4468508"/>
                <a:gd name="connsiteY5" fmla="*/ 2995991 h 4964273"/>
                <a:gd name="connsiteX6" fmla="*/ 592137 w 4468508"/>
                <a:gd name="connsiteY6" fmla="*/ 806182 h 4964273"/>
                <a:gd name="connsiteX7" fmla="*/ 2649000 w 4468508"/>
                <a:gd name="connsiteY7" fmla="*/ 326 h 4964273"/>
                <a:gd name="connsiteX0" fmla="*/ 2788684 w 4608192"/>
                <a:gd name="connsiteY0" fmla="*/ 326 h 4845177"/>
                <a:gd name="connsiteX1" fmla="*/ 4103824 w 4608192"/>
                <a:gd name="connsiteY1" fmla="*/ 591130 h 4845177"/>
                <a:gd name="connsiteX2" fmla="*/ 4590714 w 4608192"/>
                <a:gd name="connsiteY2" fmla="*/ 3809413 h 4845177"/>
                <a:gd name="connsiteX3" fmla="*/ 3559549 w 4608192"/>
                <a:gd name="connsiteY3" fmla="*/ 4845181 h 4845177"/>
                <a:gd name="connsiteX4" fmla="*/ 173043 w 4608192"/>
                <a:gd name="connsiteY4" fmla="*/ 2995991 h 4845177"/>
                <a:gd name="connsiteX5" fmla="*/ 731821 w 4608192"/>
                <a:gd name="connsiteY5" fmla="*/ 806182 h 4845177"/>
                <a:gd name="connsiteX6" fmla="*/ 2788684 w 4608192"/>
                <a:gd name="connsiteY6" fmla="*/ 326 h 4845177"/>
                <a:gd name="connsiteX0" fmla="*/ 2788684 w 4656382"/>
                <a:gd name="connsiteY0" fmla="*/ 326 h 4593408"/>
                <a:gd name="connsiteX1" fmla="*/ 4103824 w 4656382"/>
                <a:gd name="connsiteY1" fmla="*/ 591130 h 4593408"/>
                <a:gd name="connsiteX2" fmla="*/ 4590714 w 4656382"/>
                <a:gd name="connsiteY2" fmla="*/ 3809413 h 4593408"/>
                <a:gd name="connsiteX3" fmla="*/ 2737164 w 4656382"/>
                <a:gd name="connsiteY3" fmla="*/ 4593410 h 4593408"/>
                <a:gd name="connsiteX4" fmla="*/ 173043 w 4656382"/>
                <a:gd name="connsiteY4" fmla="*/ 2995991 h 4593408"/>
                <a:gd name="connsiteX5" fmla="*/ 731821 w 4656382"/>
                <a:gd name="connsiteY5" fmla="*/ 806182 h 4593408"/>
                <a:gd name="connsiteX6" fmla="*/ 2788684 w 4656382"/>
                <a:gd name="connsiteY6" fmla="*/ 326 h 4593408"/>
                <a:gd name="connsiteX0" fmla="*/ 2788684 w 4720632"/>
                <a:gd name="connsiteY0" fmla="*/ 326 h 4593408"/>
                <a:gd name="connsiteX1" fmla="*/ 4103824 w 4720632"/>
                <a:gd name="connsiteY1" fmla="*/ 591130 h 4593408"/>
                <a:gd name="connsiteX2" fmla="*/ 4661706 w 4720632"/>
                <a:gd name="connsiteY2" fmla="*/ 3597011 h 4593408"/>
                <a:gd name="connsiteX3" fmla="*/ 2737164 w 4720632"/>
                <a:gd name="connsiteY3" fmla="*/ 4593410 h 4593408"/>
                <a:gd name="connsiteX4" fmla="*/ 173043 w 4720632"/>
                <a:gd name="connsiteY4" fmla="*/ 2995991 h 4593408"/>
                <a:gd name="connsiteX5" fmla="*/ 731821 w 4720632"/>
                <a:gd name="connsiteY5" fmla="*/ 806182 h 4593408"/>
                <a:gd name="connsiteX6" fmla="*/ 2788684 w 4720632"/>
                <a:gd name="connsiteY6" fmla="*/ 326 h 4593408"/>
                <a:gd name="connsiteX0" fmla="*/ 2615637 w 4547585"/>
                <a:gd name="connsiteY0" fmla="*/ 326 h 4593408"/>
                <a:gd name="connsiteX1" fmla="*/ 3930777 w 4547585"/>
                <a:gd name="connsiteY1" fmla="*/ 591130 h 4593408"/>
                <a:gd name="connsiteX2" fmla="*/ 4488659 w 4547585"/>
                <a:gd name="connsiteY2" fmla="*/ 3597011 h 4593408"/>
                <a:gd name="connsiteX3" fmla="*/ 2564117 w 4547585"/>
                <a:gd name="connsiteY3" fmla="*/ 4593410 h 4593408"/>
                <a:gd name="connsiteX4" fmla="*/ -4 w 4547585"/>
                <a:gd name="connsiteY4" fmla="*/ 2995991 h 4593408"/>
                <a:gd name="connsiteX5" fmla="*/ 2615637 w 4547585"/>
                <a:gd name="connsiteY5" fmla="*/ 326 h 4593408"/>
                <a:gd name="connsiteX0" fmla="*/ 1599114 w 4547585"/>
                <a:gd name="connsiteY0" fmla="*/ 673 h 4392722"/>
                <a:gd name="connsiteX1" fmla="*/ 3930777 w 4547585"/>
                <a:gd name="connsiteY1" fmla="*/ 390444 h 4392722"/>
                <a:gd name="connsiteX2" fmla="*/ 4488659 w 4547585"/>
                <a:gd name="connsiteY2" fmla="*/ 3396325 h 4392722"/>
                <a:gd name="connsiteX3" fmla="*/ 2564117 w 4547585"/>
                <a:gd name="connsiteY3" fmla="*/ 4392724 h 4392722"/>
                <a:gd name="connsiteX4" fmla="*/ -4 w 4547585"/>
                <a:gd name="connsiteY4" fmla="*/ 2795305 h 4392722"/>
                <a:gd name="connsiteX5" fmla="*/ 1599114 w 4547585"/>
                <a:gd name="connsiteY5" fmla="*/ 673 h 4392722"/>
                <a:gd name="connsiteX0" fmla="*/ 1599114 w 4556102"/>
                <a:gd name="connsiteY0" fmla="*/ 673 h 4345138"/>
                <a:gd name="connsiteX1" fmla="*/ 3930777 w 4556102"/>
                <a:gd name="connsiteY1" fmla="*/ 390444 h 4345138"/>
                <a:gd name="connsiteX2" fmla="*/ 4488659 w 4556102"/>
                <a:gd name="connsiteY2" fmla="*/ 3396325 h 4345138"/>
                <a:gd name="connsiteX3" fmla="*/ 2425030 w 4556102"/>
                <a:gd name="connsiteY3" fmla="*/ 4345136 h 4345138"/>
                <a:gd name="connsiteX4" fmla="*/ -4 w 4556102"/>
                <a:gd name="connsiteY4" fmla="*/ 2795305 h 4345138"/>
                <a:gd name="connsiteX5" fmla="*/ 1599114 w 4556102"/>
                <a:gd name="connsiteY5" fmla="*/ 673 h 4345138"/>
                <a:gd name="connsiteX0" fmla="*/ 1308676 w 4265664"/>
                <a:gd name="connsiteY0" fmla="*/ 673 h 4345138"/>
                <a:gd name="connsiteX1" fmla="*/ 3640339 w 4265664"/>
                <a:gd name="connsiteY1" fmla="*/ 390444 h 4345138"/>
                <a:gd name="connsiteX2" fmla="*/ 4198221 w 4265664"/>
                <a:gd name="connsiteY2" fmla="*/ 3396325 h 4345138"/>
                <a:gd name="connsiteX3" fmla="*/ 2134592 w 4265664"/>
                <a:gd name="connsiteY3" fmla="*/ 4345136 h 4345138"/>
                <a:gd name="connsiteX4" fmla="*/ 2 w 4265664"/>
                <a:gd name="connsiteY4" fmla="*/ 2737868 h 4345138"/>
                <a:gd name="connsiteX5" fmla="*/ 1308676 w 4265664"/>
                <a:gd name="connsiteY5" fmla="*/ 673 h 4345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5664" h="4345138">
                  <a:moveTo>
                    <a:pt x="1308676" y="673"/>
                  </a:moveTo>
                  <a:cubicBezTo>
                    <a:pt x="1850442" y="-12337"/>
                    <a:pt x="3307336" y="165670"/>
                    <a:pt x="3640339" y="390444"/>
                  </a:cubicBezTo>
                  <a:cubicBezTo>
                    <a:pt x="3940677" y="1025292"/>
                    <a:pt x="4449179" y="2737210"/>
                    <a:pt x="4198221" y="3396325"/>
                  </a:cubicBezTo>
                  <a:cubicBezTo>
                    <a:pt x="3947263" y="4055440"/>
                    <a:pt x="2447418" y="4230167"/>
                    <a:pt x="2134592" y="4345136"/>
                  </a:cubicBezTo>
                  <a:cubicBezTo>
                    <a:pt x="1398314" y="4209566"/>
                    <a:pt x="471290" y="3411035"/>
                    <a:pt x="2" y="2737868"/>
                  </a:cubicBezTo>
                  <a:cubicBezTo>
                    <a:pt x="8589" y="1972354"/>
                    <a:pt x="653546" y="401483"/>
                    <a:pt x="1308676" y="673"/>
                  </a:cubicBezTo>
                  <a:close/>
                </a:path>
              </a:pathLst>
            </a:custGeom>
            <a:solidFill>
              <a:schemeClr val="accent3">
                <a:lumMod val="20000"/>
                <a:lumOff val="80000"/>
                <a:alpha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grpSp>
        <p:nvGrpSpPr>
          <p:cNvPr id="17" name="Group 16">
            <a:extLst>
              <a:ext uri="{FF2B5EF4-FFF2-40B4-BE49-F238E27FC236}">
                <a16:creationId xmlns:a16="http://schemas.microsoft.com/office/drawing/2014/main" id="{24C0A946-12C3-A520-F0B5-923DC75A80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7263076">
            <a:off x="10134779" y="4708386"/>
            <a:ext cx="1216404" cy="1834961"/>
            <a:chOff x="11571873" y="5176897"/>
            <a:chExt cx="1284318" cy="1937410"/>
          </a:xfrm>
        </p:grpSpPr>
        <p:sp>
          <p:nvSpPr>
            <p:cNvPr id="18" name="Freeform: Shape 17">
              <a:extLst>
                <a:ext uri="{FF2B5EF4-FFF2-40B4-BE49-F238E27FC236}">
                  <a16:creationId xmlns:a16="http://schemas.microsoft.com/office/drawing/2014/main" id="{7CD91F6F-C848-053D-FF98-DEB9F49DC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3">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6392C8FD-8885-FF84-5554-64E7B7CA8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516067" flipH="1">
              <a:off x="11571873" y="5176897"/>
              <a:ext cx="1284318" cy="1937410"/>
            </a:xfrm>
            <a:custGeom>
              <a:avLst/>
              <a:gdLst>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99666 w 1914334"/>
                <a:gd name="connsiteY28" fmla="*/ 437421 h 2986466"/>
                <a:gd name="connsiteX29" fmla="*/ 685894 w 1914334"/>
                <a:gd name="connsiteY29" fmla="*/ 678417 h 2986466"/>
                <a:gd name="connsiteX30" fmla="*/ 508792 w 1914334"/>
                <a:gd name="connsiteY30" fmla="*/ 1006120 h 2986466"/>
                <a:gd name="connsiteX31" fmla="*/ 511266 w 1914334"/>
                <a:gd name="connsiteY31" fmla="*/ 1050185 h 2986466"/>
                <a:gd name="connsiteX32" fmla="*/ 930004 w 1914334"/>
                <a:gd name="connsiteY32" fmla="*/ 813729 h 2986466"/>
                <a:gd name="connsiteX33" fmla="*/ 1422398 w 1914334"/>
                <a:gd name="connsiteY33" fmla="*/ 701643 h 2986466"/>
                <a:gd name="connsiteX34" fmla="*/ 1435000 w 1914334"/>
                <a:gd name="connsiteY34"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733 h 2986466"/>
                <a:gd name="connsiteX1" fmla="*/ 1372407 w 1914334"/>
                <a:gd name="connsiteY1" fmla="*/ 920145 h 2986466"/>
                <a:gd name="connsiteX2" fmla="*/ 1151204 w 1914334"/>
                <a:gd name="connsiteY2" fmla="*/ 1213461 h 2986466"/>
                <a:gd name="connsiteX3" fmla="*/ 870323 w 1914334"/>
                <a:gd name="connsiteY3" fmla="*/ 1450908 h 2986466"/>
                <a:gd name="connsiteX4" fmla="*/ 413435 w 1914334"/>
                <a:gd name="connsiteY4" fmla="*/ 1646154 h 2986466"/>
                <a:gd name="connsiteX5" fmla="*/ 544953 w 1914334"/>
                <a:gd name="connsiteY5" fmla="*/ 1655582 h 2986466"/>
                <a:gd name="connsiteX6" fmla="*/ 1236024 w 1914334"/>
                <a:gd name="connsiteY6" fmla="*/ 1655582 h 2986466"/>
                <a:gd name="connsiteX7" fmla="*/ 1636116 w 1914334"/>
                <a:gd name="connsiteY7" fmla="*/ 1750148 h 2986466"/>
                <a:gd name="connsiteX8" fmla="*/ 1893405 w 1914334"/>
                <a:gd name="connsiteY8" fmla="*/ 1866540 h 2986466"/>
                <a:gd name="connsiteX9" fmla="*/ 1867279 w 1914334"/>
                <a:gd name="connsiteY9" fmla="*/ 1944294 h 2986466"/>
                <a:gd name="connsiteX10" fmla="*/ 1614292 w 1914334"/>
                <a:gd name="connsiteY10" fmla="*/ 2106595 h 2986466"/>
                <a:gd name="connsiteX11" fmla="*/ 1214200 w 1914334"/>
                <a:gd name="connsiteY11" fmla="*/ 2208436 h 2986466"/>
                <a:gd name="connsiteX12" fmla="*/ 896885 w 1914334"/>
                <a:gd name="connsiteY12" fmla="*/ 2195582 h 2986466"/>
                <a:gd name="connsiteX13" fmla="*/ 539793 w 1914334"/>
                <a:gd name="connsiteY13" fmla="*/ 2089496 h 2986466"/>
                <a:gd name="connsiteX14" fmla="*/ 282999 w 1914334"/>
                <a:gd name="connsiteY14" fmla="*/ 1949873 h 2986466"/>
                <a:gd name="connsiteX15" fmla="*/ 253272 w 1914334"/>
                <a:gd name="connsiteY15" fmla="*/ 2002564 h 2986466"/>
                <a:gd name="connsiteX16" fmla="*/ 302234 w 1914334"/>
                <a:gd name="connsiteY16" fmla="*/ 2395658 h 2986466"/>
                <a:gd name="connsiteX17" fmla="*/ 387549 w 1914334"/>
                <a:gd name="connsiteY17" fmla="*/ 2772667 h 2986466"/>
                <a:gd name="connsiteX18" fmla="*/ 426333 w 1914334"/>
                <a:gd name="connsiteY18" fmla="*/ 2892034 h 2986466"/>
                <a:gd name="connsiteX19" fmla="*/ 207913 w 1914334"/>
                <a:gd name="connsiteY19" fmla="*/ 2986466 h 2986466"/>
                <a:gd name="connsiteX20" fmla="*/ 38108 w 1914334"/>
                <a:gd name="connsiteY20" fmla="*/ 2353249 h 2986466"/>
                <a:gd name="connsiteX21" fmla="*/ 2226 w 1914334"/>
                <a:gd name="connsiteY21" fmla="*/ 1730757 h 2986466"/>
                <a:gd name="connsiteX22" fmla="*/ 66957 w 1914334"/>
                <a:gd name="connsiteY22" fmla="*/ 905117 h 2986466"/>
                <a:gd name="connsiteX23" fmla="*/ 239428 w 1914334"/>
                <a:gd name="connsiteY23" fmla="*/ 433480 h 2986466"/>
                <a:gd name="connsiteX24" fmla="*/ 404935 w 1914334"/>
                <a:gd name="connsiteY24" fmla="*/ 172847 h 2986466"/>
                <a:gd name="connsiteX25" fmla="*/ 573786 w 1914334"/>
                <a:gd name="connsiteY25" fmla="*/ 332 h 2986466"/>
                <a:gd name="connsiteX26" fmla="*/ 576067 w 1914334"/>
                <a:gd name="connsiteY26" fmla="*/ 0 h 2986466"/>
                <a:gd name="connsiteX27" fmla="*/ 693008 w 1914334"/>
                <a:gd name="connsiteY27" fmla="*/ 332388 h 2986466"/>
                <a:gd name="connsiteX28" fmla="*/ 685894 w 1914334"/>
                <a:gd name="connsiteY28" fmla="*/ 678417 h 2986466"/>
                <a:gd name="connsiteX29" fmla="*/ 508792 w 1914334"/>
                <a:gd name="connsiteY29" fmla="*/ 1006120 h 2986466"/>
                <a:gd name="connsiteX30" fmla="*/ 511266 w 1914334"/>
                <a:gd name="connsiteY30" fmla="*/ 1050185 h 2986466"/>
                <a:gd name="connsiteX31" fmla="*/ 930004 w 1914334"/>
                <a:gd name="connsiteY31" fmla="*/ 813729 h 2986466"/>
                <a:gd name="connsiteX32" fmla="*/ 1422398 w 1914334"/>
                <a:gd name="connsiteY32" fmla="*/ 701643 h 2986466"/>
                <a:gd name="connsiteX33" fmla="*/ 1435000 w 1914334"/>
                <a:gd name="connsiteY33" fmla="*/ 708733 h 2986466"/>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544953 w 1914334"/>
                <a:gd name="connsiteY5" fmla="*/ 1655250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413435 w 1914334"/>
                <a:gd name="connsiteY4" fmla="*/ 1645822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35000 w 1914334"/>
                <a:gd name="connsiteY0" fmla="*/ 708401 h 2986134"/>
                <a:gd name="connsiteX1" fmla="*/ 1372407 w 1914334"/>
                <a:gd name="connsiteY1" fmla="*/ 919813 h 2986134"/>
                <a:gd name="connsiteX2" fmla="*/ 1151204 w 1914334"/>
                <a:gd name="connsiteY2" fmla="*/ 1213129 h 2986134"/>
                <a:gd name="connsiteX3" fmla="*/ 870323 w 1914334"/>
                <a:gd name="connsiteY3" fmla="*/ 1450576 h 2986134"/>
                <a:gd name="connsiteX4" fmla="*/ 528062 w 1914334"/>
                <a:gd name="connsiteY4" fmla="*/ 1632245 h 2986134"/>
                <a:gd name="connsiteX5" fmla="*/ 698410 w 1914334"/>
                <a:gd name="connsiteY5" fmla="*/ 1653421 h 2986134"/>
                <a:gd name="connsiteX6" fmla="*/ 1236024 w 1914334"/>
                <a:gd name="connsiteY6" fmla="*/ 1655250 h 2986134"/>
                <a:gd name="connsiteX7" fmla="*/ 1636116 w 1914334"/>
                <a:gd name="connsiteY7" fmla="*/ 1749816 h 2986134"/>
                <a:gd name="connsiteX8" fmla="*/ 1893405 w 1914334"/>
                <a:gd name="connsiteY8" fmla="*/ 1866208 h 2986134"/>
                <a:gd name="connsiteX9" fmla="*/ 1867279 w 1914334"/>
                <a:gd name="connsiteY9" fmla="*/ 1943962 h 2986134"/>
                <a:gd name="connsiteX10" fmla="*/ 1614292 w 1914334"/>
                <a:gd name="connsiteY10" fmla="*/ 2106263 h 2986134"/>
                <a:gd name="connsiteX11" fmla="*/ 1214200 w 1914334"/>
                <a:gd name="connsiteY11" fmla="*/ 2208104 h 2986134"/>
                <a:gd name="connsiteX12" fmla="*/ 896885 w 1914334"/>
                <a:gd name="connsiteY12" fmla="*/ 2195250 h 2986134"/>
                <a:gd name="connsiteX13" fmla="*/ 539793 w 1914334"/>
                <a:gd name="connsiteY13" fmla="*/ 2089164 h 2986134"/>
                <a:gd name="connsiteX14" fmla="*/ 282999 w 1914334"/>
                <a:gd name="connsiteY14" fmla="*/ 1949541 h 2986134"/>
                <a:gd name="connsiteX15" fmla="*/ 253272 w 1914334"/>
                <a:gd name="connsiteY15" fmla="*/ 2002232 h 2986134"/>
                <a:gd name="connsiteX16" fmla="*/ 302234 w 1914334"/>
                <a:gd name="connsiteY16" fmla="*/ 2395326 h 2986134"/>
                <a:gd name="connsiteX17" fmla="*/ 387549 w 1914334"/>
                <a:gd name="connsiteY17" fmla="*/ 2772335 h 2986134"/>
                <a:gd name="connsiteX18" fmla="*/ 426333 w 1914334"/>
                <a:gd name="connsiteY18" fmla="*/ 2891702 h 2986134"/>
                <a:gd name="connsiteX19" fmla="*/ 207913 w 1914334"/>
                <a:gd name="connsiteY19" fmla="*/ 2986134 h 2986134"/>
                <a:gd name="connsiteX20" fmla="*/ 38108 w 1914334"/>
                <a:gd name="connsiteY20" fmla="*/ 2352917 h 2986134"/>
                <a:gd name="connsiteX21" fmla="*/ 2226 w 1914334"/>
                <a:gd name="connsiteY21" fmla="*/ 1730425 h 2986134"/>
                <a:gd name="connsiteX22" fmla="*/ 66957 w 1914334"/>
                <a:gd name="connsiteY22" fmla="*/ 904785 h 2986134"/>
                <a:gd name="connsiteX23" fmla="*/ 239428 w 1914334"/>
                <a:gd name="connsiteY23" fmla="*/ 433148 h 2986134"/>
                <a:gd name="connsiteX24" fmla="*/ 404935 w 1914334"/>
                <a:gd name="connsiteY24" fmla="*/ 172515 h 2986134"/>
                <a:gd name="connsiteX25" fmla="*/ 573786 w 1914334"/>
                <a:gd name="connsiteY25" fmla="*/ 0 h 2986134"/>
                <a:gd name="connsiteX26" fmla="*/ 693008 w 1914334"/>
                <a:gd name="connsiteY26" fmla="*/ 332056 h 2986134"/>
                <a:gd name="connsiteX27" fmla="*/ 685894 w 1914334"/>
                <a:gd name="connsiteY27" fmla="*/ 678085 h 2986134"/>
                <a:gd name="connsiteX28" fmla="*/ 508792 w 1914334"/>
                <a:gd name="connsiteY28" fmla="*/ 1005788 h 2986134"/>
                <a:gd name="connsiteX29" fmla="*/ 511266 w 1914334"/>
                <a:gd name="connsiteY29" fmla="*/ 1049853 h 2986134"/>
                <a:gd name="connsiteX30" fmla="*/ 930004 w 1914334"/>
                <a:gd name="connsiteY30" fmla="*/ 813397 h 2986134"/>
                <a:gd name="connsiteX31" fmla="*/ 1422398 w 1914334"/>
                <a:gd name="connsiteY31" fmla="*/ 701311 h 2986134"/>
                <a:gd name="connsiteX32" fmla="*/ 1435000 w 1914334"/>
                <a:gd name="connsiteY32" fmla="*/ 708401 h 2986134"/>
                <a:gd name="connsiteX0" fmla="*/ 1473669 w 1953003"/>
                <a:gd name="connsiteY0" fmla="*/ 708401 h 2986134"/>
                <a:gd name="connsiteX1" fmla="*/ 1411076 w 1953003"/>
                <a:gd name="connsiteY1" fmla="*/ 919813 h 2986134"/>
                <a:gd name="connsiteX2" fmla="*/ 1189873 w 1953003"/>
                <a:gd name="connsiteY2" fmla="*/ 1213129 h 2986134"/>
                <a:gd name="connsiteX3" fmla="*/ 908992 w 1953003"/>
                <a:gd name="connsiteY3" fmla="*/ 1450576 h 2986134"/>
                <a:gd name="connsiteX4" fmla="*/ 566731 w 1953003"/>
                <a:gd name="connsiteY4" fmla="*/ 1632245 h 2986134"/>
                <a:gd name="connsiteX5" fmla="*/ 737079 w 1953003"/>
                <a:gd name="connsiteY5" fmla="*/ 1653421 h 2986134"/>
                <a:gd name="connsiteX6" fmla="*/ 1274693 w 1953003"/>
                <a:gd name="connsiteY6" fmla="*/ 1655250 h 2986134"/>
                <a:gd name="connsiteX7" fmla="*/ 1674785 w 1953003"/>
                <a:gd name="connsiteY7" fmla="*/ 1749816 h 2986134"/>
                <a:gd name="connsiteX8" fmla="*/ 1932074 w 1953003"/>
                <a:gd name="connsiteY8" fmla="*/ 1866208 h 2986134"/>
                <a:gd name="connsiteX9" fmla="*/ 1905948 w 1953003"/>
                <a:gd name="connsiteY9" fmla="*/ 1943962 h 2986134"/>
                <a:gd name="connsiteX10" fmla="*/ 1652961 w 1953003"/>
                <a:gd name="connsiteY10" fmla="*/ 2106263 h 2986134"/>
                <a:gd name="connsiteX11" fmla="*/ 1252869 w 1953003"/>
                <a:gd name="connsiteY11" fmla="*/ 2208104 h 2986134"/>
                <a:gd name="connsiteX12" fmla="*/ 935554 w 1953003"/>
                <a:gd name="connsiteY12" fmla="*/ 2195250 h 2986134"/>
                <a:gd name="connsiteX13" fmla="*/ 578462 w 1953003"/>
                <a:gd name="connsiteY13" fmla="*/ 2089164 h 2986134"/>
                <a:gd name="connsiteX14" fmla="*/ 321668 w 1953003"/>
                <a:gd name="connsiteY14" fmla="*/ 1949541 h 2986134"/>
                <a:gd name="connsiteX15" fmla="*/ 291941 w 1953003"/>
                <a:gd name="connsiteY15" fmla="*/ 2002232 h 2986134"/>
                <a:gd name="connsiteX16" fmla="*/ 340903 w 1953003"/>
                <a:gd name="connsiteY16" fmla="*/ 2395326 h 2986134"/>
                <a:gd name="connsiteX17" fmla="*/ 426218 w 1953003"/>
                <a:gd name="connsiteY17" fmla="*/ 2772335 h 2986134"/>
                <a:gd name="connsiteX18" fmla="*/ 465002 w 1953003"/>
                <a:gd name="connsiteY18" fmla="*/ 2891702 h 2986134"/>
                <a:gd name="connsiteX19" fmla="*/ 246582 w 1953003"/>
                <a:gd name="connsiteY19" fmla="*/ 2986134 h 2986134"/>
                <a:gd name="connsiteX20" fmla="*/ 76777 w 1953003"/>
                <a:gd name="connsiteY20" fmla="*/ 2352917 h 2986134"/>
                <a:gd name="connsiteX21" fmla="*/ 131 w 1953003"/>
                <a:gd name="connsiteY21" fmla="*/ 1730652 h 2986134"/>
                <a:gd name="connsiteX22" fmla="*/ 105626 w 1953003"/>
                <a:gd name="connsiteY22" fmla="*/ 904785 h 2986134"/>
                <a:gd name="connsiteX23" fmla="*/ 278097 w 1953003"/>
                <a:gd name="connsiteY23" fmla="*/ 433148 h 2986134"/>
                <a:gd name="connsiteX24" fmla="*/ 443604 w 1953003"/>
                <a:gd name="connsiteY24" fmla="*/ 172515 h 2986134"/>
                <a:gd name="connsiteX25" fmla="*/ 612455 w 1953003"/>
                <a:gd name="connsiteY25" fmla="*/ 0 h 2986134"/>
                <a:gd name="connsiteX26" fmla="*/ 731677 w 1953003"/>
                <a:gd name="connsiteY26" fmla="*/ 332056 h 2986134"/>
                <a:gd name="connsiteX27" fmla="*/ 724563 w 1953003"/>
                <a:gd name="connsiteY27" fmla="*/ 678085 h 2986134"/>
                <a:gd name="connsiteX28" fmla="*/ 547461 w 1953003"/>
                <a:gd name="connsiteY28" fmla="*/ 1005788 h 2986134"/>
                <a:gd name="connsiteX29" fmla="*/ 549935 w 1953003"/>
                <a:gd name="connsiteY29" fmla="*/ 1049853 h 2986134"/>
                <a:gd name="connsiteX30" fmla="*/ 968673 w 1953003"/>
                <a:gd name="connsiteY30" fmla="*/ 813397 h 2986134"/>
                <a:gd name="connsiteX31" fmla="*/ 1461067 w 1953003"/>
                <a:gd name="connsiteY31" fmla="*/ 701311 h 2986134"/>
                <a:gd name="connsiteX32" fmla="*/ 1473669 w 1953003"/>
                <a:gd name="connsiteY32" fmla="*/ 708401 h 2986134"/>
                <a:gd name="connsiteX0" fmla="*/ 1473951 w 1953285"/>
                <a:gd name="connsiteY0" fmla="*/ 708401 h 2986134"/>
                <a:gd name="connsiteX1" fmla="*/ 1411358 w 1953285"/>
                <a:gd name="connsiteY1" fmla="*/ 919813 h 2986134"/>
                <a:gd name="connsiteX2" fmla="*/ 1190155 w 1953285"/>
                <a:gd name="connsiteY2" fmla="*/ 1213129 h 2986134"/>
                <a:gd name="connsiteX3" fmla="*/ 909274 w 1953285"/>
                <a:gd name="connsiteY3" fmla="*/ 1450576 h 2986134"/>
                <a:gd name="connsiteX4" fmla="*/ 567013 w 1953285"/>
                <a:gd name="connsiteY4" fmla="*/ 1632245 h 2986134"/>
                <a:gd name="connsiteX5" fmla="*/ 737361 w 1953285"/>
                <a:gd name="connsiteY5" fmla="*/ 1653421 h 2986134"/>
                <a:gd name="connsiteX6" fmla="*/ 1274975 w 1953285"/>
                <a:gd name="connsiteY6" fmla="*/ 1655250 h 2986134"/>
                <a:gd name="connsiteX7" fmla="*/ 1675067 w 1953285"/>
                <a:gd name="connsiteY7" fmla="*/ 1749816 h 2986134"/>
                <a:gd name="connsiteX8" fmla="*/ 1932356 w 1953285"/>
                <a:gd name="connsiteY8" fmla="*/ 1866208 h 2986134"/>
                <a:gd name="connsiteX9" fmla="*/ 1906230 w 1953285"/>
                <a:gd name="connsiteY9" fmla="*/ 1943962 h 2986134"/>
                <a:gd name="connsiteX10" fmla="*/ 1653243 w 1953285"/>
                <a:gd name="connsiteY10" fmla="*/ 2106263 h 2986134"/>
                <a:gd name="connsiteX11" fmla="*/ 1253151 w 1953285"/>
                <a:gd name="connsiteY11" fmla="*/ 2208104 h 2986134"/>
                <a:gd name="connsiteX12" fmla="*/ 935836 w 1953285"/>
                <a:gd name="connsiteY12" fmla="*/ 2195250 h 2986134"/>
                <a:gd name="connsiteX13" fmla="*/ 578744 w 1953285"/>
                <a:gd name="connsiteY13" fmla="*/ 2089164 h 2986134"/>
                <a:gd name="connsiteX14" fmla="*/ 321950 w 1953285"/>
                <a:gd name="connsiteY14" fmla="*/ 1949541 h 2986134"/>
                <a:gd name="connsiteX15" fmla="*/ 292223 w 1953285"/>
                <a:gd name="connsiteY15" fmla="*/ 2002232 h 2986134"/>
                <a:gd name="connsiteX16" fmla="*/ 341185 w 1953285"/>
                <a:gd name="connsiteY16" fmla="*/ 2395326 h 2986134"/>
                <a:gd name="connsiteX17" fmla="*/ 426500 w 1953285"/>
                <a:gd name="connsiteY17" fmla="*/ 2772335 h 2986134"/>
                <a:gd name="connsiteX18" fmla="*/ 465284 w 1953285"/>
                <a:gd name="connsiteY18" fmla="*/ 2891702 h 2986134"/>
                <a:gd name="connsiteX19" fmla="*/ 246864 w 1953285"/>
                <a:gd name="connsiteY19" fmla="*/ 2986134 h 2986134"/>
                <a:gd name="connsiteX20" fmla="*/ 48349 w 1953285"/>
                <a:gd name="connsiteY20" fmla="*/ 2358824 h 2986134"/>
                <a:gd name="connsiteX21" fmla="*/ 413 w 1953285"/>
                <a:gd name="connsiteY21" fmla="*/ 1730652 h 2986134"/>
                <a:gd name="connsiteX22" fmla="*/ 105908 w 1953285"/>
                <a:gd name="connsiteY22" fmla="*/ 904785 h 2986134"/>
                <a:gd name="connsiteX23" fmla="*/ 278379 w 1953285"/>
                <a:gd name="connsiteY23" fmla="*/ 433148 h 2986134"/>
                <a:gd name="connsiteX24" fmla="*/ 443886 w 1953285"/>
                <a:gd name="connsiteY24" fmla="*/ 172515 h 2986134"/>
                <a:gd name="connsiteX25" fmla="*/ 612737 w 1953285"/>
                <a:gd name="connsiteY25" fmla="*/ 0 h 2986134"/>
                <a:gd name="connsiteX26" fmla="*/ 731959 w 1953285"/>
                <a:gd name="connsiteY26" fmla="*/ 332056 h 2986134"/>
                <a:gd name="connsiteX27" fmla="*/ 724845 w 1953285"/>
                <a:gd name="connsiteY27" fmla="*/ 678085 h 2986134"/>
                <a:gd name="connsiteX28" fmla="*/ 547743 w 1953285"/>
                <a:gd name="connsiteY28" fmla="*/ 1005788 h 2986134"/>
                <a:gd name="connsiteX29" fmla="*/ 550217 w 1953285"/>
                <a:gd name="connsiteY29" fmla="*/ 1049853 h 2986134"/>
                <a:gd name="connsiteX30" fmla="*/ 968955 w 1953285"/>
                <a:gd name="connsiteY30" fmla="*/ 813397 h 2986134"/>
                <a:gd name="connsiteX31" fmla="*/ 1461349 w 1953285"/>
                <a:gd name="connsiteY31" fmla="*/ 701311 h 2986134"/>
                <a:gd name="connsiteX32" fmla="*/ 1473951 w 1953285"/>
                <a:gd name="connsiteY32" fmla="*/ 708401 h 2986134"/>
                <a:gd name="connsiteX0" fmla="*/ 1473856 w 1953190"/>
                <a:gd name="connsiteY0" fmla="*/ 708401 h 2991508"/>
                <a:gd name="connsiteX1" fmla="*/ 1411263 w 1953190"/>
                <a:gd name="connsiteY1" fmla="*/ 919813 h 2991508"/>
                <a:gd name="connsiteX2" fmla="*/ 1190060 w 1953190"/>
                <a:gd name="connsiteY2" fmla="*/ 1213129 h 2991508"/>
                <a:gd name="connsiteX3" fmla="*/ 909179 w 1953190"/>
                <a:gd name="connsiteY3" fmla="*/ 1450576 h 2991508"/>
                <a:gd name="connsiteX4" fmla="*/ 566918 w 1953190"/>
                <a:gd name="connsiteY4" fmla="*/ 1632245 h 2991508"/>
                <a:gd name="connsiteX5" fmla="*/ 737266 w 1953190"/>
                <a:gd name="connsiteY5" fmla="*/ 1653421 h 2991508"/>
                <a:gd name="connsiteX6" fmla="*/ 1274880 w 1953190"/>
                <a:gd name="connsiteY6" fmla="*/ 1655250 h 2991508"/>
                <a:gd name="connsiteX7" fmla="*/ 1674972 w 1953190"/>
                <a:gd name="connsiteY7" fmla="*/ 1749816 h 2991508"/>
                <a:gd name="connsiteX8" fmla="*/ 1932261 w 1953190"/>
                <a:gd name="connsiteY8" fmla="*/ 1866208 h 2991508"/>
                <a:gd name="connsiteX9" fmla="*/ 1906135 w 1953190"/>
                <a:gd name="connsiteY9" fmla="*/ 1943962 h 2991508"/>
                <a:gd name="connsiteX10" fmla="*/ 1653148 w 1953190"/>
                <a:gd name="connsiteY10" fmla="*/ 2106263 h 2991508"/>
                <a:gd name="connsiteX11" fmla="*/ 1253056 w 1953190"/>
                <a:gd name="connsiteY11" fmla="*/ 2208104 h 2991508"/>
                <a:gd name="connsiteX12" fmla="*/ 935741 w 1953190"/>
                <a:gd name="connsiteY12" fmla="*/ 2195250 h 2991508"/>
                <a:gd name="connsiteX13" fmla="*/ 578649 w 1953190"/>
                <a:gd name="connsiteY13" fmla="*/ 2089164 h 2991508"/>
                <a:gd name="connsiteX14" fmla="*/ 321855 w 1953190"/>
                <a:gd name="connsiteY14" fmla="*/ 1949541 h 2991508"/>
                <a:gd name="connsiteX15" fmla="*/ 292128 w 1953190"/>
                <a:gd name="connsiteY15" fmla="*/ 2002232 h 2991508"/>
                <a:gd name="connsiteX16" fmla="*/ 341090 w 1953190"/>
                <a:gd name="connsiteY16" fmla="*/ 2395326 h 2991508"/>
                <a:gd name="connsiteX17" fmla="*/ 426405 w 1953190"/>
                <a:gd name="connsiteY17" fmla="*/ 2772335 h 2991508"/>
                <a:gd name="connsiteX18" fmla="*/ 465189 w 1953190"/>
                <a:gd name="connsiteY18" fmla="*/ 2891702 h 2991508"/>
                <a:gd name="connsiteX19" fmla="*/ 220668 w 1953190"/>
                <a:gd name="connsiteY19" fmla="*/ 2991507 h 2991508"/>
                <a:gd name="connsiteX20" fmla="*/ 48254 w 1953190"/>
                <a:gd name="connsiteY20" fmla="*/ 2358824 h 2991508"/>
                <a:gd name="connsiteX21" fmla="*/ 318 w 1953190"/>
                <a:gd name="connsiteY21" fmla="*/ 1730652 h 2991508"/>
                <a:gd name="connsiteX22" fmla="*/ 105813 w 1953190"/>
                <a:gd name="connsiteY22" fmla="*/ 904785 h 2991508"/>
                <a:gd name="connsiteX23" fmla="*/ 278284 w 1953190"/>
                <a:gd name="connsiteY23" fmla="*/ 433148 h 2991508"/>
                <a:gd name="connsiteX24" fmla="*/ 443791 w 1953190"/>
                <a:gd name="connsiteY24" fmla="*/ 172515 h 2991508"/>
                <a:gd name="connsiteX25" fmla="*/ 612642 w 1953190"/>
                <a:gd name="connsiteY25" fmla="*/ 0 h 2991508"/>
                <a:gd name="connsiteX26" fmla="*/ 731864 w 1953190"/>
                <a:gd name="connsiteY26" fmla="*/ 332056 h 2991508"/>
                <a:gd name="connsiteX27" fmla="*/ 724750 w 1953190"/>
                <a:gd name="connsiteY27" fmla="*/ 678085 h 2991508"/>
                <a:gd name="connsiteX28" fmla="*/ 547648 w 1953190"/>
                <a:gd name="connsiteY28" fmla="*/ 1005788 h 2991508"/>
                <a:gd name="connsiteX29" fmla="*/ 550122 w 1953190"/>
                <a:gd name="connsiteY29" fmla="*/ 1049853 h 2991508"/>
                <a:gd name="connsiteX30" fmla="*/ 968860 w 1953190"/>
                <a:gd name="connsiteY30" fmla="*/ 813397 h 2991508"/>
                <a:gd name="connsiteX31" fmla="*/ 1461254 w 1953190"/>
                <a:gd name="connsiteY31" fmla="*/ 701311 h 2991508"/>
                <a:gd name="connsiteX32" fmla="*/ 1473856 w 1953190"/>
                <a:gd name="connsiteY32" fmla="*/ 708401 h 2991508"/>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35637 w 1983014"/>
                <a:gd name="connsiteY22" fmla="*/ 904785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495013 w 1983014"/>
                <a:gd name="connsiteY18" fmla="*/ 2891702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56229 w 1983014"/>
                <a:gd name="connsiteY17" fmla="*/ 2772335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70914 w 1983014"/>
                <a:gd name="connsiteY16" fmla="*/ 2395326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21952 w 1983014"/>
                <a:gd name="connsiteY15" fmla="*/ 2002232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680 w 1983014"/>
                <a:gd name="connsiteY0" fmla="*/ 708401 h 2991507"/>
                <a:gd name="connsiteX1" fmla="*/ 1441087 w 1983014"/>
                <a:gd name="connsiteY1" fmla="*/ 919813 h 2991507"/>
                <a:gd name="connsiteX2" fmla="*/ 1219884 w 1983014"/>
                <a:gd name="connsiteY2" fmla="*/ 1213129 h 2991507"/>
                <a:gd name="connsiteX3" fmla="*/ 939003 w 1983014"/>
                <a:gd name="connsiteY3" fmla="*/ 1450576 h 2991507"/>
                <a:gd name="connsiteX4" fmla="*/ 596742 w 1983014"/>
                <a:gd name="connsiteY4" fmla="*/ 1632245 h 2991507"/>
                <a:gd name="connsiteX5" fmla="*/ 767090 w 1983014"/>
                <a:gd name="connsiteY5" fmla="*/ 1653421 h 2991507"/>
                <a:gd name="connsiteX6" fmla="*/ 1304704 w 1983014"/>
                <a:gd name="connsiteY6" fmla="*/ 1655250 h 2991507"/>
                <a:gd name="connsiteX7" fmla="*/ 1704796 w 1983014"/>
                <a:gd name="connsiteY7" fmla="*/ 1749816 h 2991507"/>
                <a:gd name="connsiteX8" fmla="*/ 1962085 w 1983014"/>
                <a:gd name="connsiteY8" fmla="*/ 1866208 h 2991507"/>
                <a:gd name="connsiteX9" fmla="*/ 1935959 w 1983014"/>
                <a:gd name="connsiteY9" fmla="*/ 1943962 h 2991507"/>
                <a:gd name="connsiteX10" fmla="*/ 1682972 w 1983014"/>
                <a:gd name="connsiteY10" fmla="*/ 2106263 h 2991507"/>
                <a:gd name="connsiteX11" fmla="*/ 1282880 w 1983014"/>
                <a:gd name="connsiteY11" fmla="*/ 2208104 h 2991507"/>
                <a:gd name="connsiteX12" fmla="*/ 965565 w 1983014"/>
                <a:gd name="connsiteY12" fmla="*/ 2195250 h 2991507"/>
                <a:gd name="connsiteX13" fmla="*/ 608473 w 1983014"/>
                <a:gd name="connsiteY13" fmla="*/ 2089164 h 2991507"/>
                <a:gd name="connsiteX14" fmla="*/ 351679 w 1983014"/>
                <a:gd name="connsiteY14" fmla="*/ 1949541 h 2991507"/>
                <a:gd name="connsiteX15" fmla="*/ 342833 w 1983014"/>
                <a:gd name="connsiteY15" fmla="*/ 1997936 h 2991507"/>
                <a:gd name="connsiteX16" fmla="*/ 396789 w 1983014"/>
                <a:gd name="connsiteY16" fmla="*/ 2349194 h 2991507"/>
                <a:gd name="connsiteX17" fmla="*/ 488935 w 1983014"/>
                <a:gd name="connsiteY17" fmla="*/ 2732957 h 2991507"/>
                <a:gd name="connsiteX18" fmla="*/ 552973 w 1983014"/>
                <a:gd name="connsiteY18" fmla="*/ 2882494 h 2991507"/>
                <a:gd name="connsiteX19" fmla="*/ 250492 w 1983014"/>
                <a:gd name="connsiteY19" fmla="*/ 2991507 h 2991507"/>
                <a:gd name="connsiteX20" fmla="*/ 78078 w 1983014"/>
                <a:gd name="connsiteY20" fmla="*/ 2358824 h 2991507"/>
                <a:gd name="connsiteX21" fmla="*/ 129 w 1983014"/>
                <a:gd name="connsiteY21" fmla="*/ 1690577 h 2991507"/>
                <a:gd name="connsiteX22" fmla="*/ 119976 w 1983014"/>
                <a:gd name="connsiteY22" fmla="*/ 908009 h 2991507"/>
                <a:gd name="connsiteX23" fmla="*/ 308108 w 1983014"/>
                <a:gd name="connsiteY23" fmla="*/ 433148 h 2991507"/>
                <a:gd name="connsiteX24" fmla="*/ 473615 w 1983014"/>
                <a:gd name="connsiteY24" fmla="*/ 172515 h 2991507"/>
                <a:gd name="connsiteX25" fmla="*/ 642466 w 1983014"/>
                <a:gd name="connsiteY25" fmla="*/ 0 h 2991507"/>
                <a:gd name="connsiteX26" fmla="*/ 761688 w 1983014"/>
                <a:gd name="connsiteY26" fmla="*/ 332056 h 2991507"/>
                <a:gd name="connsiteX27" fmla="*/ 754574 w 1983014"/>
                <a:gd name="connsiteY27" fmla="*/ 678085 h 2991507"/>
                <a:gd name="connsiteX28" fmla="*/ 577472 w 1983014"/>
                <a:gd name="connsiteY28" fmla="*/ 1005788 h 2991507"/>
                <a:gd name="connsiteX29" fmla="*/ 579946 w 1983014"/>
                <a:gd name="connsiteY29" fmla="*/ 1049853 h 2991507"/>
                <a:gd name="connsiteX30" fmla="*/ 998684 w 1983014"/>
                <a:gd name="connsiteY30" fmla="*/ 813397 h 2991507"/>
                <a:gd name="connsiteX31" fmla="*/ 1491078 w 1983014"/>
                <a:gd name="connsiteY31" fmla="*/ 701311 h 2991507"/>
                <a:gd name="connsiteX32" fmla="*/ 1503680 w 1983014"/>
                <a:gd name="connsiteY32" fmla="*/ 708401 h 2991507"/>
                <a:gd name="connsiteX0" fmla="*/ 1503750 w 1983084"/>
                <a:gd name="connsiteY0" fmla="*/ 708401 h 2991507"/>
                <a:gd name="connsiteX1" fmla="*/ 1441157 w 1983084"/>
                <a:gd name="connsiteY1" fmla="*/ 919813 h 2991507"/>
                <a:gd name="connsiteX2" fmla="*/ 1219954 w 1983084"/>
                <a:gd name="connsiteY2" fmla="*/ 1213129 h 2991507"/>
                <a:gd name="connsiteX3" fmla="*/ 939073 w 1983084"/>
                <a:gd name="connsiteY3" fmla="*/ 1450576 h 2991507"/>
                <a:gd name="connsiteX4" fmla="*/ 596812 w 1983084"/>
                <a:gd name="connsiteY4" fmla="*/ 1632245 h 2991507"/>
                <a:gd name="connsiteX5" fmla="*/ 767160 w 1983084"/>
                <a:gd name="connsiteY5" fmla="*/ 1653421 h 2991507"/>
                <a:gd name="connsiteX6" fmla="*/ 1304774 w 1983084"/>
                <a:gd name="connsiteY6" fmla="*/ 1655250 h 2991507"/>
                <a:gd name="connsiteX7" fmla="*/ 1704866 w 1983084"/>
                <a:gd name="connsiteY7" fmla="*/ 1749816 h 2991507"/>
                <a:gd name="connsiteX8" fmla="*/ 1962155 w 1983084"/>
                <a:gd name="connsiteY8" fmla="*/ 1866208 h 2991507"/>
                <a:gd name="connsiteX9" fmla="*/ 1936029 w 1983084"/>
                <a:gd name="connsiteY9" fmla="*/ 1943962 h 2991507"/>
                <a:gd name="connsiteX10" fmla="*/ 1683042 w 1983084"/>
                <a:gd name="connsiteY10" fmla="*/ 2106263 h 2991507"/>
                <a:gd name="connsiteX11" fmla="*/ 1282950 w 1983084"/>
                <a:gd name="connsiteY11" fmla="*/ 2208104 h 2991507"/>
                <a:gd name="connsiteX12" fmla="*/ 965635 w 1983084"/>
                <a:gd name="connsiteY12" fmla="*/ 2195250 h 2991507"/>
                <a:gd name="connsiteX13" fmla="*/ 608543 w 1983084"/>
                <a:gd name="connsiteY13" fmla="*/ 2089164 h 2991507"/>
                <a:gd name="connsiteX14" fmla="*/ 351749 w 1983084"/>
                <a:gd name="connsiteY14" fmla="*/ 1949541 h 2991507"/>
                <a:gd name="connsiteX15" fmla="*/ 342903 w 1983084"/>
                <a:gd name="connsiteY15" fmla="*/ 1997936 h 2991507"/>
                <a:gd name="connsiteX16" fmla="*/ 396859 w 1983084"/>
                <a:gd name="connsiteY16" fmla="*/ 2349194 h 2991507"/>
                <a:gd name="connsiteX17" fmla="*/ 489005 w 1983084"/>
                <a:gd name="connsiteY17" fmla="*/ 2732957 h 2991507"/>
                <a:gd name="connsiteX18" fmla="*/ 553043 w 1983084"/>
                <a:gd name="connsiteY18" fmla="*/ 2882494 h 2991507"/>
                <a:gd name="connsiteX19" fmla="*/ 250562 w 1983084"/>
                <a:gd name="connsiteY19" fmla="*/ 2991507 h 2991507"/>
                <a:gd name="connsiteX20" fmla="*/ 63305 w 1983084"/>
                <a:gd name="connsiteY20" fmla="*/ 2363639 h 2991507"/>
                <a:gd name="connsiteX21" fmla="*/ 199 w 1983084"/>
                <a:gd name="connsiteY21" fmla="*/ 1690577 h 2991507"/>
                <a:gd name="connsiteX22" fmla="*/ 120046 w 1983084"/>
                <a:gd name="connsiteY22" fmla="*/ 908009 h 2991507"/>
                <a:gd name="connsiteX23" fmla="*/ 308178 w 1983084"/>
                <a:gd name="connsiteY23" fmla="*/ 433148 h 2991507"/>
                <a:gd name="connsiteX24" fmla="*/ 473685 w 1983084"/>
                <a:gd name="connsiteY24" fmla="*/ 172515 h 2991507"/>
                <a:gd name="connsiteX25" fmla="*/ 642536 w 1983084"/>
                <a:gd name="connsiteY25" fmla="*/ 0 h 2991507"/>
                <a:gd name="connsiteX26" fmla="*/ 761758 w 1983084"/>
                <a:gd name="connsiteY26" fmla="*/ 332056 h 2991507"/>
                <a:gd name="connsiteX27" fmla="*/ 754644 w 1983084"/>
                <a:gd name="connsiteY27" fmla="*/ 678085 h 2991507"/>
                <a:gd name="connsiteX28" fmla="*/ 577542 w 1983084"/>
                <a:gd name="connsiteY28" fmla="*/ 1005788 h 2991507"/>
                <a:gd name="connsiteX29" fmla="*/ 580016 w 1983084"/>
                <a:gd name="connsiteY29" fmla="*/ 1049853 h 2991507"/>
                <a:gd name="connsiteX30" fmla="*/ 998754 w 1983084"/>
                <a:gd name="connsiteY30" fmla="*/ 813397 h 2991507"/>
                <a:gd name="connsiteX31" fmla="*/ 1491148 w 1983084"/>
                <a:gd name="connsiteY31" fmla="*/ 701311 h 2991507"/>
                <a:gd name="connsiteX32" fmla="*/ 1503750 w 1983084"/>
                <a:gd name="connsiteY32" fmla="*/ 708401 h 2991507"/>
                <a:gd name="connsiteX0" fmla="*/ 1503751 w 1983085"/>
                <a:gd name="connsiteY0" fmla="*/ 708401 h 2991507"/>
                <a:gd name="connsiteX1" fmla="*/ 1441158 w 1983085"/>
                <a:gd name="connsiteY1" fmla="*/ 919813 h 2991507"/>
                <a:gd name="connsiteX2" fmla="*/ 1219955 w 1983085"/>
                <a:gd name="connsiteY2" fmla="*/ 1213129 h 2991507"/>
                <a:gd name="connsiteX3" fmla="*/ 939074 w 1983085"/>
                <a:gd name="connsiteY3" fmla="*/ 1450576 h 2991507"/>
                <a:gd name="connsiteX4" fmla="*/ 596813 w 1983085"/>
                <a:gd name="connsiteY4" fmla="*/ 1632245 h 2991507"/>
                <a:gd name="connsiteX5" fmla="*/ 767161 w 1983085"/>
                <a:gd name="connsiteY5" fmla="*/ 1653421 h 2991507"/>
                <a:gd name="connsiteX6" fmla="*/ 1304775 w 1983085"/>
                <a:gd name="connsiteY6" fmla="*/ 1655250 h 2991507"/>
                <a:gd name="connsiteX7" fmla="*/ 1704867 w 1983085"/>
                <a:gd name="connsiteY7" fmla="*/ 1749816 h 2991507"/>
                <a:gd name="connsiteX8" fmla="*/ 1962156 w 1983085"/>
                <a:gd name="connsiteY8" fmla="*/ 1866208 h 2991507"/>
                <a:gd name="connsiteX9" fmla="*/ 1936030 w 1983085"/>
                <a:gd name="connsiteY9" fmla="*/ 1943962 h 2991507"/>
                <a:gd name="connsiteX10" fmla="*/ 1683043 w 1983085"/>
                <a:gd name="connsiteY10" fmla="*/ 2106263 h 2991507"/>
                <a:gd name="connsiteX11" fmla="*/ 1282951 w 1983085"/>
                <a:gd name="connsiteY11" fmla="*/ 2208104 h 2991507"/>
                <a:gd name="connsiteX12" fmla="*/ 965636 w 1983085"/>
                <a:gd name="connsiteY12" fmla="*/ 2195250 h 2991507"/>
                <a:gd name="connsiteX13" fmla="*/ 608544 w 1983085"/>
                <a:gd name="connsiteY13" fmla="*/ 2089164 h 2991507"/>
                <a:gd name="connsiteX14" fmla="*/ 351750 w 1983085"/>
                <a:gd name="connsiteY14" fmla="*/ 1949541 h 2991507"/>
                <a:gd name="connsiteX15" fmla="*/ 342904 w 1983085"/>
                <a:gd name="connsiteY15" fmla="*/ 1997936 h 2991507"/>
                <a:gd name="connsiteX16" fmla="*/ 396860 w 1983085"/>
                <a:gd name="connsiteY16" fmla="*/ 2349194 h 2991507"/>
                <a:gd name="connsiteX17" fmla="*/ 509109 w 1983085"/>
                <a:gd name="connsiteY17" fmla="*/ 2762247 h 2991507"/>
                <a:gd name="connsiteX18" fmla="*/ 553044 w 1983085"/>
                <a:gd name="connsiteY18" fmla="*/ 2882494 h 2991507"/>
                <a:gd name="connsiteX19" fmla="*/ 250563 w 1983085"/>
                <a:gd name="connsiteY19" fmla="*/ 2991507 h 2991507"/>
                <a:gd name="connsiteX20" fmla="*/ 63306 w 1983085"/>
                <a:gd name="connsiteY20" fmla="*/ 2363639 h 2991507"/>
                <a:gd name="connsiteX21" fmla="*/ 200 w 1983085"/>
                <a:gd name="connsiteY21" fmla="*/ 1690577 h 2991507"/>
                <a:gd name="connsiteX22" fmla="*/ 120047 w 1983085"/>
                <a:gd name="connsiteY22" fmla="*/ 908009 h 2991507"/>
                <a:gd name="connsiteX23" fmla="*/ 308179 w 1983085"/>
                <a:gd name="connsiteY23" fmla="*/ 433148 h 2991507"/>
                <a:gd name="connsiteX24" fmla="*/ 473686 w 1983085"/>
                <a:gd name="connsiteY24" fmla="*/ 172515 h 2991507"/>
                <a:gd name="connsiteX25" fmla="*/ 642537 w 1983085"/>
                <a:gd name="connsiteY25" fmla="*/ 0 h 2991507"/>
                <a:gd name="connsiteX26" fmla="*/ 761759 w 1983085"/>
                <a:gd name="connsiteY26" fmla="*/ 332056 h 2991507"/>
                <a:gd name="connsiteX27" fmla="*/ 754645 w 1983085"/>
                <a:gd name="connsiteY27" fmla="*/ 678085 h 2991507"/>
                <a:gd name="connsiteX28" fmla="*/ 577543 w 1983085"/>
                <a:gd name="connsiteY28" fmla="*/ 1005788 h 2991507"/>
                <a:gd name="connsiteX29" fmla="*/ 580017 w 1983085"/>
                <a:gd name="connsiteY29" fmla="*/ 1049853 h 2991507"/>
                <a:gd name="connsiteX30" fmla="*/ 998755 w 1983085"/>
                <a:gd name="connsiteY30" fmla="*/ 813397 h 2991507"/>
                <a:gd name="connsiteX31" fmla="*/ 1491149 w 1983085"/>
                <a:gd name="connsiteY31" fmla="*/ 701311 h 2991507"/>
                <a:gd name="connsiteX32" fmla="*/ 1503751 w 1983085"/>
                <a:gd name="connsiteY32" fmla="*/ 708401 h 299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983085" h="2991507">
                  <a:moveTo>
                    <a:pt x="1503751" y="708401"/>
                  </a:moveTo>
                  <a:cubicBezTo>
                    <a:pt x="1523712" y="737061"/>
                    <a:pt x="1480707" y="845173"/>
                    <a:pt x="1441158" y="919813"/>
                  </a:cubicBezTo>
                  <a:cubicBezTo>
                    <a:pt x="1395959" y="1005116"/>
                    <a:pt x="1303636" y="1124669"/>
                    <a:pt x="1219955" y="1213129"/>
                  </a:cubicBezTo>
                  <a:cubicBezTo>
                    <a:pt x="1136275" y="1301590"/>
                    <a:pt x="1042931" y="1380723"/>
                    <a:pt x="939074" y="1450576"/>
                  </a:cubicBezTo>
                  <a:cubicBezTo>
                    <a:pt x="835217" y="1520429"/>
                    <a:pt x="606345" y="1620692"/>
                    <a:pt x="596813" y="1632245"/>
                  </a:cubicBezTo>
                  <a:cubicBezTo>
                    <a:pt x="587281" y="1643798"/>
                    <a:pt x="649167" y="1649587"/>
                    <a:pt x="767161" y="1653421"/>
                  </a:cubicBezTo>
                  <a:cubicBezTo>
                    <a:pt x="885155" y="1657255"/>
                    <a:pt x="1148491" y="1639184"/>
                    <a:pt x="1304775" y="1655250"/>
                  </a:cubicBezTo>
                  <a:cubicBezTo>
                    <a:pt x="1461059" y="1671316"/>
                    <a:pt x="1595303" y="1714658"/>
                    <a:pt x="1704867" y="1749816"/>
                  </a:cubicBezTo>
                  <a:cubicBezTo>
                    <a:pt x="1814430" y="1784976"/>
                    <a:pt x="1923629" y="1833850"/>
                    <a:pt x="1962156" y="1866208"/>
                  </a:cubicBezTo>
                  <a:cubicBezTo>
                    <a:pt x="2000683" y="1898565"/>
                    <a:pt x="1982548" y="1903952"/>
                    <a:pt x="1936030" y="1943962"/>
                  </a:cubicBezTo>
                  <a:cubicBezTo>
                    <a:pt x="1889511" y="1983971"/>
                    <a:pt x="1791890" y="2062239"/>
                    <a:pt x="1683043" y="2106263"/>
                  </a:cubicBezTo>
                  <a:cubicBezTo>
                    <a:pt x="1574197" y="2150286"/>
                    <a:pt x="1402519" y="2193274"/>
                    <a:pt x="1282951" y="2208104"/>
                  </a:cubicBezTo>
                  <a:cubicBezTo>
                    <a:pt x="1163382" y="2222935"/>
                    <a:pt x="1078036" y="2215074"/>
                    <a:pt x="965636" y="2195250"/>
                  </a:cubicBezTo>
                  <a:cubicBezTo>
                    <a:pt x="853235" y="2175427"/>
                    <a:pt x="710858" y="2130115"/>
                    <a:pt x="608544" y="2089164"/>
                  </a:cubicBezTo>
                  <a:cubicBezTo>
                    <a:pt x="506230" y="2048213"/>
                    <a:pt x="368968" y="1961518"/>
                    <a:pt x="351750" y="1949541"/>
                  </a:cubicBezTo>
                  <a:cubicBezTo>
                    <a:pt x="334532" y="1937564"/>
                    <a:pt x="335386" y="1931327"/>
                    <a:pt x="342904" y="1997936"/>
                  </a:cubicBezTo>
                  <a:cubicBezTo>
                    <a:pt x="350422" y="2064545"/>
                    <a:pt x="369159" y="2221809"/>
                    <a:pt x="396860" y="2349194"/>
                  </a:cubicBezTo>
                  <a:cubicBezTo>
                    <a:pt x="424561" y="2476579"/>
                    <a:pt x="467735" y="2639985"/>
                    <a:pt x="509109" y="2762247"/>
                  </a:cubicBezTo>
                  <a:lnTo>
                    <a:pt x="553044" y="2882494"/>
                  </a:lnTo>
                  <a:cubicBezTo>
                    <a:pt x="473777" y="2939687"/>
                    <a:pt x="326860" y="2968014"/>
                    <a:pt x="250563" y="2991507"/>
                  </a:cubicBezTo>
                  <a:cubicBezTo>
                    <a:pt x="170949" y="2783480"/>
                    <a:pt x="105033" y="2580461"/>
                    <a:pt x="63306" y="2363639"/>
                  </a:cubicBezTo>
                  <a:cubicBezTo>
                    <a:pt x="21579" y="2146817"/>
                    <a:pt x="-2461" y="1929490"/>
                    <a:pt x="200" y="1690577"/>
                  </a:cubicBezTo>
                  <a:cubicBezTo>
                    <a:pt x="2859" y="1451663"/>
                    <a:pt x="68717" y="1117581"/>
                    <a:pt x="120047" y="908009"/>
                  </a:cubicBezTo>
                  <a:cubicBezTo>
                    <a:pt x="171377" y="698438"/>
                    <a:pt x="249239" y="555730"/>
                    <a:pt x="308179" y="433148"/>
                  </a:cubicBezTo>
                  <a:cubicBezTo>
                    <a:pt x="367119" y="310566"/>
                    <a:pt x="414822" y="245163"/>
                    <a:pt x="473686" y="172515"/>
                  </a:cubicBezTo>
                  <a:cubicBezTo>
                    <a:pt x="525192" y="108949"/>
                    <a:pt x="595112" y="17610"/>
                    <a:pt x="642537" y="0"/>
                  </a:cubicBezTo>
                  <a:cubicBezTo>
                    <a:pt x="709556" y="115352"/>
                    <a:pt x="737990" y="210065"/>
                    <a:pt x="761759" y="332056"/>
                  </a:cubicBezTo>
                  <a:cubicBezTo>
                    <a:pt x="780973" y="477891"/>
                    <a:pt x="781276" y="547748"/>
                    <a:pt x="754645" y="678085"/>
                  </a:cubicBezTo>
                  <a:cubicBezTo>
                    <a:pt x="727497" y="810951"/>
                    <a:pt x="606647" y="943826"/>
                    <a:pt x="577543" y="1005788"/>
                  </a:cubicBezTo>
                  <a:cubicBezTo>
                    <a:pt x="548438" y="1067749"/>
                    <a:pt x="509816" y="1081918"/>
                    <a:pt x="580017" y="1049853"/>
                  </a:cubicBezTo>
                  <a:cubicBezTo>
                    <a:pt x="650219" y="1017789"/>
                    <a:pt x="846899" y="871489"/>
                    <a:pt x="998755" y="813397"/>
                  </a:cubicBezTo>
                  <a:cubicBezTo>
                    <a:pt x="1150609" y="755308"/>
                    <a:pt x="1446228" y="697135"/>
                    <a:pt x="1491149" y="701311"/>
                  </a:cubicBezTo>
                  <a:cubicBezTo>
                    <a:pt x="1496764" y="701833"/>
                    <a:pt x="1500901" y="704307"/>
                    <a:pt x="1503751" y="708401"/>
                  </a:cubicBezTo>
                  <a:close/>
                </a:path>
              </a:pathLst>
            </a:custGeom>
            <a:solidFill>
              <a:schemeClr val="accent4">
                <a:lumMod val="40000"/>
                <a:lumOff val="60000"/>
                <a:alpha val="3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1" name="Freeform: Shape 20">
            <a:extLst>
              <a:ext uri="{FF2B5EF4-FFF2-40B4-BE49-F238E27FC236}">
                <a16:creationId xmlns:a16="http://schemas.microsoft.com/office/drawing/2014/main" id="{19E9BDDB-EF4A-B813-8CFD-D3946F339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735102">
            <a:off x="11096058" y="3990944"/>
            <a:ext cx="1614456" cy="429493"/>
          </a:xfrm>
          <a:custGeom>
            <a:avLst/>
            <a:gdLst>
              <a:gd name="connsiteX0" fmla="*/ 0 w 1614456"/>
              <a:gd name="connsiteY0" fmla="*/ 233076 h 429493"/>
              <a:gd name="connsiteX1" fmla="*/ 569664 w 1614456"/>
              <a:gd name="connsiteY1" fmla="*/ 0 h 429493"/>
              <a:gd name="connsiteX2" fmla="*/ 596278 w 1614456"/>
              <a:gd name="connsiteY2" fmla="*/ 6094 h 429493"/>
              <a:gd name="connsiteX3" fmla="*/ 1614456 w 1614456"/>
              <a:gd name="connsiteY3" fmla="*/ 248091 h 429493"/>
              <a:gd name="connsiteX4" fmla="*/ 1568315 w 1614456"/>
              <a:gd name="connsiteY4" fmla="*/ 429321 h 429493"/>
              <a:gd name="connsiteX5" fmla="*/ 483047 w 1614456"/>
              <a:gd name="connsiteY5" fmla="*/ 298906 h 429493"/>
              <a:gd name="connsiteX6" fmla="*/ 123310 w 1614456"/>
              <a:gd name="connsiteY6" fmla="*/ 250486 h 429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4456" h="429493">
                <a:moveTo>
                  <a:pt x="0" y="233076"/>
                </a:moveTo>
                <a:lnTo>
                  <a:pt x="569664" y="0"/>
                </a:lnTo>
                <a:lnTo>
                  <a:pt x="596278" y="6094"/>
                </a:lnTo>
                <a:cubicBezTo>
                  <a:pt x="1057638" y="111306"/>
                  <a:pt x="1579983" y="228791"/>
                  <a:pt x="1614456" y="248091"/>
                </a:cubicBezTo>
                <a:cubicBezTo>
                  <a:pt x="1609756" y="287567"/>
                  <a:pt x="1584661" y="435225"/>
                  <a:pt x="1568315" y="429321"/>
                </a:cubicBezTo>
                <a:cubicBezTo>
                  <a:pt x="1529762" y="431108"/>
                  <a:pt x="711697" y="365581"/>
                  <a:pt x="483047" y="298906"/>
                </a:cubicBezTo>
                <a:cubicBezTo>
                  <a:pt x="352306" y="279085"/>
                  <a:pt x="230642" y="264484"/>
                  <a:pt x="123310" y="250486"/>
                </a:cubicBezTo>
                <a:close/>
              </a:path>
            </a:pathLst>
          </a:cu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Slide Number Placeholder 1">
            <a:extLst>
              <a:ext uri="{FF2B5EF4-FFF2-40B4-BE49-F238E27FC236}">
                <a16:creationId xmlns:a16="http://schemas.microsoft.com/office/drawing/2014/main" id="{11E3D80A-09E3-B576-D089-56CC69BB9EA2}"/>
              </a:ext>
            </a:extLst>
          </p:cNvPr>
          <p:cNvSpPr>
            <a:spLocks noGrp="1"/>
          </p:cNvSpPr>
          <p:nvPr>
            <p:ph type="sldNum" sz="quarter" idx="12"/>
          </p:nvPr>
        </p:nvSpPr>
        <p:spPr/>
        <p:txBody>
          <a:bodyPr/>
          <a:lstStyle/>
          <a:p>
            <a:fld id="{35470E4D-CFB8-FE4B-A9A4-B32541D0D757}" type="slidenum">
              <a:rPr lang="en-US" smtClean="0"/>
              <a:t>34</a:t>
            </a:fld>
            <a:endParaRPr lang="en-US" dirty="0"/>
          </a:p>
        </p:txBody>
      </p:sp>
      <p:sp>
        <p:nvSpPr>
          <p:cNvPr id="3" name="Footer Placeholder 2">
            <a:extLst>
              <a:ext uri="{FF2B5EF4-FFF2-40B4-BE49-F238E27FC236}">
                <a16:creationId xmlns:a16="http://schemas.microsoft.com/office/drawing/2014/main" id="{5C95ACA9-E628-75D4-407E-AEFCDC08DA22}"/>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52915866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Datblygu Ymarfer Adfyfyriol</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dirty="0"/>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1439398939"/>
              </p:ext>
            </p:extLst>
          </p:nvPr>
        </p:nvGraphicFramePr>
        <p:xfrm>
          <a:off x="408215" y="1143000"/>
          <a:ext cx="11381014" cy="56308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35</a:t>
            </a:fld>
            <a:endParaRPr lang="en-GB" dirty="0"/>
          </a:p>
        </p:txBody>
      </p:sp>
      <p:sp>
        <p:nvSpPr>
          <p:cNvPr id="3" name="Footer Placeholder 2">
            <a:extLst>
              <a:ext uri="{FF2B5EF4-FFF2-40B4-BE49-F238E27FC236}">
                <a16:creationId xmlns:a16="http://schemas.microsoft.com/office/drawing/2014/main" id="{4B18566A-3A47-9D97-541A-B6E00160183B}"/>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908166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6786"/>
            <a:ext cx="10972800" cy="1143000"/>
          </a:xfrm>
        </p:spPr>
        <p:txBody>
          <a:bodyPr anchor="ctr">
            <a:normAutofit/>
          </a:bodyPr>
          <a:lstStyle/>
          <a:p>
            <a:r>
              <a:rPr lang="en-GB" b="1" dirty="0"/>
              <a:t>Cwestiynnau i Annog Adfyfyrio Beirniadol</a:t>
            </a:r>
          </a:p>
        </p:txBody>
      </p:sp>
      <p:sp>
        <p:nvSpPr>
          <p:cNvPr id="3" name="Content Placeholder 2"/>
          <p:cNvSpPr>
            <a:spLocks noGrp="1"/>
          </p:cNvSpPr>
          <p:nvPr>
            <p:ph sz="quarter" idx="2"/>
          </p:nvPr>
        </p:nvSpPr>
        <p:spPr>
          <a:xfrm>
            <a:off x="609600" y="1444295"/>
            <a:ext cx="5791200" cy="4964444"/>
          </a:xfrm>
        </p:spPr>
        <p:txBody>
          <a:bodyPr wrap="square" anchor="t">
            <a:normAutofit/>
          </a:bodyPr>
          <a:lstStyle/>
          <a:p>
            <a:pPr marL="0" indent="0">
              <a:buNone/>
            </a:pPr>
            <a:r>
              <a:rPr lang="en-GB" sz="3200" dirty="0"/>
              <a:t>Beth mae fy nghyfrif o’r sefyllfa yn ei awgrymu am:</a:t>
            </a:r>
          </a:p>
          <a:p>
            <a:pPr marL="0" indent="0">
              <a:buNone/>
            </a:pPr>
            <a:r>
              <a:rPr lang="en-GB" sz="3200" dirty="0"/>
              <a:t>Fy nelfrydau neu werthoedd craidd?</a:t>
            </a:r>
          </a:p>
          <a:p>
            <a:pPr marL="0" indent="0">
              <a:buNone/>
            </a:pPr>
            <a:r>
              <a:rPr lang="en-GB" sz="3200" dirty="0"/>
              <a:t>Fy nghredoau?</a:t>
            </a:r>
          </a:p>
          <a:p>
            <a:pPr marL="0" indent="0">
              <a:buNone/>
            </a:pPr>
            <a:r>
              <a:rPr lang="en-GB" sz="3200" dirty="0"/>
              <a:t>Fy safbwynt amdanaf i fy hun ac eraill?</a:t>
            </a:r>
          </a:p>
          <a:p>
            <a:pPr marL="0" indent="0">
              <a:buNone/>
            </a:pPr>
            <a:r>
              <a:rPr lang="en-GB" sz="3200" dirty="0"/>
              <a:t>Yr hyn rwy'n ei gredu am broffesiynoldeb?</a:t>
            </a:r>
          </a:p>
        </p:txBody>
      </p:sp>
      <p:pic>
        <p:nvPicPr>
          <p:cNvPr id="7" name="Picture 6" descr="Icon&#10;&#10;Description automatically generated"/>
          <p:cNvPicPr>
            <a:picLocks noChangeAspect="1"/>
          </p:cNvPicPr>
          <p:nvPr/>
        </p:nvPicPr>
        <p:blipFill>
          <a:blip r:embed="rId3"/>
          <a:stretch>
            <a:fillRect/>
          </a:stretch>
        </p:blipFill>
        <p:spPr>
          <a:xfrm>
            <a:off x="6193368" y="1589641"/>
            <a:ext cx="5389033" cy="3651070"/>
          </a:xfrm>
          <a:prstGeom prst="rect">
            <a:avLst/>
          </a:prstGeom>
          <a:noFill/>
          <a:ln>
            <a:noFill/>
            <a:prstDash val="sysDash"/>
            <a:miter lim="800000"/>
          </a:ln>
        </p:spPr>
      </p:pic>
      <p:sp>
        <p:nvSpPr>
          <p:cNvPr id="4" name="Slide Number Placeholder 3"/>
          <p:cNvSpPr>
            <a:spLocks noGrp="1"/>
          </p:cNvSpPr>
          <p:nvPr>
            <p:ph type="sldNum" sz="quarter" idx="12"/>
          </p:nvPr>
        </p:nvSpPr>
        <p:spPr>
          <a:xfrm>
            <a:off x="11529484" y="6408739"/>
            <a:ext cx="488949" cy="365125"/>
          </a:xfrm>
        </p:spPr>
        <p:txBody>
          <a:bodyPr wrap="square" anchor="b">
            <a:normAutofit/>
          </a:bodyPr>
          <a:lstStyle/>
          <a:p>
            <a:pPr>
              <a:spcAft>
                <a:spcPts val="600"/>
              </a:spcAft>
            </a:pPr>
            <a:fld id="{1E2FB795-8CD3-4813-9C65-0932CECE18E1}" type="slidenum">
              <a:rPr lang="en-GB" smtClean="0"/>
              <a:pPr>
                <a:spcAft>
                  <a:spcPts val="600"/>
                </a:spcAft>
              </a:pPr>
              <a:t>36</a:t>
            </a:fld>
            <a:endParaRPr lang="en-GB" dirty="0"/>
          </a:p>
        </p:txBody>
      </p:sp>
      <p:sp>
        <p:nvSpPr>
          <p:cNvPr id="5" name="Footer Placeholder 4">
            <a:extLst>
              <a:ext uri="{FF2B5EF4-FFF2-40B4-BE49-F238E27FC236}">
                <a16:creationId xmlns:a16="http://schemas.microsoft.com/office/drawing/2014/main" id="{C41C748F-D807-C5C6-93FF-9CA44BA02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46787233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descr="Different coloured question marks">
            <a:extLst>
              <a:ext uri="{FF2B5EF4-FFF2-40B4-BE49-F238E27FC236}">
                <a16:creationId xmlns:a16="http://schemas.microsoft.com/office/drawing/2014/main" id="{7E27F345-7909-8E8A-1510-F36694622E3A}"/>
              </a:ext>
            </a:extLst>
          </p:cNvPr>
          <p:cNvPicPr>
            <a:picLocks noChangeAspect="1"/>
          </p:cNvPicPr>
          <p:nvPr/>
        </p:nvPicPr>
        <p:blipFill rotWithShape="1">
          <a:blip r:embed="rId3"/>
          <a:srcRect l="30722" r="34634"/>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2" name="Title 1">
            <a:extLst>
              <a:ext uri="{FF2B5EF4-FFF2-40B4-BE49-F238E27FC236}">
                <a16:creationId xmlns:a16="http://schemas.microsoft.com/office/drawing/2014/main" id="{6F7D1B4A-DC28-7C32-BBE1-E88C5B1382D3}"/>
              </a:ext>
            </a:extLst>
          </p:cNvPr>
          <p:cNvSpPr>
            <a:spLocks noGrp="1"/>
          </p:cNvSpPr>
          <p:nvPr>
            <p:ph type="title"/>
          </p:nvPr>
        </p:nvSpPr>
        <p:spPr>
          <a:xfrm>
            <a:off x="163830" y="323850"/>
            <a:ext cx="8446770" cy="1322887"/>
          </a:xfrm>
        </p:spPr>
        <p:txBody>
          <a:bodyPr>
            <a:normAutofit/>
          </a:bodyPr>
          <a:lstStyle/>
          <a:p>
            <a:r>
              <a:rPr lang="en-US" b="1" dirty="0"/>
              <a:t>Annog Adfyfrio Beirniadol</a:t>
            </a:r>
          </a:p>
        </p:txBody>
      </p:sp>
      <p:sp>
        <p:nvSpPr>
          <p:cNvPr id="8" name="Content Placeholder 7">
            <a:extLst>
              <a:ext uri="{FF2B5EF4-FFF2-40B4-BE49-F238E27FC236}">
                <a16:creationId xmlns:a16="http://schemas.microsoft.com/office/drawing/2014/main" id="{2D1A60F8-2004-01DA-35B1-05AE68339C3B}"/>
              </a:ext>
            </a:extLst>
          </p:cNvPr>
          <p:cNvSpPr>
            <a:spLocks noGrp="1"/>
          </p:cNvSpPr>
          <p:nvPr>
            <p:ph idx="1"/>
          </p:nvPr>
        </p:nvSpPr>
        <p:spPr>
          <a:xfrm>
            <a:off x="445770" y="1520190"/>
            <a:ext cx="7406640" cy="4836159"/>
          </a:xfrm>
        </p:spPr>
        <p:txBody>
          <a:bodyPr>
            <a:normAutofit/>
          </a:bodyPr>
          <a:lstStyle/>
          <a:p>
            <a:pPr marL="0" indent="0">
              <a:spcAft>
                <a:spcPts val="500"/>
              </a:spcAft>
              <a:buNone/>
            </a:pPr>
            <a:r>
              <a:rPr lang="en-GB" sz="2400" dirty="0"/>
              <a:t>Y cyd-destun:</a:t>
            </a:r>
          </a:p>
          <a:p>
            <a:pPr>
              <a:spcAft>
                <a:spcPts val="500"/>
              </a:spcAft>
            </a:pPr>
            <a:r>
              <a:rPr lang="en-GB" sz="2400" dirty="0"/>
              <a:t>Risg, ansicrwydd, newid, cymhlethdod</a:t>
            </a:r>
          </a:p>
          <a:p>
            <a:pPr>
              <a:spcAft>
                <a:spcPts val="500"/>
              </a:spcAft>
            </a:pPr>
            <a:r>
              <a:rPr lang="en-GB" sz="2400" dirty="0"/>
              <a:t>Mae'n rhaid i ymarfer ddelio a sefyllfaoedd na ellir eu rhagweld </a:t>
            </a:r>
          </a:p>
          <a:p>
            <a:pPr>
              <a:spcAft>
                <a:spcPts val="500"/>
              </a:spcAft>
            </a:pPr>
            <a:r>
              <a:rPr lang="en-GB" sz="2400" dirty="0"/>
              <a:t>Damcaniaethau haniaethol sy'n annigonol ar gyfer ymarfer proffesiynol</a:t>
            </a:r>
          </a:p>
          <a:p>
            <a:pPr>
              <a:spcAft>
                <a:spcPts val="500"/>
              </a:spcAft>
            </a:pPr>
            <a:r>
              <a:rPr lang="en-GB" sz="2400" dirty="0"/>
              <a:t>Heriau a gyflwynir i werthoedd gwaith cymdeithasol drwy ystyriaeth o adnoddau economaidd ac ati</a:t>
            </a:r>
          </a:p>
          <a:p>
            <a:pPr>
              <a:spcAft>
                <a:spcPts val="500"/>
              </a:spcAft>
            </a:pPr>
            <a:r>
              <a:rPr lang="en-GB" sz="2400" dirty="0"/>
              <a:t>Rhaid ail-greu gwybodaeth am ymarfer mewn perthynas â chyd-destunau sy'n newid</a:t>
            </a:r>
          </a:p>
          <a:p>
            <a:endParaRPr lang="en-US" sz="2000" dirty="0"/>
          </a:p>
        </p:txBody>
      </p:sp>
      <p:sp>
        <p:nvSpPr>
          <p:cNvPr id="7" name="Slide Number Placeholder 6">
            <a:extLst>
              <a:ext uri="{FF2B5EF4-FFF2-40B4-BE49-F238E27FC236}">
                <a16:creationId xmlns:a16="http://schemas.microsoft.com/office/drawing/2014/main" id="{55FD54BB-9078-1AD0-6AB0-4EC4802D8EFE}"/>
              </a:ext>
            </a:extLst>
          </p:cNvPr>
          <p:cNvSpPr>
            <a:spLocks noGrp="1"/>
          </p:cNvSpPr>
          <p:nvPr>
            <p:ph type="sldNum" sz="quarter" idx="12"/>
          </p:nvPr>
        </p:nvSpPr>
        <p:spPr>
          <a:xfrm>
            <a:off x="8610600" y="6356350"/>
            <a:ext cx="2743200" cy="365125"/>
          </a:xfrm>
        </p:spPr>
        <p:txBody>
          <a:bodyPr>
            <a:normAutofit/>
          </a:bodyPr>
          <a:lstStyle/>
          <a:p>
            <a:pPr>
              <a:spcAft>
                <a:spcPts val="600"/>
              </a:spcAft>
              <a:defRPr/>
            </a:pPr>
            <a:fld id="{78435ECF-4F80-4BF0-B528-2B58F0D004F7}" type="slidenum">
              <a:rPr lang="en-GB" altLang="en-US" sz="1000">
                <a:solidFill>
                  <a:srgbClr val="FFFFFF"/>
                </a:solidFill>
              </a:rPr>
              <a:pPr>
                <a:spcAft>
                  <a:spcPts val="600"/>
                </a:spcAft>
                <a:defRPr/>
              </a:pPr>
              <a:t>37</a:t>
            </a:fld>
            <a:endParaRPr lang="en-GB" altLang="en-US" sz="1000" dirty="0">
              <a:solidFill>
                <a:srgbClr val="FFFFFF"/>
              </a:solidFill>
            </a:endParaRPr>
          </a:p>
        </p:txBody>
      </p:sp>
      <p:sp>
        <p:nvSpPr>
          <p:cNvPr id="3" name="Footer Placeholder 2">
            <a:extLst>
              <a:ext uri="{FF2B5EF4-FFF2-40B4-BE49-F238E27FC236}">
                <a16:creationId xmlns:a16="http://schemas.microsoft.com/office/drawing/2014/main" id="{BC2A1EFC-192E-865B-ADC4-38EAA11E9AC1}"/>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7884576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147" y="-119271"/>
            <a:ext cx="10515600" cy="1325563"/>
          </a:xfrm>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Lefelau Ysgrifennu Adfyfyriol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Disgrifiadol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disgrifio digwyddiadau a’u hystyried yn ddyfnach</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Ymddiddanol adfyfyriol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camu yn ôl o’r sefyllfa, edrych ar ei rôl ei hun a damcaniaethu ynghylch yr hyn y gellid bod wedi’i wneud yn wahanol. Dadansoddi’r sefyllfa gan wneud cysylltiadau ehangach ac edrych ar wahanol bersbectifau. </a:t>
            </a:r>
          </a:p>
          <a:p>
            <a:pPr marL="365125" marR="0" lvl="0" indent="-255588" algn="l" defTabSz="914400" rtl="0" eaLnBrk="1" fontAlgn="base" latinLnBrk="0" hangingPunct="1">
              <a:lnSpc>
                <a:spcPct val="90000"/>
              </a:lnSpc>
              <a:spcBef>
                <a:spcPts val="400"/>
              </a:spcBef>
              <a:spcAft>
                <a:spcPct val="0"/>
              </a:spcAft>
              <a:buClr>
                <a:srgbClr val="549E39"/>
              </a:buClr>
              <a:buSzPct val="68000"/>
              <a:buFont typeface="Wingdings 3" panose="05040102010807070707" pitchFamily="18" charset="2"/>
              <a:buChar char=""/>
              <a:tabLst/>
              <a:defRPr/>
            </a:pPr>
            <a:r>
              <a:rPr lang="cy-GB" sz="2000" b="1" dirty="0">
                <a:solidFill>
                  <a:prstClr val="black"/>
                </a:solidFill>
                <a:latin typeface="Lucida Sans Unicode"/>
              </a:rPr>
              <a:t>A</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dfyfyriol</a:t>
            </a:r>
            <a:r>
              <a:rPr lang="cy-GB" sz="2000" b="1" dirty="0">
                <a:solidFill>
                  <a:prstClr val="black"/>
                </a:solidFill>
                <a:latin typeface="Lucida Sans Unicode"/>
              </a:rPr>
              <a:t> F</a:t>
            </a:r>
            <a:r>
              <a:rPr kumimoji="0" lang="cy-GB" sz="2000" b="1" i="0" u="none" strike="noStrike" kern="1200" cap="none" spc="0" normalizeH="0" baseline="0" noProof="0" dirty="0">
                <a:ln>
                  <a:noFill/>
                </a:ln>
                <a:solidFill>
                  <a:prstClr val="black"/>
                </a:solidFill>
                <a:effectLst/>
                <a:uLnTx/>
                <a:uFillTx/>
                <a:latin typeface="Lucida Sans Unicode"/>
                <a:ea typeface="+mn-ea"/>
                <a:cs typeface="+mn-cs"/>
              </a:rPr>
              <a:t>eirniadol</a:t>
            </a:r>
            <a:r>
              <a:rPr kumimoji="0" lang="cy-GB" sz="2000" b="0" i="0" u="none" strike="noStrike" kern="1200" cap="none" spc="0" normalizeH="0" baseline="0" noProof="0" dirty="0">
                <a:ln>
                  <a:noFill/>
                </a:ln>
                <a:solidFill>
                  <a:prstClr val="black"/>
                </a:solidFill>
                <a:effectLst/>
                <a:uLnTx/>
                <a:uFillTx/>
                <a:latin typeface="Lucida Sans Unicode"/>
                <a:ea typeface="+mn-ea"/>
                <a:cs typeface="+mn-cs"/>
              </a:rPr>
              <a:t>: fel yr uchod ond hefyd ystyried y cyd-destun cymdeithasol-wleidyddol (yn enwedig pŵer).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38</a:t>
            </a:fld>
            <a:endParaRPr lang="en-GB" dirty="0"/>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
        <p:nvSpPr>
          <p:cNvPr id="5" name="Footer Placeholder 4">
            <a:extLst>
              <a:ext uri="{FF2B5EF4-FFF2-40B4-BE49-F238E27FC236}">
                <a16:creationId xmlns:a16="http://schemas.microsoft.com/office/drawing/2014/main" id="{C2BC85A5-D481-D5DC-AAAA-29AE9B283B9C}"/>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67129187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3" name="Title 2">
            <a:extLst>
              <a:ext uri="{FF2B5EF4-FFF2-40B4-BE49-F238E27FC236}">
                <a16:creationId xmlns:a16="http://schemas.microsoft.com/office/drawing/2014/main" id="{C53FC12B-142D-207B-0936-C2867D33B31A}"/>
              </a:ext>
            </a:extLst>
          </p:cNvPr>
          <p:cNvSpPr>
            <a:spLocks noGrp="1"/>
          </p:cNvSpPr>
          <p:nvPr>
            <p:ph type="title"/>
          </p:nvPr>
        </p:nvSpPr>
        <p:spPr>
          <a:xfrm>
            <a:off x="702639" y="50562"/>
            <a:ext cx="5393361" cy="1325563"/>
          </a:xfrm>
        </p:spPr>
        <p:txBody>
          <a:bodyPr vert="horz" lIns="91440" tIns="45720" rIns="91440" bIns="45720" rtlCol="0" anchor="ctr">
            <a:normAutofit/>
          </a:bodyPr>
          <a:lstStyle/>
          <a:p>
            <a:r>
              <a:rPr lang="en-US" kern="1200" dirty="0">
                <a:solidFill>
                  <a:schemeClr val="tx1"/>
                </a:solidFill>
                <a:latin typeface="+mj-lt"/>
                <a:ea typeface="+mj-ea"/>
                <a:cs typeface="+mj-cs"/>
              </a:rPr>
              <a:t>Awgrymiadau</a:t>
            </a:r>
          </a:p>
        </p:txBody>
      </p:sp>
      <p:sp>
        <p:nvSpPr>
          <p:cNvPr id="13" name="Freeform: Shape 12">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Content Placeholder 1">
            <a:extLst>
              <a:ext uri="{FF2B5EF4-FFF2-40B4-BE49-F238E27FC236}">
                <a16:creationId xmlns:a16="http://schemas.microsoft.com/office/drawing/2014/main" id="{1FAC76FC-A3D8-D4F6-C04A-3993D447E3C2}"/>
              </a:ext>
            </a:extLst>
          </p:cNvPr>
          <p:cNvSpPr>
            <a:spLocks noGrp="1"/>
          </p:cNvSpPr>
          <p:nvPr>
            <p:ph sz="quarter" idx="2"/>
          </p:nvPr>
        </p:nvSpPr>
        <p:spPr>
          <a:xfrm>
            <a:off x="400050" y="1216485"/>
            <a:ext cx="6018858" cy="5392545"/>
          </a:xfrm>
        </p:spPr>
        <p:txBody>
          <a:bodyPr vert="horz" lIns="91440" tIns="45720" rIns="91440" bIns="45720" rtlCol="0">
            <a:normAutofit fontScale="92500" lnSpcReduction="20000"/>
          </a:bodyPr>
          <a:lstStyle/>
          <a:p>
            <a:r>
              <a:rPr lang="en-US" sz="2000" dirty="0"/>
              <a:t>Dechreuwch dasg 1 rhan a) cyn gynted ag y bo modd am ei fod yn adlewyrchu dechrau eich blwyddyn cadarnhau, mae’n anodd iawn felly ysgrifennu’r dasg yma tuag at ddiwedd y flwyddyn.</a:t>
            </a:r>
          </a:p>
          <a:p>
            <a:r>
              <a:rPr lang="en-US" sz="2000" dirty="0"/>
              <a:t>Atebwch y cwestiwn yn llawn.</a:t>
            </a:r>
          </a:p>
          <a:p>
            <a:r>
              <a:rPr lang="en-US" sz="2000" dirty="0"/>
              <a:t>Integreiddio a chyfeirio at fodel adfyfyriol yn rhan A a B.</a:t>
            </a:r>
          </a:p>
          <a:p>
            <a:r>
              <a:rPr lang="en-US" sz="2000" dirty="0"/>
              <a:t>Darparu cyfeiriad a dolen at dystiolaeth drwy gydol y dasg.</a:t>
            </a:r>
          </a:p>
          <a:p>
            <a:r>
              <a:rPr lang="en-US" sz="2000" dirty="0"/>
              <a:t>Gwnewch yn siŵr nad ydych yn canolbwyntio ar yr hyn rydych wedi'i wneud ers cymhwyso hyd yn hyn, dim ond tua 25% o'r dasg ddylai hyn fod, a 25% ar gyfer pob un o'r canlyniadau 3 dysgu wrth edrych ymlaen.</a:t>
            </a:r>
          </a:p>
          <a:p>
            <a:r>
              <a:rPr lang="en-US" sz="2000" dirty="0"/>
              <a:t>Sicrhewch eich bod yn cyfeirio'n glir at feysydd datblygu yn y dyfodol o dan bob un o'r 3 canlyniad dysgu drwy nodi a chyfiawnhau beth yw'r rhain a sut rydych yn bwriadu eu bodloni e.e. dysgu, hyfforddi, goruchwyliaeth ac ymchwil ac ati. </a:t>
            </a:r>
          </a:p>
          <a:p>
            <a:r>
              <a:rPr lang="en-US" sz="2000" dirty="0"/>
              <a:t>Paratowch ar gyfer gweithdy 2 - ystyriwch achos addas gyda'ch mentor o flaen llaw y gallech ei ddefnyddio ar gyfer Arsylwad Tasg 2. Gellir dod o hyd i ganllawiau yn y portffolio o dan Dasg2 yn ogystal a’r Llawlyfr. </a:t>
            </a:r>
          </a:p>
          <a:p>
            <a:endParaRPr lang="en-US" sz="1800" dirty="0"/>
          </a:p>
        </p:txBody>
      </p:sp>
      <p:sp>
        <p:nvSpPr>
          <p:cNvPr id="15" name="Oval 14">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Icon&#10;&#10;Description automatically generated with medium confidence">
            <a:extLst>
              <a:ext uri="{FF2B5EF4-FFF2-40B4-BE49-F238E27FC236}">
                <a16:creationId xmlns:a16="http://schemas.microsoft.com/office/drawing/2014/main" id="{50963D3B-24F5-64E3-E158-FB6F32C225F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a:noFill/>
        </p:spPr>
      </p:pic>
      <p:sp>
        <p:nvSpPr>
          <p:cNvPr id="17" name="Freeform: Shape 16">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dirty="0"/>
          </a:p>
        </p:txBody>
      </p:sp>
      <p:cxnSp>
        <p:nvCxnSpPr>
          <p:cNvPr id="19" name="Straight Connector 18">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1" name="Freeform: Shape 20">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dirty="0"/>
          </a:p>
        </p:txBody>
      </p:sp>
      <p:sp>
        <p:nvSpPr>
          <p:cNvPr id="23" name="Freeform: Shape 22">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Slide Number Placeholder 3">
            <a:extLst>
              <a:ext uri="{FF2B5EF4-FFF2-40B4-BE49-F238E27FC236}">
                <a16:creationId xmlns:a16="http://schemas.microsoft.com/office/drawing/2014/main" id="{B2AD034D-4616-3C66-F402-96B6926D346C}"/>
              </a:ext>
            </a:extLst>
          </p:cNvPr>
          <p:cNvSpPr>
            <a:spLocks noGrp="1"/>
          </p:cNvSpPr>
          <p:nvPr>
            <p:ph type="sldNum" sz="quarter" idx="12"/>
          </p:nvPr>
        </p:nvSpPr>
        <p:spPr>
          <a:xfrm>
            <a:off x="10030244" y="6356350"/>
            <a:ext cx="1323555" cy="365125"/>
          </a:xfrm>
        </p:spPr>
        <p:txBody>
          <a:bodyPr vert="horz" lIns="91440" tIns="45720" rIns="91440" bIns="45720" rtlCol="0" anchor="ctr">
            <a:normAutofit/>
          </a:bodyPr>
          <a:lstStyle/>
          <a:p>
            <a:pPr>
              <a:spcAft>
                <a:spcPts val="600"/>
              </a:spcAft>
              <a:defRPr/>
            </a:pPr>
            <a:fld id="{7774C298-7B0E-45D6-A1A1-14F34D0A5FD3}" type="slidenum">
              <a:rPr lang="en-US" altLang="en-US" smtClean="0"/>
              <a:pPr>
                <a:spcAft>
                  <a:spcPts val="600"/>
                </a:spcAft>
                <a:defRPr/>
              </a:pPr>
              <a:t>39</a:t>
            </a:fld>
            <a:endParaRPr lang="en-US" altLang="en-US" dirty="0"/>
          </a:p>
        </p:txBody>
      </p:sp>
      <p:sp>
        <p:nvSpPr>
          <p:cNvPr id="25" name="Freeform: Shape 24">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dirty="0"/>
          </a:p>
        </p:txBody>
      </p:sp>
      <p:sp>
        <p:nvSpPr>
          <p:cNvPr id="5" name="Footer Placeholder 4">
            <a:extLst>
              <a:ext uri="{FF2B5EF4-FFF2-40B4-BE49-F238E27FC236}">
                <a16:creationId xmlns:a16="http://schemas.microsoft.com/office/drawing/2014/main" id="{C1A37596-5A15-1A56-0EFD-CC74D9792C7D}"/>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1869809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en-US" dirty="0"/>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extLst>
              <p:ext uri="{D42A27DB-BD31-4B8C-83A1-F6EECF244321}">
                <p14:modId xmlns:p14="http://schemas.microsoft.com/office/powerpoint/2010/main" val="3820602570"/>
              </p:ext>
            </p:extLst>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Beth weithiodd yn dda yn y gweithdy yn eich barn chi/beth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oedd unrhyw beth nad oedd yn gweithio cystal?</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pPr marL="109537" marR="0" lvl="0" indent="0" algn="l" defTabSz="914400" rtl="0" eaLnBrk="1" fontAlgn="base" latinLnBrk="0" hangingPunct="1">
                        <a:lnSpc>
                          <a:spcPct val="100000"/>
                        </a:lnSpc>
                        <a:spcBef>
                          <a:spcPts val="0"/>
                        </a:spcBef>
                        <a:spcAft>
                          <a:spcPct val="0"/>
                        </a:spcAft>
                        <a:buClr>
                          <a:srgbClr val="549E39"/>
                        </a:buClr>
                        <a:buSzPct val="68000"/>
                        <a:buFont typeface="Wingdings 3" panose="05040102010807070707" pitchFamily="18" charset="2"/>
                        <a:buNone/>
                        <a:tabLst/>
                        <a:defRPr/>
                      </a:pPr>
                      <a:r>
                        <a:rPr kumimoji="0" lang="en-US" sz="2000" b="0" i="0" u="none" strike="noStrike" kern="1200" cap="none" spc="0" normalizeH="0" baseline="0" noProof="0" dirty="0">
                          <a:ln>
                            <a:noFill/>
                          </a:ln>
                          <a:solidFill>
                            <a:schemeClr val="bg1"/>
                          </a:solidFill>
                          <a:effectLst/>
                          <a:uLnTx/>
                          <a:uFillTx/>
                          <a:latin typeface="Lucida Sans Unicode"/>
                          <a:ea typeface="+mn-ea"/>
                          <a:cs typeface="+mn-cs"/>
                        </a:rPr>
                        <a:t>A oes gennych unrhyw awgrymiadau am ffyrdd y gallwn wella'r gweithdai hyn?</a:t>
                      </a: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20000"/>
          </a:bodyPr>
          <a:lstStyle/>
          <a:p>
            <a:pPr>
              <a:spcAft>
                <a:spcPts val="600"/>
              </a:spcAft>
            </a:pPr>
            <a:r>
              <a:rPr lang="en-US" dirty="0"/>
              <a:t>Bydd yr hyfforddwyr yn eich gadael am 5 munud i chi werthuso’r diwrnod</a:t>
            </a:r>
          </a:p>
          <a:p>
            <a:pPr>
              <a:spcAft>
                <a:spcPts val="600"/>
              </a:spcAft>
            </a:pPr>
            <a:r>
              <a:rPr lang="en-US" dirty="0"/>
              <a:t>A fyddai modd i un ohonoch gymryd nodiadau o'r adborth gan y grŵp a'i drosglwyddo i'r hyfforddwr (naill ai teipiwch yn y blwch trafod os yw ar-lein neu ar siart fflip os wyneb yn wyneb)</a:t>
            </a:r>
          </a:p>
          <a:p>
            <a:pPr>
              <a:spcAft>
                <a:spcPts val="600"/>
              </a:spcAft>
            </a:pPr>
            <a:r>
              <a:rPr lang="en-US" dirty="0"/>
              <a:t>Diolch</a:t>
            </a:r>
          </a:p>
          <a:p>
            <a:pPr>
              <a:spcAft>
                <a:spcPts val="600"/>
              </a:spcAft>
            </a:pPr>
            <a:endParaRPr lang="en-US" dirty="0"/>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40</a:t>
            </a:fld>
            <a:endParaRPr lang="en-GB" altLang="en-US" dirty="0"/>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p:txBody>
          <a:bodyPr/>
          <a:lstStyle/>
          <a:p>
            <a:r>
              <a:rPr lang="en-US" dirty="0"/>
              <a:t>PORTH AGORED Consolidation of Social Work Practice</a:t>
            </a:r>
          </a:p>
        </p:txBody>
      </p:sp>
    </p:spTree>
    <p:extLst>
      <p:ext uri="{BB962C8B-B14F-4D97-AF65-F5344CB8AC3E}">
        <p14:creationId xmlns:p14="http://schemas.microsoft.com/office/powerpoint/2010/main" val="21823084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24645</TotalTime>
  <Words>3868</Words>
  <Application>Microsoft Macintosh PowerPoint</Application>
  <PresentationFormat>Widescreen</PresentationFormat>
  <Paragraphs>410</Paragraphs>
  <Slides>40</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40</vt:i4>
      </vt:variant>
    </vt:vector>
  </HeadingPairs>
  <TitlesOfParts>
    <vt:vector size="52" baseType="lpstr">
      <vt:lpstr>Arial</vt:lpstr>
      <vt:lpstr>ArialMT</vt:lpstr>
      <vt:lpstr>Calibri</vt:lpstr>
      <vt:lpstr>Calibri Light</vt:lpstr>
      <vt:lpstr>Helvetica</vt:lpstr>
      <vt:lpstr>Lucida Sans Unicode</vt:lpstr>
      <vt:lpstr>Symbol</vt:lpstr>
      <vt:lpstr>Times New Roman</vt:lpstr>
      <vt:lpstr>Wingdings</vt:lpstr>
      <vt:lpstr>Wingdings 3</vt:lpstr>
      <vt:lpstr>YouTube Sans</vt:lpstr>
      <vt:lpstr>Office Theme</vt:lpstr>
      <vt:lpstr>Porth Agored Tystysgrif i Raddedigion</vt:lpstr>
      <vt:lpstr> Disgwyliadau /Rheolau o fewn gweithdai</vt:lpstr>
      <vt:lpstr>Cyflwyniad</vt:lpstr>
      <vt:lpstr>Trefn y Gweithdai</vt:lpstr>
      <vt:lpstr>Dal i fyny </vt:lpstr>
      <vt:lpstr>Portfolio Requirements  See the handbook for further details</vt:lpstr>
      <vt:lpstr>Canlyniadau Dysgu Gofal Cymdeithasol Cymru</vt:lpstr>
      <vt:lpstr> Tasg 1 – Adolygiad Datblygiadol (Rhan a)</vt:lpstr>
      <vt:lpstr>Y Cwestiwn-Tasg 1 Rhan a</vt:lpstr>
      <vt:lpstr>Adfyfyrio </vt:lpstr>
      <vt:lpstr> Ymarfer Adfyfyriol o fewn Gwaith Cymdeithasol</vt:lpstr>
      <vt:lpstr>Agweddau Allweddol o Ymarfer Adfyfyriol-Feirniadol</vt:lpstr>
      <vt:lpstr>Canlyniadau Dysgu Tasg 1 Rhan a</vt:lpstr>
      <vt:lpstr>Canlyniadau Dysgu Gofal Cymdeithasol Cymru (GCC)</vt:lpstr>
      <vt:lpstr>Deallusrwydd Emosiynol</vt:lpstr>
      <vt:lpstr> </vt:lpstr>
      <vt:lpstr>Theori Adfyfyriol </vt:lpstr>
      <vt:lpstr>Model Adfyfyrio Borton</vt:lpstr>
      <vt:lpstr>Mae Kolb yn darparu model o ddysg oedolion arbrofol sy’n addasu’n rhwydd fel model adfyfyrio</vt:lpstr>
      <vt:lpstr>Cylch Tri Cham Jasper (ERA), (2013)</vt:lpstr>
      <vt:lpstr>Cychwyn Arni</vt:lpstr>
      <vt:lpstr>Terminoleg</vt:lpstr>
      <vt:lpstr>Canlyniadau Dysgu Tasg 1 Rhan a  </vt:lpstr>
      <vt:lpstr>Dadansoddi wrth Asesu</vt:lpstr>
      <vt:lpstr>Dadansoddi wrth Asesu</vt:lpstr>
      <vt:lpstr>1. Dadansoddi wrth Asesu i Lywio Ymyriadau </vt:lpstr>
      <vt:lpstr>2. Cydweithio ag unigolion sydd angen gofal a chymorth, eu gofalwyr a gweithwyr proffesiynol eraill   </vt:lpstr>
      <vt:lpstr>Gwytnwch a Chydweithio</vt:lpstr>
      <vt:lpstr>PowerPoint Presentation</vt:lpstr>
      <vt:lpstr>2. Cydweithio ag unigolion sydd angen gofal a chymorth, eu gofalwyr a gweithwyr proffesiynol eraill</vt:lpstr>
      <vt:lpstr>  3 - Cymhwyso barn broffesiynol mewn sefyllfaoedd cynyddol gymhleth </vt:lpstr>
      <vt:lpstr>Atebolrwydd a Barn Broffesiynol</vt:lpstr>
      <vt:lpstr>Diben a Swyddogaeth Goruchwyliaeth</vt:lpstr>
      <vt:lpstr>3-Cymhwyso barn broffesiynol mewn sefyllfaoedd cynyddol gymhleth  </vt:lpstr>
      <vt:lpstr>Datblygu Ymarfer Adfyfyriol</vt:lpstr>
      <vt:lpstr>Cwestiynnau i Annog Adfyfyrio Beirniadol</vt:lpstr>
      <vt:lpstr>Annog Adfyfrio Beirniadol</vt:lpstr>
      <vt:lpstr> Lefelau Ysgrifennu Adfyfyriol (Hatton and Smith 1995)</vt:lpstr>
      <vt:lpstr>Awgrymiadau</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dc:title>
  <dc:creator>Paula McCreary</dc:creator>
  <cp:lastModifiedBy>Paula McCreary</cp:lastModifiedBy>
  <cp:revision>40</cp:revision>
  <dcterms:created xsi:type="dcterms:W3CDTF">2023-10-08T14:52:49Z</dcterms:created>
  <dcterms:modified xsi:type="dcterms:W3CDTF">2024-11-18T10:47:08Z</dcterms:modified>
</cp:coreProperties>
</file>