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59" r:id="rId5"/>
    <p:sldId id="269" r:id="rId6"/>
    <p:sldId id="270" r:id="rId7"/>
    <p:sldId id="265" r:id="rId8"/>
    <p:sldId id="271" r:id="rId9"/>
    <p:sldId id="272" r:id="rId10"/>
    <p:sldId id="273" r:id="rId11"/>
    <p:sldId id="267" r:id="rId12"/>
    <p:sldId id="274" r:id="rId13"/>
    <p:sldId id="275" r:id="rId14"/>
    <p:sldId id="261" r:id="rId15"/>
    <p:sldId id="276" r:id="rId16"/>
    <p:sldId id="277" r:id="rId17"/>
    <p:sldId id="260" r:id="rId18"/>
    <p:sldId id="266" r:id="rId19"/>
    <p:sldId id="26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2" d="100"/>
          <a:sy n="52" d="100"/>
        </p:scale>
        <p:origin x="1700"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E72116-EC47-41D1-906E-B5BA6D0D1BBC}"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6284870-D638-4CC4-9AE6-669A7490E686}">
      <dgm:prSet/>
      <dgm:spPr/>
      <dgm:t>
        <a:bodyPr/>
        <a:lstStyle/>
        <a:p>
          <a:r>
            <a:rPr lang="en-GB"/>
            <a:t>1. In-text citation – brief reference in the body of your work.</a:t>
          </a:r>
          <a:endParaRPr lang="en-US"/>
        </a:p>
      </dgm:t>
    </dgm:pt>
    <dgm:pt modelId="{5B2789D7-9E76-4397-9C09-C67A30BC9A95}" type="parTrans" cxnId="{4221D4D7-409D-4F60-839D-E6661D41E014}">
      <dgm:prSet/>
      <dgm:spPr/>
      <dgm:t>
        <a:bodyPr/>
        <a:lstStyle/>
        <a:p>
          <a:endParaRPr lang="en-US"/>
        </a:p>
      </dgm:t>
    </dgm:pt>
    <dgm:pt modelId="{B23BBADC-825B-410D-B545-7AB31C9EF489}" type="sibTrans" cxnId="{4221D4D7-409D-4F60-839D-E6661D41E014}">
      <dgm:prSet/>
      <dgm:spPr/>
      <dgm:t>
        <a:bodyPr/>
        <a:lstStyle/>
        <a:p>
          <a:endParaRPr lang="en-US"/>
        </a:p>
      </dgm:t>
    </dgm:pt>
    <dgm:pt modelId="{A0A12985-B392-4A27-9833-E9BCAB8B3F68}">
      <dgm:prSet/>
      <dgm:spPr/>
      <dgm:t>
        <a:bodyPr/>
        <a:lstStyle/>
        <a:p>
          <a:r>
            <a:rPr lang="en-GB"/>
            <a:t>2. Reference list – full details of all sources used, listed at the end.</a:t>
          </a:r>
          <a:endParaRPr lang="en-US"/>
        </a:p>
      </dgm:t>
    </dgm:pt>
    <dgm:pt modelId="{1175E233-6F29-4C6C-BFDE-E99C8306E6BF}" type="parTrans" cxnId="{1D29D2C5-489D-4468-9D93-6FA367B17C6B}">
      <dgm:prSet/>
      <dgm:spPr/>
      <dgm:t>
        <a:bodyPr/>
        <a:lstStyle/>
        <a:p>
          <a:endParaRPr lang="en-US"/>
        </a:p>
      </dgm:t>
    </dgm:pt>
    <dgm:pt modelId="{9C10E82B-572C-471D-A523-BF50CE8E27BB}" type="sibTrans" cxnId="{1D29D2C5-489D-4468-9D93-6FA367B17C6B}">
      <dgm:prSet/>
      <dgm:spPr/>
      <dgm:t>
        <a:bodyPr/>
        <a:lstStyle/>
        <a:p>
          <a:endParaRPr lang="en-US"/>
        </a:p>
      </dgm:t>
    </dgm:pt>
    <dgm:pt modelId="{53C54763-A6D8-4099-ADE6-6FDECCDA3157}" type="pres">
      <dgm:prSet presAssocID="{F2E72116-EC47-41D1-906E-B5BA6D0D1BBC}" presName="hierChild1" presStyleCnt="0">
        <dgm:presLayoutVars>
          <dgm:chPref val="1"/>
          <dgm:dir/>
          <dgm:animOne val="branch"/>
          <dgm:animLvl val="lvl"/>
          <dgm:resizeHandles/>
        </dgm:presLayoutVars>
      </dgm:prSet>
      <dgm:spPr/>
    </dgm:pt>
    <dgm:pt modelId="{268C1544-7A83-473B-8563-73003EE01B04}" type="pres">
      <dgm:prSet presAssocID="{26284870-D638-4CC4-9AE6-669A7490E686}" presName="hierRoot1" presStyleCnt="0"/>
      <dgm:spPr/>
    </dgm:pt>
    <dgm:pt modelId="{B32AA7FB-BFEB-4509-BFB4-34CBC1D97F3B}" type="pres">
      <dgm:prSet presAssocID="{26284870-D638-4CC4-9AE6-669A7490E686}" presName="composite" presStyleCnt="0"/>
      <dgm:spPr/>
    </dgm:pt>
    <dgm:pt modelId="{420F80E4-8ED5-42F2-AAC5-B9AE10707D37}" type="pres">
      <dgm:prSet presAssocID="{26284870-D638-4CC4-9AE6-669A7490E686}" presName="background" presStyleLbl="node0" presStyleIdx="0" presStyleCnt="2"/>
      <dgm:spPr/>
    </dgm:pt>
    <dgm:pt modelId="{7BD9428D-716B-4D15-8B20-597BF819B3F2}" type="pres">
      <dgm:prSet presAssocID="{26284870-D638-4CC4-9AE6-669A7490E686}" presName="text" presStyleLbl="fgAcc0" presStyleIdx="0" presStyleCnt="2">
        <dgm:presLayoutVars>
          <dgm:chPref val="3"/>
        </dgm:presLayoutVars>
      </dgm:prSet>
      <dgm:spPr/>
    </dgm:pt>
    <dgm:pt modelId="{6D3D6C94-98A1-4C4A-B904-0DBABD42325A}" type="pres">
      <dgm:prSet presAssocID="{26284870-D638-4CC4-9AE6-669A7490E686}" presName="hierChild2" presStyleCnt="0"/>
      <dgm:spPr/>
    </dgm:pt>
    <dgm:pt modelId="{02F93F44-FC30-4F5A-B283-8771526679B6}" type="pres">
      <dgm:prSet presAssocID="{A0A12985-B392-4A27-9833-E9BCAB8B3F68}" presName="hierRoot1" presStyleCnt="0"/>
      <dgm:spPr/>
    </dgm:pt>
    <dgm:pt modelId="{6D8F4E09-25D4-4C96-95F2-AA3783962939}" type="pres">
      <dgm:prSet presAssocID="{A0A12985-B392-4A27-9833-E9BCAB8B3F68}" presName="composite" presStyleCnt="0"/>
      <dgm:spPr/>
    </dgm:pt>
    <dgm:pt modelId="{6F325C33-AD5D-4825-99ED-6BABEAB3A774}" type="pres">
      <dgm:prSet presAssocID="{A0A12985-B392-4A27-9833-E9BCAB8B3F68}" presName="background" presStyleLbl="node0" presStyleIdx="1" presStyleCnt="2"/>
      <dgm:spPr/>
    </dgm:pt>
    <dgm:pt modelId="{2D1C7410-B174-4AAB-9DC3-310B9ED1C960}" type="pres">
      <dgm:prSet presAssocID="{A0A12985-B392-4A27-9833-E9BCAB8B3F68}" presName="text" presStyleLbl="fgAcc0" presStyleIdx="1" presStyleCnt="2">
        <dgm:presLayoutVars>
          <dgm:chPref val="3"/>
        </dgm:presLayoutVars>
      </dgm:prSet>
      <dgm:spPr/>
    </dgm:pt>
    <dgm:pt modelId="{D8C1B884-BE7F-477D-B3E2-3265953328B8}" type="pres">
      <dgm:prSet presAssocID="{A0A12985-B392-4A27-9833-E9BCAB8B3F68}" presName="hierChild2" presStyleCnt="0"/>
      <dgm:spPr/>
    </dgm:pt>
  </dgm:ptLst>
  <dgm:cxnLst>
    <dgm:cxn modelId="{433D3D79-F891-492B-8061-A1613D8B5845}" type="presOf" srcId="{26284870-D638-4CC4-9AE6-669A7490E686}" destId="{7BD9428D-716B-4D15-8B20-597BF819B3F2}" srcOrd="0" destOrd="0" presId="urn:microsoft.com/office/officeart/2005/8/layout/hierarchy1"/>
    <dgm:cxn modelId="{6307FD96-391F-488E-85BA-F5C5FA83F845}" type="presOf" srcId="{A0A12985-B392-4A27-9833-E9BCAB8B3F68}" destId="{2D1C7410-B174-4AAB-9DC3-310B9ED1C960}" srcOrd="0" destOrd="0" presId="urn:microsoft.com/office/officeart/2005/8/layout/hierarchy1"/>
    <dgm:cxn modelId="{7CC3D1A4-0AC8-432C-B26E-80D560EC05B0}" type="presOf" srcId="{F2E72116-EC47-41D1-906E-B5BA6D0D1BBC}" destId="{53C54763-A6D8-4099-ADE6-6FDECCDA3157}" srcOrd="0" destOrd="0" presId="urn:microsoft.com/office/officeart/2005/8/layout/hierarchy1"/>
    <dgm:cxn modelId="{1D29D2C5-489D-4468-9D93-6FA367B17C6B}" srcId="{F2E72116-EC47-41D1-906E-B5BA6D0D1BBC}" destId="{A0A12985-B392-4A27-9833-E9BCAB8B3F68}" srcOrd="1" destOrd="0" parTransId="{1175E233-6F29-4C6C-BFDE-E99C8306E6BF}" sibTransId="{9C10E82B-572C-471D-A523-BF50CE8E27BB}"/>
    <dgm:cxn modelId="{4221D4D7-409D-4F60-839D-E6661D41E014}" srcId="{F2E72116-EC47-41D1-906E-B5BA6D0D1BBC}" destId="{26284870-D638-4CC4-9AE6-669A7490E686}" srcOrd="0" destOrd="0" parTransId="{5B2789D7-9E76-4397-9C09-C67A30BC9A95}" sibTransId="{B23BBADC-825B-410D-B545-7AB31C9EF489}"/>
    <dgm:cxn modelId="{3C03D45F-5EAF-4A5A-B4F5-497B380F7A32}" type="presParOf" srcId="{53C54763-A6D8-4099-ADE6-6FDECCDA3157}" destId="{268C1544-7A83-473B-8563-73003EE01B04}" srcOrd="0" destOrd="0" presId="urn:microsoft.com/office/officeart/2005/8/layout/hierarchy1"/>
    <dgm:cxn modelId="{8EBBD76E-4832-4119-92AF-434C8C718410}" type="presParOf" srcId="{268C1544-7A83-473B-8563-73003EE01B04}" destId="{B32AA7FB-BFEB-4509-BFB4-34CBC1D97F3B}" srcOrd="0" destOrd="0" presId="urn:microsoft.com/office/officeart/2005/8/layout/hierarchy1"/>
    <dgm:cxn modelId="{B112E1BA-4FC3-4F92-A687-3419024C817A}" type="presParOf" srcId="{B32AA7FB-BFEB-4509-BFB4-34CBC1D97F3B}" destId="{420F80E4-8ED5-42F2-AAC5-B9AE10707D37}" srcOrd="0" destOrd="0" presId="urn:microsoft.com/office/officeart/2005/8/layout/hierarchy1"/>
    <dgm:cxn modelId="{FB75DAD6-CB27-433E-B5C8-A50529ADC506}" type="presParOf" srcId="{B32AA7FB-BFEB-4509-BFB4-34CBC1D97F3B}" destId="{7BD9428D-716B-4D15-8B20-597BF819B3F2}" srcOrd="1" destOrd="0" presId="urn:microsoft.com/office/officeart/2005/8/layout/hierarchy1"/>
    <dgm:cxn modelId="{283292A6-A09D-4657-B1D6-CFECDE500AC3}" type="presParOf" srcId="{268C1544-7A83-473B-8563-73003EE01B04}" destId="{6D3D6C94-98A1-4C4A-B904-0DBABD42325A}" srcOrd="1" destOrd="0" presId="urn:microsoft.com/office/officeart/2005/8/layout/hierarchy1"/>
    <dgm:cxn modelId="{3EE6532B-3A0B-49FA-8157-4E8F6DA54734}" type="presParOf" srcId="{53C54763-A6D8-4099-ADE6-6FDECCDA3157}" destId="{02F93F44-FC30-4F5A-B283-8771526679B6}" srcOrd="1" destOrd="0" presId="urn:microsoft.com/office/officeart/2005/8/layout/hierarchy1"/>
    <dgm:cxn modelId="{325CDC26-FD4D-4697-9D15-7FF423094FE1}" type="presParOf" srcId="{02F93F44-FC30-4F5A-B283-8771526679B6}" destId="{6D8F4E09-25D4-4C96-95F2-AA3783962939}" srcOrd="0" destOrd="0" presId="urn:microsoft.com/office/officeart/2005/8/layout/hierarchy1"/>
    <dgm:cxn modelId="{8FCF9212-07EF-46BD-B859-AB626C2421A1}" type="presParOf" srcId="{6D8F4E09-25D4-4C96-95F2-AA3783962939}" destId="{6F325C33-AD5D-4825-99ED-6BABEAB3A774}" srcOrd="0" destOrd="0" presId="urn:microsoft.com/office/officeart/2005/8/layout/hierarchy1"/>
    <dgm:cxn modelId="{D673D464-42A9-433B-A7BC-C15E72E953E4}" type="presParOf" srcId="{6D8F4E09-25D4-4C96-95F2-AA3783962939}" destId="{2D1C7410-B174-4AAB-9DC3-310B9ED1C960}" srcOrd="1" destOrd="0" presId="urn:microsoft.com/office/officeart/2005/8/layout/hierarchy1"/>
    <dgm:cxn modelId="{E9655158-E084-4191-AE36-4D72D2898627}" type="presParOf" srcId="{02F93F44-FC30-4F5A-B283-8771526679B6}" destId="{D8C1B884-BE7F-477D-B3E2-3265953328B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29B3F5-4336-460C-9F50-D4246A4DBFC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2AD1E16-C819-49AD-A265-1236BD06087D}">
      <dgm:prSet/>
      <dgm:spPr/>
      <dgm:t>
        <a:bodyPr/>
        <a:lstStyle/>
        <a:p>
          <a:r>
            <a:rPr lang="en-GB" b="1"/>
            <a:t>This includes the rest of the information for the references you have included in the main text.</a:t>
          </a:r>
          <a:endParaRPr lang="en-US"/>
        </a:p>
      </dgm:t>
    </dgm:pt>
    <dgm:pt modelId="{66DC2959-9D55-4616-8D25-383A06D4E0DC}" type="parTrans" cxnId="{7FE51CD9-0C2C-4378-B224-174CB5526F4C}">
      <dgm:prSet/>
      <dgm:spPr/>
      <dgm:t>
        <a:bodyPr/>
        <a:lstStyle/>
        <a:p>
          <a:endParaRPr lang="en-US"/>
        </a:p>
      </dgm:t>
    </dgm:pt>
    <dgm:pt modelId="{93069A68-A346-4C1B-8544-D6876BAB1E78}" type="sibTrans" cxnId="{7FE51CD9-0C2C-4378-B224-174CB5526F4C}">
      <dgm:prSet/>
      <dgm:spPr/>
      <dgm:t>
        <a:bodyPr/>
        <a:lstStyle/>
        <a:p>
          <a:endParaRPr lang="en-US"/>
        </a:p>
      </dgm:t>
    </dgm:pt>
    <dgm:pt modelId="{4D28D3D0-2F4A-42EF-A560-F86938686E3F}">
      <dgm:prSet/>
      <dgm:spPr/>
      <dgm:t>
        <a:bodyPr/>
        <a:lstStyle/>
        <a:p>
          <a:r>
            <a:rPr lang="en-US" b="1" dirty="0"/>
            <a:t>Arrange sources alphabetically by author’s surname.</a:t>
          </a:r>
        </a:p>
      </dgm:t>
    </dgm:pt>
    <dgm:pt modelId="{9E537D3B-AD17-4CDA-844A-4A1E64E0FDC1}" type="parTrans" cxnId="{4B3DE0AC-796D-4EED-8401-2919293A65EF}">
      <dgm:prSet/>
      <dgm:spPr/>
      <dgm:t>
        <a:bodyPr/>
        <a:lstStyle/>
        <a:p>
          <a:endParaRPr lang="en-US"/>
        </a:p>
      </dgm:t>
    </dgm:pt>
    <dgm:pt modelId="{5D263394-066D-434C-9E62-19BE42FBF8A2}" type="sibTrans" cxnId="{4B3DE0AC-796D-4EED-8401-2919293A65EF}">
      <dgm:prSet/>
      <dgm:spPr/>
      <dgm:t>
        <a:bodyPr/>
        <a:lstStyle/>
        <a:p>
          <a:endParaRPr lang="en-US"/>
        </a:p>
      </dgm:t>
    </dgm:pt>
    <dgm:pt modelId="{E9E1CF7F-FB1A-420E-ADC9-0B1BB44780E2}">
      <dgm:prSet/>
      <dgm:spPr/>
      <dgm:t>
        <a:bodyPr/>
        <a:lstStyle/>
        <a:p>
          <a:r>
            <a:rPr lang="en-US" b="1" dirty="0"/>
            <a:t>Double-check every reference for accuracy.</a:t>
          </a:r>
        </a:p>
      </dgm:t>
    </dgm:pt>
    <dgm:pt modelId="{F37FCE5F-D5FA-4178-814E-5B26F4093B9D}" type="parTrans" cxnId="{FE556F4F-E161-431C-A724-8BC7EB3661E8}">
      <dgm:prSet/>
      <dgm:spPr/>
      <dgm:t>
        <a:bodyPr/>
        <a:lstStyle/>
        <a:p>
          <a:endParaRPr lang="en-US"/>
        </a:p>
      </dgm:t>
    </dgm:pt>
    <dgm:pt modelId="{95E5BF53-8D69-4B0C-9E26-5F2ADD94475B}" type="sibTrans" cxnId="{FE556F4F-E161-431C-A724-8BC7EB3661E8}">
      <dgm:prSet/>
      <dgm:spPr/>
      <dgm:t>
        <a:bodyPr/>
        <a:lstStyle/>
        <a:p>
          <a:endParaRPr lang="en-US"/>
        </a:p>
      </dgm:t>
    </dgm:pt>
    <dgm:pt modelId="{8A7BF087-B9E2-44CD-8B3C-0B0B371CC96B}">
      <dgm:prSet/>
      <dgm:spPr/>
      <dgm:t>
        <a:bodyPr/>
        <a:lstStyle/>
        <a:p>
          <a:r>
            <a:rPr lang="en-GB" b="1" dirty="0"/>
            <a:t>Have the referencing guidelines next to you as you’re referencing.</a:t>
          </a:r>
          <a:endParaRPr lang="en-US" b="1" dirty="0"/>
        </a:p>
      </dgm:t>
    </dgm:pt>
    <dgm:pt modelId="{02386C20-C2C9-4CDD-9973-3E1B6DA2D42C}" type="parTrans" cxnId="{8D9C31EF-FE9D-4758-8A9D-EF552D449D01}">
      <dgm:prSet/>
      <dgm:spPr/>
      <dgm:t>
        <a:bodyPr/>
        <a:lstStyle/>
        <a:p>
          <a:endParaRPr lang="en-US"/>
        </a:p>
      </dgm:t>
    </dgm:pt>
    <dgm:pt modelId="{D29CDF72-D24D-4A52-BD84-A79D0A798694}" type="sibTrans" cxnId="{8D9C31EF-FE9D-4758-8A9D-EF552D449D01}">
      <dgm:prSet/>
      <dgm:spPr/>
      <dgm:t>
        <a:bodyPr/>
        <a:lstStyle/>
        <a:p>
          <a:endParaRPr lang="en-US"/>
        </a:p>
      </dgm:t>
    </dgm:pt>
    <dgm:pt modelId="{05A84603-3B9A-4892-BFCC-6CECB5E06002}" type="pres">
      <dgm:prSet presAssocID="{8129B3F5-4336-460C-9F50-D4246A4DBFCB}" presName="root" presStyleCnt="0">
        <dgm:presLayoutVars>
          <dgm:dir/>
          <dgm:resizeHandles val="exact"/>
        </dgm:presLayoutVars>
      </dgm:prSet>
      <dgm:spPr/>
    </dgm:pt>
    <dgm:pt modelId="{71BD8EA7-B259-4218-A50D-FF5DBAC52792}" type="pres">
      <dgm:prSet presAssocID="{8129B3F5-4336-460C-9F50-D4246A4DBFCB}" presName="container" presStyleCnt="0">
        <dgm:presLayoutVars>
          <dgm:dir/>
          <dgm:resizeHandles val="exact"/>
        </dgm:presLayoutVars>
      </dgm:prSet>
      <dgm:spPr/>
    </dgm:pt>
    <dgm:pt modelId="{E34004D5-9BE0-4985-89E5-437C1BAB2E3C}" type="pres">
      <dgm:prSet presAssocID="{12AD1E16-C819-49AD-A265-1236BD06087D}" presName="compNode" presStyleCnt="0"/>
      <dgm:spPr/>
    </dgm:pt>
    <dgm:pt modelId="{0663160E-3B14-4135-86EE-ECA8FBF57C4B}" type="pres">
      <dgm:prSet presAssocID="{12AD1E16-C819-49AD-A265-1236BD06087D}" presName="iconBgRect" presStyleLbl="bgShp" presStyleIdx="0" presStyleCnt="4"/>
      <dgm:spPr/>
    </dgm:pt>
    <dgm:pt modelId="{9E43479D-6913-41BC-9A5A-701DB5716B2D}" type="pres">
      <dgm:prSet presAssocID="{12AD1E16-C819-49AD-A265-1236BD0608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ED1149EB-292A-4C2A-8AD7-A259B2996D93}" type="pres">
      <dgm:prSet presAssocID="{12AD1E16-C819-49AD-A265-1236BD06087D}" presName="spaceRect" presStyleCnt="0"/>
      <dgm:spPr/>
    </dgm:pt>
    <dgm:pt modelId="{205C6FDF-6574-4867-BF58-2C42E1EED240}" type="pres">
      <dgm:prSet presAssocID="{12AD1E16-C819-49AD-A265-1236BD06087D}" presName="textRect" presStyleLbl="revTx" presStyleIdx="0" presStyleCnt="4">
        <dgm:presLayoutVars>
          <dgm:chMax val="1"/>
          <dgm:chPref val="1"/>
        </dgm:presLayoutVars>
      </dgm:prSet>
      <dgm:spPr/>
    </dgm:pt>
    <dgm:pt modelId="{60ABD761-6F1E-4C55-B4B6-42EFFE61E93C}" type="pres">
      <dgm:prSet presAssocID="{93069A68-A346-4C1B-8544-D6876BAB1E78}" presName="sibTrans" presStyleLbl="sibTrans2D1" presStyleIdx="0" presStyleCnt="0"/>
      <dgm:spPr/>
    </dgm:pt>
    <dgm:pt modelId="{F9668BA1-D938-45AE-9477-A2DDDD5968EF}" type="pres">
      <dgm:prSet presAssocID="{4D28D3D0-2F4A-42EF-A560-F86938686E3F}" presName="compNode" presStyleCnt="0"/>
      <dgm:spPr/>
    </dgm:pt>
    <dgm:pt modelId="{2808F002-63CF-46B7-AA54-AC653373750F}" type="pres">
      <dgm:prSet presAssocID="{4D28D3D0-2F4A-42EF-A560-F86938686E3F}" presName="iconBgRect" presStyleLbl="bgShp" presStyleIdx="1" presStyleCnt="4"/>
      <dgm:spPr/>
    </dgm:pt>
    <dgm:pt modelId="{D8D02D8F-244E-4098-A33A-DBE15DC15901}" type="pres">
      <dgm:prSet presAssocID="{4D28D3D0-2F4A-42EF-A560-F86938686E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3FCF6693-611B-4EAB-8885-758BD2DB8F6C}" type="pres">
      <dgm:prSet presAssocID="{4D28D3D0-2F4A-42EF-A560-F86938686E3F}" presName="spaceRect" presStyleCnt="0"/>
      <dgm:spPr/>
    </dgm:pt>
    <dgm:pt modelId="{B39917FC-C481-4E91-801C-2F3B1DB731FC}" type="pres">
      <dgm:prSet presAssocID="{4D28D3D0-2F4A-42EF-A560-F86938686E3F}" presName="textRect" presStyleLbl="revTx" presStyleIdx="1" presStyleCnt="4">
        <dgm:presLayoutVars>
          <dgm:chMax val="1"/>
          <dgm:chPref val="1"/>
        </dgm:presLayoutVars>
      </dgm:prSet>
      <dgm:spPr/>
    </dgm:pt>
    <dgm:pt modelId="{38612B96-37B6-4788-B382-B88DFFA450A3}" type="pres">
      <dgm:prSet presAssocID="{5D263394-066D-434C-9E62-19BE42FBF8A2}" presName="sibTrans" presStyleLbl="sibTrans2D1" presStyleIdx="0" presStyleCnt="0"/>
      <dgm:spPr/>
    </dgm:pt>
    <dgm:pt modelId="{1C6DBE4E-8845-4132-AF60-973A99B9F107}" type="pres">
      <dgm:prSet presAssocID="{E9E1CF7F-FB1A-420E-ADC9-0B1BB44780E2}" presName="compNode" presStyleCnt="0"/>
      <dgm:spPr/>
    </dgm:pt>
    <dgm:pt modelId="{2211DFD6-B5E1-4C5A-A376-C78C930107E6}" type="pres">
      <dgm:prSet presAssocID="{E9E1CF7F-FB1A-420E-ADC9-0B1BB44780E2}" presName="iconBgRect" presStyleLbl="bgShp" presStyleIdx="2" presStyleCnt="4"/>
      <dgm:spPr/>
    </dgm:pt>
    <dgm:pt modelId="{08BD01F5-5ACC-41E4-BC09-5F893E5F2D88}" type="pres">
      <dgm:prSet presAssocID="{E9E1CF7F-FB1A-420E-ADC9-0B1BB44780E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F405CF3-A72F-40D1-B3B6-F10350E92F3E}" type="pres">
      <dgm:prSet presAssocID="{E9E1CF7F-FB1A-420E-ADC9-0B1BB44780E2}" presName="spaceRect" presStyleCnt="0"/>
      <dgm:spPr/>
    </dgm:pt>
    <dgm:pt modelId="{15A4F960-1EB1-4640-82B4-1CE376A467F7}" type="pres">
      <dgm:prSet presAssocID="{E9E1CF7F-FB1A-420E-ADC9-0B1BB44780E2}" presName="textRect" presStyleLbl="revTx" presStyleIdx="2" presStyleCnt="4">
        <dgm:presLayoutVars>
          <dgm:chMax val="1"/>
          <dgm:chPref val="1"/>
        </dgm:presLayoutVars>
      </dgm:prSet>
      <dgm:spPr/>
    </dgm:pt>
    <dgm:pt modelId="{A6F8E8BC-388C-461A-871C-18463BC0717F}" type="pres">
      <dgm:prSet presAssocID="{95E5BF53-8D69-4B0C-9E26-5F2ADD94475B}" presName="sibTrans" presStyleLbl="sibTrans2D1" presStyleIdx="0" presStyleCnt="0"/>
      <dgm:spPr/>
    </dgm:pt>
    <dgm:pt modelId="{CF458811-7ADF-41B0-840E-9988F932FF43}" type="pres">
      <dgm:prSet presAssocID="{8A7BF087-B9E2-44CD-8B3C-0B0B371CC96B}" presName="compNode" presStyleCnt="0"/>
      <dgm:spPr/>
    </dgm:pt>
    <dgm:pt modelId="{3844D8CC-10EC-46C8-9026-74803256CC39}" type="pres">
      <dgm:prSet presAssocID="{8A7BF087-B9E2-44CD-8B3C-0B0B371CC96B}" presName="iconBgRect" presStyleLbl="bgShp" presStyleIdx="3" presStyleCnt="4"/>
      <dgm:spPr/>
    </dgm:pt>
    <dgm:pt modelId="{63E10E5F-391D-4236-8BEA-42C87C6F45AE}" type="pres">
      <dgm:prSet presAssocID="{8A7BF087-B9E2-44CD-8B3C-0B0B371CC96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85D6E358-5C29-4A87-8DA3-D1C29F99539C}" type="pres">
      <dgm:prSet presAssocID="{8A7BF087-B9E2-44CD-8B3C-0B0B371CC96B}" presName="spaceRect" presStyleCnt="0"/>
      <dgm:spPr/>
    </dgm:pt>
    <dgm:pt modelId="{638AFCE9-C14B-43CE-B0C3-7A506E003CE5}" type="pres">
      <dgm:prSet presAssocID="{8A7BF087-B9E2-44CD-8B3C-0B0B371CC96B}" presName="textRect" presStyleLbl="revTx" presStyleIdx="3" presStyleCnt="4">
        <dgm:presLayoutVars>
          <dgm:chMax val="1"/>
          <dgm:chPref val="1"/>
        </dgm:presLayoutVars>
      </dgm:prSet>
      <dgm:spPr/>
    </dgm:pt>
  </dgm:ptLst>
  <dgm:cxnLst>
    <dgm:cxn modelId="{0C04A06C-7EBF-49B1-AB89-303FD4BD29A1}" type="presOf" srcId="{93069A68-A346-4C1B-8544-D6876BAB1E78}" destId="{60ABD761-6F1E-4C55-B4B6-42EFFE61E93C}" srcOrd="0" destOrd="0" presId="urn:microsoft.com/office/officeart/2018/2/layout/IconCircleList"/>
    <dgm:cxn modelId="{FE556F4F-E161-431C-A724-8BC7EB3661E8}" srcId="{8129B3F5-4336-460C-9F50-D4246A4DBFCB}" destId="{E9E1CF7F-FB1A-420E-ADC9-0B1BB44780E2}" srcOrd="2" destOrd="0" parTransId="{F37FCE5F-D5FA-4178-814E-5B26F4093B9D}" sibTransId="{95E5BF53-8D69-4B0C-9E26-5F2ADD94475B}"/>
    <dgm:cxn modelId="{31791D70-F69F-4B5B-B703-0A45C50A91D7}" type="presOf" srcId="{4D28D3D0-2F4A-42EF-A560-F86938686E3F}" destId="{B39917FC-C481-4E91-801C-2F3B1DB731FC}" srcOrd="0" destOrd="0" presId="urn:microsoft.com/office/officeart/2018/2/layout/IconCircleList"/>
    <dgm:cxn modelId="{A4DB2373-B24B-4C20-B7B4-7D1272CE6F03}" type="presOf" srcId="{5D263394-066D-434C-9E62-19BE42FBF8A2}" destId="{38612B96-37B6-4788-B382-B88DFFA450A3}" srcOrd="0" destOrd="0" presId="urn:microsoft.com/office/officeart/2018/2/layout/IconCircleList"/>
    <dgm:cxn modelId="{076A0F9B-7788-4485-8ADD-AA07D342DA31}" type="presOf" srcId="{8129B3F5-4336-460C-9F50-D4246A4DBFCB}" destId="{05A84603-3B9A-4892-BFCC-6CECB5E06002}" srcOrd="0" destOrd="0" presId="urn:microsoft.com/office/officeart/2018/2/layout/IconCircleList"/>
    <dgm:cxn modelId="{4B3DE0AC-796D-4EED-8401-2919293A65EF}" srcId="{8129B3F5-4336-460C-9F50-D4246A4DBFCB}" destId="{4D28D3D0-2F4A-42EF-A560-F86938686E3F}" srcOrd="1" destOrd="0" parTransId="{9E537D3B-AD17-4CDA-844A-4A1E64E0FDC1}" sibTransId="{5D263394-066D-434C-9E62-19BE42FBF8A2}"/>
    <dgm:cxn modelId="{0F44BDB6-469C-49F1-838B-87FF2EB76EB6}" type="presOf" srcId="{E9E1CF7F-FB1A-420E-ADC9-0B1BB44780E2}" destId="{15A4F960-1EB1-4640-82B4-1CE376A467F7}" srcOrd="0" destOrd="0" presId="urn:microsoft.com/office/officeart/2018/2/layout/IconCircleList"/>
    <dgm:cxn modelId="{34BE6BD2-64A3-4418-B3AD-88C65A7A9A8D}" type="presOf" srcId="{12AD1E16-C819-49AD-A265-1236BD06087D}" destId="{205C6FDF-6574-4867-BF58-2C42E1EED240}" srcOrd="0" destOrd="0" presId="urn:microsoft.com/office/officeart/2018/2/layout/IconCircleList"/>
    <dgm:cxn modelId="{ED3A91D4-93E7-4DAE-8B84-2219ABEAAD9E}" type="presOf" srcId="{8A7BF087-B9E2-44CD-8B3C-0B0B371CC96B}" destId="{638AFCE9-C14B-43CE-B0C3-7A506E003CE5}" srcOrd="0" destOrd="0" presId="urn:microsoft.com/office/officeart/2018/2/layout/IconCircleList"/>
    <dgm:cxn modelId="{97C10AD8-379A-4C8B-B5C7-8F290C4653A9}" type="presOf" srcId="{95E5BF53-8D69-4B0C-9E26-5F2ADD94475B}" destId="{A6F8E8BC-388C-461A-871C-18463BC0717F}" srcOrd="0" destOrd="0" presId="urn:microsoft.com/office/officeart/2018/2/layout/IconCircleList"/>
    <dgm:cxn modelId="{7FE51CD9-0C2C-4378-B224-174CB5526F4C}" srcId="{8129B3F5-4336-460C-9F50-D4246A4DBFCB}" destId="{12AD1E16-C819-49AD-A265-1236BD06087D}" srcOrd="0" destOrd="0" parTransId="{66DC2959-9D55-4616-8D25-383A06D4E0DC}" sibTransId="{93069A68-A346-4C1B-8544-D6876BAB1E78}"/>
    <dgm:cxn modelId="{8D9C31EF-FE9D-4758-8A9D-EF552D449D01}" srcId="{8129B3F5-4336-460C-9F50-D4246A4DBFCB}" destId="{8A7BF087-B9E2-44CD-8B3C-0B0B371CC96B}" srcOrd="3" destOrd="0" parTransId="{02386C20-C2C9-4CDD-9973-3E1B6DA2D42C}" sibTransId="{D29CDF72-D24D-4A52-BD84-A79D0A798694}"/>
    <dgm:cxn modelId="{4F1BBEEA-DBC3-441C-B2CA-89D8C832AA5B}" type="presParOf" srcId="{05A84603-3B9A-4892-BFCC-6CECB5E06002}" destId="{71BD8EA7-B259-4218-A50D-FF5DBAC52792}" srcOrd="0" destOrd="0" presId="urn:microsoft.com/office/officeart/2018/2/layout/IconCircleList"/>
    <dgm:cxn modelId="{1762E785-9523-4410-AF3B-1A6CA1A29596}" type="presParOf" srcId="{71BD8EA7-B259-4218-A50D-FF5DBAC52792}" destId="{E34004D5-9BE0-4985-89E5-437C1BAB2E3C}" srcOrd="0" destOrd="0" presId="urn:microsoft.com/office/officeart/2018/2/layout/IconCircleList"/>
    <dgm:cxn modelId="{B6E3D012-40CF-4599-986D-934C6617A50C}" type="presParOf" srcId="{E34004D5-9BE0-4985-89E5-437C1BAB2E3C}" destId="{0663160E-3B14-4135-86EE-ECA8FBF57C4B}" srcOrd="0" destOrd="0" presId="urn:microsoft.com/office/officeart/2018/2/layout/IconCircleList"/>
    <dgm:cxn modelId="{0B0C97C9-6986-4583-AFC2-E8CD97F233EA}" type="presParOf" srcId="{E34004D5-9BE0-4985-89E5-437C1BAB2E3C}" destId="{9E43479D-6913-41BC-9A5A-701DB5716B2D}" srcOrd="1" destOrd="0" presId="urn:microsoft.com/office/officeart/2018/2/layout/IconCircleList"/>
    <dgm:cxn modelId="{6756D697-2B62-4F72-8682-89E001CC557B}" type="presParOf" srcId="{E34004D5-9BE0-4985-89E5-437C1BAB2E3C}" destId="{ED1149EB-292A-4C2A-8AD7-A259B2996D93}" srcOrd="2" destOrd="0" presId="urn:microsoft.com/office/officeart/2018/2/layout/IconCircleList"/>
    <dgm:cxn modelId="{7CDE6AE0-DEA1-4AC8-BD4A-0A8D4F3A26E4}" type="presParOf" srcId="{E34004D5-9BE0-4985-89E5-437C1BAB2E3C}" destId="{205C6FDF-6574-4867-BF58-2C42E1EED240}" srcOrd="3" destOrd="0" presId="urn:microsoft.com/office/officeart/2018/2/layout/IconCircleList"/>
    <dgm:cxn modelId="{B90385F4-CAF2-42D2-9B54-A3974BB2B5D0}" type="presParOf" srcId="{71BD8EA7-B259-4218-A50D-FF5DBAC52792}" destId="{60ABD761-6F1E-4C55-B4B6-42EFFE61E93C}" srcOrd="1" destOrd="0" presId="urn:microsoft.com/office/officeart/2018/2/layout/IconCircleList"/>
    <dgm:cxn modelId="{081CDC28-F189-4E09-B8F5-85E10861D59C}" type="presParOf" srcId="{71BD8EA7-B259-4218-A50D-FF5DBAC52792}" destId="{F9668BA1-D938-45AE-9477-A2DDDD5968EF}" srcOrd="2" destOrd="0" presId="urn:microsoft.com/office/officeart/2018/2/layout/IconCircleList"/>
    <dgm:cxn modelId="{E5760846-FEB5-4215-94F4-18FE6F1C2B58}" type="presParOf" srcId="{F9668BA1-D938-45AE-9477-A2DDDD5968EF}" destId="{2808F002-63CF-46B7-AA54-AC653373750F}" srcOrd="0" destOrd="0" presId="urn:microsoft.com/office/officeart/2018/2/layout/IconCircleList"/>
    <dgm:cxn modelId="{3DE80628-EE0B-4504-B65A-17EA0ACDD3CB}" type="presParOf" srcId="{F9668BA1-D938-45AE-9477-A2DDDD5968EF}" destId="{D8D02D8F-244E-4098-A33A-DBE15DC15901}" srcOrd="1" destOrd="0" presId="urn:microsoft.com/office/officeart/2018/2/layout/IconCircleList"/>
    <dgm:cxn modelId="{F2DAB834-C0B6-46EF-984E-2110F3B9CE9A}" type="presParOf" srcId="{F9668BA1-D938-45AE-9477-A2DDDD5968EF}" destId="{3FCF6693-611B-4EAB-8885-758BD2DB8F6C}" srcOrd="2" destOrd="0" presId="urn:microsoft.com/office/officeart/2018/2/layout/IconCircleList"/>
    <dgm:cxn modelId="{889C1AAD-911D-4CD5-86C0-38E83E021BE4}" type="presParOf" srcId="{F9668BA1-D938-45AE-9477-A2DDDD5968EF}" destId="{B39917FC-C481-4E91-801C-2F3B1DB731FC}" srcOrd="3" destOrd="0" presId="urn:microsoft.com/office/officeart/2018/2/layout/IconCircleList"/>
    <dgm:cxn modelId="{526B1D85-2707-462F-8C06-EA217AEB70F8}" type="presParOf" srcId="{71BD8EA7-B259-4218-A50D-FF5DBAC52792}" destId="{38612B96-37B6-4788-B382-B88DFFA450A3}" srcOrd="3" destOrd="0" presId="urn:microsoft.com/office/officeart/2018/2/layout/IconCircleList"/>
    <dgm:cxn modelId="{C4286184-E051-4091-930B-D3129F2C9679}" type="presParOf" srcId="{71BD8EA7-B259-4218-A50D-FF5DBAC52792}" destId="{1C6DBE4E-8845-4132-AF60-973A99B9F107}" srcOrd="4" destOrd="0" presId="urn:microsoft.com/office/officeart/2018/2/layout/IconCircleList"/>
    <dgm:cxn modelId="{A641A90C-F8DD-4043-B158-5AA92F160E09}" type="presParOf" srcId="{1C6DBE4E-8845-4132-AF60-973A99B9F107}" destId="{2211DFD6-B5E1-4C5A-A376-C78C930107E6}" srcOrd="0" destOrd="0" presId="urn:microsoft.com/office/officeart/2018/2/layout/IconCircleList"/>
    <dgm:cxn modelId="{6A14B47E-359D-450D-94D2-1FD038861F9F}" type="presParOf" srcId="{1C6DBE4E-8845-4132-AF60-973A99B9F107}" destId="{08BD01F5-5ACC-41E4-BC09-5F893E5F2D88}" srcOrd="1" destOrd="0" presId="urn:microsoft.com/office/officeart/2018/2/layout/IconCircleList"/>
    <dgm:cxn modelId="{DA59FA06-A6A5-4F91-A6CD-BC16D5D908CA}" type="presParOf" srcId="{1C6DBE4E-8845-4132-AF60-973A99B9F107}" destId="{0F405CF3-A72F-40D1-B3B6-F10350E92F3E}" srcOrd="2" destOrd="0" presId="urn:microsoft.com/office/officeart/2018/2/layout/IconCircleList"/>
    <dgm:cxn modelId="{061A181E-0F27-4F5F-847F-43EFAEC987BF}" type="presParOf" srcId="{1C6DBE4E-8845-4132-AF60-973A99B9F107}" destId="{15A4F960-1EB1-4640-82B4-1CE376A467F7}" srcOrd="3" destOrd="0" presId="urn:microsoft.com/office/officeart/2018/2/layout/IconCircleList"/>
    <dgm:cxn modelId="{4B998702-8D97-4228-B51A-1748F745C875}" type="presParOf" srcId="{71BD8EA7-B259-4218-A50D-FF5DBAC52792}" destId="{A6F8E8BC-388C-461A-871C-18463BC0717F}" srcOrd="5" destOrd="0" presId="urn:microsoft.com/office/officeart/2018/2/layout/IconCircleList"/>
    <dgm:cxn modelId="{0B7A7E4F-A1AE-4491-9FB0-039C627674D3}" type="presParOf" srcId="{71BD8EA7-B259-4218-A50D-FF5DBAC52792}" destId="{CF458811-7ADF-41B0-840E-9988F932FF43}" srcOrd="6" destOrd="0" presId="urn:microsoft.com/office/officeart/2018/2/layout/IconCircleList"/>
    <dgm:cxn modelId="{B86F22DD-BBD5-41F8-9422-AEE37CE545AD}" type="presParOf" srcId="{CF458811-7ADF-41B0-840E-9988F932FF43}" destId="{3844D8CC-10EC-46C8-9026-74803256CC39}" srcOrd="0" destOrd="0" presId="urn:microsoft.com/office/officeart/2018/2/layout/IconCircleList"/>
    <dgm:cxn modelId="{F87A4B32-E447-40AE-BF7E-CBF4398AF1AE}" type="presParOf" srcId="{CF458811-7ADF-41B0-840E-9988F932FF43}" destId="{63E10E5F-391D-4236-8BEA-42C87C6F45AE}" srcOrd="1" destOrd="0" presId="urn:microsoft.com/office/officeart/2018/2/layout/IconCircleList"/>
    <dgm:cxn modelId="{3067F427-90BA-468B-B0A1-6DA3FB3E131A}" type="presParOf" srcId="{CF458811-7ADF-41B0-840E-9988F932FF43}" destId="{85D6E358-5C29-4A87-8DA3-D1C29F99539C}" srcOrd="2" destOrd="0" presId="urn:microsoft.com/office/officeart/2018/2/layout/IconCircleList"/>
    <dgm:cxn modelId="{C8427390-A1F8-48B0-98E0-EB724A91FB7D}" type="presParOf" srcId="{CF458811-7ADF-41B0-840E-9988F932FF43}" destId="{638AFCE9-C14B-43CE-B0C3-7A506E003CE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F80E4-8ED5-42F2-AAC5-B9AE10707D37}">
      <dsp:nvSpPr>
        <dsp:cNvPr id="0" name=""/>
        <dsp:cNvSpPr/>
      </dsp:nvSpPr>
      <dsp:spPr>
        <a:xfrm>
          <a:off x="950" y="370032"/>
          <a:ext cx="3335112" cy="211779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D9428D-716B-4D15-8B20-597BF819B3F2}">
      <dsp:nvSpPr>
        <dsp:cNvPr id="0" name=""/>
        <dsp:cNvSpPr/>
      </dsp:nvSpPr>
      <dsp:spPr>
        <a:xfrm>
          <a:off x="371518" y="722072"/>
          <a:ext cx="3335112" cy="211779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1. In-text citation – brief reference in the body of your work.</a:t>
          </a:r>
          <a:endParaRPr lang="en-US" sz="3100" kern="1200"/>
        </a:p>
      </dsp:txBody>
      <dsp:txXfrm>
        <a:off x="433546" y="784100"/>
        <a:ext cx="3211056" cy="1993740"/>
      </dsp:txXfrm>
    </dsp:sp>
    <dsp:sp modelId="{6F325C33-AD5D-4825-99ED-6BABEAB3A774}">
      <dsp:nvSpPr>
        <dsp:cNvPr id="0" name=""/>
        <dsp:cNvSpPr/>
      </dsp:nvSpPr>
      <dsp:spPr>
        <a:xfrm>
          <a:off x="4077199" y="370032"/>
          <a:ext cx="3335112" cy="211779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1C7410-B174-4AAB-9DC3-310B9ED1C960}">
      <dsp:nvSpPr>
        <dsp:cNvPr id="0" name=""/>
        <dsp:cNvSpPr/>
      </dsp:nvSpPr>
      <dsp:spPr>
        <a:xfrm>
          <a:off x="4447767" y="722072"/>
          <a:ext cx="3335112" cy="211779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2. Reference list – full details of all sources used, listed at the end.</a:t>
          </a:r>
          <a:endParaRPr lang="en-US" sz="3100" kern="1200"/>
        </a:p>
      </dsp:txBody>
      <dsp:txXfrm>
        <a:off x="4509795" y="784100"/>
        <a:ext cx="3211056" cy="1993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3160E-3B14-4135-86EE-ECA8FBF57C4B}">
      <dsp:nvSpPr>
        <dsp:cNvPr id="0" name=""/>
        <dsp:cNvSpPr/>
      </dsp:nvSpPr>
      <dsp:spPr>
        <a:xfrm>
          <a:off x="193083" y="1523737"/>
          <a:ext cx="1147978" cy="11479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43479D-6913-41BC-9A5A-701DB5716B2D}">
      <dsp:nvSpPr>
        <dsp:cNvPr id="0" name=""/>
        <dsp:cNvSpPr/>
      </dsp:nvSpPr>
      <dsp:spPr>
        <a:xfrm>
          <a:off x="434158" y="1764812"/>
          <a:ext cx="665827" cy="665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5C6FDF-6574-4867-BF58-2C42E1EED240}">
      <dsp:nvSpPr>
        <dsp:cNvPr id="0" name=""/>
        <dsp:cNvSpPr/>
      </dsp:nvSpPr>
      <dsp:spPr>
        <a:xfrm>
          <a:off x="1587056" y="1523737"/>
          <a:ext cx="2705948" cy="114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a:t>This includes the rest of the information for the references you have included in the main text.</a:t>
          </a:r>
          <a:endParaRPr lang="en-US" sz="2000" kern="1200"/>
        </a:p>
      </dsp:txBody>
      <dsp:txXfrm>
        <a:off x="1587056" y="1523737"/>
        <a:ext cx="2705948" cy="1147978"/>
      </dsp:txXfrm>
    </dsp:sp>
    <dsp:sp modelId="{2808F002-63CF-46B7-AA54-AC653373750F}">
      <dsp:nvSpPr>
        <dsp:cNvPr id="0" name=""/>
        <dsp:cNvSpPr/>
      </dsp:nvSpPr>
      <dsp:spPr>
        <a:xfrm>
          <a:off x="4764497" y="1523737"/>
          <a:ext cx="1147978" cy="11479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02D8F-244E-4098-A33A-DBE15DC15901}">
      <dsp:nvSpPr>
        <dsp:cNvPr id="0" name=""/>
        <dsp:cNvSpPr/>
      </dsp:nvSpPr>
      <dsp:spPr>
        <a:xfrm>
          <a:off x="5005572" y="1764812"/>
          <a:ext cx="665827" cy="665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9917FC-C481-4E91-801C-2F3B1DB731FC}">
      <dsp:nvSpPr>
        <dsp:cNvPr id="0" name=""/>
        <dsp:cNvSpPr/>
      </dsp:nvSpPr>
      <dsp:spPr>
        <a:xfrm>
          <a:off x="6158470" y="1523737"/>
          <a:ext cx="2705948" cy="114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1" kern="1200" dirty="0"/>
            <a:t>Arrange sources alphabetically by author’s surname.</a:t>
          </a:r>
        </a:p>
      </dsp:txBody>
      <dsp:txXfrm>
        <a:off x="6158470" y="1523737"/>
        <a:ext cx="2705948" cy="1147978"/>
      </dsp:txXfrm>
    </dsp:sp>
    <dsp:sp modelId="{2211DFD6-B5E1-4C5A-A376-C78C930107E6}">
      <dsp:nvSpPr>
        <dsp:cNvPr id="0" name=""/>
        <dsp:cNvSpPr/>
      </dsp:nvSpPr>
      <dsp:spPr>
        <a:xfrm>
          <a:off x="193083" y="3766153"/>
          <a:ext cx="1147978" cy="11479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D01F5-5ACC-41E4-BC09-5F893E5F2D88}">
      <dsp:nvSpPr>
        <dsp:cNvPr id="0" name=""/>
        <dsp:cNvSpPr/>
      </dsp:nvSpPr>
      <dsp:spPr>
        <a:xfrm>
          <a:off x="434158" y="4007228"/>
          <a:ext cx="665827" cy="6658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A4F960-1EB1-4640-82B4-1CE376A467F7}">
      <dsp:nvSpPr>
        <dsp:cNvPr id="0" name=""/>
        <dsp:cNvSpPr/>
      </dsp:nvSpPr>
      <dsp:spPr>
        <a:xfrm>
          <a:off x="1587056" y="3766153"/>
          <a:ext cx="2705948" cy="114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1" kern="1200" dirty="0"/>
            <a:t>Double-check every reference for accuracy.</a:t>
          </a:r>
        </a:p>
      </dsp:txBody>
      <dsp:txXfrm>
        <a:off x="1587056" y="3766153"/>
        <a:ext cx="2705948" cy="1147978"/>
      </dsp:txXfrm>
    </dsp:sp>
    <dsp:sp modelId="{3844D8CC-10EC-46C8-9026-74803256CC39}">
      <dsp:nvSpPr>
        <dsp:cNvPr id="0" name=""/>
        <dsp:cNvSpPr/>
      </dsp:nvSpPr>
      <dsp:spPr>
        <a:xfrm>
          <a:off x="4764497" y="3766153"/>
          <a:ext cx="1147978" cy="114797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10E5F-391D-4236-8BEA-42C87C6F45AE}">
      <dsp:nvSpPr>
        <dsp:cNvPr id="0" name=""/>
        <dsp:cNvSpPr/>
      </dsp:nvSpPr>
      <dsp:spPr>
        <a:xfrm>
          <a:off x="5005572" y="4007228"/>
          <a:ext cx="665827" cy="6658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8AFCE9-C14B-43CE-B0C3-7A506E003CE5}">
      <dsp:nvSpPr>
        <dsp:cNvPr id="0" name=""/>
        <dsp:cNvSpPr/>
      </dsp:nvSpPr>
      <dsp:spPr>
        <a:xfrm>
          <a:off x="6158470" y="3766153"/>
          <a:ext cx="2705948" cy="114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1" kern="1200" dirty="0"/>
            <a:t>Have the referencing guidelines next to you as you’re referencing.</a:t>
          </a:r>
          <a:endParaRPr lang="en-US" sz="2000" b="1" kern="1200" dirty="0"/>
        </a:p>
      </dsp:txBody>
      <dsp:txXfrm>
        <a:off x="6158470" y="3766153"/>
        <a:ext cx="2705948" cy="11479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who.int/health-topics/health-promotio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1" y="3985"/>
            <a:ext cx="7329573" cy="6858000"/>
            <a:chOff x="1303402" y="3985"/>
            <a:chExt cx="9772765" cy="6858000"/>
          </a:xfrm>
        </p:grpSpPr>
        <p:sp>
          <p:nvSpPr>
            <p:cNvPr id="24" name="Freeform: Shape 23">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2411796" y="1764407"/>
            <a:ext cx="4320635" cy="2310312"/>
          </a:xfrm>
        </p:spPr>
        <p:txBody>
          <a:bodyPr>
            <a:normAutofit/>
          </a:bodyPr>
          <a:lstStyle/>
          <a:p>
            <a:r>
              <a:rPr lang="en-GB" sz="4500" dirty="0">
                <a:solidFill>
                  <a:schemeClr val="tx2"/>
                </a:solidFill>
              </a:rPr>
              <a:t> Referencing Support. </a:t>
            </a:r>
            <a:br>
              <a:rPr lang="en-GB" sz="4500" dirty="0">
                <a:solidFill>
                  <a:schemeClr val="tx2"/>
                </a:solidFill>
              </a:rPr>
            </a:br>
            <a:endParaRPr lang="en-GB" sz="4500" dirty="0">
              <a:solidFill>
                <a:schemeClr val="tx2"/>
              </a:solidFill>
            </a:endParaRPr>
          </a:p>
        </p:txBody>
      </p:sp>
      <p:sp>
        <p:nvSpPr>
          <p:cNvPr id="3" name="Subtitle 2"/>
          <p:cNvSpPr>
            <a:spLocks noGrp="1"/>
          </p:cNvSpPr>
          <p:nvPr>
            <p:ph type="subTitle" idx="1"/>
          </p:nvPr>
        </p:nvSpPr>
        <p:spPr>
          <a:xfrm>
            <a:off x="2411796" y="4165152"/>
            <a:ext cx="4320635" cy="682079"/>
          </a:xfrm>
        </p:spPr>
        <p:txBody>
          <a:bodyPr>
            <a:normAutofit/>
          </a:bodyPr>
          <a:lstStyle/>
          <a:p>
            <a:r>
              <a:rPr lang="en-GB" dirty="0">
                <a:solidFill>
                  <a:schemeClr val="tx2"/>
                </a:solidFill>
              </a:rPr>
              <a:t>Stephanie John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672" y="-8167"/>
            <a:ext cx="3625552"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447421" y="-16114"/>
            <a:ext cx="6248925" cy="1837349"/>
          </a:xfrm>
        </p:spPr>
        <p:txBody>
          <a:bodyPr>
            <a:normAutofit/>
          </a:bodyPr>
          <a:lstStyle/>
          <a:p>
            <a:r>
              <a:rPr lang="en-GB" sz="4800" b="1" dirty="0">
                <a:solidFill>
                  <a:schemeClr val="tx2"/>
                </a:solidFill>
              </a:rPr>
              <a:t>What is Harvard Referencing?</a:t>
            </a:r>
          </a:p>
        </p:txBody>
      </p:sp>
      <p:sp>
        <p:nvSpPr>
          <p:cNvPr id="27" name="Content Placeholder 2"/>
          <p:cNvSpPr>
            <a:spLocks noGrp="1"/>
          </p:cNvSpPr>
          <p:nvPr>
            <p:ph idx="1"/>
          </p:nvPr>
        </p:nvSpPr>
        <p:spPr>
          <a:xfrm>
            <a:off x="623901" y="2033856"/>
            <a:ext cx="7895967" cy="4951781"/>
          </a:xfrm>
        </p:spPr>
        <p:txBody>
          <a:bodyPr anchor="t">
            <a:normAutofit lnSpcReduction="10000"/>
          </a:bodyPr>
          <a:lstStyle/>
          <a:p>
            <a:pPr marL="0" indent="0" algn="ctr">
              <a:lnSpc>
                <a:spcPct val="90000"/>
              </a:lnSpc>
              <a:buNone/>
            </a:pPr>
            <a:r>
              <a:rPr sz="2800" i="1" dirty="0">
                <a:solidFill>
                  <a:schemeClr val="tx2"/>
                </a:solidFill>
              </a:rPr>
              <a:t>Harvard referencing is a system used to credit the sources of information you use in your academic work.</a:t>
            </a:r>
            <a:endParaRPr lang="en-GB" sz="2800" i="1" dirty="0">
              <a:solidFill>
                <a:schemeClr val="tx2"/>
              </a:solidFill>
            </a:endParaRPr>
          </a:p>
          <a:p>
            <a:pPr marL="0" indent="0" algn="ctr">
              <a:lnSpc>
                <a:spcPct val="90000"/>
              </a:lnSpc>
              <a:buNone/>
            </a:pPr>
            <a:endParaRPr lang="en-GB" sz="2800" dirty="0">
              <a:solidFill>
                <a:schemeClr val="tx2"/>
              </a:solidFill>
            </a:endParaRPr>
          </a:p>
          <a:p>
            <a:pPr marL="0" indent="0" algn="ctr">
              <a:lnSpc>
                <a:spcPct val="90000"/>
              </a:lnSpc>
              <a:buNone/>
            </a:pPr>
            <a:r>
              <a:rPr lang="en-GB" sz="2800" b="1" u="sng" dirty="0">
                <a:solidFill>
                  <a:schemeClr val="tx2"/>
                </a:solidFill>
              </a:rPr>
              <a:t>Why is it important?</a:t>
            </a:r>
          </a:p>
          <a:p>
            <a:pPr marL="0" indent="0" algn="ctr">
              <a:lnSpc>
                <a:spcPct val="90000"/>
              </a:lnSpc>
              <a:buNone/>
            </a:pPr>
            <a:endParaRPr lang="en-GB" sz="2800" b="1" u="sng" dirty="0">
              <a:solidFill>
                <a:schemeClr val="tx2"/>
              </a:solidFill>
            </a:endParaRPr>
          </a:p>
          <a:p>
            <a:pPr marL="0" indent="0">
              <a:buNone/>
            </a:pPr>
            <a:r>
              <a:rPr lang="en-GB" sz="2800" dirty="0">
                <a:solidFill>
                  <a:schemeClr val="tx2"/>
                </a:solidFill>
              </a:rPr>
              <a:t>Acknowledges the ideas of others.</a:t>
            </a:r>
          </a:p>
          <a:p>
            <a:pPr marL="0" indent="0">
              <a:buNone/>
            </a:pPr>
            <a:r>
              <a:rPr lang="en-GB" sz="2800" dirty="0">
                <a:solidFill>
                  <a:schemeClr val="tx2"/>
                </a:solidFill>
              </a:rPr>
              <a:t>Avoids plagiarism.</a:t>
            </a:r>
          </a:p>
          <a:p>
            <a:pPr marL="0" indent="0">
              <a:buNone/>
            </a:pPr>
            <a:r>
              <a:rPr lang="en-GB" sz="2800" dirty="0">
                <a:solidFill>
                  <a:schemeClr val="tx2"/>
                </a:solidFill>
              </a:rPr>
              <a:t>Shows the depth of your research.</a:t>
            </a:r>
          </a:p>
          <a:p>
            <a:pPr marL="0" indent="0">
              <a:buNone/>
            </a:pPr>
            <a:r>
              <a:rPr lang="en-GB" sz="2800" dirty="0">
                <a:solidFill>
                  <a:schemeClr val="tx2"/>
                </a:solidFill>
              </a:rPr>
              <a:t>Helps readers find your sources.</a:t>
            </a:r>
          </a:p>
          <a:p>
            <a:pPr marL="0" indent="0">
              <a:buNone/>
            </a:pPr>
            <a:r>
              <a:rPr lang="en-GB" sz="2800" dirty="0">
                <a:solidFill>
                  <a:schemeClr val="tx2"/>
                </a:solidFill>
              </a:rPr>
              <a:t>Adds strength to your arguments </a:t>
            </a:r>
          </a:p>
          <a:p>
            <a:pPr marL="0" indent="0" algn="ctr">
              <a:lnSpc>
                <a:spcPct val="90000"/>
              </a:lnSpc>
              <a:buNone/>
            </a:pPr>
            <a:endParaRPr sz="2800" dirty="0">
              <a:solidFill>
                <a:schemeClr val="tx2"/>
              </a:solidFill>
            </a:endParaRPr>
          </a:p>
          <a:p>
            <a:pPr>
              <a:lnSpc>
                <a:spcPct val="90000"/>
              </a:lnSpc>
            </a:pPr>
            <a:endParaRPr sz="17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793706" y="4146310"/>
            <a:ext cx="23568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1B832-2BC1-03CE-4DEA-4DAE4153EFCB}"/>
              </a:ext>
            </a:extLst>
          </p:cNvPr>
          <p:cNvSpPr>
            <a:spLocks noGrp="1"/>
          </p:cNvSpPr>
          <p:nvPr>
            <p:ph type="title"/>
          </p:nvPr>
        </p:nvSpPr>
        <p:spPr>
          <a:xfrm>
            <a:off x="782723" y="809898"/>
            <a:ext cx="7629757" cy="1554480"/>
          </a:xfrm>
        </p:spPr>
        <p:txBody>
          <a:bodyPr anchor="ctr">
            <a:normAutofit/>
          </a:bodyPr>
          <a:lstStyle/>
          <a:p>
            <a:r>
              <a:rPr lang="en-GB" sz="4200"/>
              <a:t>Harvard referencing has 2 parts: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1A15B8-FBBC-4930-CB06-CCAC328CD62B}"/>
              </a:ext>
            </a:extLst>
          </p:cNvPr>
          <p:cNvGraphicFramePr>
            <a:graphicFrameLocks noGrp="1"/>
          </p:cNvGraphicFramePr>
          <p:nvPr>
            <p:ph idx="1"/>
            <p:extLst>
              <p:ext uri="{D42A27DB-BD31-4B8C-83A1-F6EECF244321}">
                <p14:modId xmlns:p14="http://schemas.microsoft.com/office/powerpoint/2010/main" val="3541406112"/>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4056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75099" y="991261"/>
            <a:ext cx="4316022" cy="1837349"/>
          </a:xfrm>
        </p:spPr>
        <p:txBody>
          <a:bodyPr anchor="b">
            <a:noAutofit/>
          </a:bodyPr>
          <a:lstStyle/>
          <a:p>
            <a:pPr>
              <a:lnSpc>
                <a:spcPct val="90000"/>
              </a:lnSpc>
            </a:pPr>
            <a:r>
              <a:rPr lang="en-GB" sz="3200" dirty="0">
                <a:solidFill>
                  <a:schemeClr val="tx2"/>
                </a:solidFill>
              </a:rPr>
              <a:t>An in-text reference/citation is a short version of the reference that appears in the work itself. </a:t>
            </a:r>
          </a:p>
        </p:txBody>
      </p:sp>
      <p:grpSp>
        <p:nvGrpSpPr>
          <p:cNvPr id="25" name="Group 24">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8414" y="3985"/>
            <a:ext cx="7310715"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p:cNvSpPr>
            <a:spLocks noGrp="1"/>
          </p:cNvSpPr>
          <p:nvPr>
            <p:ph idx="1"/>
          </p:nvPr>
        </p:nvSpPr>
        <p:spPr>
          <a:xfrm>
            <a:off x="1642416" y="2594919"/>
            <a:ext cx="5581388" cy="3669957"/>
          </a:xfrm>
        </p:spPr>
        <p:txBody>
          <a:bodyPr anchor="t">
            <a:normAutofit/>
          </a:bodyPr>
          <a:lstStyle/>
          <a:p>
            <a:pPr marL="0" indent="0" algn="ctr">
              <a:buNone/>
            </a:pPr>
            <a:endParaRPr lang="en-GB" sz="2400" dirty="0">
              <a:solidFill>
                <a:schemeClr val="tx2"/>
              </a:solidFill>
            </a:endParaRPr>
          </a:p>
          <a:p>
            <a:pPr marL="0" indent="0" algn="ctr">
              <a:buNone/>
            </a:pPr>
            <a:endParaRPr lang="en-GB" sz="2400" dirty="0">
              <a:solidFill>
                <a:schemeClr val="tx2"/>
              </a:solidFill>
            </a:endParaRPr>
          </a:p>
          <a:p>
            <a:pPr marL="0" indent="0" algn="ctr">
              <a:buNone/>
            </a:pPr>
            <a:r>
              <a:rPr lang="en-GB" sz="2400" dirty="0">
                <a:solidFill>
                  <a:schemeClr val="tx2"/>
                </a:solidFill>
              </a:rPr>
              <a:t>You should include the author's surname and year of publication only.  </a:t>
            </a:r>
          </a:p>
          <a:p>
            <a:pPr marL="0" indent="0" algn="ctr">
              <a:buNone/>
            </a:pPr>
            <a:endParaRPr lang="en-GB" sz="2400" dirty="0">
              <a:solidFill>
                <a:schemeClr val="tx2"/>
              </a:solidFill>
            </a:endParaRPr>
          </a:p>
          <a:p>
            <a:pPr marL="0" indent="0" algn="ctr">
              <a:buNone/>
            </a:pPr>
            <a:r>
              <a:rPr lang="en-GB" sz="2400" dirty="0">
                <a:solidFill>
                  <a:schemeClr val="tx2"/>
                </a:solidFill>
              </a:rPr>
              <a:t>The rest of the information goes in the reference list at the end.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8323" y="3985"/>
            <a:ext cx="7329573"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26A993F-3631-FFFC-8041-5E969171C04F}"/>
              </a:ext>
            </a:extLst>
          </p:cNvPr>
          <p:cNvSpPr>
            <a:spLocks noGrp="1"/>
          </p:cNvSpPr>
          <p:nvPr>
            <p:ph type="title"/>
          </p:nvPr>
        </p:nvSpPr>
        <p:spPr>
          <a:xfrm>
            <a:off x="2276942" y="394316"/>
            <a:ext cx="4316022" cy="1837349"/>
          </a:xfrm>
        </p:spPr>
        <p:txBody>
          <a:bodyPr anchor="ctr">
            <a:normAutofit/>
          </a:bodyPr>
          <a:lstStyle/>
          <a:p>
            <a:r>
              <a:rPr lang="en-GB" sz="4000" b="1" dirty="0">
                <a:solidFill>
                  <a:schemeClr val="tx2"/>
                </a:solidFill>
              </a:rPr>
              <a:t>Examples of in-text referencing:</a:t>
            </a:r>
          </a:p>
        </p:txBody>
      </p:sp>
      <p:sp>
        <p:nvSpPr>
          <p:cNvPr id="3" name="Content Placeholder 2">
            <a:extLst>
              <a:ext uri="{FF2B5EF4-FFF2-40B4-BE49-F238E27FC236}">
                <a16:creationId xmlns:a16="http://schemas.microsoft.com/office/drawing/2014/main" id="{9579470A-C7E9-5CA2-54BF-7A03B8D920D9}"/>
              </a:ext>
            </a:extLst>
          </p:cNvPr>
          <p:cNvSpPr>
            <a:spLocks noGrp="1"/>
          </p:cNvSpPr>
          <p:nvPr>
            <p:ph idx="1"/>
          </p:nvPr>
        </p:nvSpPr>
        <p:spPr>
          <a:xfrm>
            <a:off x="2291965" y="2231665"/>
            <a:ext cx="4961451" cy="3810789"/>
          </a:xfrm>
        </p:spPr>
        <p:txBody>
          <a:bodyPr anchor="t">
            <a:normAutofit/>
          </a:bodyPr>
          <a:lstStyle/>
          <a:p>
            <a:pPr marL="0" indent="0">
              <a:buNone/>
            </a:pPr>
            <a:r>
              <a:rPr lang="en-GB" sz="2400" dirty="0">
                <a:solidFill>
                  <a:schemeClr val="tx2"/>
                </a:solidFill>
              </a:rPr>
              <a:t>When paraphrasing:</a:t>
            </a:r>
          </a:p>
          <a:p>
            <a:pPr marL="0" indent="0">
              <a:buNone/>
            </a:pPr>
            <a:endParaRPr lang="en-GB" sz="2400" dirty="0">
              <a:solidFill>
                <a:schemeClr val="tx2"/>
              </a:solidFill>
            </a:endParaRPr>
          </a:p>
          <a:p>
            <a:pPr marL="0" indent="0">
              <a:buNone/>
            </a:pPr>
            <a:r>
              <a:rPr lang="en-GB" sz="2400" dirty="0">
                <a:solidFill>
                  <a:schemeClr val="tx2"/>
                </a:solidFill>
              </a:rPr>
              <a:t> According to Smith (2020), health promotion improves wellbeing.</a:t>
            </a:r>
          </a:p>
          <a:p>
            <a:pPr marL="0" indent="0" algn="ctr">
              <a:buNone/>
            </a:pPr>
            <a:endParaRPr lang="en-GB" sz="2400" dirty="0">
              <a:solidFill>
                <a:schemeClr val="tx2"/>
              </a:solidFill>
            </a:endParaRPr>
          </a:p>
          <a:p>
            <a:pPr marL="0" indent="0" algn="ctr">
              <a:buNone/>
            </a:pPr>
            <a:r>
              <a:rPr lang="en-GB" sz="2400" dirty="0">
                <a:solidFill>
                  <a:schemeClr val="tx2"/>
                </a:solidFill>
              </a:rPr>
              <a:t>Or</a:t>
            </a:r>
          </a:p>
          <a:p>
            <a:pPr marL="0" indent="0">
              <a:buNone/>
            </a:pPr>
            <a:r>
              <a:rPr lang="en-GB" sz="2400" dirty="0">
                <a:solidFill>
                  <a:schemeClr val="tx2"/>
                </a:solidFill>
              </a:rPr>
              <a:t>Health promotion improves wellbeing (Smith, 2020).</a:t>
            </a:r>
          </a:p>
          <a:p>
            <a:pPr marL="0" indent="0">
              <a:buNone/>
            </a:pPr>
            <a:r>
              <a:rPr lang="en-GB" sz="900" dirty="0">
                <a:solidFill>
                  <a:schemeClr val="tx2"/>
                </a:solidFill>
              </a:rPr>
              <a:t> </a:t>
            </a:r>
          </a:p>
        </p:txBody>
      </p:sp>
    </p:spTree>
    <p:extLst>
      <p:ext uri="{BB962C8B-B14F-4D97-AF65-F5344CB8AC3E}">
        <p14:creationId xmlns:p14="http://schemas.microsoft.com/office/powerpoint/2010/main" val="1266323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39FCF84-1765-640D-97E0-8E2E99D8036A}"/>
              </a:ext>
            </a:extLst>
          </p:cNvPr>
          <p:cNvSpPr>
            <a:spLocks noGrp="1"/>
          </p:cNvSpPr>
          <p:nvPr>
            <p:ph type="title"/>
          </p:nvPr>
        </p:nvSpPr>
        <p:spPr>
          <a:xfrm>
            <a:off x="228" y="1233869"/>
            <a:ext cx="2891790" cy="4371974"/>
          </a:xfrm>
        </p:spPr>
        <p:txBody>
          <a:bodyPr>
            <a:normAutofit/>
          </a:bodyPr>
          <a:lstStyle/>
          <a:p>
            <a:r>
              <a:rPr lang="en-GB" sz="3600" b="1" dirty="0">
                <a:solidFill>
                  <a:schemeClr val="tx2"/>
                </a:solidFill>
              </a:rPr>
              <a:t>When including a direct quote you need to include a page number.</a:t>
            </a:r>
          </a:p>
        </p:txBody>
      </p:sp>
      <p:sp>
        <p:nvSpPr>
          <p:cNvPr id="3" name="Content Placeholder 2">
            <a:extLst>
              <a:ext uri="{FF2B5EF4-FFF2-40B4-BE49-F238E27FC236}">
                <a16:creationId xmlns:a16="http://schemas.microsoft.com/office/drawing/2014/main" id="{A71AABCA-ACA1-B7F0-E8EC-AC8FEA960273}"/>
              </a:ext>
            </a:extLst>
          </p:cNvPr>
          <p:cNvSpPr>
            <a:spLocks noGrp="1"/>
          </p:cNvSpPr>
          <p:nvPr>
            <p:ph idx="1"/>
          </p:nvPr>
        </p:nvSpPr>
        <p:spPr>
          <a:xfrm>
            <a:off x="4077731" y="804672"/>
            <a:ext cx="5066040" cy="5230368"/>
          </a:xfrm>
        </p:spPr>
        <p:txBody>
          <a:bodyPr anchor="ctr">
            <a:normAutofit/>
          </a:bodyPr>
          <a:lstStyle/>
          <a:p>
            <a:pPr marL="0" indent="0">
              <a:buNone/>
            </a:pPr>
            <a:endParaRPr lang="en-GB" sz="3600" dirty="0">
              <a:solidFill>
                <a:schemeClr val="tx2"/>
              </a:solidFill>
            </a:endParaRPr>
          </a:p>
          <a:p>
            <a:pPr marL="0" indent="0">
              <a:buNone/>
            </a:pPr>
            <a:r>
              <a:rPr lang="en-GB" sz="3600" dirty="0">
                <a:solidFill>
                  <a:schemeClr val="tx2"/>
                </a:solidFill>
              </a:rPr>
              <a:t>Example:</a:t>
            </a:r>
          </a:p>
          <a:p>
            <a:pPr marL="0" indent="0">
              <a:buNone/>
            </a:pPr>
            <a:endParaRPr lang="en-GB" sz="3600" dirty="0">
              <a:solidFill>
                <a:schemeClr val="tx2"/>
              </a:solidFill>
            </a:endParaRPr>
          </a:p>
          <a:p>
            <a:pPr marL="0" indent="0">
              <a:buNone/>
            </a:pPr>
            <a:r>
              <a:rPr lang="en-GB" sz="3600" dirty="0">
                <a:solidFill>
                  <a:schemeClr val="tx2"/>
                </a:solidFill>
              </a:rPr>
              <a:t>“Health promotion is key to public health” (Smith, 2020, p. 45).</a:t>
            </a:r>
          </a:p>
          <a:p>
            <a:pPr marL="0" indent="0">
              <a:buNone/>
            </a:pPr>
            <a:endParaRPr lang="en-GB" sz="3600" dirty="0">
              <a:solidFill>
                <a:schemeClr val="tx2"/>
              </a:solidFill>
            </a:endParaRPr>
          </a:p>
          <a:p>
            <a:pPr marL="0" indent="0">
              <a:buNone/>
            </a:pPr>
            <a:endParaRPr lang="en-GB" sz="3600" dirty="0">
              <a:solidFill>
                <a:schemeClr val="tx2"/>
              </a:solidFill>
            </a:endParaRPr>
          </a:p>
          <a:p>
            <a:endParaRPr lang="en-GB" sz="3600" dirty="0">
              <a:solidFill>
                <a:schemeClr val="tx2"/>
              </a:solidFill>
            </a:endParaRPr>
          </a:p>
        </p:txBody>
      </p:sp>
    </p:spTree>
    <p:extLst>
      <p:ext uri="{BB962C8B-B14F-4D97-AF65-F5344CB8AC3E}">
        <p14:creationId xmlns:p14="http://schemas.microsoft.com/office/powerpoint/2010/main" val="2383645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2" y="0"/>
            <a:ext cx="4235228"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DB64568-B8F1-75F2-D8BC-1B97AE43F705}"/>
              </a:ext>
            </a:extLst>
          </p:cNvPr>
          <p:cNvSpPr>
            <a:spLocks noGrp="1"/>
          </p:cNvSpPr>
          <p:nvPr>
            <p:ph type="title"/>
          </p:nvPr>
        </p:nvSpPr>
        <p:spPr>
          <a:xfrm>
            <a:off x="436960" y="1559371"/>
            <a:ext cx="2751870" cy="2760098"/>
          </a:xfrm>
        </p:spPr>
        <p:txBody>
          <a:bodyPr>
            <a:normAutofit fontScale="90000"/>
          </a:bodyPr>
          <a:lstStyle/>
          <a:p>
            <a:r>
              <a:rPr lang="en-GB" sz="4800" dirty="0">
                <a:solidFill>
                  <a:schemeClr val="tx2"/>
                </a:solidFill>
              </a:rPr>
              <a:t>How it looks in a paragraph:</a:t>
            </a:r>
          </a:p>
        </p:txBody>
      </p:sp>
      <p:sp>
        <p:nvSpPr>
          <p:cNvPr id="3" name="Content Placeholder 2">
            <a:extLst>
              <a:ext uri="{FF2B5EF4-FFF2-40B4-BE49-F238E27FC236}">
                <a16:creationId xmlns:a16="http://schemas.microsoft.com/office/drawing/2014/main" id="{CEB0790F-818A-A92F-59BC-76F71A856574}"/>
              </a:ext>
            </a:extLst>
          </p:cNvPr>
          <p:cNvSpPr>
            <a:spLocks noGrp="1"/>
          </p:cNvSpPr>
          <p:nvPr>
            <p:ph idx="1"/>
          </p:nvPr>
        </p:nvSpPr>
        <p:spPr>
          <a:xfrm>
            <a:off x="4132004" y="1"/>
            <a:ext cx="4900786" cy="6542705"/>
          </a:xfrm>
          <a:noFill/>
          <a:ln>
            <a:noFill/>
          </a:ln>
        </p:spPr>
        <p:txBody>
          <a:bodyPr anchor="ctr">
            <a:normAutofit lnSpcReduction="10000"/>
          </a:bodyPr>
          <a:lstStyle/>
          <a:p>
            <a:pPr marL="0" indent="0">
              <a:buNone/>
            </a:pPr>
            <a:r>
              <a:rPr lang="en-GB" sz="2400" dirty="0">
                <a:solidFill>
                  <a:schemeClr val="tx2"/>
                </a:solidFill>
              </a:rPr>
              <a:t>Health promotion plays a vital role in improving the overall wellbeing of individuals and communities (Evans, 2024). It focuses on empowering people to take control over factors that influence their health, such as lifestyle choices and social environments (Smith, 2020). Effective health promotion programs can reduce the risk of chronic diseases and improve quality of life, particularly among vulnerable populations (Brown, 2019). According to the World Health Organization (2021), community-based health promotion is essential for achieving sustainable improvements in public health outcomes.</a:t>
            </a:r>
          </a:p>
        </p:txBody>
      </p:sp>
    </p:spTree>
    <p:extLst>
      <p:ext uri="{BB962C8B-B14F-4D97-AF65-F5344CB8AC3E}">
        <p14:creationId xmlns:p14="http://schemas.microsoft.com/office/powerpoint/2010/main" val="2682470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858D67-96C2-8E28-D873-D5732E97F6B0}"/>
              </a:ext>
            </a:extLst>
          </p:cNvPr>
          <p:cNvSpPr>
            <a:spLocks noGrp="1"/>
          </p:cNvSpPr>
          <p:nvPr>
            <p:ph type="title"/>
          </p:nvPr>
        </p:nvSpPr>
        <p:spPr>
          <a:xfrm>
            <a:off x="228" y="1243013"/>
            <a:ext cx="2891790" cy="4371974"/>
          </a:xfrm>
        </p:spPr>
        <p:txBody>
          <a:bodyPr>
            <a:normAutofit/>
          </a:bodyPr>
          <a:lstStyle/>
          <a:p>
            <a:r>
              <a:rPr lang="en-GB" dirty="0">
                <a:solidFill>
                  <a:schemeClr val="tx2"/>
                </a:solidFill>
              </a:rPr>
              <a:t>What if there is more than one author?</a:t>
            </a:r>
          </a:p>
        </p:txBody>
      </p:sp>
      <p:sp>
        <p:nvSpPr>
          <p:cNvPr id="3" name="Content Placeholder 2">
            <a:extLst>
              <a:ext uri="{FF2B5EF4-FFF2-40B4-BE49-F238E27FC236}">
                <a16:creationId xmlns:a16="http://schemas.microsoft.com/office/drawing/2014/main" id="{A29FB4CD-01CF-3D49-9CD8-7DDDE5573A57}"/>
              </a:ext>
            </a:extLst>
          </p:cNvPr>
          <p:cNvSpPr>
            <a:spLocks noGrp="1"/>
          </p:cNvSpPr>
          <p:nvPr>
            <p:ph idx="1"/>
          </p:nvPr>
        </p:nvSpPr>
        <p:spPr>
          <a:xfrm>
            <a:off x="3874000" y="109501"/>
            <a:ext cx="5072292" cy="6552981"/>
          </a:xfrm>
        </p:spPr>
        <p:txBody>
          <a:bodyPr anchor="ctr">
            <a:normAutofit lnSpcReduction="10000"/>
          </a:bodyPr>
          <a:lstStyle/>
          <a:p>
            <a:pPr marL="0" indent="0">
              <a:buNone/>
            </a:pPr>
            <a:r>
              <a:rPr lang="en-GB" sz="2400" dirty="0">
                <a:solidFill>
                  <a:schemeClr val="tx2"/>
                </a:solidFill>
              </a:rPr>
              <a:t> </a:t>
            </a:r>
          </a:p>
          <a:p>
            <a:pPr marL="0" indent="0">
              <a:buNone/>
            </a:pPr>
            <a:r>
              <a:rPr lang="en-GB" sz="2400" b="1" dirty="0">
                <a:solidFill>
                  <a:schemeClr val="tx2"/>
                </a:solidFill>
              </a:rPr>
              <a:t>Paraphrasing:</a:t>
            </a:r>
          </a:p>
          <a:p>
            <a:pPr marL="0" indent="0" algn="ctr">
              <a:buNone/>
            </a:pPr>
            <a:r>
              <a:rPr lang="en-GB" sz="2400" dirty="0">
                <a:solidFill>
                  <a:schemeClr val="tx2"/>
                </a:solidFill>
              </a:rPr>
              <a:t>Health promotion strategies can improve wellbeing across communities (Smith and Jones, 2021).</a:t>
            </a:r>
          </a:p>
          <a:p>
            <a:pPr marL="0" indent="0" algn="ctr">
              <a:buNone/>
            </a:pPr>
            <a:endParaRPr lang="en-GB" sz="2400" dirty="0">
              <a:solidFill>
                <a:schemeClr val="tx2"/>
              </a:solidFill>
            </a:endParaRPr>
          </a:p>
          <a:p>
            <a:pPr marL="0" indent="0" algn="ctr">
              <a:buNone/>
            </a:pPr>
            <a:r>
              <a:rPr lang="en-GB" sz="2400" dirty="0">
                <a:solidFill>
                  <a:schemeClr val="tx2"/>
                </a:solidFill>
              </a:rPr>
              <a:t>Or</a:t>
            </a:r>
          </a:p>
          <a:p>
            <a:pPr marL="0" indent="0" algn="ctr">
              <a:buNone/>
            </a:pPr>
            <a:endParaRPr lang="en-GB" sz="2400" dirty="0">
              <a:solidFill>
                <a:schemeClr val="tx2"/>
              </a:solidFill>
            </a:endParaRPr>
          </a:p>
          <a:p>
            <a:pPr marL="0" indent="0" algn="ctr">
              <a:buNone/>
            </a:pPr>
            <a:r>
              <a:rPr lang="en-GB" sz="2400" dirty="0">
                <a:solidFill>
                  <a:schemeClr val="tx2"/>
                </a:solidFill>
              </a:rPr>
              <a:t>Smith and Jones (2021) state that health promotion strategies can improve wellbeing.</a:t>
            </a:r>
          </a:p>
          <a:p>
            <a:pPr marL="0" indent="0">
              <a:buNone/>
            </a:pPr>
            <a:endParaRPr lang="en-GB" sz="2400" b="1" dirty="0">
              <a:solidFill>
                <a:schemeClr val="tx2"/>
              </a:solidFill>
            </a:endParaRPr>
          </a:p>
          <a:p>
            <a:pPr marL="0" indent="0">
              <a:buNone/>
            </a:pPr>
            <a:r>
              <a:rPr lang="en-GB" sz="2400" b="1" dirty="0">
                <a:solidFill>
                  <a:schemeClr val="tx2"/>
                </a:solidFill>
              </a:rPr>
              <a:t>A direct quote:</a:t>
            </a:r>
          </a:p>
          <a:p>
            <a:pPr marL="0" indent="0" algn="ctr">
              <a:buNone/>
            </a:pPr>
            <a:br>
              <a:rPr lang="en-GB" sz="2400" dirty="0">
                <a:solidFill>
                  <a:schemeClr val="tx2"/>
                </a:solidFill>
              </a:rPr>
            </a:br>
            <a:r>
              <a:rPr lang="en-GB" sz="2400" dirty="0">
                <a:solidFill>
                  <a:schemeClr val="tx2"/>
                </a:solidFill>
              </a:rPr>
              <a:t>“Effective communication is central to person-centred care” (Brown and Taylor, 2020, p. 34).</a:t>
            </a:r>
          </a:p>
          <a:p>
            <a:endParaRPr lang="en-GB" sz="2400" dirty="0">
              <a:solidFill>
                <a:schemeClr val="tx2"/>
              </a:solidFill>
            </a:endParaRPr>
          </a:p>
        </p:txBody>
      </p:sp>
    </p:spTree>
    <p:extLst>
      <p:ext uri="{BB962C8B-B14F-4D97-AF65-F5344CB8AC3E}">
        <p14:creationId xmlns:p14="http://schemas.microsoft.com/office/powerpoint/2010/main" val="8473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2" y="0"/>
            <a:ext cx="4235228"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5E2C19C-FD79-DF7B-9067-E78EB52C67BA}"/>
              </a:ext>
            </a:extLst>
          </p:cNvPr>
          <p:cNvSpPr>
            <a:spLocks noGrp="1"/>
          </p:cNvSpPr>
          <p:nvPr>
            <p:ph type="title"/>
          </p:nvPr>
        </p:nvSpPr>
        <p:spPr>
          <a:xfrm>
            <a:off x="603504" y="2053641"/>
            <a:ext cx="2751870" cy="2760098"/>
          </a:xfrm>
        </p:spPr>
        <p:txBody>
          <a:bodyPr>
            <a:normAutofit/>
          </a:bodyPr>
          <a:lstStyle/>
          <a:p>
            <a:pPr>
              <a:lnSpc>
                <a:spcPct val="90000"/>
              </a:lnSpc>
            </a:pPr>
            <a:r>
              <a:rPr lang="en-GB" sz="3000">
                <a:solidFill>
                  <a:schemeClr val="tx2"/>
                </a:solidFill>
              </a:rPr>
              <a:t>If the work has 3 or more authors, you can use “et al” instead of listing all the names:</a:t>
            </a:r>
          </a:p>
        </p:txBody>
      </p:sp>
      <p:sp>
        <p:nvSpPr>
          <p:cNvPr id="3" name="Content Placeholder 2">
            <a:extLst>
              <a:ext uri="{FF2B5EF4-FFF2-40B4-BE49-F238E27FC236}">
                <a16:creationId xmlns:a16="http://schemas.microsoft.com/office/drawing/2014/main" id="{BAACFB89-2913-150B-2869-924A0AB74AA4}"/>
              </a:ext>
            </a:extLst>
          </p:cNvPr>
          <p:cNvSpPr>
            <a:spLocks noGrp="1"/>
          </p:cNvSpPr>
          <p:nvPr>
            <p:ph idx="1"/>
          </p:nvPr>
        </p:nvSpPr>
        <p:spPr>
          <a:xfrm>
            <a:off x="4571885" y="390832"/>
            <a:ext cx="4328935" cy="5915890"/>
          </a:xfrm>
          <a:noFill/>
          <a:ln>
            <a:noFill/>
          </a:ln>
        </p:spPr>
        <p:txBody>
          <a:bodyPr anchor="ctr">
            <a:normAutofit lnSpcReduction="10000"/>
          </a:bodyPr>
          <a:lstStyle/>
          <a:p>
            <a:pPr marL="0" indent="0" algn="ctr">
              <a:buNone/>
            </a:pPr>
            <a:r>
              <a:rPr lang="en-GB" sz="2400" b="1" dirty="0">
                <a:solidFill>
                  <a:schemeClr val="tx2"/>
                </a:solidFill>
              </a:rPr>
              <a:t>Paraphrasing:</a:t>
            </a:r>
          </a:p>
          <a:p>
            <a:pPr marL="0" indent="0" algn="ctr">
              <a:buNone/>
            </a:pPr>
            <a:br>
              <a:rPr lang="en-GB" sz="2400" dirty="0">
                <a:solidFill>
                  <a:schemeClr val="tx2"/>
                </a:solidFill>
              </a:rPr>
            </a:br>
            <a:r>
              <a:rPr lang="en-GB" sz="2400" dirty="0">
                <a:solidFill>
                  <a:schemeClr val="tx2"/>
                </a:solidFill>
              </a:rPr>
              <a:t>Interprofessional teamwork enhances the quality of care delivery (White et al., 2019).</a:t>
            </a:r>
          </a:p>
          <a:p>
            <a:pPr marL="0" indent="0" algn="ctr">
              <a:buNone/>
            </a:pPr>
            <a:r>
              <a:rPr lang="en-GB" sz="2400" dirty="0">
                <a:solidFill>
                  <a:schemeClr val="tx2"/>
                </a:solidFill>
              </a:rPr>
              <a:t>OR</a:t>
            </a:r>
          </a:p>
          <a:p>
            <a:pPr marL="0" indent="0" algn="ctr">
              <a:buNone/>
            </a:pPr>
            <a:r>
              <a:rPr lang="en-GB" sz="2400" dirty="0">
                <a:solidFill>
                  <a:schemeClr val="tx2"/>
                </a:solidFill>
              </a:rPr>
              <a:t>White et al., (2019) specifies that interprofessional teamwork enhances care delivery.</a:t>
            </a:r>
          </a:p>
          <a:p>
            <a:pPr marL="0" indent="0">
              <a:buNone/>
            </a:pPr>
            <a:endParaRPr lang="en-GB" sz="2400" b="1" dirty="0">
              <a:solidFill>
                <a:schemeClr val="tx2"/>
              </a:solidFill>
            </a:endParaRPr>
          </a:p>
          <a:p>
            <a:pPr marL="0" indent="0">
              <a:buNone/>
            </a:pPr>
            <a:endParaRPr lang="en-GB" sz="2400" b="1" dirty="0">
              <a:solidFill>
                <a:schemeClr val="tx2"/>
              </a:solidFill>
            </a:endParaRPr>
          </a:p>
          <a:p>
            <a:pPr marL="0" indent="0" algn="ctr">
              <a:buNone/>
            </a:pPr>
            <a:r>
              <a:rPr lang="en-GB" sz="2400" b="1" dirty="0">
                <a:solidFill>
                  <a:schemeClr val="tx2"/>
                </a:solidFill>
              </a:rPr>
              <a:t>Direct quote:</a:t>
            </a:r>
            <a:br>
              <a:rPr lang="en-GB" sz="2400" dirty="0">
                <a:solidFill>
                  <a:schemeClr val="tx2"/>
                </a:solidFill>
              </a:rPr>
            </a:br>
            <a:r>
              <a:rPr lang="en-GB" sz="2400" dirty="0">
                <a:solidFill>
                  <a:schemeClr val="tx2"/>
                </a:solidFill>
              </a:rPr>
              <a:t>“Collaborative practice reduces medical errors” (White et al., 2019, p. 57).</a:t>
            </a:r>
          </a:p>
          <a:p>
            <a:endParaRPr lang="en-GB" sz="2400" dirty="0">
              <a:solidFill>
                <a:schemeClr val="tx2"/>
              </a:solidFill>
            </a:endParaRPr>
          </a:p>
        </p:txBody>
      </p:sp>
    </p:spTree>
    <p:extLst>
      <p:ext uri="{BB962C8B-B14F-4D97-AF65-F5344CB8AC3E}">
        <p14:creationId xmlns:p14="http://schemas.microsoft.com/office/powerpoint/2010/main" val="289322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1" y="3985"/>
            <a:ext cx="7329573"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EF796F8-0521-74DD-9896-2CD447714EB2}"/>
              </a:ext>
            </a:extLst>
          </p:cNvPr>
          <p:cNvSpPr>
            <a:spLocks noGrp="1"/>
          </p:cNvSpPr>
          <p:nvPr>
            <p:ph type="title"/>
          </p:nvPr>
        </p:nvSpPr>
        <p:spPr>
          <a:xfrm>
            <a:off x="2476680" y="3160721"/>
            <a:ext cx="4320635" cy="2310312"/>
          </a:xfrm>
        </p:spPr>
        <p:txBody>
          <a:bodyPr vert="horz" lIns="91440" tIns="45720" rIns="91440" bIns="45720" rtlCol="0" anchor="b">
            <a:noAutofit/>
          </a:bodyPr>
          <a:lstStyle/>
          <a:p>
            <a:pPr defTabSz="914400">
              <a:lnSpc>
                <a:spcPct val="90000"/>
              </a:lnSpc>
            </a:pPr>
            <a:r>
              <a:rPr lang="en-US" sz="5400" kern="1200" dirty="0">
                <a:solidFill>
                  <a:schemeClr val="tx2"/>
                </a:solidFill>
                <a:latin typeface="+mj-lt"/>
                <a:ea typeface="+mj-ea"/>
                <a:cs typeface="+mj-cs"/>
              </a:rPr>
              <a:t>TASK: Where should the references be in the following paragraph?</a:t>
            </a:r>
          </a:p>
        </p:txBody>
      </p:sp>
    </p:spTree>
    <p:extLst>
      <p:ext uri="{BB962C8B-B14F-4D97-AF65-F5344CB8AC3E}">
        <p14:creationId xmlns:p14="http://schemas.microsoft.com/office/powerpoint/2010/main" val="15106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32" name="Freeform: Shape 3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CB581BA-A80F-9700-4941-1F63C32AF9BA}"/>
              </a:ext>
            </a:extLst>
          </p:cNvPr>
          <p:cNvSpPr>
            <a:spLocks noGrp="1"/>
          </p:cNvSpPr>
          <p:nvPr>
            <p:ph idx="1"/>
          </p:nvPr>
        </p:nvSpPr>
        <p:spPr>
          <a:xfrm>
            <a:off x="587857" y="1912986"/>
            <a:ext cx="7963019" cy="3079144"/>
          </a:xfrm>
        </p:spPr>
        <p:txBody>
          <a:bodyPr>
            <a:normAutofit fontScale="92500" lnSpcReduction="10000"/>
          </a:bodyPr>
          <a:lstStyle/>
          <a:p>
            <a:pPr marL="0" indent="0">
              <a:buNone/>
            </a:pPr>
            <a:r>
              <a:rPr lang="en-GB" sz="2400" dirty="0">
                <a:solidFill>
                  <a:schemeClr val="tx2"/>
                </a:solidFill>
              </a:rPr>
              <a:t>Health promotion is an essential approach to improving public wellbeing. It helps individuals make informed decisions about their lifestyles and encourages healthier behaviours. Research shows that effective health promotion can reduce the incidence of long-term conditions such as diabetes and heart disease. Community-based initiatives have been identified as particularly successful in promoting positive health behaviours among older adults. Empowering communities to take control of their health leads to more sustainable public health outcomes.</a:t>
            </a:r>
          </a:p>
        </p:txBody>
      </p:sp>
      <p:grpSp>
        <p:nvGrpSpPr>
          <p:cNvPr id="37" name="Group 3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38" name="Freeform: Shape 3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7" name="Straight Arrow Connector 6">
            <a:extLst>
              <a:ext uri="{FF2B5EF4-FFF2-40B4-BE49-F238E27FC236}">
                <a16:creationId xmlns:a16="http://schemas.microsoft.com/office/drawing/2014/main" id="{AC64C54B-9D47-A238-6A6B-C9408862D844}"/>
              </a:ext>
            </a:extLst>
          </p:cNvPr>
          <p:cNvCxnSpPr>
            <a:cxnSpLocks/>
          </p:cNvCxnSpPr>
          <p:nvPr/>
        </p:nvCxnSpPr>
        <p:spPr>
          <a:xfrm>
            <a:off x="1828800" y="1075038"/>
            <a:ext cx="0" cy="1307939"/>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48629B20-6C66-C658-B684-38FD68D281BC}"/>
              </a:ext>
            </a:extLst>
          </p:cNvPr>
          <p:cNvCxnSpPr>
            <a:cxnSpLocks/>
          </p:cNvCxnSpPr>
          <p:nvPr/>
        </p:nvCxnSpPr>
        <p:spPr>
          <a:xfrm>
            <a:off x="5984789" y="1259016"/>
            <a:ext cx="0" cy="1307939"/>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79EE50CD-6747-4D15-EC97-1E36E1D9A9AD}"/>
              </a:ext>
            </a:extLst>
          </p:cNvPr>
          <p:cNvCxnSpPr>
            <a:cxnSpLocks/>
          </p:cNvCxnSpPr>
          <p:nvPr/>
        </p:nvCxnSpPr>
        <p:spPr>
          <a:xfrm flipH="1">
            <a:off x="5890054" y="3302614"/>
            <a:ext cx="1215081" cy="36803"/>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C25E4E4E-EA82-FBEE-8279-B9141C2647DF}"/>
              </a:ext>
            </a:extLst>
          </p:cNvPr>
          <p:cNvCxnSpPr>
            <a:cxnSpLocks/>
          </p:cNvCxnSpPr>
          <p:nvPr/>
        </p:nvCxnSpPr>
        <p:spPr>
          <a:xfrm flipH="1">
            <a:off x="7257535" y="3788249"/>
            <a:ext cx="1215081" cy="15355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8EDFE580-F8B4-2ABA-84B0-37CF88DEAE3F}"/>
              </a:ext>
            </a:extLst>
          </p:cNvPr>
          <p:cNvCxnSpPr>
            <a:cxnSpLocks/>
          </p:cNvCxnSpPr>
          <p:nvPr/>
        </p:nvCxnSpPr>
        <p:spPr>
          <a:xfrm flipH="1" flipV="1">
            <a:off x="5729416" y="4559355"/>
            <a:ext cx="1215081" cy="12331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868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8073683-95A2-84EF-149C-5BA3658CA0EA}"/>
              </a:ext>
            </a:extLst>
          </p:cNvPr>
          <p:cNvSpPr>
            <a:spLocks noGrp="1"/>
          </p:cNvSpPr>
          <p:nvPr>
            <p:ph type="title"/>
          </p:nvPr>
        </p:nvSpPr>
        <p:spPr>
          <a:xfrm>
            <a:off x="884419" y="215034"/>
            <a:ext cx="7375161" cy="1325563"/>
          </a:xfrm>
        </p:spPr>
        <p:txBody>
          <a:bodyPr anchor="b">
            <a:normAutofit fontScale="90000"/>
          </a:bodyPr>
          <a:lstStyle/>
          <a:p>
            <a:r>
              <a:rPr lang="en-GB" b="1" dirty="0">
                <a:solidFill>
                  <a:schemeClr val="tx2"/>
                </a:solidFill>
              </a:rPr>
              <a:t>How the paragraph looks with references: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051F8ED-9009-7A16-1E0E-364BDBCC24A9}"/>
              </a:ext>
            </a:extLst>
          </p:cNvPr>
          <p:cNvSpPr>
            <a:spLocks noGrp="1"/>
          </p:cNvSpPr>
          <p:nvPr>
            <p:ph idx="1"/>
          </p:nvPr>
        </p:nvSpPr>
        <p:spPr>
          <a:xfrm>
            <a:off x="884419" y="1865870"/>
            <a:ext cx="7375161" cy="4337222"/>
          </a:xfrm>
        </p:spPr>
        <p:txBody>
          <a:bodyPr>
            <a:normAutofit/>
          </a:bodyPr>
          <a:lstStyle/>
          <a:p>
            <a:pPr marL="0" indent="0">
              <a:buNone/>
            </a:pPr>
            <a:r>
              <a:rPr lang="en-GB" sz="2000" dirty="0">
                <a:solidFill>
                  <a:schemeClr val="tx2"/>
                </a:solidFill>
              </a:rPr>
              <a:t>Health promotion is an essential approach to improving public wellbeing (Smith, 2021). According to John (2025), it helps individuals make informed decisions about their lifestyles and encourages healthier behaviours. Research shows that effective health promotion can reduce the incidence of long-term conditions such as diabetes and heart disease (Lewis et al,. 2023). Community-based initiatives have been identified as particularly successful in promoting positive health behaviours among older adults (The World Health Organisation (WHO), 2022). Empowering communities to take control of their health leads to more sustainable public health outcomes (Evans, 2020).</a:t>
            </a:r>
          </a:p>
          <a:p>
            <a:endParaRPr lang="en-GB" sz="20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96149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700" y="3984"/>
            <a:ext cx="7032474"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3985"/>
            <a:ext cx="7329573"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A872953-B176-F0CB-7AFA-1689A1B02D33}"/>
              </a:ext>
            </a:extLst>
          </p:cNvPr>
          <p:cNvSpPr>
            <a:spLocks noGrp="1"/>
          </p:cNvSpPr>
          <p:nvPr>
            <p:ph type="title"/>
          </p:nvPr>
        </p:nvSpPr>
        <p:spPr>
          <a:xfrm>
            <a:off x="2626819" y="3687183"/>
            <a:ext cx="3890131" cy="2387918"/>
          </a:xfrm>
        </p:spPr>
        <p:txBody>
          <a:bodyPr vert="horz" lIns="91440" tIns="45720" rIns="91440" bIns="45720" rtlCol="0" anchor="b">
            <a:noAutofit/>
          </a:bodyPr>
          <a:lstStyle/>
          <a:p>
            <a:pPr defTabSz="914400">
              <a:lnSpc>
                <a:spcPct val="90000"/>
              </a:lnSpc>
            </a:pPr>
            <a:r>
              <a:rPr lang="en-US" sz="6600" b="1" kern="1200" dirty="0">
                <a:solidFill>
                  <a:schemeClr val="tx2"/>
                </a:solidFill>
                <a:latin typeface="+mj-lt"/>
                <a:ea typeface="+mj-ea"/>
                <a:cs typeface="+mj-cs"/>
              </a:rPr>
              <a:t>Now let’s look at the reference list.</a:t>
            </a:r>
            <a:br>
              <a:rPr lang="en-US" b="1" kern="1200" dirty="0">
                <a:solidFill>
                  <a:schemeClr val="tx2"/>
                </a:solidFill>
                <a:latin typeface="+mj-lt"/>
                <a:ea typeface="+mj-ea"/>
                <a:cs typeface="+mj-cs"/>
              </a:rPr>
            </a:br>
            <a:r>
              <a:rPr lang="en-US" b="1" kern="1200" dirty="0">
                <a:solidFill>
                  <a:schemeClr val="tx2"/>
                </a:solidFill>
                <a:latin typeface="+mj-lt"/>
                <a:ea typeface="+mj-ea"/>
                <a:cs typeface="+mj-cs"/>
              </a:rPr>
              <a:t>.</a:t>
            </a: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4155"/>
            <a:ext cx="1886210"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264295" y="4683666"/>
            <a:ext cx="1886211"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22314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13147" y="-225812"/>
            <a:ext cx="8317705" cy="1325563"/>
          </a:xfrm>
        </p:spPr>
        <p:txBody>
          <a:bodyPr>
            <a:normAutofit/>
          </a:bodyPr>
          <a:lstStyle/>
          <a:p>
            <a:r>
              <a:rPr lang="en-GB" sz="5400" b="1" u="sng" dirty="0"/>
              <a:t>Tips for the reference list:</a:t>
            </a:r>
          </a:p>
        </p:txBody>
      </p:sp>
      <p:graphicFrame>
        <p:nvGraphicFramePr>
          <p:cNvPr id="5" name="Content Placeholder 2">
            <a:extLst>
              <a:ext uri="{FF2B5EF4-FFF2-40B4-BE49-F238E27FC236}">
                <a16:creationId xmlns:a16="http://schemas.microsoft.com/office/drawing/2014/main" id="{74AA187D-0605-9622-651D-7118ED063184}"/>
              </a:ext>
            </a:extLst>
          </p:cNvPr>
          <p:cNvGraphicFramePr>
            <a:graphicFrameLocks noGrp="1"/>
          </p:cNvGraphicFramePr>
          <p:nvPr>
            <p:ph idx="1"/>
            <p:extLst>
              <p:ext uri="{D42A27DB-BD31-4B8C-83A1-F6EECF244321}">
                <p14:modId xmlns:p14="http://schemas.microsoft.com/office/powerpoint/2010/main" val="3899315069"/>
              </p:ext>
            </p:extLst>
          </p:nvPr>
        </p:nvGraphicFramePr>
        <p:xfrm>
          <a:off x="86497" y="624016"/>
          <a:ext cx="9057503" cy="6437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26">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28" name="Freeform: Shape 27">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885D11E-651D-5ABA-EE01-CE06591E59D0}"/>
              </a:ext>
            </a:extLst>
          </p:cNvPr>
          <p:cNvSpPr>
            <a:spLocks noGrp="1"/>
          </p:cNvSpPr>
          <p:nvPr>
            <p:ph type="title"/>
          </p:nvPr>
        </p:nvSpPr>
        <p:spPr>
          <a:xfrm>
            <a:off x="228" y="1107089"/>
            <a:ext cx="3422594" cy="4371974"/>
          </a:xfrm>
        </p:spPr>
        <p:txBody>
          <a:bodyPr>
            <a:normAutofit/>
          </a:bodyPr>
          <a:lstStyle/>
          <a:p>
            <a:r>
              <a:rPr lang="en-GB" sz="4800" b="1" dirty="0">
                <a:solidFill>
                  <a:schemeClr val="tx2"/>
                </a:solidFill>
              </a:rPr>
              <a:t>Referencing a book:</a:t>
            </a:r>
          </a:p>
        </p:txBody>
      </p:sp>
      <p:sp>
        <p:nvSpPr>
          <p:cNvPr id="4" name="Rectangle 1">
            <a:extLst>
              <a:ext uri="{FF2B5EF4-FFF2-40B4-BE49-F238E27FC236}">
                <a16:creationId xmlns:a16="http://schemas.microsoft.com/office/drawing/2014/main" id="{3359C6D3-B2B3-C895-CCF8-5B010E2AE855}"/>
              </a:ext>
            </a:extLst>
          </p:cNvPr>
          <p:cNvSpPr>
            <a:spLocks noGrp="1" noChangeArrowheads="1"/>
          </p:cNvSpPr>
          <p:nvPr>
            <p:ph idx="1"/>
          </p:nvPr>
        </p:nvSpPr>
        <p:spPr bwMode="auto">
          <a:xfrm>
            <a:off x="4073096" y="92676"/>
            <a:ext cx="4910266" cy="2606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01568" rIns="0" bIns="101568"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2800" b="1" i="0" u="none" strike="noStrike" cap="none" normalizeH="0" baseline="0" dirty="0">
                <a:ln>
                  <a:noFill/>
                </a:ln>
                <a:solidFill>
                  <a:schemeClr val="tx2"/>
                </a:solidFill>
                <a:effectLst/>
                <a:latin typeface="Google Sans"/>
              </a:rPr>
              <a:t>Template:</a:t>
            </a:r>
            <a:r>
              <a:rPr kumimoji="0" lang="en-US" altLang="en-US" sz="2800" b="0" i="0" u="none" strike="noStrike" cap="none" normalizeH="0" baseline="0" dirty="0">
                <a:ln>
                  <a:noFill/>
                </a:ln>
                <a:solidFill>
                  <a:schemeClr val="tx2"/>
                </a:solidFill>
                <a:effectLst/>
                <a:latin typeface="Google Sans"/>
              </a:rPr>
              <a:t> </a:t>
            </a:r>
          </a:p>
          <a:p>
            <a:pPr marL="0" marR="0" lvl="0" indent="0" defTabSz="914400" rtl="0" eaLnBrk="0" fontAlgn="base" latinLnBrk="0" hangingPunct="0">
              <a:spcBef>
                <a:spcPct val="0"/>
              </a:spcBef>
              <a:spcAft>
                <a:spcPts val="600"/>
              </a:spcAft>
              <a:buClrTx/>
              <a:buSzTx/>
              <a:buNone/>
              <a:tabLst/>
            </a:pPr>
            <a:r>
              <a:rPr kumimoji="0" lang="en-US" altLang="en-US" sz="2800" i="0" u="none" strike="noStrike" cap="none" normalizeH="0" baseline="0" dirty="0">
                <a:ln>
                  <a:noFill/>
                </a:ln>
                <a:solidFill>
                  <a:schemeClr val="tx2"/>
                </a:solidFill>
                <a:effectLst/>
                <a:latin typeface="Google Sans"/>
              </a:rPr>
              <a:t>Author surname, Initial. (Year of publication) </a:t>
            </a:r>
            <a:r>
              <a:rPr kumimoji="0" lang="en-US" altLang="en-US" sz="2800" i="1" u="none" strike="noStrike" cap="none" normalizeH="0" baseline="0" dirty="0">
                <a:ln>
                  <a:noFill/>
                </a:ln>
                <a:solidFill>
                  <a:schemeClr val="tx2"/>
                </a:solidFill>
                <a:effectLst/>
                <a:latin typeface="Google Sans"/>
              </a:rPr>
              <a:t>Title of book</a:t>
            </a:r>
            <a:r>
              <a:rPr kumimoji="0" lang="en-US" altLang="en-US" sz="2800" i="0" u="none" strike="noStrike" cap="none" normalizeH="0" baseline="0" dirty="0">
                <a:ln>
                  <a:noFill/>
                </a:ln>
                <a:solidFill>
                  <a:schemeClr val="tx2"/>
                </a:solidFill>
                <a:effectLst/>
                <a:latin typeface="Google Sans"/>
              </a:rPr>
              <a:t>. Edition (if not the first). Place of publication: Publisher.</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solidFill>
                <a:schemeClr val="tx2"/>
              </a:solidFill>
              <a:effectLst/>
              <a:latin typeface="Arial" panose="020B0604020202020204" pitchFamily="34" charset="0"/>
            </a:endParaRPr>
          </a:p>
        </p:txBody>
      </p:sp>
      <p:sp>
        <p:nvSpPr>
          <p:cNvPr id="7" name="TextBox 6">
            <a:extLst>
              <a:ext uri="{FF2B5EF4-FFF2-40B4-BE49-F238E27FC236}">
                <a16:creationId xmlns:a16="http://schemas.microsoft.com/office/drawing/2014/main" id="{A23A1F28-A74D-3FEE-A6A7-B7B490AC2F55}"/>
              </a:ext>
            </a:extLst>
          </p:cNvPr>
          <p:cNvSpPr txBox="1"/>
          <p:nvPr/>
        </p:nvSpPr>
        <p:spPr>
          <a:xfrm>
            <a:off x="4085762" y="3058297"/>
            <a:ext cx="4578178" cy="3154710"/>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None/>
              <a:tabLst/>
            </a:pPr>
            <a:r>
              <a:rPr kumimoji="0" lang="en-US" altLang="en-US" sz="3600" b="1" i="0" u="none" strike="noStrike" cap="none" normalizeH="0" baseline="0" dirty="0">
                <a:ln>
                  <a:noFill/>
                </a:ln>
                <a:solidFill>
                  <a:schemeClr val="tx2"/>
                </a:solidFill>
                <a:effectLst/>
                <a:latin typeface="Google Sans"/>
              </a:rPr>
              <a:t>E</a:t>
            </a:r>
            <a:r>
              <a:rPr lang="en-US" altLang="en-US" sz="3600" b="1" dirty="0">
                <a:solidFill>
                  <a:schemeClr val="tx2"/>
                </a:solidFill>
                <a:latin typeface="Google Sans"/>
              </a:rPr>
              <a:t>xample:</a:t>
            </a:r>
          </a:p>
          <a:p>
            <a:pPr defTabSz="914400" eaLnBrk="0" fontAlgn="base" hangingPunct="0">
              <a:spcBef>
                <a:spcPct val="0"/>
              </a:spcBef>
              <a:spcAft>
                <a:spcPts val="600"/>
              </a:spcAft>
            </a:pPr>
            <a:r>
              <a:rPr lang="en-GB" sz="3200" dirty="0">
                <a:solidFill>
                  <a:schemeClr val="tx2"/>
                </a:solidFill>
              </a:rPr>
              <a:t>Smith, J. (2020) </a:t>
            </a:r>
            <a:r>
              <a:rPr lang="en-GB" sz="3200" i="1" dirty="0">
                <a:solidFill>
                  <a:schemeClr val="tx2"/>
                </a:solidFill>
              </a:rPr>
              <a:t>Health and Wellbeing in Society. </a:t>
            </a:r>
            <a:r>
              <a:rPr lang="en-GB" sz="3200" dirty="0">
                <a:solidFill>
                  <a:schemeClr val="tx2"/>
                </a:solidFill>
              </a:rPr>
              <a:t>2</a:t>
            </a:r>
            <a:r>
              <a:rPr lang="en-GB" sz="3200" baseline="30000" dirty="0">
                <a:solidFill>
                  <a:schemeClr val="tx2"/>
                </a:solidFill>
              </a:rPr>
              <a:t>nd</a:t>
            </a:r>
            <a:r>
              <a:rPr lang="en-GB" sz="3200" dirty="0">
                <a:solidFill>
                  <a:schemeClr val="tx2"/>
                </a:solidFill>
              </a:rPr>
              <a:t> edition. London: Sage.</a:t>
            </a: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solidFill>
                <a:schemeClr val="tx2"/>
              </a:solidFill>
              <a:effectLst/>
              <a:latin typeface="Google Sans"/>
            </a:endParaRPr>
          </a:p>
          <a:p>
            <a:pPr marL="0" marR="0" lvl="0" indent="0" defTabSz="914400" rtl="0" eaLnBrk="0" fontAlgn="base" latinLnBrk="0" hangingPunct="0">
              <a:spcBef>
                <a:spcPct val="0"/>
              </a:spcBef>
              <a:spcAft>
                <a:spcPts val="600"/>
              </a:spcAft>
              <a:buClrTx/>
              <a:buSzTx/>
              <a:buNone/>
              <a:tabLst/>
            </a:pPr>
            <a:r>
              <a:rPr kumimoji="0" lang="en-US" altLang="en-US" sz="1800" b="0" i="0" u="none" strike="noStrike" cap="none" normalizeH="0" baseline="0" dirty="0">
                <a:ln>
                  <a:noFill/>
                </a:ln>
                <a:solidFill>
                  <a:schemeClr val="tx2"/>
                </a:solidFill>
                <a:effectLst/>
                <a:latin typeface="Google Sans"/>
              </a:rPr>
              <a:t>.</a:t>
            </a: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1730644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53BE1-1E18-48C7-3F60-B88E607EB092}"/>
              </a:ext>
            </a:extLst>
          </p:cNvPr>
          <p:cNvSpPr>
            <a:spLocks noGrp="1"/>
          </p:cNvSpPr>
          <p:nvPr>
            <p:ph type="title"/>
          </p:nvPr>
        </p:nvSpPr>
        <p:spPr>
          <a:xfrm>
            <a:off x="-8438" y="1694656"/>
            <a:ext cx="3733482" cy="3458112"/>
          </a:xfrm>
        </p:spPr>
        <p:txBody>
          <a:bodyPr>
            <a:normAutofit/>
          </a:bodyPr>
          <a:lstStyle/>
          <a:p>
            <a:r>
              <a:rPr lang="en-GB" sz="5400" dirty="0">
                <a:solidFill>
                  <a:schemeClr val="tx2"/>
                </a:solidFill>
              </a:rPr>
              <a:t>Referencing a journal article:</a:t>
            </a:r>
          </a:p>
        </p:txBody>
      </p:sp>
      <p:sp>
        <p:nvSpPr>
          <p:cNvPr id="3" name="Content Placeholder 2">
            <a:extLst>
              <a:ext uri="{FF2B5EF4-FFF2-40B4-BE49-F238E27FC236}">
                <a16:creationId xmlns:a16="http://schemas.microsoft.com/office/drawing/2014/main" id="{8646EB0F-81B0-336F-9EEE-C7E24DACCDAF}"/>
              </a:ext>
            </a:extLst>
          </p:cNvPr>
          <p:cNvSpPr>
            <a:spLocks noGrp="1"/>
          </p:cNvSpPr>
          <p:nvPr>
            <p:ph idx="1"/>
          </p:nvPr>
        </p:nvSpPr>
        <p:spPr>
          <a:xfrm>
            <a:off x="4567929" y="370703"/>
            <a:ext cx="4922059" cy="6376085"/>
          </a:xfrm>
        </p:spPr>
        <p:txBody>
          <a:bodyPr anchor="ctr">
            <a:normAutofit fontScale="92500" lnSpcReduction="20000"/>
          </a:bodyPr>
          <a:lstStyle/>
          <a:p>
            <a:pPr marL="0" indent="0">
              <a:buNone/>
            </a:pPr>
            <a:r>
              <a:rPr lang="en-GB" b="1" u="sng" dirty="0">
                <a:solidFill>
                  <a:schemeClr val="tx2"/>
                </a:solidFill>
              </a:rPr>
              <a:t>Template:</a:t>
            </a:r>
          </a:p>
          <a:p>
            <a:pPr marL="0" indent="0">
              <a:buNone/>
            </a:pPr>
            <a:r>
              <a:rPr lang="en-GB" dirty="0">
                <a:solidFill>
                  <a:schemeClr val="tx2"/>
                </a:solidFill>
              </a:rPr>
              <a:t>Surname, Initial. (year of publication). Title of the article’, </a:t>
            </a:r>
            <a:r>
              <a:rPr lang="en-GB" i="1" dirty="0">
                <a:solidFill>
                  <a:schemeClr val="tx2"/>
                </a:solidFill>
              </a:rPr>
              <a:t>name of the journal, </a:t>
            </a:r>
            <a:r>
              <a:rPr lang="en-GB" dirty="0">
                <a:solidFill>
                  <a:schemeClr val="tx2"/>
                </a:solidFill>
              </a:rPr>
              <a:t>Volume no (issue no), page number.</a:t>
            </a:r>
          </a:p>
          <a:p>
            <a:endParaRPr lang="en-GB" dirty="0">
              <a:solidFill>
                <a:schemeClr val="tx2"/>
              </a:solidFill>
            </a:endParaRPr>
          </a:p>
          <a:p>
            <a:endParaRPr lang="en-GB" dirty="0">
              <a:solidFill>
                <a:schemeClr val="tx2"/>
              </a:solidFill>
            </a:endParaRPr>
          </a:p>
          <a:p>
            <a:endParaRPr lang="en-GB" dirty="0">
              <a:solidFill>
                <a:schemeClr val="tx2"/>
              </a:solidFill>
            </a:endParaRPr>
          </a:p>
          <a:p>
            <a:pPr marL="0" indent="0">
              <a:buNone/>
            </a:pPr>
            <a:r>
              <a:rPr lang="en-GB" b="1" u="sng" dirty="0">
                <a:solidFill>
                  <a:schemeClr val="tx2"/>
                </a:solidFill>
              </a:rPr>
              <a:t>Example: </a:t>
            </a:r>
          </a:p>
          <a:p>
            <a:pPr marL="0" indent="0">
              <a:buNone/>
            </a:pPr>
            <a:r>
              <a:rPr lang="en-GB" dirty="0">
                <a:solidFill>
                  <a:schemeClr val="tx2"/>
                </a:solidFill>
              </a:rPr>
              <a:t>Brown, L. (2019) ‘Mental health support in care settings’, </a:t>
            </a:r>
            <a:r>
              <a:rPr lang="en-GB" i="1" dirty="0">
                <a:solidFill>
                  <a:schemeClr val="tx2"/>
                </a:solidFill>
              </a:rPr>
              <a:t>Journal of Social Care</a:t>
            </a:r>
            <a:r>
              <a:rPr lang="en-GB" dirty="0">
                <a:solidFill>
                  <a:schemeClr val="tx2"/>
                </a:solidFill>
              </a:rPr>
              <a:t>, 12(3), pp. 22–30.</a:t>
            </a:r>
          </a:p>
          <a:p>
            <a:endParaRPr lang="en-GB" dirty="0">
              <a:solidFill>
                <a:schemeClr val="tx2"/>
              </a:solidFill>
            </a:endParaRPr>
          </a:p>
          <a:p>
            <a:pPr marL="0" indent="0">
              <a:buNone/>
            </a:pPr>
            <a:endParaRPr lang="en-GB"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09458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542854"/>
            <a:ext cx="7375161" cy="1325563"/>
          </a:xfrm>
        </p:spPr>
        <p:txBody>
          <a:bodyPr anchor="b">
            <a:normAutofit/>
          </a:bodyPr>
          <a:lstStyle/>
          <a:p>
            <a:r>
              <a:rPr lang="en-GB" b="1" dirty="0">
                <a:solidFill>
                  <a:schemeClr val="tx2"/>
                </a:solidFill>
              </a:rPr>
              <a:t>Referencing a website.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304548" y="1181108"/>
            <a:ext cx="7375161" cy="4643181"/>
          </a:xfrm>
        </p:spPr>
        <p:txBody>
          <a:bodyPr>
            <a:normAutofit lnSpcReduction="10000"/>
          </a:bodyPr>
          <a:lstStyle/>
          <a:p>
            <a:pPr marL="0" indent="0">
              <a:buNone/>
            </a:pPr>
            <a:endParaRPr lang="en-GB" sz="2800" dirty="0">
              <a:solidFill>
                <a:schemeClr val="tx2"/>
              </a:solidFill>
            </a:endParaRPr>
          </a:p>
          <a:p>
            <a:pPr marL="0" indent="0">
              <a:buNone/>
            </a:pPr>
            <a:r>
              <a:rPr lang="en-GB" sz="2800" b="1" u="sng" dirty="0">
                <a:solidFill>
                  <a:schemeClr val="tx2"/>
                </a:solidFill>
              </a:rPr>
              <a:t>Template: </a:t>
            </a:r>
          </a:p>
          <a:p>
            <a:pPr marL="0" indent="0">
              <a:buNone/>
            </a:pPr>
            <a:r>
              <a:rPr lang="en-GB" sz="2800" dirty="0">
                <a:solidFill>
                  <a:schemeClr val="tx2"/>
                </a:solidFill>
              </a:rPr>
              <a:t>Author (date of publication). </a:t>
            </a:r>
            <a:r>
              <a:rPr lang="en-GB" sz="2800" i="1" dirty="0">
                <a:solidFill>
                  <a:schemeClr val="tx2"/>
                </a:solidFill>
              </a:rPr>
              <a:t>Title of the page/article. </a:t>
            </a:r>
            <a:r>
              <a:rPr lang="en-GB" sz="2800" dirty="0">
                <a:solidFill>
                  <a:schemeClr val="tx2"/>
                </a:solidFill>
              </a:rPr>
              <a:t>Weblink where you accessed it. (Accessed date).</a:t>
            </a:r>
          </a:p>
          <a:p>
            <a:pPr marL="0" indent="0">
              <a:buNone/>
            </a:pPr>
            <a:endParaRPr lang="en-GB" sz="2800" dirty="0">
              <a:solidFill>
                <a:schemeClr val="tx2"/>
              </a:solidFill>
            </a:endParaRPr>
          </a:p>
          <a:p>
            <a:pPr marL="0" indent="0">
              <a:buNone/>
            </a:pPr>
            <a:r>
              <a:rPr lang="en-GB" sz="2800" b="1" u="sng" dirty="0">
                <a:solidFill>
                  <a:schemeClr val="tx2"/>
                </a:solidFill>
              </a:rPr>
              <a:t>Example:</a:t>
            </a:r>
          </a:p>
          <a:p>
            <a:pPr marL="0" indent="0">
              <a:buNone/>
            </a:pPr>
            <a:r>
              <a:rPr lang="en-GB" sz="2800" dirty="0">
                <a:solidFill>
                  <a:schemeClr val="tx2"/>
                </a:solidFill>
              </a:rPr>
              <a:t>NHS (2021) </a:t>
            </a:r>
            <a:r>
              <a:rPr lang="en-GB" sz="2800" i="1" dirty="0">
                <a:solidFill>
                  <a:schemeClr val="tx2"/>
                </a:solidFill>
              </a:rPr>
              <a:t>Mental health services. </a:t>
            </a:r>
            <a:r>
              <a:rPr lang="en-GB" sz="2800" dirty="0">
                <a:solidFill>
                  <a:schemeClr val="tx2"/>
                </a:solidFill>
              </a:rPr>
              <a:t>Available at: https://www.nhs.uk (Accessed: 10 October 2025).</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525F375-4DEC-7063-328C-2710129CC44D}"/>
              </a:ext>
            </a:extLst>
          </p:cNvPr>
          <p:cNvSpPr>
            <a:spLocks noGrp="1"/>
          </p:cNvSpPr>
          <p:nvPr>
            <p:ph type="title"/>
          </p:nvPr>
        </p:nvSpPr>
        <p:spPr>
          <a:xfrm>
            <a:off x="884304" y="-14903"/>
            <a:ext cx="7375161" cy="1325563"/>
          </a:xfrm>
        </p:spPr>
        <p:txBody>
          <a:bodyPr anchor="b">
            <a:normAutofit/>
          </a:bodyPr>
          <a:lstStyle/>
          <a:p>
            <a:r>
              <a:rPr lang="en-GB" sz="4000" b="1" dirty="0">
                <a:solidFill>
                  <a:schemeClr val="tx2"/>
                </a:solidFill>
              </a:rPr>
              <a:t>Example of a reference list.</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19F83D0-45E2-C0D7-FE0B-4C1822CFA027}"/>
              </a:ext>
            </a:extLst>
          </p:cNvPr>
          <p:cNvSpPr>
            <a:spLocks noGrp="1"/>
          </p:cNvSpPr>
          <p:nvPr>
            <p:ph idx="1"/>
          </p:nvPr>
        </p:nvSpPr>
        <p:spPr>
          <a:xfrm>
            <a:off x="988985" y="1754660"/>
            <a:ext cx="7375161" cy="4646140"/>
          </a:xfrm>
        </p:spPr>
        <p:txBody>
          <a:bodyPr>
            <a:normAutofit fontScale="92500" lnSpcReduction="20000"/>
          </a:bodyPr>
          <a:lstStyle/>
          <a:p>
            <a:r>
              <a:rPr lang="en-GB" sz="2800" dirty="0">
                <a:solidFill>
                  <a:schemeClr val="tx2"/>
                </a:solidFill>
              </a:rPr>
              <a:t>Brown, L. (2019) </a:t>
            </a:r>
            <a:r>
              <a:rPr lang="en-GB" sz="2800" i="1" dirty="0">
                <a:solidFill>
                  <a:schemeClr val="tx2"/>
                </a:solidFill>
              </a:rPr>
              <a:t>Caring for the Elderly.</a:t>
            </a:r>
            <a:r>
              <a:rPr lang="en-GB" sz="2800" dirty="0">
                <a:solidFill>
                  <a:schemeClr val="tx2"/>
                </a:solidFill>
              </a:rPr>
              <a:t> Oxford: Oxford University Press.</a:t>
            </a:r>
          </a:p>
          <a:p>
            <a:r>
              <a:rPr lang="en-GB" sz="2800" dirty="0">
                <a:solidFill>
                  <a:schemeClr val="tx2"/>
                </a:solidFill>
              </a:rPr>
              <a:t>Evans, B. (2024). </a:t>
            </a:r>
            <a:r>
              <a:rPr lang="en-GB" sz="2800" i="1" dirty="0">
                <a:solidFill>
                  <a:schemeClr val="tx2"/>
                </a:solidFill>
              </a:rPr>
              <a:t>Health promotion: A foundation. </a:t>
            </a:r>
            <a:r>
              <a:rPr lang="en-GB" sz="2800" dirty="0">
                <a:solidFill>
                  <a:schemeClr val="tx2"/>
                </a:solidFill>
              </a:rPr>
              <a:t>London. Springer publishing.</a:t>
            </a:r>
          </a:p>
          <a:p>
            <a:r>
              <a:rPr lang="en-GB" sz="2800" dirty="0">
                <a:solidFill>
                  <a:schemeClr val="tx2"/>
                </a:solidFill>
              </a:rPr>
              <a:t>John, S., &amp; Murphy, L.  (2021). Understanding the basics of health promotion’, </a:t>
            </a:r>
            <a:r>
              <a:rPr lang="en-GB" sz="2800" i="1" dirty="0">
                <a:solidFill>
                  <a:schemeClr val="tx2"/>
                </a:solidFill>
              </a:rPr>
              <a:t>The journal of public health,  </a:t>
            </a:r>
            <a:r>
              <a:rPr lang="en-GB" sz="2800" dirty="0">
                <a:solidFill>
                  <a:schemeClr val="tx2"/>
                </a:solidFill>
              </a:rPr>
              <a:t>12(3). Pp. 12-15.</a:t>
            </a:r>
          </a:p>
          <a:p>
            <a:r>
              <a:rPr lang="en-GB" sz="2800" dirty="0">
                <a:solidFill>
                  <a:schemeClr val="tx2"/>
                </a:solidFill>
              </a:rPr>
              <a:t>Smith, J. (2020) </a:t>
            </a:r>
            <a:r>
              <a:rPr lang="en-GB" sz="2800" i="1" dirty="0">
                <a:solidFill>
                  <a:schemeClr val="tx2"/>
                </a:solidFill>
              </a:rPr>
              <a:t>Health and Wellbeing in Society.</a:t>
            </a:r>
            <a:r>
              <a:rPr lang="en-GB" sz="2800" dirty="0">
                <a:solidFill>
                  <a:schemeClr val="tx2"/>
                </a:solidFill>
              </a:rPr>
              <a:t> London: Sage.</a:t>
            </a:r>
          </a:p>
          <a:p>
            <a:r>
              <a:rPr lang="en-GB" sz="2800" dirty="0">
                <a:solidFill>
                  <a:schemeClr val="tx2"/>
                </a:solidFill>
              </a:rPr>
              <a:t>World Health Organization (2021) </a:t>
            </a:r>
            <a:r>
              <a:rPr lang="en-GB" sz="2800" i="1" dirty="0">
                <a:solidFill>
                  <a:schemeClr val="tx2"/>
                </a:solidFill>
              </a:rPr>
              <a:t>Health Promotion.</a:t>
            </a:r>
            <a:r>
              <a:rPr lang="en-GB" sz="2800" dirty="0">
                <a:solidFill>
                  <a:schemeClr val="tx2"/>
                </a:solidFill>
              </a:rPr>
              <a:t> Available at: </a:t>
            </a:r>
            <a:r>
              <a:rPr lang="en-GB" sz="2800" dirty="0">
                <a:solidFill>
                  <a:schemeClr val="tx2"/>
                </a:solidFill>
                <a:hlinkClick r:id="rId2"/>
              </a:rPr>
              <a:t>https://www.who.int/health-topics/health-promotion</a:t>
            </a:r>
            <a:r>
              <a:rPr lang="en-GB" sz="2800" dirty="0">
                <a:solidFill>
                  <a:schemeClr val="tx2"/>
                </a:solidFill>
              </a:rPr>
              <a:t> (Accessed: 13 October 2025).</a:t>
            </a:r>
          </a:p>
          <a:p>
            <a:endParaRPr lang="en-GB" sz="2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12113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3923" y="144365"/>
            <a:ext cx="7375161" cy="1325563"/>
          </a:xfrm>
        </p:spPr>
        <p:txBody>
          <a:bodyPr anchor="b">
            <a:normAutofit/>
          </a:bodyPr>
          <a:lstStyle/>
          <a:p>
            <a:r>
              <a:rPr lang="en-GB" sz="6000" dirty="0">
                <a:solidFill>
                  <a:schemeClr val="tx2"/>
                </a:solidFill>
              </a:rPr>
              <a:t>Summary</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84419" y="2001795"/>
            <a:ext cx="7375161" cy="3785151"/>
          </a:xfrm>
        </p:spPr>
        <p:txBody>
          <a:bodyPr>
            <a:normAutofit/>
          </a:bodyPr>
          <a:lstStyle/>
          <a:p>
            <a:pPr marL="0" indent="0">
              <a:buNone/>
            </a:pPr>
            <a:endParaRPr lang="en-GB" sz="2400" dirty="0">
              <a:solidFill>
                <a:schemeClr val="tx2"/>
              </a:solidFill>
            </a:endParaRPr>
          </a:p>
          <a:p>
            <a:pPr marL="0" indent="0">
              <a:buNone/>
            </a:pPr>
            <a:r>
              <a:rPr lang="en-GB" sz="2400" dirty="0">
                <a:solidFill>
                  <a:schemeClr val="tx2"/>
                </a:solidFill>
              </a:rPr>
              <a:t>• Always include both in-text citations and a reference list.</a:t>
            </a:r>
          </a:p>
          <a:p>
            <a:pPr marL="0" indent="0">
              <a:buNone/>
            </a:pPr>
            <a:r>
              <a:rPr lang="en-GB" sz="2400" dirty="0">
                <a:solidFill>
                  <a:schemeClr val="tx2"/>
                </a:solidFill>
              </a:rPr>
              <a:t>• Follow the Harvard format consistently.</a:t>
            </a:r>
          </a:p>
          <a:p>
            <a:pPr marL="0" indent="0">
              <a:buNone/>
            </a:pPr>
            <a:r>
              <a:rPr lang="en-GB" sz="2400" dirty="0">
                <a:solidFill>
                  <a:schemeClr val="tx2"/>
                </a:solidFill>
              </a:rPr>
              <a:t>• Check the UWTSD referencing guide for exact requirements.</a:t>
            </a:r>
          </a:p>
          <a:p>
            <a:pPr marL="0" indent="0">
              <a:buNone/>
            </a:pPr>
            <a:endParaRPr lang="en-GB" sz="2400" dirty="0">
              <a:solidFill>
                <a:schemeClr val="tx2"/>
              </a:solidFill>
            </a:endParaRPr>
          </a:p>
          <a:p>
            <a:pPr marL="0" indent="0" algn="ctr">
              <a:buNone/>
            </a:pPr>
            <a:r>
              <a:rPr lang="en-GB" sz="3600" b="1" u="sng" dirty="0">
                <a:solidFill>
                  <a:schemeClr val="tx2"/>
                </a:solidFill>
              </a:rPr>
              <a:t>Practice makes perfect!</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72</TotalTime>
  <Words>1049</Words>
  <Application>Microsoft Office PowerPoint</Application>
  <PresentationFormat>On-screen Show (4:3)</PresentationFormat>
  <Paragraphs>101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Google Sans</vt:lpstr>
      <vt:lpstr>Office Theme</vt:lpstr>
      <vt:lpstr> Referencing Support.  </vt:lpstr>
      <vt:lpstr>What is Harvard Referencing?</vt:lpstr>
      <vt:lpstr>Harvard referencing has 2 parts:</vt:lpstr>
      <vt:lpstr>An in-text reference/citation is a short version of the reference that appears in the work itself. </vt:lpstr>
      <vt:lpstr>Examples of in-text referencing:</vt:lpstr>
      <vt:lpstr>When including a direct quote you need to include a page number.</vt:lpstr>
      <vt:lpstr>How it looks in a paragraph:</vt:lpstr>
      <vt:lpstr>What if there is more than one author?</vt:lpstr>
      <vt:lpstr>If the work has 3 or more authors, you can use “et al” instead of listing all the names:</vt:lpstr>
      <vt:lpstr>TASK: Where should the references be in the following paragraph?</vt:lpstr>
      <vt:lpstr>PowerPoint Presentation</vt:lpstr>
      <vt:lpstr>How the paragraph looks with references:</vt:lpstr>
      <vt:lpstr>Now let’s look at the reference list. .</vt:lpstr>
      <vt:lpstr>Tips for the reference list:</vt:lpstr>
      <vt:lpstr>Referencing a book:</vt:lpstr>
      <vt:lpstr>Referencing a journal article:</vt:lpstr>
      <vt:lpstr>Referencing a website.</vt:lpstr>
      <vt:lpstr>Example of a reference list.</vt:lpstr>
      <vt:lpstr>Summary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generated using python-pptx</dc:description>
  <cp:lastModifiedBy>Stephanie John</cp:lastModifiedBy>
  <cp:revision>2</cp:revision>
  <dcterms:created xsi:type="dcterms:W3CDTF">2013-01-27T09:14:16Z</dcterms:created>
  <dcterms:modified xsi:type="dcterms:W3CDTF">2025-10-13T14:46:38Z</dcterms:modified>
  <cp:category/>
</cp:coreProperties>
</file>