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72" r:id="rId1"/>
  </p:sldMasterIdLst>
  <p:notesMasterIdLst>
    <p:notesMasterId r:id="rId12"/>
  </p:notesMasterIdLst>
  <p:sldIdLst>
    <p:sldId id="256" r:id="rId2"/>
    <p:sldId id="258" r:id="rId3"/>
    <p:sldId id="259" r:id="rId4"/>
    <p:sldId id="260" r:id="rId5"/>
    <p:sldId id="261" r:id="rId6"/>
    <p:sldId id="263" r:id="rId7"/>
    <p:sldId id="276" r:id="rId8"/>
    <p:sldId id="277" r:id="rId9"/>
    <p:sldId id="278" r:id="rId10"/>
    <p:sldId id="279" r:id="rId11"/>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12F65F38-0CF8-4DBE-A1D0-CC0ABDDE584D}">
  <a:tblStyle styleId="{12F65F38-0CF8-4DBE-A1D0-CC0ABDDE584D}"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8D4E0526-8327-416B-8903-2F68C8E019DF}"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85" autoAdjust="0"/>
    <p:restoredTop sz="69721" autoAdjust="0"/>
  </p:normalViewPr>
  <p:slideViewPr>
    <p:cSldViewPr snapToGrid="0">
      <p:cViewPr varScale="1">
        <p:scale>
          <a:sx n="64" d="100"/>
          <a:sy n="64" d="100"/>
        </p:scale>
        <p:origin x="150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elle ..." userId="00009baaa0df742c" providerId="LiveId" clId="{FDDDB5B9-70D0-4AAE-99E5-F3E9522E34C4}"/>
    <pc:docChg chg="modSld">
      <pc:chgData name="michelle ..." userId="00009baaa0df742c" providerId="LiveId" clId="{FDDDB5B9-70D0-4AAE-99E5-F3E9522E34C4}" dt="2024-05-22T09:27:58.556" v="30" actId="20577"/>
      <pc:docMkLst>
        <pc:docMk/>
      </pc:docMkLst>
      <pc:sldChg chg="modSp mod">
        <pc:chgData name="michelle ..." userId="00009baaa0df742c" providerId="LiveId" clId="{FDDDB5B9-70D0-4AAE-99E5-F3E9522E34C4}" dt="2024-05-22T09:27:58.556" v="30" actId="20577"/>
        <pc:sldMkLst>
          <pc:docMk/>
          <pc:sldMk cId="0" sldId="256"/>
        </pc:sldMkLst>
        <pc:spChg chg="mod">
          <ac:chgData name="michelle ..." userId="00009baaa0df742c" providerId="LiveId" clId="{FDDDB5B9-70D0-4AAE-99E5-F3E9522E34C4}" dt="2024-05-22T09:27:58.556" v="30" actId="20577"/>
          <ac:spMkLst>
            <pc:docMk/>
            <pc:sldMk cId="0" sldId="256"/>
            <ac:spMk id="249"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statista.com/statistics/1005248/the-body-shop-revenue-worldwide/#:~:text=The%20revenue%20of%20the%20British,compared%20to%20the%20previous%20year"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careers.thebodyshop.com/content/About-Us-The-Body-Shop/?locale=en_GB"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
        <p:cNvGrpSpPr/>
        <p:nvPr/>
      </p:nvGrpSpPr>
      <p:grpSpPr>
        <a:xfrm>
          <a:off x="0" y="0"/>
          <a:ext cx="0" cy="0"/>
          <a:chOff x="0" y="0"/>
          <a:chExt cx="0" cy="0"/>
        </a:xfrm>
      </p:grpSpPr>
      <p:sp>
        <p:nvSpPr>
          <p:cNvPr id="244" name="Google Shape;244;g23ceeb12ec1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5" name="Google Shape;245;g23ceeb12ec1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5"/>
        <p:cNvGrpSpPr/>
        <p:nvPr/>
      </p:nvGrpSpPr>
      <p:grpSpPr>
        <a:xfrm>
          <a:off x="0" y="0"/>
          <a:ext cx="0" cy="0"/>
          <a:chOff x="0" y="0"/>
          <a:chExt cx="0" cy="0"/>
        </a:xfrm>
      </p:grpSpPr>
      <p:sp>
        <p:nvSpPr>
          <p:cNvPr id="266" name="Google Shape;266;gd431007ba2_0_2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7" name="Google Shape;267;gd431007ba2_0_2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endParaRPr sz="1200" i="1">
              <a:solidFill>
                <a:srgbClr val="595959"/>
              </a:solidFill>
              <a:latin typeface="Anaheim"/>
              <a:ea typeface="Anaheim"/>
              <a:cs typeface="Anaheim"/>
              <a:sym typeface="Anaheim"/>
            </a:endParaRPr>
          </a:p>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0"/>
        <p:cNvGrpSpPr/>
        <p:nvPr/>
      </p:nvGrpSpPr>
      <p:grpSpPr>
        <a:xfrm>
          <a:off x="0" y="0"/>
          <a:ext cx="0" cy="0"/>
          <a:chOff x="0" y="0"/>
          <a:chExt cx="0" cy="0"/>
        </a:xfrm>
      </p:grpSpPr>
      <p:sp>
        <p:nvSpPr>
          <p:cNvPr id="291" name="Google Shape;291;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2" name="Google Shape;292;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IN" sz="1100" b="0" i="0" u="none" strike="noStrike" cap="none" dirty="0">
                <a:solidFill>
                  <a:srgbClr val="000000"/>
                </a:solidFill>
                <a:effectLst/>
                <a:latin typeface="Arial"/>
                <a:ea typeface="Arial"/>
                <a:cs typeface="Arial"/>
                <a:sym typeface="Arial"/>
              </a:rPr>
              <a:t>This PowerPoint presentation will cover The Body Shop's detailed SWOT analysis. It will include an analysis of SWOT analysis, addressing both the advantages and obstacles. A quick overview of The Body Shop's background and its main objectives will be provided. The presentation will discuss The Body Shop's advantages, disadvantages, opportunities, and threats. These will be identified by employing strategic recommendations for the business's foreseeable course of action.</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1"/>
        <p:cNvGrpSpPr/>
        <p:nvPr/>
      </p:nvGrpSpPr>
      <p:grpSpPr>
        <a:xfrm>
          <a:off x="0" y="0"/>
          <a:ext cx="0" cy="0"/>
          <a:chOff x="0" y="0"/>
          <a:chExt cx="0" cy="0"/>
        </a:xfrm>
      </p:grpSpPr>
      <p:sp>
        <p:nvSpPr>
          <p:cNvPr id="302" name="Google Shape;302;g54dda1946d_6_3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3" name="Google Shape;303;g54dda1946d_6_3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rtl="0">
              <a:buNone/>
            </a:pPr>
            <a:r>
              <a:rPr lang="en-IN" sz="1100" b="0" i="0" u="none" strike="noStrike" cap="none" dirty="0">
                <a:solidFill>
                  <a:srgbClr val="000000"/>
                </a:solidFill>
                <a:effectLst/>
                <a:latin typeface="Arial"/>
                <a:ea typeface="Arial"/>
                <a:cs typeface="Arial"/>
                <a:sym typeface="Arial"/>
              </a:rPr>
              <a:t>A technique for identifying and evaluating the company's opportunities, threats, weaknesses, and strengths is called a SWOT analysis (</a:t>
            </a:r>
            <a:r>
              <a:rPr lang="en-IN" sz="1100" b="0" i="0" u="none" strike="noStrike" cap="none" dirty="0" err="1">
                <a:solidFill>
                  <a:srgbClr val="000000"/>
                </a:solidFill>
                <a:effectLst/>
                <a:latin typeface="Arial"/>
                <a:ea typeface="Arial"/>
                <a:cs typeface="Arial"/>
                <a:sym typeface="Arial"/>
              </a:rPr>
              <a:t>Benzaghta</a:t>
            </a:r>
            <a:r>
              <a:rPr lang="en-IN" sz="1100" b="0" i="0" u="none" strike="noStrike" cap="none" dirty="0">
                <a:solidFill>
                  <a:srgbClr val="000000"/>
                </a:solidFill>
                <a:effectLst/>
                <a:latin typeface="Arial"/>
                <a:ea typeface="Arial"/>
                <a:cs typeface="Arial"/>
                <a:sym typeface="Arial"/>
              </a:rPr>
              <a:t> </a:t>
            </a:r>
            <a:r>
              <a:rPr lang="en-IN" sz="1100" b="0" i="1" u="none" strike="noStrike" cap="none" dirty="0">
                <a:solidFill>
                  <a:srgbClr val="000000"/>
                </a:solidFill>
                <a:effectLst/>
                <a:latin typeface="Arial"/>
                <a:ea typeface="Arial"/>
                <a:cs typeface="Arial"/>
                <a:sym typeface="Arial"/>
              </a:rPr>
              <a:t>et al.</a:t>
            </a:r>
            <a:r>
              <a:rPr lang="en-IN" sz="1100" b="0" i="0" u="none" strike="noStrike" cap="none" dirty="0">
                <a:solidFill>
                  <a:srgbClr val="000000"/>
                </a:solidFill>
                <a:effectLst/>
                <a:latin typeface="Arial"/>
                <a:ea typeface="Arial"/>
                <a:cs typeface="Arial"/>
                <a:sym typeface="Arial"/>
              </a:rPr>
              <a:t>, 2021). The term SWOT is composed of all of these elements. The main goal of a SWOT analysis is to promote awareness of the components that go into producing a business strategy or an entrepreneurial organisation. SWOT analysis is usually used either at the outset or while implementing a system of strategic planning. The framework is seen for being a useful tool for hiring methods since it enables organisations to identify previously unrecognised prospects for success. Also, it raises attention to concerns before they have become unnecessarily burdensome.</a:t>
            </a:r>
            <a:endParaRPr lang="en-IN" b="0" dirty="0">
              <a:effectLst/>
            </a:endParaRPr>
          </a:p>
          <a:p>
            <a:pPr marL="158750" indent="0">
              <a:buNone/>
            </a:pPr>
            <a:br>
              <a:rPr lang="en-IN" dirty="0"/>
            </a:b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4"/>
        <p:cNvGrpSpPr/>
        <p:nvPr/>
      </p:nvGrpSpPr>
      <p:grpSpPr>
        <a:xfrm>
          <a:off x="0" y="0"/>
          <a:ext cx="0" cy="0"/>
          <a:chOff x="0" y="0"/>
          <a:chExt cx="0" cy="0"/>
        </a:xfrm>
      </p:grpSpPr>
      <p:sp>
        <p:nvSpPr>
          <p:cNvPr id="315" name="Google Shape;315;g54dda1946d_6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6" name="Google Shape;316;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rtl="0">
              <a:buNone/>
            </a:pPr>
            <a:r>
              <a:rPr lang="en-IN" sz="1100" b="0" i="0" u="none" strike="noStrike" cap="none" dirty="0">
                <a:solidFill>
                  <a:srgbClr val="000000"/>
                </a:solidFill>
                <a:effectLst/>
                <a:latin typeface="Arial"/>
                <a:ea typeface="Arial"/>
                <a:cs typeface="Arial"/>
                <a:sym typeface="Arial"/>
              </a:rPr>
              <a:t>When Dame Anita </a:t>
            </a:r>
            <a:r>
              <a:rPr lang="en-IN" sz="1100" b="0" i="0" u="none" strike="noStrike" cap="none" dirty="0" err="1">
                <a:solidFill>
                  <a:srgbClr val="000000"/>
                </a:solidFill>
                <a:effectLst/>
                <a:latin typeface="Arial"/>
                <a:ea typeface="Arial"/>
                <a:cs typeface="Arial"/>
                <a:sym typeface="Arial"/>
              </a:rPr>
              <a:t>Rodick</a:t>
            </a:r>
            <a:r>
              <a:rPr lang="en-IN" sz="1100" b="0" i="0" u="none" strike="noStrike" cap="none" dirty="0">
                <a:solidFill>
                  <a:srgbClr val="000000"/>
                </a:solidFill>
                <a:effectLst/>
                <a:latin typeface="Arial"/>
                <a:ea typeface="Arial"/>
                <a:cs typeface="Arial"/>
                <a:sym typeface="Arial"/>
              </a:rPr>
              <a:t> created The Body Shop in England in 1976, the company started simply as a few smaller stores selling wonderful cosmetics in dispersed bottles. From there on, the organisation increased considerably throughout the years, serving 30 million people worldwide with 10,000 staff members and running over 3,000 stores in more than 70 foreign countries (The Body Shop, 2024). Body Shop is one of the oldest and most well-known cosmetics stores in the UK, especially for its face creams and moisturisers. The United Kingdom established Body Shop's largest sales market in 2022, with turnover surpassing £89 million.  The logo is commonly recognised in the UK, where it can be noticed in a greater variety of shops and restaurants. The Body Shop features a wide range of skincare, hair care, and cosmetic goods. Its product line has been advertised as being cruelty-free, vegetarian, or vegan, and as applying only natural components (Statista, 2023). </a:t>
            </a:r>
            <a:endParaRPr lang="en-IN" b="0" dirty="0">
              <a:effectLst/>
            </a:endParaRPr>
          </a:p>
          <a:p>
            <a:pPr marL="158750" indent="0" rtl="0">
              <a:buNone/>
            </a:pPr>
            <a:r>
              <a:rPr lang="en-IN" sz="1100" b="1" i="0" u="none" strike="noStrike" cap="none" dirty="0">
                <a:solidFill>
                  <a:srgbClr val="000000"/>
                </a:solidFill>
                <a:effectLst/>
                <a:latin typeface="Arial"/>
                <a:ea typeface="Arial"/>
                <a:cs typeface="Arial"/>
                <a:sym typeface="Arial"/>
              </a:rPr>
              <a:t>Figure No. 1: Total revenue generated by The Body Shop worldwide from 2016 to 2022</a:t>
            </a:r>
            <a:endParaRPr lang="en-IN" b="0" dirty="0">
              <a:effectLst/>
            </a:endParaRPr>
          </a:p>
          <a:p>
            <a:pPr marL="158750" indent="0" rtl="0">
              <a:buNone/>
            </a:pPr>
            <a:r>
              <a:rPr lang="en-IN" sz="1100" b="0" i="0" u="none" strike="noStrike" cap="none" dirty="0">
                <a:solidFill>
                  <a:srgbClr val="000000"/>
                </a:solidFill>
                <a:effectLst/>
                <a:latin typeface="Arial"/>
                <a:ea typeface="Arial"/>
                <a:cs typeface="Arial"/>
                <a:sym typeface="Arial"/>
              </a:rPr>
              <a:t>(Source: Statista 2023)</a:t>
            </a:r>
            <a:endParaRPr lang="en-IN" b="0" dirty="0">
              <a:effectLst/>
            </a:endParaRPr>
          </a:p>
          <a:p>
            <a:pPr marL="158750" indent="0">
              <a:buNone/>
            </a:pPr>
            <a:br>
              <a:rPr lang="en-IN" dirty="0"/>
            </a:b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7"/>
        <p:cNvGrpSpPr/>
        <p:nvPr/>
      </p:nvGrpSpPr>
      <p:grpSpPr>
        <a:xfrm>
          <a:off x="0" y="0"/>
          <a:ext cx="0" cy="0"/>
          <a:chOff x="0" y="0"/>
          <a:chExt cx="0" cy="0"/>
        </a:xfrm>
      </p:grpSpPr>
      <p:sp>
        <p:nvSpPr>
          <p:cNvPr id="338" name="Google Shape;338;g184d99d1a72_0_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9" name="Google Shape;339;g184d99d1a72_0_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rtl="0">
              <a:buNone/>
            </a:pPr>
            <a:r>
              <a:rPr lang="en-IN" sz="1100" b="1" i="0" u="none" strike="noStrike" cap="none" dirty="0">
                <a:solidFill>
                  <a:srgbClr val="000000"/>
                </a:solidFill>
                <a:effectLst/>
                <a:latin typeface="Arial"/>
                <a:ea typeface="Arial"/>
                <a:cs typeface="Arial"/>
                <a:sym typeface="Arial"/>
              </a:rPr>
              <a:t>Strengths:  </a:t>
            </a:r>
            <a:r>
              <a:rPr lang="en-IN" sz="1100" b="0" i="0" u="none" strike="noStrike" cap="none" dirty="0">
                <a:solidFill>
                  <a:srgbClr val="000000"/>
                </a:solidFill>
                <a:effectLst/>
                <a:latin typeface="Arial"/>
                <a:ea typeface="Arial"/>
                <a:cs typeface="Arial"/>
                <a:sym typeface="Arial"/>
              </a:rPr>
              <a:t>The Body Shop has become recognised around worldwide for its dedication towards ecological sustainability and social position on research involving animals. Appealing to a passionate consumer that supports ethical behaviour is made attainable by this strong recognition of the brand. The Body Shop offers an extensive collection of skincare, haircare, and makeup products. This collection addresses a variety of consumer criteria while catering towards a sizable population (</a:t>
            </a:r>
            <a:r>
              <a:rPr lang="en-IN" sz="1100" b="0" i="0" u="none" strike="noStrike" cap="none" dirty="0" err="1">
                <a:solidFill>
                  <a:srgbClr val="000000"/>
                </a:solidFill>
                <a:effectLst/>
                <a:latin typeface="Arial"/>
                <a:ea typeface="Arial"/>
                <a:cs typeface="Arial"/>
                <a:sym typeface="Arial"/>
              </a:rPr>
              <a:t>Yupelmi</a:t>
            </a:r>
            <a:r>
              <a:rPr lang="en-IN" sz="1100" b="0" i="1" u="none" strike="noStrike" cap="none" dirty="0">
                <a:solidFill>
                  <a:srgbClr val="000000"/>
                </a:solidFill>
                <a:effectLst/>
                <a:latin typeface="Arial"/>
                <a:ea typeface="Arial"/>
                <a:cs typeface="Arial"/>
                <a:sym typeface="Arial"/>
              </a:rPr>
              <a:t> et al.</a:t>
            </a:r>
            <a:r>
              <a:rPr lang="en-IN" sz="1100" b="0" i="0" u="none" strike="noStrike" cap="none" dirty="0">
                <a:solidFill>
                  <a:srgbClr val="000000"/>
                </a:solidFill>
                <a:effectLst/>
                <a:latin typeface="Arial"/>
                <a:ea typeface="Arial"/>
                <a:cs typeface="Arial"/>
                <a:sym typeface="Arial"/>
              </a:rPr>
              <a:t>, 2023). The Body Shop has a significant worldwide footprint with stores all throughout several countries. This broad reach promotes brand exposure and connection to a large audience of buyers. The Body Shop distinguished apart from numerous competitors by its loyalty to ethical change programmes, community exchange programmes, and free of animal’s products, which appeals for consumers who are concerned about the environment. </a:t>
            </a:r>
            <a:endParaRPr lang="en-IN" b="0" dirty="0">
              <a:effectLst/>
            </a:endParaRPr>
          </a:p>
          <a:p>
            <a:pPr marL="158750" indent="0" rtl="0">
              <a:buNone/>
            </a:pPr>
            <a:r>
              <a:rPr lang="en-IN" sz="1100" b="1" i="0" u="none" strike="noStrike" cap="none" dirty="0">
                <a:solidFill>
                  <a:srgbClr val="000000"/>
                </a:solidFill>
                <a:effectLst/>
                <a:latin typeface="Arial"/>
                <a:ea typeface="Arial"/>
                <a:cs typeface="Arial"/>
                <a:sym typeface="Arial"/>
              </a:rPr>
              <a:t>Weaknesses: </a:t>
            </a:r>
            <a:r>
              <a:rPr lang="en-IN" sz="1100" b="0" i="0" u="none" strike="noStrike" cap="none" dirty="0">
                <a:solidFill>
                  <a:srgbClr val="000000"/>
                </a:solidFill>
                <a:effectLst/>
                <a:latin typeface="Arial"/>
                <a:ea typeface="Arial"/>
                <a:cs typeface="Arial"/>
                <a:sym typeface="Arial"/>
              </a:rPr>
              <a:t>Products from The Body Shop are every so often considered to be more expensive than the ones made by way of specific similar organisations. This should frustrate buyers who are price sensitive and impede the growth of marketplace proportion. Due to its sturdy emphasis on natural and ethical subjects, the logo has to come off as appealing to a greater wide type of clients who have identical values (Adair, 2019). The Body Shop has shuttered a quantity of locations in recent times, which could probably make it much less without issues available for clients who choose real-person buying techniques. Although purchasing products online has grown to be more time-honoured, The Body Shop has normally positioned full-size rate on its in-keep presence. This dependence can represent a hazard, specifically spherical pandemics or recessions.</a:t>
            </a:r>
            <a:endParaRPr lang="en-IN" b="0" dirty="0">
              <a:effectLst/>
            </a:endParaRPr>
          </a:p>
          <a:p>
            <a:pPr marL="158750" indent="0" rtl="0">
              <a:buNone/>
            </a:pPr>
            <a:r>
              <a:rPr lang="en-IN" sz="1100" b="1" i="0" u="none" strike="noStrike" cap="none" dirty="0">
                <a:solidFill>
                  <a:srgbClr val="000000"/>
                </a:solidFill>
                <a:effectLst/>
                <a:latin typeface="Arial"/>
                <a:ea typeface="Arial"/>
                <a:cs typeface="Arial"/>
                <a:sym typeface="Arial"/>
              </a:rPr>
              <a:t>Opportunities:  </a:t>
            </a:r>
            <a:r>
              <a:rPr lang="en-IN" sz="1100" b="0" i="0" u="none" strike="noStrike" cap="none" dirty="0">
                <a:solidFill>
                  <a:srgbClr val="000000"/>
                </a:solidFill>
                <a:effectLst/>
                <a:latin typeface="Arial"/>
                <a:ea typeface="Arial"/>
                <a:cs typeface="Arial"/>
                <a:sym typeface="Arial"/>
              </a:rPr>
              <a:t>The building trend of buying things online offers The Body Shop an unparalleled chance to develop company e-trade infrastructure along with its internet presence. The Body Shop could reap benefits from its sustainability projects in a similar way as consumers become environmentally aware by drawing in more customers who seek products that are environmentally friendly (</a:t>
            </a:r>
            <a:r>
              <a:rPr lang="en-IN" sz="1100" b="0" i="0" u="none" strike="noStrike" cap="none" dirty="0" err="1">
                <a:solidFill>
                  <a:srgbClr val="000000"/>
                </a:solidFill>
                <a:effectLst/>
                <a:latin typeface="Arial"/>
                <a:ea typeface="Arial"/>
                <a:cs typeface="Arial"/>
                <a:sym typeface="Arial"/>
              </a:rPr>
              <a:t>Lita</a:t>
            </a:r>
            <a:r>
              <a:rPr lang="en-IN" sz="1100" b="0" i="0" u="none" strike="noStrike" cap="none" dirty="0">
                <a:solidFill>
                  <a:srgbClr val="000000"/>
                </a:solidFill>
                <a:effectLst/>
                <a:latin typeface="Arial"/>
                <a:ea typeface="Arial"/>
                <a:cs typeface="Arial"/>
                <a:sym typeface="Arial"/>
              </a:rPr>
              <a:t> </a:t>
            </a:r>
            <a:r>
              <a:rPr lang="en-IN" sz="1100" b="0" i="1" u="none" strike="noStrike" cap="none" dirty="0">
                <a:solidFill>
                  <a:srgbClr val="000000"/>
                </a:solidFill>
                <a:effectLst/>
                <a:latin typeface="Arial"/>
                <a:ea typeface="Arial"/>
                <a:cs typeface="Arial"/>
                <a:sym typeface="Arial"/>
              </a:rPr>
              <a:t>et al.</a:t>
            </a:r>
            <a:r>
              <a:rPr lang="en-IN" sz="1100" b="0" i="0" u="none" strike="noStrike" cap="none" dirty="0">
                <a:solidFill>
                  <a:srgbClr val="000000"/>
                </a:solidFill>
                <a:effectLst/>
                <a:latin typeface="Arial"/>
                <a:ea typeface="Arial"/>
                <a:cs typeface="Arial"/>
                <a:sym typeface="Arial"/>
              </a:rPr>
              <a:t>, 2024). The Body Shop may grow its audience and global footprint by entering a number of newly emerging advantages with increasing middle schooling.  A significantly larger target audience may be reached and many kinds of customer expectations can be satisfied by introducing additional product lines, especially those that cater to special pore and facial problems or hair types. By collaborating, collaborative individuals and unique ethical firms may help increase awareness and credibility simultaneously drawing in new clients.</a:t>
            </a:r>
            <a:endParaRPr lang="en-IN" b="0" dirty="0">
              <a:effectLst/>
            </a:endParaRPr>
          </a:p>
          <a:p>
            <a:pPr marL="158750" indent="0" rtl="0">
              <a:buNone/>
            </a:pPr>
            <a:r>
              <a:rPr lang="en-IN" sz="1100" b="1" i="0" u="none" strike="noStrike" cap="none" dirty="0">
                <a:solidFill>
                  <a:srgbClr val="000000"/>
                </a:solidFill>
                <a:effectLst/>
                <a:latin typeface="Arial"/>
                <a:ea typeface="Arial"/>
                <a:cs typeface="Arial"/>
                <a:sym typeface="Arial"/>
              </a:rPr>
              <a:t>Threats:  </a:t>
            </a:r>
            <a:r>
              <a:rPr lang="en-IN" sz="1100" b="0" i="0" u="none" strike="noStrike" cap="none" dirty="0">
                <a:solidFill>
                  <a:srgbClr val="000000"/>
                </a:solidFill>
                <a:effectLst/>
                <a:latin typeface="Arial"/>
                <a:ea typeface="Arial"/>
                <a:cs typeface="Arial"/>
                <a:sym typeface="Arial"/>
              </a:rPr>
              <a:t>The beauty and consumer goods sectors are fiercely competitive with many companies offering similar goods. Importantly challenging scenarios are offered by rivals, Lush, Sephora, and smaller positions of interest firms.  Purchase habits among consumers can be changed by volatility in the economy, especially whenever it comes to luxury goods like those sold by The Body Shop (</a:t>
            </a:r>
            <a:r>
              <a:rPr lang="en-IN" sz="1100" b="0" i="0" u="none" strike="noStrike" cap="none" dirty="0" err="1">
                <a:solidFill>
                  <a:srgbClr val="000000"/>
                </a:solidFill>
                <a:effectLst/>
                <a:latin typeface="Arial"/>
                <a:ea typeface="Arial"/>
                <a:cs typeface="Arial"/>
                <a:sym typeface="Arial"/>
              </a:rPr>
              <a:t>Amed</a:t>
            </a:r>
            <a:r>
              <a:rPr lang="en-IN" sz="1100" b="0" i="0" u="none" strike="noStrike" cap="none" dirty="0">
                <a:solidFill>
                  <a:srgbClr val="000000"/>
                </a:solidFill>
                <a:effectLst/>
                <a:latin typeface="Arial"/>
                <a:ea typeface="Arial"/>
                <a:cs typeface="Arial"/>
                <a:sym typeface="Arial"/>
              </a:rPr>
              <a:t> </a:t>
            </a:r>
            <a:r>
              <a:rPr lang="en-IN" sz="1100" b="0" i="1" u="none" strike="noStrike" cap="none" dirty="0">
                <a:solidFill>
                  <a:srgbClr val="000000"/>
                </a:solidFill>
                <a:effectLst/>
                <a:latin typeface="Arial"/>
                <a:ea typeface="Arial"/>
                <a:cs typeface="Arial"/>
                <a:sym typeface="Arial"/>
              </a:rPr>
              <a:t>et al.</a:t>
            </a:r>
            <a:r>
              <a:rPr lang="en-IN" sz="1100" b="0" i="0" u="none" strike="noStrike" cap="none" dirty="0">
                <a:solidFill>
                  <a:srgbClr val="000000"/>
                </a:solidFill>
                <a:effectLst/>
                <a:latin typeface="Arial"/>
                <a:ea typeface="Arial"/>
                <a:cs typeface="Arial"/>
                <a:sym typeface="Arial"/>
              </a:rPr>
              <a:t>, 2023). Quick adjustments to consumer preferences and choices may be problematic. The Body Shop runs a chance of losing importance in the market if it cannot keep up with these modifications. Tougher laws governing makeup and beauty products made in some nations might be problematic, causing.  The Body Shop to modify its cosmetics formulas alongside its marketing and advertising practices.  </a:t>
            </a:r>
            <a:endParaRPr lang="en-IN" b="0" dirty="0">
              <a:effectLst/>
            </a:endParaRPr>
          </a:p>
          <a:p>
            <a:pPr marL="158750" indent="0">
              <a:buNone/>
            </a:pPr>
            <a:br>
              <a:rPr lang="en-IN" dirty="0"/>
            </a:b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1"/>
        <p:cNvGrpSpPr/>
        <p:nvPr/>
      </p:nvGrpSpPr>
      <p:grpSpPr>
        <a:xfrm>
          <a:off x="0" y="0"/>
          <a:ext cx="0" cy="0"/>
          <a:chOff x="0" y="0"/>
          <a:chExt cx="0" cy="0"/>
        </a:xfrm>
      </p:grpSpPr>
      <p:sp>
        <p:nvSpPr>
          <p:cNvPr id="302" name="Google Shape;302;g54dda1946d_6_3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3" name="Google Shape;303;g54dda1946d_6_3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rtl="0">
              <a:buNone/>
            </a:pPr>
            <a:r>
              <a:rPr lang="en-IN" sz="1100" b="0" i="0" u="none" strike="noStrike" cap="none" dirty="0">
                <a:solidFill>
                  <a:srgbClr val="000000"/>
                </a:solidFill>
                <a:effectLst/>
                <a:latin typeface="Arial"/>
                <a:ea typeface="Arial"/>
                <a:cs typeface="Arial"/>
                <a:sym typeface="Arial"/>
              </a:rPr>
              <a:t>In order to better address the rising demand for online shopping, The Body Shop should broaden its e-alternate network. Expanding the demographic being served may be reached by improving social networking participation and internet advertising. Providing new, economically priced product lines could interest clients who are fiscally conscious (</a:t>
            </a:r>
            <a:r>
              <a:rPr lang="en-IN" sz="1100" b="0" i="0" u="none" strike="noStrike" cap="none" dirty="0" err="1">
                <a:solidFill>
                  <a:srgbClr val="000000"/>
                </a:solidFill>
                <a:effectLst/>
                <a:latin typeface="Arial"/>
                <a:ea typeface="Arial"/>
                <a:cs typeface="Arial"/>
                <a:sym typeface="Arial"/>
              </a:rPr>
              <a:t>Mogaji</a:t>
            </a:r>
            <a:r>
              <a:rPr lang="en-IN" sz="1100" b="0" i="0" u="none" strike="noStrike" cap="none" dirty="0">
                <a:solidFill>
                  <a:srgbClr val="000000"/>
                </a:solidFill>
                <a:effectLst/>
                <a:latin typeface="Arial"/>
                <a:ea typeface="Arial"/>
                <a:cs typeface="Arial"/>
                <a:sym typeface="Arial"/>
              </a:rPr>
              <a:t> </a:t>
            </a:r>
            <a:r>
              <a:rPr lang="en-IN" sz="1100" b="0" i="1" u="none" strike="noStrike" cap="none" dirty="0">
                <a:solidFill>
                  <a:srgbClr val="000000"/>
                </a:solidFill>
                <a:effectLst/>
                <a:latin typeface="Arial"/>
                <a:ea typeface="Arial"/>
                <a:cs typeface="Arial"/>
                <a:sym typeface="Arial"/>
              </a:rPr>
              <a:t>et al.</a:t>
            </a:r>
            <a:r>
              <a:rPr lang="en-IN" sz="1100" b="0" i="0" u="none" strike="noStrike" cap="none" dirty="0">
                <a:solidFill>
                  <a:srgbClr val="000000"/>
                </a:solidFill>
                <a:effectLst/>
                <a:latin typeface="Arial"/>
                <a:ea typeface="Arial"/>
                <a:cs typeface="Arial"/>
                <a:sym typeface="Arial"/>
              </a:rPr>
              <a:t>, 2021). Increasing environmental initiatives will also accord with consumer cravings for environmentally friendly products. Expanding into new, emerging regions can increase the emblem's entire reach. Connections with companies and morality influencers could improve recognition and their image. Consistent accessibility to products will be ensured by refining the supply chain for resilience across disturbances. </a:t>
            </a:r>
            <a:endParaRPr lang="en-IN" b="0" dirty="0">
              <a:effectLst/>
            </a:endParaRPr>
          </a:p>
          <a:p>
            <a:pPr marL="158750" indent="0">
              <a:buNone/>
            </a:pPr>
            <a:br>
              <a:rPr lang="en-IN" dirty="0"/>
            </a:br>
            <a:endParaRPr dirty="0"/>
          </a:p>
        </p:txBody>
      </p:sp>
    </p:spTree>
    <p:extLst>
      <p:ext uri="{BB962C8B-B14F-4D97-AF65-F5344CB8AC3E}">
        <p14:creationId xmlns:p14="http://schemas.microsoft.com/office/powerpoint/2010/main" val="23934467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4"/>
        <p:cNvGrpSpPr/>
        <p:nvPr/>
      </p:nvGrpSpPr>
      <p:grpSpPr>
        <a:xfrm>
          <a:off x="0" y="0"/>
          <a:ext cx="0" cy="0"/>
          <a:chOff x="0" y="0"/>
          <a:chExt cx="0" cy="0"/>
        </a:xfrm>
      </p:grpSpPr>
      <p:sp>
        <p:nvSpPr>
          <p:cNvPr id="315" name="Google Shape;315;g54dda1946d_6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6" name="Google Shape;316;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rtl="0">
              <a:buNone/>
            </a:pPr>
            <a:r>
              <a:rPr lang="en-IN" sz="1100" b="0" i="0" u="none" strike="noStrike" cap="none" dirty="0">
                <a:solidFill>
                  <a:srgbClr val="000000"/>
                </a:solidFill>
                <a:effectLst/>
                <a:latin typeface="Arial"/>
                <a:ea typeface="Arial"/>
                <a:cs typeface="Arial"/>
                <a:sym typeface="Arial"/>
              </a:rPr>
              <a:t>The Body Shop has built itself as an international contender in the cosmetics industry mainly to its dominant brand identification along with dedication to moral business methods. However, concerning events, overinflated prices and store closings threaten this recent change. In order to take leverage of the e-alternate as well as green trends, The Body Shop has strengthened its digital footprint, launched lower-cost lines of merchandise, and encouraged environmental campaigns. Collaboration with moral celebrities and companies could increase brand awareness while streamlining the supply chain to assure regular accessibility of goods.</a:t>
            </a:r>
            <a:endParaRPr lang="en-IN" b="0" dirty="0">
              <a:effectLst/>
            </a:endParaRPr>
          </a:p>
          <a:p>
            <a:pPr marL="158750" indent="0">
              <a:buNone/>
            </a:pPr>
            <a:br>
              <a:rPr lang="en-IN" dirty="0"/>
            </a:br>
            <a:endParaRPr dirty="0"/>
          </a:p>
        </p:txBody>
      </p:sp>
    </p:spTree>
    <p:extLst>
      <p:ext uri="{BB962C8B-B14F-4D97-AF65-F5344CB8AC3E}">
        <p14:creationId xmlns:p14="http://schemas.microsoft.com/office/powerpoint/2010/main" val="32827046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0"/>
        <p:cNvGrpSpPr/>
        <p:nvPr/>
      </p:nvGrpSpPr>
      <p:grpSpPr>
        <a:xfrm>
          <a:off x="0" y="0"/>
          <a:ext cx="0" cy="0"/>
          <a:chOff x="0" y="0"/>
          <a:chExt cx="0" cy="0"/>
        </a:xfrm>
      </p:grpSpPr>
      <p:sp>
        <p:nvSpPr>
          <p:cNvPr id="291" name="Google Shape;291;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2" name="Google Shape;292;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IN" sz="1100" b="0" i="0" u="none" strike="noStrike" cap="none" dirty="0">
                <a:solidFill>
                  <a:srgbClr val="000000"/>
                </a:solidFill>
                <a:effectLst/>
                <a:latin typeface="Arial"/>
                <a:ea typeface="Arial"/>
                <a:cs typeface="Arial"/>
                <a:sym typeface="Arial"/>
              </a:rPr>
              <a:t>Adair, J.E. (2019) Decision making and problem solving : break through barriers and banish uncertainty at work . Fourth edition. London :, </a:t>
            </a:r>
            <a:r>
              <a:rPr lang="en-IN" sz="1100" b="0" i="0" u="none" strike="noStrike" cap="none" dirty="0" err="1">
                <a:solidFill>
                  <a:srgbClr val="000000"/>
                </a:solidFill>
                <a:effectLst/>
                <a:latin typeface="Arial"/>
                <a:ea typeface="Arial"/>
                <a:cs typeface="Arial"/>
                <a:sym typeface="Arial"/>
              </a:rPr>
              <a:t>KoganPage</a:t>
            </a:r>
            <a:r>
              <a:rPr lang="en-IN" sz="1100" b="0" i="0" u="none" strike="noStrike" cap="none" dirty="0">
                <a:solidFill>
                  <a:srgbClr val="000000"/>
                </a:solidFill>
                <a:effectLst/>
                <a:latin typeface="Arial"/>
                <a:ea typeface="Arial"/>
                <a:cs typeface="Arial"/>
                <a:sym typeface="Arial"/>
              </a:rPr>
              <a:t>.</a:t>
            </a:r>
          </a:p>
          <a:p>
            <a:r>
              <a:rPr lang="en-IN" sz="1100" b="0" i="0" u="none" strike="noStrike" cap="none" dirty="0" err="1">
                <a:solidFill>
                  <a:srgbClr val="000000"/>
                </a:solidFill>
                <a:effectLst/>
                <a:latin typeface="Arial"/>
                <a:ea typeface="Arial"/>
                <a:cs typeface="Arial"/>
                <a:sym typeface="Arial"/>
              </a:rPr>
              <a:t>Amed</a:t>
            </a:r>
            <a:r>
              <a:rPr lang="en-IN" sz="1100" b="0" i="0" u="none" strike="noStrike" cap="none" dirty="0">
                <a:solidFill>
                  <a:srgbClr val="000000"/>
                </a:solidFill>
                <a:effectLst/>
                <a:latin typeface="Arial"/>
                <a:ea typeface="Arial"/>
                <a:cs typeface="Arial"/>
                <a:sym typeface="Arial"/>
              </a:rPr>
              <a:t>, I., Berg, A., </a:t>
            </a:r>
            <a:r>
              <a:rPr lang="en-IN" sz="1100" b="0" i="0" u="none" strike="noStrike" cap="none" dirty="0" err="1">
                <a:solidFill>
                  <a:srgbClr val="000000"/>
                </a:solidFill>
                <a:effectLst/>
                <a:latin typeface="Arial"/>
                <a:ea typeface="Arial"/>
                <a:cs typeface="Arial"/>
                <a:sym typeface="Arial"/>
              </a:rPr>
              <a:t>Balchandani</a:t>
            </a:r>
            <a:r>
              <a:rPr lang="en-IN" sz="1100" b="0" i="0" u="none" strike="noStrike" cap="none" dirty="0">
                <a:solidFill>
                  <a:srgbClr val="000000"/>
                </a:solidFill>
                <a:effectLst/>
                <a:latin typeface="Arial"/>
                <a:ea typeface="Arial"/>
                <a:cs typeface="Arial"/>
                <a:sym typeface="Arial"/>
              </a:rPr>
              <a:t>, A. and ANDRÉ, S., 2023. The State of Fashion (2023).</a:t>
            </a:r>
          </a:p>
          <a:p>
            <a:r>
              <a:rPr lang="en-IN" sz="1100" b="0" i="0" u="none" strike="noStrike" cap="none" dirty="0" err="1">
                <a:solidFill>
                  <a:srgbClr val="000000"/>
                </a:solidFill>
                <a:effectLst/>
                <a:latin typeface="Arial"/>
                <a:ea typeface="Arial"/>
                <a:cs typeface="Arial"/>
                <a:sym typeface="Arial"/>
              </a:rPr>
              <a:t>Benzaghta</a:t>
            </a:r>
            <a:r>
              <a:rPr lang="en-IN" sz="1100" b="0" i="0" u="none" strike="noStrike" cap="none" dirty="0">
                <a:solidFill>
                  <a:srgbClr val="000000"/>
                </a:solidFill>
                <a:effectLst/>
                <a:latin typeface="Arial"/>
                <a:ea typeface="Arial"/>
                <a:cs typeface="Arial"/>
                <a:sym typeface="Arial"/>
              </a:rPr>
              <a:t>, M.A., </a:t>
            </a:r>
            <a:r>
              <a:rPr lang="en-IN" sz="1100" b="0" i="0" u="none" strike="noStrike" cap="none" dirty="0" err="1">
                <a:solidFill>
                  <a:srgbClr val="000000"/>
                </a:solidFill>
                <a:effectLst/>
                <a:latin typeface="Arial"/>
                <a:ea typeface="Arial"/>
                <a:cs typeface="Arial"/>
                <a:sym typeface="Arial"/>
              </a:rPr>
              <a:t>Elwalda</a:t>
            </a:r>
            <a:r>
              <a:rPr lang="en-IN" sz="1100" b="0" i="0" u="none" strike="noStrike" cap="none" dirty="0">
                <a:solidFill>
                  <a:srgbClr val="000000"/>
                </a:solidFill>
                <a:effectLst/>
                <a:latin typeface="Arial"/>
                <a:ea typeface="Arial"/>
                <a:cs typeface="Arial"/>
                <a:sym typeface="Arial"/>
              </a:rPr>
              <a:t>, A., </a:t>
            </a:r>
            <a:r>
              <a:rPr lang="en-IN" sz="1100" b="0" i="0" u="none" strike="noStrike" cap="none" dirty="0" err="1">
                <a:solidFill>
                  <a:srgbClr val="000000"/>
                </a:solidFill>
                <a:effectLst/>
                <a:latin typeface="Arial"/>
                <a:ea typeface="Arial"/>
                <a:cs typeface="Arial"/>
                <a:sym typeface="Arial"/>
              </a:rPr>
              <a:t>Mousa</a:t>
            </a:r>
            <a:r>
              <a:rPr lang="en-IN" sz="1100" b="0" i="0" u="none" strike="noStrike" cap="none" dirty="0">
                <a:solidFill>
                  <a:srgbClr val="000000"/>
                </a:solidFill>
                <a:effectLst/>
                <a:latin typeface="Arial"/>
                <a:ea typeface="Arial"/>
                <a:cs typeface="Arial"/>
                <a:sym typeface="Arial"/>
              </a:rPr>
              <a:t>, M.M., </a:t>
            </a:r>
            <a:r>
              <a:rPr lang="en-IN" sz="1100" b="0" i="0" u="none" strike="noStrike" cap="none" dirty="0" err="1">
                <a:solidFill>
                  <a:srgbClr val="000000"/>
                </a:solidFill>
                <a:effectLst/>
                <a:latin typeface="Arial"/>
                <a:ea typeface="Arial"/>
                <a:cs typeface="Arial"/>
                <a:sym typeface="Arial"/>
              </a:rPr>
              <a:t>Erkan</a:t>
            </a:r>
            <a:r>
              <a:rPr lang="en-IN" sz="1100" b="0" i="0" u="none" strike="noStrike" cap="none" dirty="0">
                <a:solidFill>
                  <a:srgbClr val="000000"/>
                </a:solidFill>
                <a:effectLst/>
                <a:latin typeface="Arial"/>
                <a:ea typeface="Arial"/>
                <a:cs typeface="Arial"/>
                <a:sym typeface="Arial"/>
              </a:rPr>
              <a:t>, I. and Rahman, M., (2021). SWOT analysis applications: An integrative literature review. </a:t>
            </a:r>
            <a:r>
              <a:rPr lang="en-IN" sz="1100" b="0" i="1" u="none" strike="noStrike" cap="none" dirty="0">
                <a:solidFill>
                  <a:srgbClr val="000000"/>
                </a:solidFill>
                <a:effectLst/>
                <a:latin typeface="Arial"/>
                <a:ea typeface="Arial"/>
                <a:cs typeface="Arial"/>
                <a:sym typeface="Arial"/>
              </a:rPr>
              <a:t>Journal of Global Business Insights</a:t>
            </a:r>
            <a:r>
              <a:rPr lang="en-IN" sz="1100" b="0" i="0" u="none" strike="noStrike" cap="none" dirty="0">
                <a:solidFill>
                  <a:srgbClr val="000000"/>
                </a:solidFill>
                <a:effectLst/>
                <a:latin typeface="Arial"/>
                <a:ea typeface="Arial"/>
                <a:cs typeface="Arial"/>
                <a:sym typeface="Arial"/>
              </a:rPr>
              <a:t>, </a:t>
            </a:r>
            <a:r>
              <a:rPr lang="en-IN" sz="1100" b="0" i="1" u="none" strike="noStrike" cap="none" dirty="0">
                <a:solidFill>
                  <a:srgbClr val="000000"/>
                </a:solidFill>
                <a:effectLst/>
                <a:latin typeface="Arial"/>
                <a:ea typeface="Arial"/>
                <a:cs typeface="Arial"/>
                <a:sym typeface="Arial"/>
              </a:rPr>
              <a:t>6</a:t>
            </a:r>
            <a:r>
              <a:rPr lang="en-IN" sz="1100" b="0" i="0" u="none" strike="noStrike" cap="none" dirty="0">
                <a:solidFill>
                  <a:srgbClr val="000000"/>
                </a:solidFill>
                <a:effectLst/>
                <a:latin typeface="Arial"/>
                <a:ea typeface="Arial"/>
                <a:cs typeface="Arial"/>
                <a:sym typeface="Arial"/>
              </a:rPr>
              <a:t>(1), pp.54-72.</a:t>
            </a:r>
          </a:p>
          <a:p>
            <a:r>
              <a:rPr lang="en-IN" sz="1100" b="0" i="0" u="none" strike="noStrike" cap="none" dirty="0" err="1">
                <a:solidFill>
                  <a:srgbClr val="000000"/>
                </a:solidFill>
                <a:effectLst/>
                <a:latin typeface="Arial"/>
                <a:ea typeface="Arial"/>
                <a:cs typeface="Arial"/>
                <a:sym typeface="Arial"/>
              </a:rPr>
              <a:t>Lita</a:t>
            </a:r>
            <a:r>
              <a:rPr lang="en-IN" sz="1100" b="0" i="0" u="none" strike="noStrike" cap="none" dirty="0">
                <a:solidFill>
                  <a:srgbClr val="000000"/>
                </a:solidFill>
                <a:effectLst/>
                <a:latin typeface="Arial"/>
                <a:ea typeface="Arial"/>
                <a:cs typeface="Arial"/>
                <a:sym typeface="Arial"/>
              </a:rPr>
              <a:t>, Q.D., </a:t>
            </a:r>
            <a:r>
              <a:rPr lang="en-IN" sz="1100" b="0" i="0" u="none" strike="noStrike" cap="none" dirty="0" err="1">
                <a:solidFill>
                  <a:srgbClr val="000000"/>
                </a:solidFill>
                <a:effectLst/>
                <a:latin typeface="Arial"/>
                <a:ea typeface="Arial"/>
                <a:cs typeface="Arial"/>
                <a:sym typeface="Arial"/>
              </a:rPr>
              <a:t>Hidayah</a:t>
            </a:r>
            <a:r>
              <a:rPr lang="en-IN" sz="1100" b="0" i="0" u="none" strike="noStrike" cap="none" dirty="0">
                <a:solidFill>
                  <a:srgbClr val="000000"/>
                </a:solidFill>
                <a:effectLst/>
                <a:latin typeface="Arial"/>
                <a:ea typeface="Arial"/>
                <a:cs typeface="Arial"/>
                <a:sym typeface="Arial"/>
              </a:rPr>
              <a:t>, A., </a:t>
            </a:r>
            <a:r>
              <a:rPr lang="en-IN" sz="1100" b="0" i="0" u="none" strike="noStrike" cap="none" dirty="0" err="1">
                <a:solidFill>
                  <a:srgbClr val="000000"/>
                </a:solidFill>
                <a:effectLst/>
                <a:latin typeface="Arial"/>
                <a:ea typeface="Arial"/>
                <a:cs typeface="Arial"/>
                <a:sym typeface="Arial"/>
              </a:rPr>
              <a:t>Innayah</a:t>
            </a:r>
            <a:r>
              <a:rPr lang="en-IN" sz="1100" b="0" i="0" u="none" strike="noStrike" cap="none" dirty="0">
                <a:solidFill>
                  <a:srgbClr val="000000"/>
                </a:solidFill>
                <a:effectLst/>
                <a:latin typeface="Arial"/>
                <a:ea typeface="Arial"/>
                <a:cs typeface="Arial"/>
                <a:sym typeface="Arial"/>
              </a:rPr>
              <a:t>, M.N. and </a:t>
            </a:r>
            <a:r>
              <a:rPr lang="en-IN" sz="1100" b="0" i="0" u="none" strike="noStrike" cap="none" dirty="0" err="1">
                <a:solidFill>
                  <a:srgbClr val="000000"/>
                </a:solidFill>
                <a:effectLst/>
                <a:latin typeface="Arial"/>
                <a:ea typeface="Arial"/>
                <a:cs typeface="Arial"/>
                <a:sym typeface="Arial"/>
              </a:rPr>
              <a:t>Aryoko</a:t>
            </a:r>
            <a:r>
              <a:rPr lang="en-IN" sz="1100" b="0" i="0" u="none" strike="noStrike" cap="none" dirty="0">
                <a:solidFill>
                  <a:srgbClr val="000000"/>
                </a:solidFill>
                <a:effectLst/>
                <a:latin typeface="Arial"/>
                <a:ea typeface="Arial"/>
                <a:cs typeface="Arial"/>
                <a:sym typeface="Arial"/>
              </a:rPr>
              <a:t>, Y.P., (2024). The influence of green marketing, brand image, and product quality on purchasing decisions for the Body Shop in </a:t>
            </a:r>
            <a:r>
              <a:rPr lang="en-IN" sz="1100" b="0" i="0" u="none" strike="noStrike" cap="none" dirty="0" err="1">
                <a:solidFill>
                  <a:srgbClr val="000000"/>
                </a:solidFill>
                <a:effectLst/>
                <a:latin typeface="Arial"/>
                <a:ea typeface="Arial"/>
                <a:cs typeface="Arial"/>
                <a:sym typeface="Arial"/>
              </a:rPr>
              <a:t>Purwokerto</a:t>
            </a:r>
            <a:r>
              <a:rPr lang="en-IN" sz="1100" b="0" i="0" u="none" strike="noStrike" cap="none" dirty="0">
                <a:solidFill>
                  <a:srgbClr val="000000"/>
                </a:solidFill>
                <a:effectLst/>
                <a:latin typeface="Arial"/>
                <a:ea typeface="Arial"/>
                <a:cs typeface="Arial"/>
                <a:sym typeface="Arial"/>
              </a:rPr>
              <a:t>. </a:t>
            </a:r>
            <a:r>
              <a:rPr lang="en-IN" sz="1100" b="0" i="1" u="none" strike="noStrike" cap="none" dirty="0">
                <a:solidFill>
                  <a:srgbClr val="000000"/>
                </a:solidFill>
                <a:effectLst/>
                <a:latin typeface="Arial"/>
                <a:ea typeface="Arial"/>
                <a:cs typeface="Arial"/>
                <a:sym typeface="Arial"/>
              </a:rPr>
              <a:t>Enrichment: Journal of Management</a:t>
            </a:r>
            <a:r>
              <a:rPr lang="en-IN" sz="1100" b="0" i="0" u="none" strike="noStrike" cap="none" dirty="0">
                <a:solidFill>
                  <a:srgbClr val="000000"/>
                </a:solidFill>
                <a:effectLst/>
                <a:latin typeface="Arial"/>
                <a:ea typeface="Arial"/>
                <a:cs typeface="Arial"/>
                <a:sym typeface="Arial"/>
              </a:rPr>
              <a:t>, </a:t>
            </a:r>
            <a:r>
              <a:rPr lang="en-IN" sz="1100" b="0" i="1" u="none" strike="noStrike" cap="none" dirty="0">
                <a:solidFill>
                  <a:srgbClr val="000000"/>
                </a:solidFill>
                <a:effectLst/>
                <a:latin typeface="Arial"/>
                <a:ea typeface="Arial"/>
                <a:cs typeface="Arial"/>
                <a:sym typeface="Arial"/>
              </a:rPr>
              <a:t>13</a:t>
            </a:r>
            <a:r>
              <a:rPr lang="en-IN" sz="1100" b="0" i="0" u="none" strike="noStrike" cap="none" dirty="0">
                <a:solidFill>
                  <a:srgbClr val="000000"/>
                </a:solidFill>
                <a:effectLst/>
                <a:latin typeface="Arial"/>
                <a:ea typeface="Arial"/>
                <a:cs typeface="Arial"/>
                <a:sym typeface="Arial"/>
              </a:rPr>
              <a:t>(6), pp.3670-3678.</a:t>
            </a:r>
          </a:p>
          <a:p>
            <a:r>
              <a:rPr lang="en-IN" sz="1100" b="0" i="0" u="none" strike="noStrike" cap="none" dirty="0" err="1">
                <a:solidFill>
                  <a:srgbClr val="000000"/>
                </a:solidFill>
                <a:effectLst/>
                <a:latin typeface="Arial"/>
                <a:ea typeface="Arial"/>
                <a:cs typeface="Arial"/>
                <a:sym typeface="Arial"/>
              </a:rPr>
              <a:t>Mogaji</a:t>
            </a:r>
            <a:r>
              <a:rPr lang="en-IN" sz="1100" b="0" i="0" u="none" strike="noStrike" cap="none" dirty="0">
                <a:solidFill>
                  <a:srgbClr val="000000"/>
                </a:solidFill>
                <a:effectLst/>
                <a:latin typeface="Arial"/>
                <a:ea typeface="Arial"/>
                <a:cs typeface="Arial"/>
                <a:sym typeface="Arial"/>
              </a:rPr>
              <a:t>, E., </a:t>
            </a:r>
            <a:r>
              <a:rPr lang="en-IN" sz="1100" b="0" i="0" u="none" strike="noStrike" cap="none" dirty="0" err="1">
                <a:solidFill>
                  <a:srgbClr val="000000"/>
                </a:solidFill>
                <a:effectLst/>
                <a:latin typeface="Arial"/>
                <a:ea typeface="Arial"/>
                <a:cs typeface="Arial"/>
                <a:sym typeface="Arial"/>
              </a:rPr>
              <a:t>Adeola</a:t>
            </a:r>
            <a:r>
              <a:rPr lang="en-IN" sz="1100" b="0" i="0" u="none" strike="noStrike" cap="none" dirty="0">
                <a:solidFill>
                  <a:srgbClr val="000000"/>
                </a:solidFill>
                <a:effectLst/>
                <a:latin typeface="Arial"/>
                <a:ea typeface="Arial"/>
                <a:cs typeface="Arial"/>
                <a:sym typeface="Arial"/>
              </a:rPr>
              <a:t>, O., Hinson, R.E., Nguyen, N.P., </a:t>
            </a:r>
            <a:r>
              <a:rPr lang="en-IN" sz="1100" b="0" i="0" u="none" strike="noStrike" cap="none" dirty="0" err="1">
                <a:solidFill>
                  <a:srgbClr val="000000"/>
                </a:solidFill>
                <a:effectLst/>
                <a:latin typeface="Arial"/>
                <a:ea typeface="Arial"/>
                <a:cs typeface="Arial"/>
                <a:sym typeface="Arial"/>
              </a:rPr>
              <a:t>Nwoba</a:t>
            </a:r>
            <a:r>
              <a:rPr lang="en-IN" sz="1100" b="0" i="0" u="none" strike="noStrike" cap="none" dirty="0">
                <a:solidFill>
                  <a:srgbClr val="000000"/>
                </a:solidFill>
                <a:effectLst/>
                <a:latin typeface="Arial"/>
                <a:ea typeface="Arial"/>
                <a:cs typeface="Arial"/>
                <a:sym typeface="Arial"/>
              </a:rPr>
              <a:t>, A.C. and </a:t>
            </a:r>
            <a:r>
              <a:rPr lang="en-IN" sz="1100" b="0" i="0" u="none" strike="noStrike" cap="none" dirty="0" err="1">
                <a:solidFill>
                  <a:srgbClr val="000000"/>
                </a:solidFill>
                <a:effectLst/>
                <a:latin typeface="Arial"/>
                <a:ea typeface="Arial"/>
                <a:cs typeface="Arial"/>
                <a:sym typeface="Arial"/>
              </a:rPr>
              <a:t>Soetan</a:t>
            </a:r>
            <a:r>
              <a:rPr lang="en-IN" sz="1100" b="0" i="0" u="none" strike="noStrike" cap="none" dirty="0">
                <a:solidFill>
                  <a:srgbClr val="000000"/>
                </a:solidFill>
                <a:effectLst/>
                <a:latin typeface="Arial"/>
                <a:ea typeface="Arial"/>
                <a:cs typeface="Arial"/>
                <a:sym typeface="Arial"/>
              </a:rPr>
              <a:t>, T.O., (2021). Marketing bank services to financially vulnerable customers: evidence from an emerging economy. </a:t>
            </a:r>
            <a:r>
              <a:rPr lang="en-IN" sz="1100" b="0" i="1" u="none" strike="noStrike" cap="none" dirty="0">
                <a:solidFill>
                  <a:srgbClr val="000000"/>
                </a:solidFill>
                <a:effectLst/>
                <a:latin typeface="Arial"/>
                <a:ea typeface="Arial"/>
                <a:cs typeface="Arial"/>
                <a:sym typeface="Arial"/>
              </a:rPr>
              <a:t>International Journal of Bank Marketing</a:t>
            </a:r>
            <a:r>
              <a:rPr lang="en-IN" sz="1100" b="0" i="0" u="none" strike="noStrike" cap="none" dirty="0">
                <a:solidFill>
                  <a:srgbClr val="000000"/>
                </a:solidFill>
                <a:effectLst/>
                <a:latin typeface="Arial"/>
                <a:ea typeface="Arial"/>
                <a:cs typeface="Arial"/>
                <a:sym typeface="Arial"/>
              </a:rPr>
              <a:t>, </a:t>
            </a:r>
            <a:r>
              <a:rPr lang="en-IN" sz="1100" b="0" i="1" u="none" strike="noStrike" cap="none" dirty="0">
                <a:solidFill>
                  <a:srgbClr val="000000"/>
                </a:solidFill>
                <a:effectLst/>
                <a:latin typeface="Arial"/>
                <a:ea typeface="Arial"/>
                <a:cs typeface="Arial"/>
                <a:sym typeface="Arial"/>
              </a:rPr>
              <a:t>39</a:t>
            </a:r>
            <a:r>
              <a:rPr lang="en-IN" sz="1100" b="0" i="0" u="none" strike="noStrike" cap="none" dirty="0">
                <a:solidFill>
                  <a:srgbClr val="000000"/>
                </a:solidFill>
                <a:effectLst/>
                <a:latin typeface="Arial"/>
                <a:ea typeface="Arial"/>
                <a:cs typeface="Arial"/>
                <a:sym typeface="Arial"/>
              </a:rPr>
              <a:t>(3), pp.402-428.</a:t>
            </a:r>
          </a:p>
          <a:p>
            <a:r>
              <a:rPr lang="en-IN" sz="1100" b="0" i="0" u="none" strike="noStrike" cap="none" dirty="0">
                <a:solidFill>
                  <a:srgbClr val="000000"/>
                </a:solidFill>
                <a:effectLst/>
                <a:latin typeface="Arial"/>
                <a:ea typeface="Arial"/>
                <a:cs typeface="Arial"/>
                <a:sym typeface="Arial"/>
              </a:rPr>
              <a:t>Statista, (2023) </a:t>
            </a:r>
            <a:r>
              <a:rPr lang="en-IN" sz="1100" b="0" i="1" u="none" strike="noStrike" cap="none" dirty="0">
                <a:solidFill>
                  <a:srgbClr val="000000"/>
                </a:solidFill>
                <a:effectLst/>
                <a:latin typeface="Arial"/>
                <a:ea typeface="Arial"/>
                <a:cs typeface="Arial"/>
                <a:sym typeface="Arial"/>
              </a:rPr>
              <a:t>Total revenue generated by The Body Shop worldwide from 2016 to 2022 </a:t>
            </a:r>
            <a:r>
              <a:rPr lang="en-IN" sz="1100" b="0" i="0" u="none" strike="noStrike" cap="none" dirty="0">
                <a:solidFill>
                  <a:srgbClr val="000000"/>
                </a:solidFill>
                <a:effectLst/>
                <a:latin typeface="Arial"/>
                <a:ea typeface="Arial"/>
                <a:cs typeface="Arial"/>
                <a:sym typeface="Arial"/>
              </a:rPr>
              <a:t>[Online]</a:t>
            </a:r>
            <a:r>
              <a:rPr lang="en-IN" sz="1100" b="0" i="0" u="none" strike="noStrike" cap="none" dirty="0" err="1">
                <a:solidFill>
                  <a:srgbClr val="000000"/>
                </a:solidFill>
                <a:effectLst/>
                <a:latin typeface="Arial"/>
                <a:ea typeface="Arial"/>
                <a:cs typeface="Arial"/>
                <a:sym typeface="Arial"/>
              </a:rPr>
              <a:t>Availableat:</a:t>
            </a:r>
            <a:r>
              <a:rPr lang="en-IN" sz="1100" b="0" i="0" u="none" strike="noStrike" cap="none" dirty="0" err="1">
                <a:solidFill>
                  <a:srgbClr val="000000"/>
                </a:solidFill>
                <a:effectLst/>
                <a:latin typeface="Arial"/>
                <a:ea typeface="Arial"/>
                <a:cs typeface="Arial"/>
                <a:sym typeface="Arial"/>
                <a:hlinkClick r:id="rId3"/>
              </a:rPr>
              <a:t>https</a:t>
            </a:r>
            <a:r>
              <a:rPr lang="en-IN" sz="1100" b="0" i="0" u="none" strike="noStrike" cap="none" dirty="0">
                <a:solidFill>
                  <a:srgbClr val="000000"/>
                </a:solidFill>
                <a:effectLst/>
                <a:latin typeface="Arial"/>
                <a:ea typeface="Arial"/>
                <a:cs typeface="Arial"/>
                <a:sym typeface="Arial"/>
                <a:hlinkClick r:id="rId3"/>
              </a:rPr>
              <a:t>://www.statista.com/statistics/1005248/the-body-shop-revenue-worldwide/</a:t>
            </a:r>
            <a:r>
              <a:rPr lang="en-IN" sz="1100" b="0" i="0" u="none" strike="noStrike" cap="none" dirty="0">
                <a:solidFill>
                  <a:srgbClr val="000000"/>
                </a:solidFill>
                <a:effectLst/>
                <a:latin typeface="Arial"/>
                <a:ea typeface="Arial"/>
                <a:cs typeface="Arial"/>
                <a:sym typeface="Arial"/>
              </a:rPr>
              <a:t> [Accessed on 15 March 2023]</a:t>
            </a:r>
          </a:p>
          <a:p>
            <a:r>
              <a:rPr lang="en-IN" sz="1100" b="0" i="0" u="none" strike="noStrike" cap="none" dirty="0">
                <a:solidFill>
                  <a:srgbClr val="000000"/>
                </a:solidFill>
                <a:effectLst/>
                <a:latin typeface="Arial"/>
                <a:ea typeface="Arial"/>
                <a:cs typeface="Arial"/>
                <a:sym typeface="Arial"/>
              </a:rPr>
              <a:t>The Body Shop, (2024). </a:t>
            </a:r>
            <a:r>
              <a:rPr lang="en-IN" sz="1100" b="0" i="1" u="none" strike="noStrike" cap="none" dirty="0">
                <a:solidFill>
                  <a:srgbClr val="000000"/>
                </a:solidFill>
                <a:effectLst/>
                <a:latin typeface="Arial"/>
                <a:ea typeface="Arial"/>
                <a:cs typeface="Arial"/>
                <a:sym typeface="Arial"/>
              </a:rPr>
              <a:t>ABOUT US: OUR COMPANY.</a:t>
            </a:r>
            <a:r>
              <a:rPr lang="en-IN" sz="1100" b="0" i="0" u="none" strike="noStrike" cap="none" dirty="0">
                <a:solidFill>
                  <a:srgbClr val="000000"/>
                </a:solidFill>
                <a:effectLst/>
                <a:latin typeface="Arial"/>
                <a:ea typeface="Arial"/>
                <a:cs typeface="Arial"/>
                <a:sym typeface="Arial"/>
              </a:rPr>
              <a:t>[Online] Available at:</a:t>
            </a:r>
            <a:r>
              <a:rPr lang="en-IN" sz="1100" b="0" i="1" u="none" strike="noStrike" cap="none" dirty="0">
                <a:solidFill>
                  <a:srgbClr val="000000"/>
                </a:solidFill>
                <a:effectLst/>
                <a:latin typeface="Arial"/>
                <a:ea typeface="Arial"/>
                <a:cs typeface="Arial"/>
                <a:sym typeface="Arial"/>
              </a:rPr>
              <a:t> </a:t>
            </a:r>
            <a:r>
              <a:rPr lang="en-IN" sz="1100" b="0" i="0" u="none" strike="noStrike" cap="none" dirty="0">
                <a:solidFill>
                  <a:srgbClr val="000000"/>
                </a:solidFill>
                <a:effectLst/>
                <a:latin typeface="Arial"/>
                <a:ea typeface="Arial"/>
                <a:cs typeface="Arial"/>
                <a:sym typeface="Arial"/>
                <a:hlinkClick r:id="rId4"/>
              </a:rPr>
              <a:t>https://careers.thebodyshop.com/content/About-Us-The-Body-Shop/?locale=en_GB</a:t>
            </a:r>
            <a:r>
              <a:rPr lang="en-IN" sz="1100" b="0" i="0" u="none" strike="noStrike" cap="none" dirty="0">
                <a:solidFill>
                  <a:srgbClr val="000000"/>
                </a:solidFill>
                <a:effectLst/>
                <a:latin typeface="Arial"/>
                <a:ea typeface="Arial"/>
                <a:cs typeface="Arial"/>
                <a:sym typeface="Arial"/>
              </a:rPr>
              <a:t> [Accessed on: 15 March 2024] </a:t>
            </a:r>
          </a:p>
          <a:p>
            <a:r>
              <a:rPr lang="en-IN" sz="1100" b="0" i="0" u="none" strike="noStrike" cap="none" dirty="0" err="1">
                <a:solidFill>
                  <a:srgbClr val="000000"/>
                </a:solidFill>
                <a:effectLst/>
                <a:latin typeface="Arial"/>
                <a:ea typeface="Arial"/>
                <a:cs typeface="Arial"/>
                <a:sym typeface="Arial"/>
              </a:rPr>
              <a:t>Wardhani</a:t>
            </a:r>
            <a:r>
              <a:rPr lang="en-IN" sz="1100" b="0" i="0" u="none" strike="noStrike" cap="none" dirty="0">
                <a:solidFill>
                  <a:srgbClr val="000000"/>
                </a:solidFill>
                <a:effectLst/>
                <a:latin typeface="Arial"/>
                <a:ea typeface="Arial"/>
                <a:cs typeface="Arial"/>
                <a:sym typeface="Arial"/>
              </a:rPr>
              <a:t>, F.K. and Dini, A., (2020). Strategy formulation using SWOT analysis, space matrix and QSPM: a conceptual framework. </a:t>
            </a:r>
            <a:r>
              <a:rPr lang="en-IN" sz="1100" b="0" i="1" u="none" strike="noStrike" cap="none" dirty="0">
                <a:solidFill>
                  <a:srgbClr val="000000"/>
                </a:solidFill>
                <a:effectLst/>
                <a:latin typeface="Arial"/>
                <a:ea typeface="Arial"/>
                <a:cs typeface="Arial"/>
                <a:sym typeface="Arial"/>
              </a:rPr>
              <a:t>International Journal of Innovative Science and Research Technology</a:t>
            </a:r>
            <a:r>
              <a:rPr lang="en-IN" sz="1100" b="0" i="0" u="none" strike="noStrike" cap="none" dirty="0">
                <a:solidFill>
                  <a:srgbClr val="000000"/>
                </a:solidFill>
                <a:effectLst/>
                <a:latin typeface="Arial"/>
                <a:ea typeface="Arial"/>
                <a:cs typeface="Arial"/>
                <a:sym typeface="Arial"/>
              </a:rPr>
              <a:t>, </a:t>
            </a:r>
            <a:r>
              <a:rPr lang="en-IN" sz="1100" b="0" i="1" u="none" strike="noStrike" cap="none" dirty="0">
                <a:solidFill>
                  <a:srgbClr val="000000"/>
                </a:solidFill>
                <a:effectLst/>
                <a:latin typeface="Arial"/>
                <a:ea typeface="Arial"/>
                <a:cs typeface="Arial"/>
                <a:sym typeface="Arial"/>
              </a:rPr>
              <a:t>5</a:t>
            </a:r>
            <a:r>
              <a:rPr lang="en-IN" sz="1100" b="0" i="0" u="none" strike="noStrike" cap="none" dirty="0">
                <a:solidFill>
                  <a:srgbClr val="000000"/>
                </a:solidFill>
                <a:effectLst/>
                <a:latin typeface="Arial"/>
                <a:ea typeface="Arial"/>
                <a:cs typeface="Arial"/>
                <a:sym typeface="Arial"/>
              </a:rPr>
              <a:t>(5), pp.1520-1527.</a:t>
            </a:r>
          </a:p>
          <a:p>
            <a:r>
              <a:rPr lang="en-IN" sz="1100" b="0" i="0" u="none" strike="noStrike" cap="none" dirty="0" err="1">
                <a:solidFill>
                  <a:srgbClr val="000000"/>
                </a:solidFill>
                <a:effectLst/>
                <a:latin typeface="Arial"/>
                <a:ea typeface="Arial"/>
                <a:cs typeface="Arial"/>
                <a:sym typeface="Arial"/>
              </a:rPr>
              <a:t>Yupelmi</a:t>
            </a:r>
            <a:r>
              <a:rPr lang="en-IN" sz="1100" b="0" i="0" u="none" strike="noStrike" cap="none" dirty="0">
                <a:solidFill>
                  <a:srgbClr val="000000"/>
                </a:solidFill>
                <a:effectLst/>
                <a:latin typeface="Arial"/>
                <a:ea typeface="Arial"/>
                <a:cs typeface="Arial"/>
                <a:sym typeface="Arial"/>
              </a:rPr>
              <a:t>, M., </a:t>
            </a:r>
            <a:r>
              <a:rPr lang="en-IN" sz="1100" b="0" i="0" u="none" strike="noStrike" cap="none" dirty="0" err="1">
                <a:solidFill>
                  <a:srgbClr val="000000"/>
                </a:solidFill>
                <a:effectLst/>
                <a:latin typeface="Arial"/>
                <a:ea typeface="Arial"/>
                <a:cs typeface="Arial"/>
                <a:sym typeface="Arial"/>
              </a:rPr>
              <a:t>Yulastri</a:t>
            </a:r>
            <a:r>
              <a:rPr lang="en-IN" sz="1100" b="0" i="0" u="none" strike="noStrike" cap="none" dirty="0">
                <a:solidFill>
                  <a:srgbClr val="000000"/>
                </a:solidFill>
                <a:effectLst/>
                <a:latin typeface="Arial"/>
                <a:ea typeface="Arial"/>
                <a:cs typeface="Arial"/>
                <a:sym typeface="Arial"/>
              </a:rPr>
              <a:t>, A., Effendi, H. and </a:t>
            </a:r>
            <a:r>
              <a:rPr lang="en-IN" sz="1100" b="0" i="0" u="none" strike="noStrike" cap="none" dirty="0" err="1">
                <a:solidFill>
                  <a:srgbClr val="000000"/>
                </a:solidFill>
                <a:effectLst/>
                <a:latin typeface="Arial"/>
                <a:ea typeface="Arial"/>
                <a:cs typeface="Arial"/>
                <a:sym typeface="Arial"/>
              </a:rPr>
              <a:t>Muskhir</a:t>
            </a:r>
            <a:r>
              <a:rPr lang="en-IN" sz="1100" b="0" i="0" u="none" strike="noStrike" cap="none" dirty="0">
                <a:solidFill>
                  <a:srgbClr val="000000"/>
                </a:solidFill>
                <a:effectLst/>
                <a:latin typeface="Arial"/>
                <a:ea typeface="Arial"/>
                <a:cs typeface="Arial"/>
                <a:sym typeface="Arial"/>
              </a:rPr>
              <a:t>, M., (2023). A Comprehensive Exploration of Entrepreneurial Strategies in The Makeup and Beauty Industry: The Role of Social Media Marketing. </a:t>
            </a:r>
            <a:r>
              <a:rPr lang="en-IN" sz="1100" b="0" i="1" u="none" strike="noStrike" cap="none" dirty="0">
                <a:solidFill>
                  <a:srgbClr val="000000"/>
                </a:solidFill>
                <a:effectLst/>
                <a:latin typeface="Arial"/>
                <a:ea typeface="Arial"/>
                <a:cs typeface="Arial"/>
                <a:sym typeface="Arial"/>
              </a:rPr>
              <a:t>Indonesian Journal of Computer Science</a:t>
            </a:r>
            <a:r>
              <a:rPr lang="en-IN" sz="1100" b="0" i="0" u="none" strike="noStrike" cap="none" dirty="0">
                <a:solidFill>
                  <a:srgbClr val="000000"/>
                </a:solidFill>
                <a:effectLst/>
                <a:latin typeface="Arial"/>
                <a:ea typeface="Arial"/>
                <a:cs typeface="Arial"/>
                <a:sym typeface="Arial"/>
              </a:rPr>
              <a:t>, </a:t>
            </a:r>
            <a:r>
              <a:rPr lang="en-IN" sz="1100" b="0" i="1" u="none" strike="noStrike" cap="none" dirty="0">
                <a:solidFill>
                  <a:srgbClr val="000000"/>
                </a:solidFill>
                <a:effectLst/>
                <a:latin typeface="Arial"/>
                <a:ea typeface="Arial"/>
                <a:cs typeface="Arial"/>
                <a:sym typeface="Arial"/>
              </a:rPr>
              <a:t>12</a:t>
            </a:r>
            <a:r>
              <a:rPr lang="en-IN" sz="1100" b="0" i="0" u="none" strike="noStrike" cap="none" dirty="0">
                <a:solidFill>
                  <a:srgbClr val="000000"/>
                </a:solidFill>
                <a:effectLst/>
                <a:latin typeface="Arial"/>
                <a:ea typeface="Arial"/>
                <a:cs typeface="Arial"/>
                <a:sym typeface="Arial"/>
              </a:rPr>
              <a:t>(5).</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423439577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p:nvPr/>
        </p:nvSpPr>
        <p:spPr>
          <a:xfrm>
            <a:off x="179850" y="152100"/>
            <a:ext cx="8784300" cy="4853100"/>
          </a:xfrm>
          <a:prstGeom prst="plaque">
            <a:avLst>
              <a:gd name="adj" fmla="val 3989"/>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0" name="Google Shape;10;p2"/>
          <p:cNvPicPr preferRelativeResize="0"/>
          <p:nvPr/>
        </p:nvPicPr>
        <p:blipFill>
          <a:blip r:embed="rId2">
            <a:alphaModFix amt="50000"/>
          </a:blip>
          <a:stretch>
            <a:fillRect/>
          </a:stretch>
        </p:blipFill>
        <p:spPr>
          <a:xfrm>
            <a:off x="0" y="0"/>
            <a:ext cx="9144000" cy="5143500"/>
          </a:xfrm>
          <a:prstGeom prst="rect">
            <a:avLst/>
          </a:prstGeom>
          <a:noFill/>
          <a:ln>
            <a:noFill/>
          </a:ln>
        </p:spPr>
      </p:pic>
      <p:sp>
        <p:nvSpPr>
          <p:cNvPr id="11" name="Google Shape;11;p2"/>
          <p:cNvSpPr txBox="1">
            <a:spLocks noGrp="1"/>
          </p:cNvSpPr>
          <p:nvPr>
            <p:ph type="ctrTitle"/>
          </p:nvPr>
        </p:nvSpPr>
        <p:spPr>
          <a:xfrm>
            <a:off x="713225" y="539500"/>
            <a:ext cx="4513200" cy="2720700"/>
          </a:xfrm>
          <a:prstGeom prst="rect">
            <a:avLst/>
          </a:prstGeom>
        </p:spPr>
        <p:txBody>
          <a:bodyPr spcFirstLastPara="1" wrap="square" lIns="91425" tIns="91425" rIns="91425" bIns="91425" anchor="t" anchorCtr="0">
            <a:noAutofit/>
          </a:bodyPr>
          <a:lstStyle>
            <a:lvl1pPr lvl="0">
              <a:spcBef>
                <a:spcPts val="0"/>
              </a:spcBef>
              <a:spcAft>
                <a:spcPts val="0"/>
              </a:spcAft>
              <a:buClr>
                <a:srgbClr val="191919"/>
              </a:buClr>
              <a:buSzPts val="5200"/>
              <a:buNone/>
              <a:defRPr sz="50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2" name="Google Shape;12;p2"/>
          <p:cNvSpPr txBox="1">
            <a:spLocks noGrp="1"/>
          </p:cNvSpPr>
          <p:nvPr>
            <p:ph type="subTitle" idx="1"/>
          </p:nvPr>
        </p:nvSpPr>
        <p:spPr>
          <a:xfrm>
            <a:off x="713225" y="3955925"/>
            <a:ext cx="2612100" cy="684300"/>
          </a:xfrm>
          <a:prstGeom prst="rect">
            <a:avLst/>
          </a:prstGeom>
        </p:spPr>
        <p:txBody>
          <a:bodyPr spcFirstLastPara="1" wrap="square" lIns="91425" tIns="91425" rIns="91425" bIns="91425" anchor="b" anchorCtr="0">
            <a:noAutofit/>
          </a:bodyPr>
          <a:lstStyle>
            <a:lvl1pPr lvl="0">
              <a:lnSpc>
                <a:spcPct val="100000"/>
              </a:lnSpc>
              <a:spcBef>
                <a:spcPts val="0"/>
              </a:spcBef>
              <a:spcAft>
                <a:spcPts val="0"/>
              </a:spcAft>
              <a:buSzPts val="1200"/>
              <a:buNone/>
              <a:defRPr sz="1600">
                <a:solidFill>
                  <a:schemeClr val="accent3"/>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13" name="Google Shape;13;p2"/>
          <p:cNvSpPr>
            <a:spLocks noGrp="1"/>
          </p:cNvSpPr>
          <p:nvPr>
            <p:ph type="pic" idx="2"/>
          </p:nvPr>
        </p:nvSpPr>
        <p:spPr>
          <a:xfrm>
            <a:off x="6390400" y="462450"/>
            <a:ext cx="2342400" cy="4218600"/>
          </a:xfrm>
          <a:prstGeom prst="rect">
            <a:avLst/>
          </a:prstGeom>
          <a:noFill/>
          <a:ln>
            <a:noFill/>
          </a:ln>
        </p:spPr>
      </p:sp>
      <p:sp>
        <p:nvSpPr>
          <p:cNvPr id="14" name="Google Shape;14;p2"/>
          <p:cNvSpPr/>
          <p:nvPr/>
        </p:nvSpPr>
        <p:spPr>
          <a:xfrm>
            <a:off x="113189" y="78763"/>
            <a:ext cx="144900" cy="1449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113189" y="4918592"/>
            <a:ext cx="144900" cy="1449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8889697" y="78763"/>
            <a:ext cx="144900" cy="1449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8889697" y="4918592"/>
            <a:ext cx="144900" cy="1449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a:spLocks noGrp="1"/>
          </p:cNvSpPr>
          <p:nvPr>
            <p:ph type="pic" idx="3"/>
          </p:nvPr>
        </p:nvSpPr>
        <p:spPr>
          <a:xfrm>
            <a:off x="4537600" y="2333225"/>
            <a:ext cx="3799200" cy="2403300"/>
          </a:xfrm>
          <a:prstGeom prst="roundRect">
            <a:avLst>
              <a:gd name="adj" fmla="val 50000"/>
            </a:avLst>
          </a:prstGeom>
          <a:noFill/>
          <a:ln w="9525" cap="flat" cmpd="sng">
            <a:solidFill>
              <a:schemeClr val="accent2"/>
            </a:solidFill>
            <a:prstDash val="solid"/>
            <a:round/>
            <a:headEnd type="none" w="sm" len="sm"/>
            <a:tailEnd type="none" w="sm" len="sm"/>
          </a:ln>
        </p:spPr>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9"/>
        <p:cNvGrpSpPr/>
        <p:nvPr/>
      </p:nvGrpSpPr>
      <p:grpSpPr>
        <a:xfrm>
          <a:off x="0" y="0"/>
          <a:ext cx="0" cy="0"/>
          <a:chOff x="0" y="0"/>
          <a:chExt cx="0" cy="0"/>
        </a:xfrm>
      </p:grpSpPr>
      <p:pic>
        <p:nvPicPr>
          <p:cNvPr id="20" name="Google Shape;20;p3"/>
          <p:cNvPicPr preferRelativeResize="0"/>
          <p:nvPr/>
        </p:nvPicPr>
        <p:blipFill>
          <a:blip r:embed="rId2">
            <a:alphaModFix amt="50000"/>
          </a:blip>
          <a:stretch>
            <a:fillRect/>
          </a:stretch>
        </p:blipFill>
        <p:spPr>
          <a:xfrm>
            <a:off x="0" y="0"/>
            <a:ext cx="9144000" cy="5143500"/>
          </a:xfrm>
          <a:prstGeom prst="rect">
            <a:avLst/>
          </a:prstGeom>
          <a:noFill/>
          <a:ln>
            <a:noFill/>
          </a:ln>
        </p:spPr>
      </p:pic>
      <p:sp>
        <p:nvSpPr>
          <p:cNvPr id="21" name="Google Shape;21;p3"/>
          <p:cNvSpPr/>
          <p:nvPr/>
        </p:nvSpPr>
        <p:spPr>
          <a:xfrm>
            <a:off x="179850" y="152100"/>
            <a:ext cx="8784300" cy="4853100"/>
          </a:xfrm>
          <a:prstGeom prst="plaque">
            <a:avLst>
              <a:gd name="adj" fmla="val 3989"/>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txBox="1">
            <a:spLocks noGrp="1"/>
          </p:cNvSpPr>
          <p:nvPr>
            <p:ph type="title"/>
          </p:nvPr>
        </p:nvSpPr>
        <p:spPr>
          <a:xfrm>
            <a:off x="4495475" y="3462325"/>
            <a:ext cx="3474600" cy="841800"/>
          </a:xfrm>
          <a:prstGeom prst="rect">
            <a:avLst/>
          </a:prstGeom>
        </p:spPr>
        <p:txBody>
          <a:bodyPr spcFirstLastPara="1" wrap="square" lIns="91425" tIns="91425" rIns="91425" bIns="91425" anchor="b" anchorCtr="0">
            <a:noAutofit/>
          </a:bodyPr>
          <a:lstStyle>
            <a:lvl1pPr lvl="0">
              <a:spcBef>
                <a:spcPts val="0"/>
              </a:spcBef>
              <a:spcAft>
                <a:spcPts val="0"/>
              </a:spcAft>
              <a:buSzPts val="3600"/>
              <a:buNone/>
              <a:defRPr sz="48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23" name="Google Shape;23;p3"/>
          <p:cNvSpPr txBox="1">
            <a:spLocks noGrp="1"/>
          </p:cNvSpPr>
          <p:nvPr>
            <p:ph type="title" idx="2" hasCustomPrompt="1"/>
          </p:nvPr>
        </p:nvSpPr>
        <p:spPr>
          <a:xfrm>
            <a:off x="4495475" y="2511850"/>
            <a:ext cx="1235700" cy="841800"/>
          </a:xfrm>
          <a:prstGeom prst="rect">
            <a:avLst/>
          </a:prstGeom>
          <a:noFill/>
        </p:spPr>
        <p:txBody>
          <a:bodyPr spcFirstLastPara="1" wrap="square" lIns="91425" tIns="91425" rIns="91425" bIns="91425" anchor="ctr" anchorCtr="0">
            <a:noAutofit/>
          </a:bodyPr>
          <a:lstStyle>
            <a:lvl1pPr lvl="0" rtl="0">
              <a:spcBef>
                <a:spcPts val="0"/>
              </a:spcBef>
              <a:spcAft>
                <a:spcPts val="0"/>
              </a:spcAft>
              <a:buClr>
                <a:schemeClr val="lt1"/>
              </a:buClr>
              <a:buSzPts val="6000"/>
              <a:buNone/>
              <a:defRPr sz="6000">
                <a:solidFill>
                  <a:schemeClr val="accent2"/>
                </a:solidFill>
              </a:defRPr>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r>
              <a:t>xx%</a:t>
            </a:r>
          </a:p>
        </p:txBody>
      </p:sp>
      <p:sp>
        <p:nvSpPr>
          <p:cNvPr id="24" name="Google Shape;24;p3"/>
          <p:cNvSpPr>
            <a:spLocks noGrp="1"/>
          </p:cNvSpPr>
          <p:nvPr>
            <p:ph type="pic" idx="3"/>
          </p:nvPr>
        </p:nvSpPr>
        <p:spPr>
          <a:xfrm>
            <a:off x="1727780" y="872250"/>
            <a:ext cx="2154000" cy="3399000"/>
          </a:xfrm>
          <a:prstGeom prst="roundRect">
            <a:avLst>
              <a:gd name="adj" fmla="val 50000"/>
            </a:avLst>
          </a:prstGeom>
          <a:noFill/>
          <a:ln>
            <a:noFill/>
          </a:ln>
        </p:spPr>
      </p:sp>
      <p:sp>
        <p:nvSpPr>
          <p:cNvPr id="25" name="Google Shape;25;p3"/>
          <p:cNvSpPr>
            <a:spLocks noGrp="1"/>
          </p:cNvSpPr>
          <p:nvPr>
            <p:ph type="pic" idx="4"/>
          </p:nvPr>
        </p:nvSpPr>
        <p:spPr>
          <a:xfrm>
            <a:off x="466100" y="462450"/>
            <a:ext cx="2342400" cy="4218600"/>
          </a:xfrm>
          <a:prstGeom prst="rect">
            <a:avLst/>
          </a:prstGeom>
          <a:noFill/>
          <a:ln>
            <a:noFill/>
          </a:ln>
        </p:spPr>
      </p:sp>
      <p:sp>
        <p:nvSpPr>
          <p:cNvPr id="26" name="Google Shape;26;p3"/>
          <p:cNvSpPr/>
          <p:nvPr/>
        </p:nvSpPr>
        <p:spPr>
          <a:xfrm>
            <a:off x="58350" y="30600"/>
            <a:ext cx="243000" cy="243000"/>
          </a:xfrm>
          <a:prstGeom prst="plaqu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3"/>
          <p:cNvSpPr/>
          <p:nvPr/>
        </p:nvSpPr>
        <p:spPr>
          <a:xfrm>
            <a:off x="58350" y="4883700"/>
            <a:ext cx="243000" cy="243000"/>
          </a:xfrm>
          <a:prstGeom prst="plaqu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3"/>
          <p:cNvSpPr/>
          <p:nvPr/>
        </p:nvSpPr>
        <p:spPr>
          <a:xfrm>
            <a:off x="8842650" y="30600"/>
            <a:ext cx="243000" cy="243000"/>
          </a:xfrm>
          <a:prstGeom prst="plaqu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3"/>
          <p:cNvSpPr/>
          <p:nvPr/>
        </p:nvSpPr>
        <p:spPr>
          <a:xfrm>
            <a:off x="8842650" y="4883700"/>
            <a:ext cx="243000" cy="243000"/>
          </a:xfrm>
          <a:prstGeom prst="plaqu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8"/>
        <p:cNvGrpSpPr/>
        <p:nvPr/>
      </p:nvGrpSpPr>
      <p:grpSpPr>
        <a:xfrm>
          <a:off x="0" y="0"/>
          <a:ext cx="0" cy="0"/>
          <a:chOff x="0" y="0"/>
          <a:chExt cx="0" cy="0"/>
        </a:xfrm>
      </p:grpSpPr>
      <p:sp>
        <p:nvSpPr>
          <p:cNvPr id="39" name="Google Shape;39;p5"/>
          <p:cNvSpPr/>
          <p:nvPr/>
        </p:nvSpPr>
        <p:spPr>
          <a:xfrm>
            <a:off x="179850" y="-284425"/>
            <a:ext cx="9574500" cy="5289600"/>
          </a:xfrm>
          <a:prstGeom prst="plaque">
            <a:avLst>
              <a:gd name="adj" fmla="val 3989"/>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40" name="Google Shape;40;p5"/>
          <p:cNvPicPr preferRelativeResize="0"/>
          <p:nvPr/>
        </p:nvPicPr>
        <p:blipFill>
          <a:blip r:embed="rId2">
            <a:alphaModFix amt="50000"/>
          </a:blip>
          <a:stretch>
            <a:fillRect/>
          </a:stretch>
        </p:blipFill>
        <p:spPr>
          <a:xfrm>
            <a:off x="0" y="0"/>
            <a:ext cx="9144000" cy="5143500"/>
          </a:xfrm>
          <a:prstGeom prst="rect">
            <a:avLst/>
          </a:prstGeom>
          <a:noFill/>
          <a:ln>
            <a:noFill/>
          </a:ln>
        </p:spPr>
      </p:pic>
      <p:sp>
        <p:nvSpPr>
          <p:cNvPr id="41" name="Google Shape;41;p5"/>
          <p:cNvSpPr txBox="1">
            <a:spLocks noGrp="1"/>
          </p:cNvSpPr>
          <p:nvPr>
            <p:ph type="title"/>
          </p:nvPr>
        </p:nvSpPr>
        <p:spPr>
          <a:xfrm>
            <a:off x="720000" y="445025"/>
            <a:ext cx="41103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42" name="Google Shape;42;p5"/>
          <p:cNvSpPr txBox="1">
            <a:spLocks noGrp="1"/>
          </p:cNvSpPr>
          <p:nvPr>
            <p:ph type="subTitle" idx="1"/>
          </p:nvPr>
        </p:nvSpPr>
        <p:spPr>
          <a:xfrm>
            <a:off x="1032750" y="3415399"/>
            <a:ext cx="3484800" cy="1188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43" name="Google Shape;43;p5"/>
          <p:cNvSpPr txBox="1">
            <a:spLocks noGrp="1"/>
          </p:cNvSpPr>
          <p:nvPr>
            <p:ph type="subTitle" idx="2"/>
          </p:nvPr>
        </p:nvSpPr>
        <p:spPr>
          <a:xfrm>
            <a:off x="1032750" y="1655424"/>
            <a:ext cx="3484800" cy="1188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44" name="Google Shape;44;p5"/>
          <p:cNvSpPr txBox="1">
            <a:spLocks noGrp="1"/>
          </p:cNvSpPr>
          <p:nvPr>
            <p:ph type="subTitle" idx="3"/>
          </p:nvPr>
        </p:nvSpPr>
        <p:spPr>
          <a:xfrm>
            <a:off x="1032750" y="1198225"/>
            <a:ext cx="3484800" cy="457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Della Respira"/>
              <a:buNone/>
              <a:defRPr sz="2000">
                <a:latin typeface="Della Respira"/>
                <a:ea typeface="Della Respira"/>
                <a:cs typeface="Della Respira"/>
                <a:sym typeface="Della Respira"/>
              </a:defRPr>
            </a:lvl1pPr>
            <a:lvl2pPr lvl="1"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2pPr>
            <a:lvl3pPr lvl="2"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3pPr>
            <a:lvl4pPr lvl="3"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4pPr>
            <a:lvl5pPr lvl="4"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5pPr>
            <a:lvl6pPr lvl="5"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6pPr>
            <a:lvl7pPr lvl="6"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7pPr>
            <a:lvl8pPr lvl="7"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8pPr>
            <a:lvl9pPr lvl="8"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9pPr>
          </a:lstStyle>
          <a:p>
            <a:endParaRPr/>
          </a:p>
        </p:txBody>
      </p:sp>
      <p:sp>
        <p:nvSpPr>
          <p:cNvPr id="45" name="Google Shape;45;p5"/>
          <p:cNvSpPr txBox="1">
            <a:spLocks noGrp="1"/>
          </p:cNvSpPr>
          <p:nvPr>
            <p:ph type="subTitle" idx="4"/>
          </p:nvPr>
        </p:nvSpPr>
        <p:spPr>
          <a:xfrm>
            <a:off x="1032750" y="2958200"/>
            <a:ext cx="3484800" cy="457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Della Respira"/>
              <a:buNone/>
              <a:defRPr sz="2000">
                <a:latin typeface="Della Respira"/>
                <a:ea typeface="Della Respira"/>
                <a:cs typeface="Della Respira"/>
                <a:sym typeface="Della Respira"/>
              </a:defRPr>
            </a:lvl1pPr>
            <a:lvl2pPr lvl="1"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2pPr>
            <a:lvl3pPr lvl="2"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3pPr>
            <a:lvl4pPr lvl="3"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4pPr>
            <a:lvl5pPr lvl="4"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5pPr>
            <a:lvl6pPr lvl="5"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6pPr>
            <a:lvl7pPr lvl="6"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7pPr>
            <a:lvl8pPr lvl="7"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8pPr>
            <a:lvl9pPr lvl="8"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9pPr>
          </a:lstStyle>
          <a:p>
            <a:endParaRPr/>
          </a:p>
        </p:txBody>
      </p:sp>
      <p:sp>
        <p:nvSpPr>
          <p:cNvPr id="46" name="Google Shape;46;p5"/>
          <p:cNvSpPr>
            <a:spLocks noGrp="1"/>
          </p:cNvSpPr>
          <p:nvPr>
            <p:ph type="pic" idx="5"/>
          </p:nvPr>
        </p:nvSpPr>
        <p:spPr>
          <a:xfrm>
            <a:off x="4830325" y="548375"/>
            <a:ext cx="5810100" cy="2295600"/>
          </a:xfrm>
          <a:prstGeom prst="roundRect">
            <a:avLst>
              <a:gd name="adj" fmla="val 50000"/>
            </a:avLst>
          </a:prstGeom>
          <a:noFill/>
          <a:ln>
            <a:noFill/>
          </a:ln>
        </p:spPr>
      </p:sp>
      <p:sp>
        <p:nvSpPr>
          <p:cNvPr id="47" name="Google Shape;47;p5"/>
          <p:cNvSpPr/>
          <p:nvPr/>
        </p:nvSpPr>
        <p:spPr>
          <a:xfrm>
            <a:off x="113189" y="4918592"/>
            <a:ext cx="144900" cy="1449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5"/>
          <p:cNvSpPr>
            <a:spLocks noGrp="1"/>
          </p:cNvSpPr>
          <p:nvPr>
            <p:ph type="pic" idx="6"/>
          </p:nvPr>
        </p:nvSpPr>
        <p:spPr>
          <a:xfrm>
            <a:off x="5661200" y="-1916525"/>
            <a:ext cx="5926200" cy="5926200"/>
          </a:xfrm>
          <a:prstGeom prst="ellipse">
            <a:avLst/>
          </a:prstGeom>
          <a:noFill/>
          <a:ln>
            <a:no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60"/>
        <p:cNvGrpSpPr/>
        <p:nvPr/>
      </p:nvGrpSpPr>
      <p:grpSpPr>
        <a:xfrm>
          <a:off x="0" y="0"/>
          <a:ext cx="0" cy="0"/>
          <a:chOff x="0" y="0"/>
          <a:chExt cx="0" cy="0"/>
        </a:xfrm>
      </p:grpSpPr>
      <p:pic>
        <p:nvPicPr>
          <p:cNvPr id="61" name="Google Shape;61;p7"/>
          <p:cNvPicPr preferRelativeResize="0"/>
          <p:nvPr/>
        </p:nvPicPr>
        <p:blipFill>
          <a:blip r:embed="rId2">
            <a:alphaModFix amt="50000"/>
          </a:blip>
          <a:stretch>
            <a:fillRect/>
          </a:stretch>
        </p:blipFill>
        <p:spPr>
          <a:xfrm>
            <a:off x="0" y="0"/>
            <a:ext cx="9144000" cy="5143500"/>
          </a:xfrm>
          <a:prstGeom prst="rect">
            <a:avLst/>
          </a:prstGeom>
          <a:noFill/>
          <a:ln>
            <a:noFill/>
          </a:ln>
        </p:spPr>
      </p:pic>
      <p:cxnSp>
        <p:nvCxnSpPr>
          <p:cNvPr id="62" name="Google Shape;62;p7"/>
          <p:cNvCxnSpPr/>
          <p:nvPr/>
        </p:nvCxnSpPr>
        <p:spPr>
          <a:xfrm>
            <a:off x="0" y="304175"/>
            <a:ext cx="9144000" cy="0"/>
          </a:xfrm>
          <a:prstGeom prst="straightConnector1">
            <a:avLst/>
          </a:prstGeom>
          <a:noFill/>
          <a:ln w="9525" cap="flat" cmpd="sng">
            <a:solidFill>
              <a:schemeClr val="accent3"/>
            </a:solidFill>
            <a:prstDash val="solid"/>
            <a:round/>
            <a:headEnd type="none" w="med" len="med"/>
            <a:tailEnd type="none" w="med" len="med"/>
          </a:ln>
        </p:spPr>
      </p:cxnSp>
      <p:cxnSp>
        <p:nvCxnSpPr>
          <p:cNvPr id="63" name="Google Shape;63;p7"/>
          <p:cNvCxnSpPr/>
          <p:nvPr/>
        </p:nvCxnSpPr>
        <p:spPr>
          <a:xfrm>
            <a:off x="0" y="4832400"/>
            <a:ext cx="9144000" cy="0"/>
          </a:xfrm>
          <a:prstGeom prst="straightConnector1">
            <a:avLst/>
          </a:prstGeom>
          <a:noFill/>
          <a:ln w="9525" cap="flat" cmpd="sng">
            <a:solidFill>
              <a:schemeClr val="accent3"/>
            </a:solidFill>
            <a:prstDash val="solid"/>
            <a:round/>
            <a:headEnd type="none" w="med" len="med"/>
            <a:tailEnd type="none" w="med" len="med"/>
          </a:ln>
        </p:spPr>
      </p:cxnSp>
      <p:cxnSp>
        <p:nvCxnSpPr>
          <p:cNvPr id="64" name="Google Shape;64;p7"/>
          <p:cNvCxnSpPr/>
          <p:nvPr/>
        </p:nvCxnSpPr>
        <p:spPr>
          <a:xfrm>
            <a:off x="344513" y="-55350"/>
            <a:ext cx="0" cy="5254200"/>
          </a:xfrm>
          <a:prstGeom prst="straightConnector1">
            <a:avLst/>
          </a:prstGeom>
          <a:noFill/>
          <a:ln w="9525" cap="flat" cmpd="sng">
            <a:solidFill>
              <a:schemeClr val="accent3"/>
            </a:solidFill>
            <a:prstDash val="solid"/>
            <a:round/>
            <a:headEnd type="none" w="med" len="med"/>
            <a:tailEnd type="none" w="med" len="med"/>
          </a:ln>
        </p:spPr>
      </p:cxnSp>
      <p:cxnSp>
        <p:nvCxnSpPr>
          <p:cNvPr id="65" name="Google Shape;65;p7"/>
          <p:cNvCxnSpPr/>
          <p:nvPr/>
        </p:nvCxnSpPr>
        <p:spPr>
          <a:xfrm>
            <a:off x="8799488" y="-55350"/>
            <a:ext cx="0" cy="5254200"/>
          </a:xfrm>
          <a:prstGeom prst="straightConnector1">
            <a:avLst/>
          </a:prstGeom>
          <a:noFill/>
          <a:ln w="9525" cap="flat" cmpd="sng">
            <a:solidFill>
              <a:schemeClr val="accent3"/>
            </a:solidFill>
            <a:prstDash val="solid"/>
            <a:round/>
            <a:headEnd type="none" w="med" len="med"/>
            <a:tailEnd type="none" w="med" len="med"/>
          </a:ln>
        </p:spPr>
      </p:cxnSp>
      <p:sp>
        <p:nvSpPr>
          <p:cNvPr id="66" name="Google Shape;66;p7"/>
          <p:cNvSpPr txBox="1">
            <a:spLocks noGrp="1"/>
          </p:cNvSpPr>
          <p:nvPr>
            <p:ph type="title"/>
          </p:nvPr>
        </p:nvSpPr>
        <p:spPr>
          <a:xfrm>
            <a:off x="713225" y="1150775"/>
            <a:ext cx="4294800" cy="5727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67" name="Google Shape;67;p7"/>
          <p:cNvSpPr txBox="1">
            <a:spLocks noGrp="1"/>
          </p:cNvSpPr>
          <p:nvPr>
            <p:ph type="subTitle" idx="1"/>
          </p:nvPr>
        </p:nvSpPr>
        <p:spPr>
          <a:xfrm>
            <a:off x="713225" y="1866025"/>
            <a:ext cx="4554600" cy="2298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accent2"/>
              </a:buClr>
              <a:buSzPts val="1200"/>
              <a:buFont typeface="DM Sans"/>
              <a:buChar char="✦"/>
              <a:defRPr/>
            </a:lvl1pPr>
            <a:lvl2pPr lvl="1" algn="ctr" rtl="0">
              <a:lnSpc>
                <a:spcPct val="100000"/>
              </a:lnSpc>
              <a:spcBef>
                <a:spcPts val="0"/>
              </a:spcBef>
              <a:spcAft>
                <a:spcPts val="0"/>
              </a:spcAft>
              <a:buClr>
                <a:srgbClr val="E76A28"/>
              </a:buClr>
              <a:buSzPts val="1200"/>
              <a:buFont typeface="Nunito Light"/>
              <a:buChar char="○"/>
              <a:defRPr/>
            </a:lvl2pPr>
            <a:lvl3pPr lvl="2" algn="ctr" rtl="0">
              <a:lnSpc>
                <a:spcPct val="100000"/>
              </a:lnSpc>
              <a:spcBef>
                <a:spcPts val="0"/>
              </a:spcBef>
              <a:spcAft>
                <a:spcPts val="0"/>
              </a:spcAft>
              <a:buClr>
                <a:srgbClr val="E76A28"/>
              </a:buClr>
              <a:buSzPts val="1200"/>
              <a:buFont typeface="Nunito Light"/>
              <a:buChar char="■"/>
              <a:defRPr/>
            </a:lvl3pPr>
            <a:lvl4pPr lvl="3" algn="ctr" rtl="0">
              <a:lnSpc>
                <a:spcPct val="100000"/>
              </a:lnSpc>
              <a:spcBef>
                <a:spcPts val="0"/>
              </a:spcBef>
              <a:spcAft>
                <a:spcPts val="0"/>
              </a:spcAft>
              <a:buClr>
                <a:srgbClr val="E76A28"/>
              </a:buClr>
              <a:buSzPts val="1200"/>
              <a:buFont typeface="Nunito Light"/>
              <a:buChar char="●"/>
              <a:defRPr/>
            </a:lvl4pPr>
            <a:lvl5pPr lvl="4" algn="ctr" rtl="0">
              <a:lnSpc>
                <a:spcPct val="100000"/>
              </a:lnSpc>
              <a:spcBef>
                <a:spcPts val="0"/>
              </a:spcBef>
              <a:spcAft>
                <a:spcPts val="0"/>
              </a:spcAft>
              <a:buClr>
                <a:srgbClr val="E76A28"/>
              </a:buClr>
              <a:buSzPts val="1200"/>
              <a:buFont typeface="Nunito Light"/>
              <a:buChar char="○"/>
              <a:defRPr/>
            </a:lvl5pPr>
            <a:lvl6pPr lvl="5" algn="ctr" rtl="0">
              <a:lnSpc>
                <a:spcPct val="100000"/>
              </a:lnSpc>
              <a:spcBef>
                <a:spcPts val="0"/>
              </a:spcBef>
              <a:spcAft>
                <a:spcPts val="0"/>
              </a:spcAft>
              <a:buClr>
                <a:srgbClr val="999999"/>
              </a:buClr>
              <a:buSzPts val="1200"/>
              <a:buFont typeface="Nunito Light"/>
              <a:buChar char="■"/>
              <a:defRPr/>
            </a:lvl6pPr>
            <a:lvl7pPr lvl="6" algn="ctr" rtl="0">
              <a:lnSpc>
                <a:spcPct val="100000"/>
              </a:lnSpc>
              <a:spcBef>
                <a:spcPts val="0"/>
              </a:spcBef>
              <a:spcAft>
                <a:spcPts val="0"/>
              </a:spcAft>
              <a:buClr>
                <a:srgbClr val="999999"/>
              </a:buClr>
              <a:buSzPts val="1200"/>
              <a:buFont typeface="Nunito Light"/>
              <a:buChar char="●"/>
              <a:defRPr/>
            </a:lvl7pPr>
            <a:lvl8pPr lvl="7" algn="ctr" rtl="0">
              <a:lnSpc>
                <a:spcPct val="100000"/>
              </a:lnSpc>
              <a:spcBef>
                <a:spcPts val="0"/>
              </a:spcBef>
              <a:spcAft>
                <a:spcPts val="0"/>
              </a:spcAft>
              <a:buClr>
                <a:srgbClr val="999999"/>
              </a:buClr>
              <a:buSzPts val="1200"/>
              <a:buFont typeface="Nunito Light"/>
              <a:buChar char="○"/>
              <a:defRPr/>
            </a:lvl8pPr>
            <a:lvl9pPr lvl="8" algn="ctr" rtl="0">
              <a:lnSpc>
                <a:spcPct val="100000"/>
              </a:lnSpc>
              <a:spcBef>
                <a:spcPts val="0"/>
              </a:spcBef>
              <a:spcAft>
                <a:spcPts val="0"/>
              </a:spcAft>
              <a:buClr>
                <a:srgbClr val="999999"/>
              </a:buClr>
              <a:buSzPts val="1200"/>
              <a:buFont typeface="Nunito Light"/>
              <a:buChar char="■"/>
              <a:defRPr/>
            </a:lvl9pPr>
          </a:lstStyle>
          <a:p>
            <a:endParaRPr/>
          </a:p>
        </p:txBody>
      </p:sp>
      <p:sp>
        <p:nvSpPr>
          <p:cNvPr id="68" name="Google Shape;68;p7"/>
          <p:cNvSpPr>
            <a:spLocks noGrp="1"/>
          </p:cNvSpPr>
          <p:nvPr>
            <p:ph type="pic" idx="2"/>
          </p:nvPr>
        </p:nvSpPr>
        <p:spPr>
          <a:xfrm>
            <a:off x="5643775" y="462450"/>
            <a:ext cx="2787000" cy="4218600"/>
          </a:xfrm>
          <a:prstGeom prst="rect">
            <a:avLst/>
          </a:prstGeom>
          <a:noFill/>
          <a:ln>
            <a:noFill/>
          </a:ln>
        </p:spPr>
      </p:sp>
      <p:sp>
        <p:nvSpPr>
          <p:cNvPr id="69" name="Google Shape;69;p7"/>
          <p:cNvSpPr/>
          <p:nvPr/>
        </p:nvSpPr>
        <p:spPr>
          <a:xfrm>
            <a:off x="287450" y="247100"/>
            <a:ext cx="114300" cy="1143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7"/>
          <p:cNvSpPr/>
          <p:nvPr/>
        </p:nvSpPr>
        <p:spPr>
          <a:xfrm>
            <a:off x="8742350" y="247100"/>
            <a:ext cx="114300" cy="1143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7"/>
          <p:cNvSpPr/>
          <p:nvPr/>
        </p:nvSpPr>
        <p:spPr>
          <a:xfrm>
            <a:off x="287450" y="4775250"/>
            <a:ext cx="114300" cy="1143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7"/>
          <p:cNvSpPr/>
          <p:nvPr/>
        </p:nvSpPr>
        <p:spPr>
          <a:xfrm>
            <a:off x="8742350" y="4775250"/>
            <a:ext cx="114300" cy="1143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7"/>
          <p:cNvSpPr/>
          <p:nvPr/>
        </p:nvSpPr>
        <p:spPr>
          <a:xfrm>
            <a:off x="287450" y="2511175"/>
            <a:ext cx="114300" cy="1143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7"/>
          <p:cNvSpPr/>
          <p:nvPr/>
        </p:nvSpPr>
        <p:spPr>
          <a:xfrm>
            <a:off x="8742350" y="2511175"/>
            <a:ext cx="114300" cy="1143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75" name="Google Shape;75;p7"/>
          <p:cNvCxnSpPr>
            <a:stCxn id="73" idx="2"/>
            <a:endCxn id="61" idx="1"/>
          </p:cNvCxnSpPr>
          <p:nvPr/>
        </p:nvCxnSpPr>
        <p:spPr>
          <a:xfrm flipH="1">
            <a:off x="50" y="2568325"/>
            <a:ext cx="287400" cy="3300"/>
          </a:xfrm>
          <a:prstGeom prst="straightConnector1">
            <a:avLst/>
          </a:prstGeom>
          <a:noFill/>
          <a:ln w="9525" cap="flat" cmpd="sng">
            <a:solidFill>
              <a:schemeClr val="accent3"/>
            </a:solidFill>
            <a:prstDash val="solid"/>
            <a:round/>
            <a:headEnd type="none" w="med" len="med"/>
            <a:tailEnd type="none" w="med" len="med"/>
          </a:ln>
        </p:spPr>
      </p:cxnSp>
      <p:cxnSp>
        <p:nvCxnSpPr>
          <p:cNvPr id="76" name="Google Shape;76;p7"/>
          <p:cNvCxnSpPr>
            <a:stCxn id="61" idx="3"/>
            <a:endCxn id="74" idx="6"/>
          </p:cNvCxnSpPr>
          <p:nvPr/>
        </p:nvCxnSpPr>
        <p:spPr>
          <a:xfrm rot="10800000">
            <a:off x="8856600" y="2568450"/>
            <a:ext cx="287400" cy="3300"/>
          </a:xfrm>
          <a:prstGeom prst="straightConnector1">
            <a:avLst/>
          </a:prstGeom>
          <a:noFill/>
          <a:ln w="9525" cap="flat" cmpd="sng">
            <a:solidFill>
              <a:schemeClr val="accent3"/>
            </a:solidFill>
            <a:prstDash val="solid"/>
            <a:round/>
            <a:headEnd type="none" w="med" len="med"/>
            <a:tailEnd type="none" w="med" len="med"/>
          </a:ln>
        </p:spPr>
      </p:cxnSp>
      <p:sp>
        <p:nvSpPr>
          <p:cNvPr id="77" name="Google Shape;77;p7"/>
          <p:cNvSpPr>
            <a:spLocks noGrp="1"/>
          </p:cNvSpPr>
          <p:nvPr>
            <p:ph type="pic" idx="3"/>
          </p:nvPr>
        </p:nvSpPr>
        <p:spPr>
          <a:xfrm>
            <a:off x="5888137" y="1422588"/>
            <a:ext cx="2298300" cy="2298300"/>
          </a:xfrm>
          <a:prstGeom prst="ellipse">
            <a:avLst/>
          </a:prstGeom>
          <a:noFill/>
          <a:ln>
            <a:no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78"/>
        <p:cNvGrpSpPr/>
        <p:nvPr/>
      </p:nvGrpSpPr>
      <p:grpSpPr>
        <a:xfrm>
          <a:off x="0" y="0"/>
          <a:ext cx="0" cy="0"/>
          <a:chOff x="0" y="0"/>
          <a:chExt cx="0" cy="0"/>
        </a:xfrm>
      </p:grpSpPr>
      <p:sp>
        <p:nvSpPr>
          <p:cNvPr id="79" name="Google Shape;79;p8"/>
          <p:cNvSpPr txBox="1">
            <a:spLocks noGrp="1"/>
          </p:cNvSpPr>
          <p:nvPr>
            <p:ph type="title"/>
          </p:nvPr>
        </p:nvSpPr>
        <p:spPr>
          <a:xfrm>
            <a:off x="2317950" y="1307100"/>
            <a:ext cx="4508100" cy="25293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4800"/>
              <a:buNone/>
              <a:defRPr sz="100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80"/>
        <p:cNvGrpSpPr/>
        <p:nvPr/>
      </p:nvGrpSpPr>
      <p:grpSpPr>
        <a:xfrm>
          <a:off x="0" y="0"/>
          <a:ext cx="0" cy="0"/>
          <a:chOff x="0" y="0"/>
          <a:chExt cx="0" cy="0"/>
        </a:xfrm>
      </p:grpSpPr>
      <p:sp>
        <p:nvSpPr>
          <p:cNvPr id="81" name="Google Shape;81;p9"/>
          <p:cNvSpPr txBox="1">
            <a:spLocks noGrp="1"/>
          </p:cNvSpPr>
          <p:nvPr>
            <p:ph type="title"/>
          </p:nvPr>
        </p:nvSpPr>
        <p:spPr>
          <a:xfrm>
            <a:off x="2135550" y="1189100"/>
            <a:ext cx="4872900" cy="1964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15000"/>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
        <p:nvSpPr>
          <p:cNvPr id="82" name="Google Shape;82;p9"/>
          <p:cNvSpPr txBox="1">
            <a:spLocks noGrp="1"/>
          </p:cNvSpPr>
          <p:nvPr>
            <p:ph type="subTitle" idx="1"/>
          </p:nvPr>
        </p:nvSpPr>
        <p:spPr>
          <a:xfrm>
            <a:off x="2135550" y="3153500"/>
            <a:ext cx="4872900" cy="671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160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83"/>
        <p:cNvGrpSpPr/>
        <p:nvPr/>
      </p:nvGrpSpPr>
      <p:grpSpPr>
        <a:xfrm>
          <a:off x="0" y="0"/>
          <a:ext cx="0" cy="0"/>
          <a:chOff x="0" y="0"/>
          <a:chExt cx="0" cy="0"/>
        </a:xfrm>
      </p:grpSpPr>
      <p:sp>
        <p:nvSpPr>
          <p:cNvPr id="84" name="Google Shape;84;p10"/>
          <p:cNvSpPr txBox="1">
            <a:spLocks noGrp="1"/>
          </p:cNvSpPr>
          <p:nvPr>
            <p:ph type="title"/>
          </p:nvPr>
        </p:nvSpPr>
        <p:spPr>
          <a:xfrm>
            <a:off x="720000" y="4014450"/>
            <a:ext cx="7704000" cy="572700"/>
          </a:xfrm>
          <a:prstGeom prst="rect">
            <a:avLst/>
          </a:prstGeom>
          <a:solidFill>
            <a:schemeClr val="accent2"/>
          </a:solidFill>
        </p:spPr>
        <p:txBody>
          <a:bodyPr spcFirstLastPara="1" wrap="square" lIns="91425" tIns="91425" rIns="91425" bIns="91425" anchor="t" anchorCtr="0">
            <a:noAutofit/>
          </a:bodyPr>
          <a:lstStyle>
            <a:lvl1pPr lvl="0" algn="ctr" rtl="0">
              <a:spcBef>
                <a:spcPts val="0"/>
              </a:spcBef>
              <a:spcAft>
                <a:spcPts val="0"/>
              </a:spcAft>
              <a:buSzPts val="3000"/>
              <a:buNone/>
              <a:defRPr>
                <a:solidFill>
                  <a:schemeClr val="lt1"/>
                </a:solidFill>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95"/>
        <p:cNvGrpSpPr/>
        <p:nvPr/>
      </p:nvGrpSpPr>
      <p:grpSpPr>
        <a:xfrm>
          <a:off x="0" y="0"/>
          <a:ext cx="0" cy="0"/>
          <a:chOff x="0" y="0"/>
          <a:chExt cx="0" cy="0"/>
        </a:xfrm>
      </p:grpSpPr>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able of contents">
  <p:cSld name="BLANK_1_1_1_1_1_1">
    <p:spTree>
      <p:nvGrpSpPr>
        <p:cNvPr id="1" name="Shape 96"/>
        <p:cNvGrpSpPr/>
        <p:nvPr/>
      </p:nvGrpSpPr>
      <p:grpSpPr>
        <a:xfrm>
          <a:off x="0" y="0"/>
          <a:ext cx="0" cy="0"/>
          <a:chOff x="0" y="0"/>
          <a:chExt cx="0" cy="0"/>
        </a:xfrm>
      </p:grpSpPr>
      <p:pic>
        <p:nvPicPr>
          <p:cNvPr id="97" name="Google Shape;97;p13"/>
          <p:cNvPicPr preferRelativeResize="0"/>
          <p:nvPr/>
        </p:nvPicPr>
        <p:blipFill>
          <a:blip r:embed="rId2">
            <a:alphaModFix amt="50000"/>
          </a:blip>
          <a:stretch>
            <a:fillRect/>
          </a:stretch>
        </p:blipFill>
        <p:spPr>
          <a:xfrm>
            <a:off x="0" y="0"/>
            <a:ext cx="9144000" cy="5143500"/>
          </a:xfrm>
          <a:prstGeom prst="rect">
            <a:avLst/>
          </a:prstGeom>
          <a:noFill/>
          <a:ln>
            <a:noFill/>
          </a:ln>
        </p:spPr>
      </p:pic>
      <p:sp>
        <p:nvSpPr>
          <p:cNvPr id="98" name="Google Shape;98;p13"/>
          <p:cNvSpPr txBox="1">
            <a:spLocks noGrp="1"/>
          </p:cNvSpPr>
          <p:nvPr>
            <p:ph type="title"/>
          </p:nvPr>
        </p:nvSpPr>
        <p:spPr>
          <a:xfrm>
            <a:off x="4578775" y="445025"/>
            <a:ext cx="38451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99" name="Google Shape;99;p13"/>
          <p:cNvSpPr txBox="1">
            <a:spLocks noGrp="1"/>
          </p:cNvSpPr>
          <p:nvPr>
            <p:ph type="title" idx="2" hasCustomPrompt="1"/>
          </p:nvPr>
        </p:nvSpPr>
        <p:spPr>
          <a:xfrm>
            <a:off x="4578775" y="1256033"/>
            <a:ext cx="734700" cy="457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000"/>
              <a:buNone/>
              <a:defRPr sz="3000">
                <a:solidFill>
                  <a:schemeClr val="accen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00" name="Google Shape;100;p13"/>
          <p:cNvSpPr txBox="1">
            <a:spLocks noGrp="1"/>
          </p:cNvSpPr>
          <p:nvPr>
            <p:ph type="title" idx="3" hasCustomPrompt="1"/>
          </p:nvPr>
        </p:nvSpPr>
        <p:spPr>
          <a:xfrm>
            <a:off x="4578775" y="2946988"/>
            <a:ext cx="734700" cy="457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000"/>
              <a:buNone/>
              <a:defRPr sz="3000">
                <a:solidFill>
                  <a:schemeClr val="accen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01" name="Google Shape;101;p13"/>
          <p:cNvSpPr txBox="1">
            <a:spLocks noGrp="1"/>
          </p:cNvSpPr>
          <p:nvPr>
            <p:ph type="title" idx="4" hasCustomPrompt="1"/>
          </p:nvPr>
        </p:nvSpPr>
        <p:spPr>
          <a:xfrm>
            <a:off x="4572000" y="1819685"/>
            <a:ext cx="734700" cy="457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000"/>
              <a:buNone/>
              <a:defRPr sz="3000">
                <a:solidFill>
                  <a:schemeClr val="accen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02" name="Google Shape;102;p13"/>
          <p:cNvSpPr txBox="1">
            <a:spLocks noGrp="1"/>
          </p:cNvSpPr>
          <p:nvPr>
            <p:ph type="title" idx="5" hasCustomPrompt="1"/>
          </p:nvPr>
        </p:nvSpPr>
        <p:spPr>
          <a:xfrm>
            <a:off x="4572000" y="3510640"/>
            <a:ext cx="734700" cy="457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000"/>
              <a:buNone/>
              <a:defRPr sz="3000">
                <a:solidFill>
                  <a:schemeClr val="accen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03" name="Google Shape;103;p13"/>
          <p:cNvSpPr txBox="1">
            <a:spLocks noGrp="1"/>
          </p:cNvSpPr>
          <p:nvPr>
            <p:ph type="title" idx="6" hasCustomPrompt="1"/>
          </p:nvPr>
        </p:nvSpPr>
        <p:spPr>
          <a:xfrm>
            <a:off x="4572000" y="2383336"/>
            <a:ext cx="734700" cy="457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000"/>
              <a:buNone/>
              <a:defRPr sz="3000">
                <a:solidFill>
                  <a:schemeClr val="accen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04" name="Google Shape;104;p13"/>
          <p:cNvSpPr txBox="1">
            <a:spLocks noGrp="1"/>
          </p:cNvSpPr>
          <p:nvPr>
            <p:ph type="title" idx="7" hasCustomPrompt="1"/>
          </p:nvPr>
        </p:nvSpPr>
        <p:spPr>
          <a:xfrm>
            <a:off x="4572000" y="4074291"/>
            <a:ext cx="734700" cy="457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000"/>
              <a:buNone/>
              <a:defRPr sz="3000">
                <a:solidFill>
                  <a:schemeClr val="accen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05" name="Google Shape;105;p13"/>
          <p:cNvSpPr txBox="1">
            <a:spLocks noGrp="1"/>
          </p:cNvSpPr>
          <p:nvPr>
            <p:ph type="subTitle" idx="1"/>
          </p:nvPr>
        </p:nvSpPr>
        <p:spPr>
          <a:xfrm>
            <a:off x="5522625" y="1256025"/>
            <a:ext cx="2901300" cy="457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400"/>
              <a:buFont typeface="Della Respira"/>
              <a:buNone/>
              <a:defRPr sz="2000">
                <a:latin typeface="Della Respira"/>
                <a:ea typeface="Della Respira"/>
                <a:cs typeface="Della Respira"/>
                <a:sym typeface="Della Respira"/>
              </a:defRPr>
            </a:lvl1pPr>
            <a:lvl2pPr lvl="1"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2pPr>
            <a:lvl3pPr lvl="2"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3pPr>
            <a:lvl4pPr lvl="3"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4pPr>
            <a:lvl5pPr lvl="4"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5pPr>
            <a:lvl6pPr lvl="5"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6pPr>
            <a:lvl7pPr lvl="6"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7pPr>
            <a:lvl8pPr lvl="7"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8pPr>
            <a:lvl9pPr lvl="8"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9pPr>
          </a:lstStyle>
          <a:p>
            <a:endParaRPr/>
          </a:p>
        </p:txBody>
      </p:sp>
      <p:sp>
        <p:nvSpPr>
          <p:cNvPr id="106" name="Google Shape;106;p13"/>
          <p:cNvSpPr txBox="1">
            <a:spLocks noGrp="1"/>
          </p:cNvSpPr>
          <p:nvPr>
            <p:ph type="subTitle" idx="8"/>
          </p:nvPr>
        </p:nvSpPr>
        <p:spPr>
          <a:xfrm>
            <a:off x="5514100" y="1819690"/>
            <a:ext cx="2901300" cy="457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400"/>
              <a:buFont typeface="Della Respira"/>
              <a:buNone/>
              <a:defRPr sz="2000">
                <a:latin typeface="Della Respira"/>
                <a:ea typeface="Della Respira"/>
                <a:cs typeface="Della Respira"/>
                <a:sym typeface="Della Respira"/>
              </a:defRPr>
            </a:lvl1pPr>
            <a:lvl2pPr lvl="1"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2pPr>
            <a:lvl3pPr lvl="2"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3pPr>
            <a:lvl4pPr lvl="3"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4pPr>
            <a:lvl5pPr lvl="4"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5pPr>
            <a:lvl6pPr lvl="5"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6pPr>
            <a:lvl7pPr lvl="6"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7pPr>
            <a:lvl8pPr lvl="7"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8pPr>
            <a:lvl9pPr lvl="8"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9pPr>
          </a:lstStyle>
          <a:p>
            <a:endParaRPr/>
          </a:p>
        </p:txBody>
      </p:sp>
      <p:sp>
        <p:nvSpPr>
          <p:cNvPr id="107" name="Google Shape;107;p13"/>
          <p:cNvSpPr txBox="1">
            <a:spLocks noGrp="1"/>
          </p:cNvSpPr>
          <p:nvPr>
            <p:ph type="subTitle" idx="9"/>
          </p:nvPr>
        </p:nvSpPr>
        <p:spPr>
          <a:xfrm>
            <a:off x="5514100" y="2383355"/>
            <a:ext cx="2901300" cy="457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400"/>
              <a:buFont typeface="Della Respira"/>
              <a:buNone/>
              <a:defRPr sz="2000">
                <a:latin typeface="Della Respira"/>
                <a:ea typeface="Della Respira"/>
                <a:cs typeface="Della Respira"/>
                <a:sym typeface="Della Respira"/>
              </a:defRPr>
            </a:lvl1pPr>
            <a:lvl2pPr lvl="1"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2pPr>
            <a:lvl3pPr lvl="2"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3pPr>
            <a:lvl4pPr lvl="3"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4pPr>
            <a:lvl5pPr lvl="4"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5pPr>
            <a:lvl6pPr lvl="5"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6pPr>
            <a:lvl7pPr lvl="6"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7pPr>
            <a:lvl8pPr lvl="7"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8pPr>
            <a:lvl9pPr lvl="8"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9pPr>
          </a:lstStyle>
          <a:p>
            <a:endParaRPr/>
          </a:p>
        </p:txBody>
      </p:sp>
      <p:sp>
        <p:nvSpPr>
          <p:cNvPr id="108" name="Google Shape;108;p13"/>
          <p:cNvSpPr txBox="1">
            <a:spLocks noGrp="1"/>
          </p:cNvSpPr>
          <p:nvPr>
            <p:ph type="subTitle" idx="13"/>
          </p:nvPr>
        </p:nvSpPr>
        <p:spPr>
          <a:xfrm>
            <a:off x="5522625" y="2947020"/>
            <a:ext cx="2901300" cy="457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400"/>
              <a:buFont typeface="Della Respira"/>
              <a:buNone/>
              <a:defRPr sz="2000">
                <a:latin typeface="Della Respira"/>
                <a:ea typeface="Della Respira"/>
                <a:cs typeface="Della Respira"/>
                <a:sym typeface="Della Respira"/>
              </a:defRPr>
            </a:lvl1pPr>
            <a:lvl2pPr lvl="1"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2pPr>
            <a:lvl3pPr lvl="2"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3pPr>
            <a:lvl4pPr lvl="3"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4pPr>
            <a:lvl5pPr lvl="4"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5pPr>
            <a:lvl6pPr lvl="5"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6pPr>
            <a:lvl7pPr lvl="6"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7pPr>
            <a:lvl8pPr lvl="7"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8pPr>
            <a:lvl9pPr lvl="8"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9pPr>
          </a:lstStyle>
          <a:p>
            <a:endParaRPr/>
          </a:p>
        </p:txBody>
      </p:sp>
      <p:sp>
        <p:nvSpPr>
          <p:cNvPr id="109" name="Google Shape;109;p13"/>
          <p:cNvSpPr txBox="1">
            <a:spLocks noGrp="1"/>
          </p:cNvSpPr>
          <p:nvPr>
            <p:ph type="subTitle" idx="14"/>
          </p:nvPr>
        </p:nvSpPr>
        <p:spPr>
          <a:xfrm>
            <a:off x="5514100" y="3510685"/>
            <a:ext cx="2901300" cy="457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400"/>
              <a:buFont typeface="Della Respira"/>
              <a:buNone/>
              <a:defRPr sz="2000">
                <a:latin typeface="Della Respira"/>
                <a:ea typeface="Della Respira"/>
                <a:cs typeface="Della Respira"/>
                <a:sym typeface="Della Respira"/>
              </a:defRPr>
            </a:lvl1pPr>
            <a:lvl2pPr lvl="1"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2pPr>
            <a:lvl3pPr lvl="2"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3pPr>
            <a:lvl4pPr lvl="3"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4pPr>
            <a:lvl5pPr lvl="4"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5pPr>
            <a:lvl6pPr lvl="5"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6pPr>
            <a:lvl7pPr lvl="6"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7pPr>
            <a:lvl8pPr lvl="7"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8pPr>
            <a:lvl9pPr lvl="8"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9pPr>
          </a:lstStyle>
          <a:p>
            <a:endParaRPr/>
          </a:p>
        </p:txBody>
      </p:sp>
      <p:sp>
        <p:nvSpPr>
          <p:cNvPr id="110" name="Google Shape;110;p13"/>
          <p:cNvSpPr txBox="1">
            <a:spLocks noGrp="1"/>
          </p:cNvSpPr>
          <p:nvPr>
            <p:ph type="subTitle" idx="15"/>
          </p:nvPr>
        </p:nvSpPr>
        <p:spPr>
          <a:xfrm>
            <a:off x="5514100" y="4074350"/>
            <a:ext cx="2901300" cy="457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400"/>
              <a:buFont typeface="Della Respira"/>
              <a:buNone/>
              <a:defRPr sz="2000">
                <a:latin typeface="Della Respira"/>
                <a:ea typeface="Della Respira"/>
                <a:cs typeface="Della Respira"/>
                <a:sym typeface="Della Respira"/>
              </a:defRPr>
            </a:lvl1pPr>
            <a:lvl2pPr lvl="1"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2pPr>
            <a:lvl3pPr lvl="2"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3pPr>
            <a:lvl4pPr lvl="3"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4pPr>
            <a:lvl5pPr lvl="4"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5pPr>
            <a:lvl6pPr lvl="5"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6pPr>
            <a:lvl7pPr lvl="6"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7pPr>
            <a:lvl8pPr lvl="7"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8pPr>
            <a:lvl9pPr lvl="8"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9pPr>
          </a:lstStyle>
          <a:p>
            <a:endParaRPr/>
          </a:p>
        </p:txBody>
      </p:sp>
      <p:cxnSp>
        <p:nvCxnSpPr>
          <p:cNvPr id="111" name="Google Shape;111;p13"/>
          <p:cNvCxnSpPr/>
          <p:nvPr/>
        </p:nvCxnSpPr>
        <p:spPr>
          <a:xfrm>
            <a:off x="8799488" y="-55350"/>
            <a:ext cx="0" cy="5254200"/>
          </a:xfrm>
          <a:prstGeom prst="straightConnector1">
            <a:avLst/>
          </a:prstGeom>
          <a:noFill/>
          <a:ln w="9525" cap="flat" cmpd="sng">
            <a:solidFill>
              <a:schemeClr val="accent2"/>
            </a:solidFill>
            <a:prstDash val="solid"/>
            <a:round/>
            <a:headEnd type="none" w="med" len="med"/>
            <a:tailEnd type="none" w="med" len="med"/>
          </a:ln>
        </p:spPr>
      </p:cxnSp>
      <p:sp>
        <p:nvSpPr>
          <p:cNvPr id="112" name="Google Shape;112;p13"/>
          <p:cNvSpPr>
            <a:spLocks noGrp="1"/>
          </p:cNvSpPr>
          <p:nvPr>
            <p:ph type="pic" idx="16"/>
          </p:nvPr>
        </p:nvSpPr>
        <p:spPr>
          <a:xfrm>
            <a:off x="39505" y="420650"/>
            <a:ext cx="4325100" cy="7909500"/>
          </a:xfrm>
          <a:prstGeom prst="roundRect">
            <a:avLst>
              <a:gd name="adj" fmla="val 50000"/>
            </a:avLst>
          </a:prstGeom>
          <a:noFill/>
          <a:ln>
            <a:noFill/>
          </a:ln>
        </p:spPr>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four columns">
  <p:cSld name="CUSTOM_5">
    <p:spTree>
      <p:nvGrpSpPr>
        <p:cNvPr id="1" name="Shape 132"/>
        <p:cNvGrpSpPr/>
        <p:nvPr/>
      </p:nvGrpSpPr>
      <p:grpSpPr>
        <a:xfrm>
          <a:off x="0" y="0"/>
          <a:ext cx="0" cy="0"/>
          <a:chOff x="0" y="0"/>
          <a:chExt cx="0" cy="0"/>
        </a:xfrm>
      </p:grpSpPr>
      <p:pic>
        <p:nvPicPr>
          <p:cNvPr id="133" name="Google Shape;133;p16"/>
          <p:cNvPicPr preferRelativeResize="0"/>
          <p:nvPr/>
        </p:nvPicPr>
        <p:blipFill>
          <a:blip r:embed="rId2">
            <a:alphaModFix amt="50000"/>
          </a:blip>
          <a:stretch>
            <a:fillRect/>
          </a:stretch>
        </p:blipFill>
        <p:spPr>
          <a:xfrm>
            <a:off x="0" y="0"/>
            <a:ext cx="9144000" cy="5143500"/>
          </a:xfrm>
          <a:prstGeom prst="rect">
            <a:avLst/>
          </a:prstGeom>
          <a:noFill/>
          <a:ln>
            <a:noFill/>
          </a:ln>
        </p:spPr>
      </p:pic>
      <p:sp>
        <p:nvSpPr>
          <p:cNvPr id="134" name="Google Shape;134;p16"/>
          <p:cNvSpPr/>
          <p:nvPr/>
        </p:nvSpPr>
        <p:spPr>
          <a:xfrm>
            <a:off x="179850" y="152100"/>
            <a:ext cx="8784300" cy="4853100"/>
          </a:xfrm>
          <a:prstGeom prst="plaque">
            <a:avLst>
              <a:gd name="adj" fmla="val 3989"/>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16"/>
          <p:cNvSpPr/>
          <p:nvPr/>
        </p:nvSpPr>
        <p:spPr>
          <a:xfrm>
            <a:off x="113189" y="78763"/>
            <a:ext cx="144900" cy="1449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16"/>
          <p:cNvSpPr/>
          <p:nvPr/>
        </p:nvSpPr>
        <p:spPr>
          <a:xfrm>
            <a:off x="113189" y="4918592"/>
            <a:ext cx="144900" cy="1449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16"/>
          <p:cNvSpPr/>
          <p:nvPr/>
        </p:nvSpPr>
        <p:spPr>
          <a:xfrm>
            <a:off x="8889697" y="78763"/>
            <a:ext cx="144900" cy="1449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16"/>
          <p:cNvSpPr/>
          <p:nvPr/>
        </p:nvSpPr>
        <p:spPr>
          <a:xfrm>
            <a:off x="8889697" y="4918592"/>
            <a:ext cx="144900" cy="1449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16"/>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40" name="Google Shape;140;p16"/>
          <p:cNvSpPr txBox="1">
            <a:spLocks noGrp="1"/>
          </p:cNvSpPr>
          <p:nvPr>
            <p:ph type="subTitle" idx="1"/>
          </p:nvPr>
        </p:nvSpPr>
        <p:spPr>
          <a:xfrm>
            <a:off x="719999" y="1840975"/>
            <a:ext cx="2807100" cy="1005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41" name="Google Shape;141;p16"/>
          <p:cNvSpPr txBox="1">
            <a:spLocks noGrp="1"/>
          </p:cNvSpPr>
          <p:nvPr>
            <p:ph type="subTitle" idx="2"/>
          </p:nvPr>
        </p:nvSpPr>
        <p:spPr>
          <a:xfrm>
            <a:off x="5623676" y="1840975"/>
            <a:ext cx="2807100" cy="10059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42" name="Google Shape;142;p16"/>
          <p:cNvSpPr txBox="1">
            <a:spLocks noGrp="1"/>
          </p:cNvSpPr>
          <p:nvPr>
            <p:ph type="subTitle" idx="3"/>
          </p:nvPr>
        </p:nvSpPr>
        <p:spPr>
          <a:xfrm>
            <a:off x="719999" y="3438288"/>
            <a:ext cx="2807100" cy="1005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43" name="Google Shape;143;p16"/>
          <p:cNvSpPr txBox="1">
            <a:spLocks noGrp="1"/>
          </p:cNvSpPr>
          <p:nvPr>
            <p:ph type="subTitle" idx="4"/>
          </p:nvPr>
        </p:nvSpPr>
        <p:spPr>
          <a:xfrm>
            <a:off x="5623676" y="3438288"/>
            <a:ext cx="2807100" cy="10059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44" name="Google Shape;144;p16"/>
          <p:cNvSpPr txBox="1">
            <a:spLocks noGrp="1"/>
          </p:cNvSpPr>
          <p:nvPr>
            <p:ph type="subTitle" idx="5"/>
          </p:nvPr>
        </p:nvSpPr>
        <p:spPr>
          <a:xfrm>
            <a:off x="720000" y="1383775"/>
            <a:ext cx="2807100" cy="457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Della Respira"/>
              <a:buNone/>
              <a:defRPr sz="2000">
                <a:latin typeface="Della Respira"/>
                <a:ea typeface="Della Respira"/>
                <a:cs typeface="Della Respira"/>
                <a:sym typeface="Della Respira"/>
              </a:defRPr>
            </a:lvl1pPr>
            <a:lvl2pPr lvl="1"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2pPr>
            <a:lvl3pPr lvl="2"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3pPr>
            <a:lvl4pPr lvl="3"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4pPr>
            <a:lvl5pPr lvl="4"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5pPr>
            <a:lvl6pPr lvl="5"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6pPr>
            <a:lvl7pPr lvl="6"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7pPr>
            <a:lvl8pPr lvl="7"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8pPr>
            <a:lvl9pPr lvl="8"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9pPr>
          </a:lstStyle>
          <a:p>
            <a:endParaRPr/>
          </a:p>
        </p:txBody>
      </p:sp>
      <p:sp>
        <p:nvSpPr>
          <p:cNvPr id="145" name="Google Shape;145;p16"/>
          <p:cNvSpPr txBox="1">
            <a:spLocks noGrp="1"/>
          </p:cNvSpPr>
          <p:nvPr>
            <p:ph type="subTitle" idx="6"/>
          </p:nvPr>
        </p:nvSpPr>
        <p:spPr>
          <a:xfrm>
            <a:off x="720000" y="2981113"/>
            <a:ext cx="2807100" cy="457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Della Respira"/>
              <a:buNone/>
              <a:defRPr sz="2000">
                <a:latin typeface="Della Respira"/>
                <a:ea typeface="Della Respira"/>
                <a:cs typeface="Della Respira"/>
                <a:sym typeface="Della Respira"/>
              </a:defRPr>
            </a:lvl1pPr>
            <a:lvl2pPr lvl="1"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2pPr>
            <a:lvl3pPr lvl="2"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3pPr>
            <a:lvl4pPr lvl="3"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4pPr>
            <a:lvl5pPr lvl="4"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5pPr>
            <a:lvl6pPr lvl="5"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6pPr>
            <a:lvl7pPr lvl="6"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7pPr>
            <a:lvl8pPr lvl="7"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8pPr>
            <a:lvl9pPr lvl="8"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9pPr>
          </a:lstStyle>
          <a:p>
            <a:endParaRPr/>
          </a:p>
        </p:txBody>
      </p:sp>
      <p:sp>
        <p:nvSpPr>
          <p:cNvPr id="146" name="Google Shape;146;p16"/>
          <p:cNvSpPr txBox="1">
            <a:spLocks noGrp="1"/>
          </p:cNvSpPr>
          <p:nvPr>
            <p:ph type="subTitle" idx="7"/>
          </p:nvPr>
        </p:nvSpPr>
        <p:spPr>
          <a:xfrm>
            <a:off x="5623650" y="1383775"/>
            <a:ext cx="2807100" cy="457200"/>
          </a:xfrm>
          <a:prstGeom prst="rect">
            <a:avLst/>
          </a:prstGeom>
        </p:spPr>
        <p:txBody>
          <a:bodyPr spcFirstLastPara="1" wrap="square" lIns="91425" tIns="91425" rIns="91425" bIns="91425" anchor="b" anchorCtr="0">
            <a:noAutofit/>
          </a:bodyPr>
          <a:lstStyle>
            <a:lvl1pPr lvl="0" algn="r" rtl="0">
              <a:lnSpc>
                <a:spcPct val="100000"/>
              </a:lnSpc>
              <a:spcBef>
                <a:spcPts val="0"/>
              </a:spcBef>
              <a:spcAft>
                <a:spcPts val="0"/>
              </a:spcAft>
              <a:buSzPts val="2400"/>
              <a:buFont typeface="Della Respira"/>
              <a:buNone/>
              <a:defRPr sz="2000">
                <a:latin typeface="Della Respira"/>
                <a:ea typeface="Della Respira"/>
                <a:cs typeface="Della Respira"/>
                <a:sym typeface="Della Respira"/>
              </a:defRPr>
            </a:lvl1pPr>
            <a:lvl2pPr lvl="1"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2pPr>
            <a:lvl3pPr lvl="2"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3pPr>
            <a:lvl4pPr lvl="3"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4pPr>
            <a:lvl5pPr lvl="4"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5pPr>
            <a:lvl6pPr lvl="5"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6pPr>
            <a:lvl7pPr lvl="6"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7pPr>
            <a:lvl8pPr lvl="7"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8pPr>
            <a:lvl9pPr lvl="8"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9pPr>
          </a:lstStyle>
          <a:p>
            <a:endParaRPr/>
          </a:p>
        </p:txBody>
      </p:sp>
      <p:sp>
        <p:nvSpPr>
          <p:cNvPr id="147" name="Google Shape;147;p16"/>
          <p:cNvSpPr txBox="1">
            <a:spLocks noGrp="1"/>
          </p:cNvSpPr>
          <p:nvPr>
            <p:ph type="subTitle" idx="8"/>
          </p:nvPr>
        </p:nvSpPr>
        <p:spPr>
          <a:xfrm>
            <a:off x="5623650" y="2981113"/>
            <a:ext cx="2807100" cy="457200"/>
          </a:xfrm>
          <a:prstGeom prst="rect">
            <a:avLst/>
          </a:prstGeom>
        </p:spPr>
        <p:txBody>
          <a:bodyPr spcFirstLastPara="1" wrap="square" lIns="91425" tIns="91425" rIns="91425" bIns="91425" anchor="b" anchorCtr="0">
            <a:noAutofit/>
          </a:bodyPr>
          <a:lstStyle>
            <a:lvl1pPr lvl="0" algn="r" rtl="0">
              <a:lnSpc>
                <a:spcPct val="100000"/>
              </a:lnSpc>
              <a:spcBef>
                <a:spcPts val="0"/>
              </a:spcBef>
              <a:spcAft>
                <a:spcPts val="0"/>
              </a:spcAft>
              <a:buSzPts val="2400"/>
              <a:buFont typeface="Della Respira"/>
              <a:buNone/>
              <a:defRPr sz="2000">
                <a:latin typeface="Della Respira"/>
                <a:ea typeface="Della Respira"/>
                <a:cs typeface="Della Respira"/>
                <a:sym typeface="Della Respira"/>
              </a:defRPr>
            </a:lvl1pPr>
            <a:lvl2pPr lvl="1"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2pPr>
            <a:lvl3pPr lvl="2"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3pPr>
            <a:lvl4pPr lvl="3"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4pPr>
            <a:lvl5pPr lvl="4"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5pPr>
            <a:lvl6pPr lvl="5"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6pPr>
            <a:lvl7pPr lvl="6"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7pPr>
            <a:lvl8pPr lvl="7"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8pPr>
            <a:lvl9pPr lvl="8" algn="ctr" rtl="0">
              <a:lnSpc>
                <a:spcPct val="100000"/>
              </a:lnSpc>
              <a:spcBef>
                <a:spcPts val="0"/>
              </a:spcBef>
              <a:spcAft>
                <a:spcPts val="0"/>
              </a:spcAft>
              <a:buSzPts val="2400"/>
              <a:buFont typeface="Della Respira"/>
              <a:buNone/>
              <a:defRPr sz="2400">
                <a:latin typeface="Della Respira"/>
                <a:ea typeface="Della Respira"/>
                <a:cs typeface="Della Respira"/>
                <a:sym typeface="Della Respira"/>
              </a:defRPr>
            </a:lvl9pPr>
          </a:lstStyle>
          <a:p>
            <a:endParaRPr/>
          </a:p>
        </p:txBody>
      </p:sp>
      <p:sp>
        <p:nvSpPr>
          <p:cNvPr id="148" name="Google Shape;148;p16"/>
          <p:cNvSpPr>
            <a:spLocks noGrp="1"/>
          </p:cNvSpPr>
          <p:nvPr>
            <p:ph type="pic" idx="9"/>
          </p:nvPr>
        </p:nvSpPr>
        <p:spPr>
          <a:xfrm>
            <a:off x="3630825" y="1299898"/>
            <a:ext cx="1889100" cy="4825500"/>
          </a:xfrm>
          <a:prstGeom prst="roundRect">
            <a:avLst>
              <a:gd name="adj" fmla="val 16667"/>
            </a:avLst>
          </a:prstGeom>
          <a:noFill/>
          <a:ln>
            <a:noFill/>
          </a:ln>
        </p:spPr>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214"/>
        <p:cNvGrpSpPr/>
        <p:nvPr/>
      </p:nvGrpSpPr>
      <p:grpSpPr>
        <a:xfrm>
          <a:off x="0" y="0"/>
          <a:ext cx="0" cy="0"/>
          <a:chOff x="0" y="0"/>
          <a:chExt cx="0" cy="0"/>
        </a:xfrm>
      </p:grpSpPr>
      <p:pic>
        <p:nvPicPr>
          <p:cNvPr id="215" name="Google Shape;215;p22"/>
          <p:cNvPicPr preferRelativeResize="0"/>
          <p:nvPr/>
        </p:nvPicPr>
        <p:blipFill>
          <a:blip r:embed="rId2">
            <a:alphaModFix amt="50000"/>
          </a:blip>
          <a:stretch>
            <a:fillRect/>
          </a:stretch>
        </p:blipFill>
        <p:spPr>
          <a:xfrm>
            <a:off x="0" y="0"/>
            <a:ext cx="9144000" cy="5143500"/>
          </a:xfrm>
          <a:prstGeom prst="rect">
            <a:avLst/>
          </a:prstGeom>
          <a:noFill/>
          <a:ln>
            <a:noFill/>
          </a:ln>
        </p:spPr>
      </p:pic>
      <p:cxnSp>
        <p:nvCxnSpPr>
          <p:cNvPr id="216" name="Google Shape;216;p22"/>
          <p:cNvCxnSpPr/>
          <p:nvPr/>
        </p:nvCxnSpPr>
        <p:spPr>
          <a:xfrm>
            <a:off x="8799488" y="-55350"/>
            <a:ext cx="0" cy="5254200"/>
          </a:xfrm>
          <a:prstGeom prst="straightConnector1">
            <a:avLst/>
          </a:prstGeom>
          <a:noFill/>
          <a:ln w="9525" cap="flat" cmpd="sng">
            <a:solidFill>
              <a:schemeClr val="accent3"/>
            </a:solidFill>
            <a:prstDash val="solid"/>
            <a:round/>
            <a:headEnd type="none" w="med" len="med"/>
            <a:tailEnd type="none" w="med" len="med"/>
          </a:ln>
        </p:spPr>
      </p:cxnSp>
      <p:cxnSp>
        <p:nvCxnSpPr>
          <p:cNvPr id="217" name="Google Shape;217;p22"/>
          <p:cNvCxnSpPr/>
          <p:nvPr/>
        </p:nvCxnSpPr>
        <p:spPr>
          <a:xfrm>
            <a:off x="0" y="304175"/>
            <a:ext cx="9144000" cy="0"/>
          </a:xfrm>
          <a:prstGeom prst="straightConnector1">
            <a:avLst/>
          </a:prstGeom>
          <a:noFill/>
          <a:ln w="9525" cap="flat" cmpd="sng">
            <a:solidFill>
              <a:schemeClr val="accent3"/>
            </a:solidFill>
            <a:prstDash val="solid"/>
            <a:round/>
            <a:headEnd type="none" w="med" len="med"/>
            <a:tailEnd type="none" w="med" len="med"/>
          </a:ln>
        </p:spPr>
      </p:cxnSp>
      <p:cxnSp>
        <p:nvCxnSpPr>
          <p:cNvPr id="218" name="Google Shape;218;p22"/>
          <p:cNvCxnSpPr/>
          <p:nvPr/>
        </p:nvCxnSpPr>
        <p:spPr>
          <a:xfrm>
            <a:off x="0" y="4832400"/>
            <a:ext cx="9144000" cy="0"/>
          </a:xfrm>
          <a:prstGeom prst="straightConnector1">
            <a:avLst/>
          </a:prstGeom>
          <a:noFill/>
          <a:ln w="9525" cap="flat" cmpd="sng">
            <a:solidFill>
              <a:schemeClr val="accent3"/>
            </a:solidFill>
            <a:prstDash val="solid"/>
            <a:round/>
            <a:headEnd type="none" w="med" len="med"/>
            <a:tailEnd type="none" w="med" len="med"/>
          </a:ln>
        </p:spPr>
      </p:cxnSp>
      <p:cxnSp>
        <p:nvCxnSpPr>
          <p:cNvPr id="219" name="Google Shape;219;p22"/>
          <p:cNvCxnSpPr/>
          <p:nvPr/>
        </p:nvCxnSpPr>
        <p:spPr>
          <a:xfrm>
            <a:off x="344513" y="-55350"/>
            <a:ext cx="0" cy="5254200"/>
          </a:xfrm>
          <a:prstGeom prst="straightConnector1">
            <a:avLst/>
          </a:prstGeom>
          <a:noFill/>
          <a:ln w="9525" cap="flat" cmpd="sng">
            <a:solidFill>
              <a:schemeClr val="accent3"/>
            </a:solidFill>
            <a:prstDash val="solid"/>
            <a:round/>
            <a:headEnd type="none" w="med" len="med"/>
            <a:tailEnd type="none" w="med" len="med"/>
          </a:ln>
        </p:spPr>
      </p:cxnSp>
      <p:sp>
        <p:nvSpPr>
          <p:cNvPr id="220" name="Google Shape;220;p22"/>
          <p:cNvSpPr/>
          <p:nvPr/>
        </p:nvSpPr>
        <p:spPr>
          <a:xfrm>
            <a:off x="287450" y="247100"/>
            <a:ext cx="114300" cy="1143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22"/>
          <p:cNvSpPr/>
          <p:nvPr/>
        </p:nvSpPr>
        <p:spPr>
          <a:xfrm>
            <a:off x="8742350" y="247100"/>
            <a:ext cx="114300" cy="1143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22"/>
          <p:cNvSpPr/>
          <p:nvPr/>
        </p:nvSpPr>
        <p:spPr>
          <a:xfrm>
            <a:off x="287450" y="4775250"/>
            <a:ext cx="114300" cy="1143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22"/>
          <p:cNvSpPr/>
          <p:nvPr/>
        </p:nvSpPr>
        <p:spPr>
          <a:xfrm>
            <a:off x="8742350" y="4775250"/>
            <a:ext cx="114300" cy="1143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22"/>
          <p:cNvSpPr/>
          <p:nvPr/>
        </p:nvSpPr>
        <p:spPr>
          <a:xfrm>
            <a:off x="4514950" y="247100"/>
            <a:ext cx="114300" cy="1143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22"/>
          <p:cNvSpPr/>
          <p:nvPr/>
        </p:nvSpPr>
        <p:spPr>
          <a:xfrm>
            <a:off x="4514950" y="4775250"/>
            <a:ext cx="114300" cy="1143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26" name="Google Shape;226;p22"/>
          <p:cNvCxnSpPr>
            <a:stCxn id="224" idx="0"/>
            <a:endCxn id="215" idx="0"/>
          </p:cNvCxnSpPr>
          <p:nvPr/>
        </p:nvCxnSpPr>
        <p:spPr>
          <a:xfrm rot="10800000">
            <a:off x="4572100" y="-100"/>
            <a:ext cx="0" cy="247200"/>
          </a:xfrm>
          <a:prstGeom prst="straightConnector1">
            <a:avLst/>
          </a:prstGeom>
          <a:noFill/>
          <a:ln w="9525" cap="flat" cmpd="sng">
            <a:solidFill>
              <a:schemeClr val="accent3"/>
            </a:solidFill>
            <a:prstDash val="solid"/>
            <a:round/>
            <a:headEnd type="none" w="med" len="med"/>
            <a:tailEnd type="none" w="med" len="med"/>
          </a:ln>
        </p:spPr>
      </p:cxnSp>
      <p:cxnSp>
        <p:nvCxnSpPr>
          <p:cNvPr id="227" name="Google Shape;227;p22"/>
          <p:cNvCxnSpPr>
            <a:stCxn id="225" idx="4"/>
            <a:endCxn id="215" idx="2"/>
          </p:cNvCxnSpPr>
          <p:nvPr/>
        </p:nvCxnSpPr>
        <p:spPr>
          <a:xfrm>
            <a:off x="4572100" y="4889550"/>
            <a:ext cx="0" cy="254100"/>
          </a:xfrm>
          <a:prstGeom prst="straightConnector1">
            <a:avLst/>
          </a:prstGeom>
          <a:noFill/>
          <a:ln w="9525" cap="flat" cmpd="sng">
            <a:solidFill>
              <a:schemeClr val="accent3"/>
            </a:solidFill>
            <a:prstDash val="solid"/>
            <a:round/>
            <a:headEnd type="none" w="med" len="med"/>
            <a:tailEnd type="none" w="med" len="med"/>
          </a:ln>
        </p:spPr>
      </p:cxnSp>
      <p:sp>
        <p:nvSpPr>
          <p:cNvPr id="228" name="Google Shape;228;p22"/>
          <p:cNvSpPr/>
          <p:nvPr/>
        </p:nvSpPr>
        <p:spPr>
          <a:xfrm>
            <a:off x="287450" y="2511175"/>
            <a:ext cx="114300" cy="1143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22"/>
          <p:cNvSpPr/>
          <p:nvPr/>
        </p:nvSpPr>
        <p:spPr>
          <a:xfrm>
            <a:off x="8742350" y="2511175"/>
            <a:ext cx="114300" cy="1143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30" name="Google Shape;230;p22"/>
          <p:cNvCxnSpPr>
            <a:stCxn id="228" idx="2"/>
            <a:endCxn id="215" idx="1"/>
          </p:cNvCxnSpPr>
          <p:nvPr/>
        </p:nvCxnSpPr>
        <p:spPr>
          <a:xfrm flipH="1">
            <a:off x="50" y="2568325"/>
            <a:ext cx="287400" cy="3300"/>
          </a:xfrm>
          <a:prstGeom prst="straightConnector1">
            <a:avLst/>
          </a:prstGeom>
          <a:noFill/>
          <a:ln w="9525" cap="flat" cmpd="sng">
            <a:solidFill>
              <a:schemeClr val="accent3"/>
            </a:solidFill>
            <a:prstDash val="solid"/>
            <a:round/>
            <a:headEnd type="none" w="med" len="med"/>
            <a:tailEnd type="none" w="med" len="med"/>
          </a:ln>
        </p:spPr>
      </p:cxnSp>
      <p:cxnSp>
        <p:nvCxnSpPr>
          <p:cNvPr id="231" name="Google Shape;231;p22"/>
          <p:cNvCxnSpPr>
            <a:stCxn id="229" idx="6"/>
            <a:endCxn id="215" idx="3"/>
          </p:cNvCxnSpPr>
          <p:nvPr/>
        </p:nvCxnSpPr>
        <p:spPr>
          <a:xfrm>
            <a:off x="8856650" y="2568325"/>
            <a:ext cx="287400" cy="3300"/>
          </a:xfrm>
          <a:prstGeom prst="straightConnector1">
            <a:avLst/>
          </a:prstGeom>
          <a:noFill/>
          <a:ln w="9525" cap="flat" cmpd="sng">
            <a:solidFill>
              <a:schemeClr val="accent3"/>
            </a:solidFill>
            <a:prstDash val="solid"/>
            <a:round/>
            <a:headEnd type="none" w="med" len="med"/>
            <a:tailEnd type="none" w="med" len="med"/>
          </a:ln>
        </p:spPr>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232"/>
        <p:cNvGrpSpPr/>
        <p:nvPr/>
      </p:nvGrpSpPr>
      <p:grpSpPr>
        <a:xfrm>
          <a:off x="0" y="0"/>
          <a:ext cx="0" cy="0"/>
          <a:chOff x="0" y="0"/>
          <a:chExt cx="0" cy="0"/>
        </a:xfrm>
      </p:grpSpPr>
      <p:pic>
        <p:nvPicPr>
          <p:cNvPr id="233" name="Google Shape;233;p23"/>
          <p:cNvPicPr preferRelativeResize="0"/>
          <p:nvPr/>
        </p:nvPicPr>
        <p:blipFill>
          <a:blip r:embed="rId2">
            <a:alphaModFix amt="50000"/>
          </a:blip>
          <a:stretch>
            <a:fillRect/>
          </a:stretch>
        </p:blipFill>
        <p:spPr>
          <a:xfrm>
            <a:off x="0" y="0"/>
            <a:ext cx="9144000" cy="5143500"/>
          </a:xfrm>
          <a:prstGeom prst="rect">
            <a:avLst/>
          </a:prstGeom>
          <a:noFill/>
          <a:ln>
            <a:noFill/>
          </a:ln>
        </p:spPr>
      </p:pic>
      <p:sp>
        <p:nvSpPr>
          <p:cNvPr id="234" name="Google Shape;234;p23"/>
          <p:cNvSpPr/>
          <p:nvPr/>
        </p:nvSpPr>
        <p:spPr>
          <a:xfrm>
            <a:off x="179850" y="152100"/>
            <a:ext cx="8784300" cy="5277300"/>
          </a:xfrm>
          <a:prstGeom prst="plaque">
            <a:avLst>
              <a:gd name="adj" fmla="val 3989"/>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23"/>
          <p:cNvSpPr/>
          <p:nvPr/>
        </p:nvSpPr>
        <p:spPr>
          <a:xfrm>
            <a:off x="103650" y="75900"/>
            <a:ext cx="214200" cy="214200"/>
          </a:xfrm>
          <a:prstGeom prst="plaqu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23"/>
          <p:cNvSpPr/>
          <p:nvPr/>
        </p:nvSpPr>
        <p:spPr>
          <a:xfrm>
            <a:off x="8826150" y="75900"/>
            <a:ext cx="214200" cy="214200"/>
          </a:xfrm>
          <a:prstGeom prst="plaqu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lt1"/>
              </a:buClr>
              <a:buSzPts val="3000"/>
              <a:buFont typeface="Della Respira"/>
              <a:buNone/>
              <a:defRPr sz="3000">
                <a:solidFill>
                  <a:schemeClr val="lt1"/>
                </a:solidFill>
                <a:latin typeface="Della Respira"/>
                <a:ea typeface="Della Respira"/>
                <a:cs typeface="Della Respira"/>
                <a:sym typeface="Della Respira"/>
              </a:defRPr>
            </a:lvl1pPr>
            <a:lvl2pPr lvl="1" rtl="0">
              <a:spcBef>
                <a:spcPts val="0"/>
              </a:spcBef>
              <a:spcAft>
                <a:spcPts val="0"/>
              </a:spcAft>
              <a:buClr>
                <a:schemeClr val="lt1"/>
              </a:buClr>
              <a:buSzPts val="3000"/>
              <a:buFont typeface="Raleway"/>
              <a:buNone/>
              <a:defRPr sz="3000" b="1">
                <a:solidFill>
                  <a:schemeClr val="lt1"/>
                </a:solidFill>
                <a:latin typeface="Raleway"/>
                <a:ea typeface="Raleway"/>
                <a:cs typeface="Raleway"/>
                <a:sym typeface="Raleway"/>
              </a:defRPr>
            </a:lvl2pPr>
            <a:lvl3pPr lvl="2" rtl="0">
              <a:spcBef>
                <a:spcPts val="0"/>
              </a:spcBef>
              <a:spcAft>
                <a:spcPts val="0"/>
              </a:spcAft>
              <a:buClr>
                <a:schemeClr val="lt1"/>
              </a:buClr>
              <a:buSzPts val="3000"/>
              <a:buFont typeface="Raleway"/>
              <a:buNone/>
              <a:defRPr sz="3000" b="1">
                <a:solidFill>
                  <a:schemeClr val="lt1"/>
                </a:solidFill>
                <a:latin typeface="Raleway"/>
                <a:ea typeface="Raleway"/>
                <a:cs typeface="Raleway"/>
                <a:sym typeface="Raleway"/>
              </a:defRPr>
            </a:lvl3pPr>
            <a:lvl4pPr lvl="3" rtl="0">
              <a:spcBef>
                <a:spcPts val="0"/>
              </a:spcBef>
              <a:spcAft>
                <a:spcPts val="0"/>
              </a:spcAft>
              <a:buClr>
                <a:schemeClr val="lt1"/>
              </a:buClr>
              <a:buSzPts val="3000"/>
              <a:buFont typeface="Raleway"/>
              <a:buNone/>
              <a:defRPr sz="3000" b="1">
                <a:solidFill>
                  <a:schemeClr val="lt1"/>
                </a:solidFill>
                <a:latin typeface="Raleway"/>
                <a:ea typeface="Raleway"/>
                <a:cs typeface="Raleway"/>
                <a:sym typeface="Raleway"/>
              </a:defRPr>
            </a:lvl4pPr>
            <a:lvl5pPr lvl="4" rtl="0">
              <a:spcBef>
                <a:spcPts val="0"/>
              </a:spcBef>
              <a:spcAft>
                <a:spcPts val="0"/>
              </a:spcAft>
              <a:buClr>
                <a:schemeClr val="lt1"/>
              </a:buClr>
              <a:buSzPts val="3000"/>
              <a:buFont typeface="Raleway"/>
              <a:buNone/>
              <a:defRPr sz="3000" b="1">
                <a:solidFill>
                  <a:schemeClr val="lt1"/>
                </a:solidFill>
                <a:latin typeface="Raleway"/>
                <a:ea typeface="Raleway"/>
                <a:cs typeface="Raleway"/>
                <a:sym typeface="Raleway"/>
              </a:defRPr>
            </a:lvl5pPr>
            <a:lvl6pPr lvl="5" rtl="0">
              <a:spcBef>
                <a:spcPts val="0"/>
              </a:spcBef>
              <a:spcAft>
                <a:spcPts val="0"/>
              </a:spcAft>
              <a:buClr>
                <a:schemeClr val="lt1"/>
              </a:buClr>
              <a:buSzPts val="3000"/>
              <a:buFont typeface="Raleway"/>
              <a:buNone/>
              <a:defRPr sz="3000" b="1">
                <a:solidFill>
                  <a:schemeClr val="lt1"/>
                </a:solidFill>
                <a:latin typeface="Raleway"/>
                <a:ea typeface="Raleway"/>
                <a:cs typeface="Raleway"/>
                <a:sym typeface="Raleway"/>
              </a:defRPr>
            </a:lvl6pPr>
            <a:lvl7pPr lvl="6" rtl="0">
              <a:spcBef>
                <a:spcPts val="0"/>
              </a:spcBef>
              <a:spcAft>
                <a:spcPts val="0"/>
              </a:spcAft>
              <a:buClr>
                <a:schemeClr val="lt1"/>
              </a:buClr>
              <a:buSzPts val="3000"/>
              <a:buFont typeface="Raleway"/>
              <a:buNone/>
              <a:defRPr sz="3000" b="1">
                <a:solidFill>
                  <a:schemeClr val="lt1"/>
                </a:solidFill>
                <a:latin typeface="Raleway"/>
                <a:ea typeface="Raleway"/>
                <a:cs typeface="Raleway"/>
                <a:sym typeface="Raleway"/>
              </a:defRPr>
            </a:lvl7pPr>
            <a:lvl8pPr lvl="7" rtl="0">
              <a:spcBef>
                <a:spcPts val="0"/>
              </a:spcBef>
              <a:spcAft>
                <a:spcPts val="0"/>
              </a:spcAft>
              <a:buClr>
                <a:schemeClr val="lt1"/>
              </a:buClr>
              <a:buSzPts val="3000"/>
              <a:buFont typeface="Raleway"/>
              <a:buNone/>
              <a:defRPr sz="3000" b="1">
                <a:solidFill>
                  <a:schemeClr val="lt1"/>
                </a:solidFill>
                <a:latin typeface="Raleway"/>
                <a:ea typeface="Raleway"/>
                <a:cs typeface="Raleway"/>
                <a:sym typeface="Raleway"/>
              </a:defRPr>
            </a:lvl8pPr>
            <a:lvl9pPr lvl="8" rtl="0">
              <a:spcBef>
                <a:spcPts val="0"/>
              </a:spcBef>
              <a:spcAft>
                <a:spcPts val="0"/>
              </a:spcAft>
              <a:buClr>
                <a:schemeClr val="lt1"/>
              </a:buClr>
              <a:buSzPts val="3000"/>
              <a:buFont typeface="Raleway"/>
              <a:buNone/>
              <a:defRPr sz="3000" b="1">
                <a:solidFill>
                  <a:schemeClr val="lt1"/>
                </a:solidFill>
                <a:latin typeface="Raleway"/>
                <a:ea typeface="Raleway"/>
                <a:cs typeface="Raleway"/>
                <a:sym typeface="Raleway"/>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lt1"/>
              </a:buClr>
              <a:buSzPts val="1200"/>
              <a:buFont typeface="DM Sans Medium"/>
              <a:buChar char="●"/>
              <a:defRPr sz="1200">
                <a:solidFill>
                  <a:schemeClr val="lt1"/>
                </a:solidFill>
                <a:latin typeface="DM Sans Medium"/>
                <a:ea typeface="DM Sans Medium"/>
                <a:cs typeface="DM Sans Medium"/>
                <a:sym typeface="DM Sans Medium"/>
              </a:defRPr>
            </a:lvl1pPr>
            <a:lvl2pPr marL="914400" lvl="1" indent="-304800">
              <a:lnSpc>
                <a:spcPct val="100000"/>
              </a:lnSpc>
              <a:spcBef>
                <a:spcPts val="0"/>
              </a:spcBef>
              <a:spcAft>
                <a:spcPts val="0"/>
              </a:spcAft>
              <a:buClr>
                <a:schemeClr val="lt1"/>
              </a:buClr>
              <a:buSzPts val="1200"/>
              <a:buFont typeface="DM Sans Medium"/>
              <a:buChar char="○"/>
              <a:defRPr sz="1200">
                <a:solidFill>
                  <a:schemeClr val="lt1"/>
                </a:solidFill>
                <a:latin typeface="DM Sans Medium"/>
                <a:ea typeface="DM Sans Medium"/>
                <a:cs typeface="DM Sans Medium"/>
                <a:sym typeface="DM Sans Medium"/>
              </a:defRPr>
            </a:lvl2pPr>
            <a:lvl3pPr marL="1371600" lvl="2" indent="-304800">
              <a:lnSpc>
                <a:spcPct val="100000"/>
              </a:lnSpc>
              <a:spcBef>
                <a:spcPts val="0"/>
              </a:spcBef>
              <a:spcAft>
                <a:spcPts val="0"/>
              </a:spcAft>
              <a:buClr>
                <a:schemeClr val="lt1"/>
              </a:buClr>
              <a:buSzPts val="1200"/>
              <a:buFont typeface="DM Sans Medium"/>
              <a:buChar char="■"/>
              <a:defRPr sz="1200">
                <a:solidFill>
                  <a:schemeClr val="lt1"/>
                </a:solidFill>
                <a:latin typeface="DM Sans Medium"/>
                <a:ea typeface="DM Sans Medium"/>
                <a:cs typeface="DM Sans Medium"/>
                <a:sym typeface="DM Sans Medium"/>
              </a:defRPr>
            </a:lvl3pPr>
            <a:lvl4pPr marL="1828800" lvl="3" indent="-304800">
              <a:lnSpc>
                <a:spcPct val="100000"/>
              </a:lnSpc>
              <a:spcBef>
                <a:spcPts val="0"/>
              </a:spcBef>
              <a:spcAft>
                <a:spcPts val="0"/>
              </a:spcAft>
              <a:buClr>
                <a:schemeClr val="lt1"/>
              </a:buClr>
              <a:buSzPts val="1200"/>
              <a:buFont typeface="DM Sans Medium"/>
              <a:buChar char="●"/>
              <a:defRPr sz="1200">
                <a:solidFill>
                  <a:schemeClr val="lt1"/>
                </a:solidFill>
                <a:latin typeface="DM Sans Medium"/>
                <a:ea typeface="DM Sans Medium"/>
                <a:cs typeface="DM Sans Medium"/>
                <a:sym typeface="DM Sans Medium"/>
              </a:defRPr>
            </a:lvl4pPr>
            <a:lvl5pPr marL="2286000" lvl="4" indent="-304800">
              <a:lnSpc>
                <a:spcPct val="100000"/>
              </a:lnSpc>
              <a:spcBef>
                <a:spcPts val="0"/>
              </a:spcBef>
              <a:spcAft>
                <a:spcPts val="0"/>
              </a:spcAft>
              <a:buClr>
                <a:schemeClr val="lt1"/>
              </a:buClr>
              <a:buSzPts val="1200"/>
              <a:buFont typeface="DM Sans Medium"/>
              <a:buChar char="○"/>
              <a:defRPr sz="1200">
                <a:solidFill>
                  <a:schemeClr val="lt1"/>
                </a:solidFill>
                <a:latin typeface="DM Sans Medium"/>
                <a:ea typeface="DM Sans Medium"/>
                <a:cs typeface="DM Sans Medium"/>
                <a:sym typeface="DM Sans Medium"/>
              </a:defRPr>
            </a:lvl5pPr>
            <a:lvl6pPr marL="2743200" lvl="5" indent="-304800">
              <a:lnSpc>
                <a:spcPct val="100000"/>
              </a:lnSpc>
              <a:spcBef>
                <a:spcPts val="0"/>
              </a:spcBef>
              <a:spcAft>
                <a:spcPts val="0"/>
              </a:spcAft>
              <a:buClr>
                <a:schemeClr val="lt1"/>
              </a:buClr>
              <a:buSzPts val="1200"/>
              <a:buFont typeface="DM Sans Medium"/>
              <a:buChar char="■"/>
              <a:defRPr sz="1200">
                <a:solidFill>
                  <a:schemeClr val="lt1"/>
                </a:solidFill>
                <a:latin typeface="DM Sans Medium"/>
                <a:ea typeface="DM Sans Medium"/>
                <a:cs typeface="DM Sans Medium"/>
                <a:sym typeface="DM Sans Medium"/>
              </a:defRPr>
            </a:lvl6pPr>
            <a:lvl7pPr marL="3200400" lvl="6" indent="-304800">
              <a:lnSpc>
                <a:spcPct val="100000"/>
              </a:lnSpc>
              <a:spcBef>
                <a:spcPts val="0"/>
              </a:spcBef>
              <a:spcAft>
                <a:spcPts val="0"/>
              </a:spcAft>
              <a:buClr>
                <a:schemeClr val="lt1"/>
              </a:buClr>
              <a:buSzPts val="1200"/>
              <a:buFont typeface="DM Sans Medium"/>
              <a:buChar char="●"/>
              <a:defRPr sz="1200">
                <a:solidFill>
                  <a:schemeClr val="lt1"/>
                </a:solidFill>
                <a:latin typeface="DM Sans Medium"/>
                <a:ea typeface="DM Sans Medium"/>
                <a:cs typeface="DM Sans Medium"/>
                <a:sym typeface="DM Sans Medium"/>
              </a:defRPr>
            </a:lvl7pPr>
            <a:lvl8pPr marL="3657600" lvl="7" indent="-304800">
              <a:lnSpc>
                <a:spcPct val="100000"/>
              </a:lnSpc>
              <a:spcBef>
                <a:spcPts val="0"/>
              </a:spcBef>
              <a:spcAft>
                <a:spcPts val="0"/>
              </a:spcAft>
              <a:buClr>
                <a:schemeClr val="lt1"/>
              </a:buClr>
              <a:buSzPts val="1200"/>
              <a:buFont typeface="DM Sans Medium"/>
              <a:buChar char="○"/>
              <a:defRPr sz="1200">
                <a:solidFill>
                  <a:schemeClr val="lt1"/>
                </a:solidFill>
                <a:latin typeface="DM Sans Medium"/>
                <a:ea typeface="DM Sans Medium"/>
                <a:cs typeface="DM Sans Medium"/>
                <a:sym typeface="DM Sans Medium"/>
              </a:defRPr>
            </a:lvl8pPr>
            <a:lvl9pPr marL="4114800" lvl="8" indent="-304800">
              <a:lnSpc>
                <a:spcPct val="100000"/>
              </a:lnSpc>
              <a:spcBef>
                <a:spcPts val="0"/>
              </a:spcBef>
              <a:spcAft>
                <a:spcPts val="0"/>
              </a:spcAft>
              <a:buClr>
                <a:schemeClr val="lt1"/>
              </a:buClr>
              <a:buSzPts val="1200"/>
              <a:buFont typeface="DM Sans Medium"/>
              <a:buChar char="■"/>
              <a:defRPr sz="1200">
                <a:solidFill>
                  <a:schemeClr val="lt1"/>
                </a:solidFill>
                <a:latin typeface="DM Sans Medium"/>
                <a:ea typeface="DM Sans Medium"/>
                <a:cs typeface="DM Sans Medium"/>
                <a:sym typeface="DM Sans Medium"/>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3" r:id="rId4"/>
    <p:sldLayoutId id="2147483654" r:id="rId5"/>
    <p:sldLayoutId id="2147483655" r:id="rId6"/>
    <p:sldLayoutId id="2147483656" r:id="rId7"/>
    <p:sldLayoutId id="2147483658" r:id="rId8"/>
    <p:sldLayoutId id="2147483659" r:id="rId9"/>
    <p:sldLayoutId id="2147483662" r:id="rId10"/>
    <p:sldLayoutId id="2147483668" r:id="rId11"/>
    <p:sldLayoutId id="2147483669" r:id="rId12"/>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3.xml"/><Relationship Id="rId4" Type="http://schemas.openxmlformats.org/officeDocument/2006/relationships/image" Target="../media/image10.jpg"/></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image" Target="../media/image10.jpg"/></Relationships>
</file>

<file path=ppt/slides/_rels/slide9.xml.rels><?xml version="1.0" encoding="UTF-8" standalone="yes"?>
<Relationships xmlns="http://schemas.openxmlformats.org/package/2006/relationships"><Relationship Id="rId3" Type="http://schemas.openxmlformats.org/officeDocument/2006/relationships/hyperlink" Target="https://www.statista.com/statistics/1005248/the-body-shop-revenue-worldwide/#:~:text=The%20revenue%20of%20the%20British,compared%20to%20the%20previous%20year" TargetMode="External"/><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hyperlink" Target="https://careers.thebodyshop.com/content/About-Us-The-Body-Shop/?locale=en_GB"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46"/>
        <p:cNvGrpSpPr/>
        <p:nvPr/>
      </p:nvGrpSpPr>
      <p:grpSpPr>
        <a:xfrm>
          <a:off x="0" y="0"/>
          <a:ext cx="0" cy="0"/>
          <a:chOff x="0" y="0"/>
          <a:chExt cx="0" cy="0"/>
        </a:xfrm>
      </p:grpSpPr>
      <p:pic>
        <p:nvPicPr>
          <p:cNvPr id="247" name="Google Shape;247;p27"/>
          <p:cNvPicPr preferRelativeResize="0">
            <a:picLocks noGrp="1"/>
          </p:cNvPicPr>
          <p:nvPr>
            <p:ph type="pic" idx="2"/>
          </p:nvPr>
        </p:nvPicPr>
        <p:blipFill rotWithShape="1">
          <a:blip r:embed="rId3">
            <a:alphaModFix/>
          </a:blip>
          <a:srcRect l="19384" t="1477" r="44096"/>
          <a:stretch/>
        </p:blipFill>
        <p:spPr>
          <a:xfrm>
            <a:off x="6390400" y="462450"/>
            <a:ext cx="2342400" cy="4218600"/>
          </a:xfrm>
          <a:prstGeom prst="rect">
            <a:avLst/>
          </a:prstGeom>
        </p:spPr>
      </p:pic>
      <p:sp>
        <p:nvSpPr>
          <p:cNvPr id="248" name="Google Shape;248;p27"/>
          <p:cNvSpPr txBox="1">
            <a:spLocks noGrp="1"/>
          </p:cNvSpPr>
          <p:nvPr>
            <p:ph type="ctrTitle"/>
          </p:nvPr>
        </p:nvSpPr>
        <p:spPr>
          <a:xfrm>
            <a:off x="259080" y="539500"/>
            <a:ext cx="6131319" cy="2720700"/>
          </a:xfrm>
          <a:prstGeom prst="rect">
            <a:avLst/>
          </a:prstGeom>
        </p:spPr>
        <p:txBody>
          <a:bodyPr spcFirstLastPara="1" wrap="square" lIns="91425" tIns="91425" rIns="91425" bIns="91425" anchor="t" anchorCtr="0">
            <a:noAutofit/>
          </a:bodyPr>
          <a:lstStyle/>
          <a:p>
            <a:r>
              <a:rPr lang="en-IN" sz="3000" b="1" dirty="0"/>
              <a:t>Certificate of Higher Education in Employability Skills </a:t>
            </a:r>
            <a:br>
              <a:rPr lang="en-IN" sz="3000" dirty="0"/>
            </a:br>
            <a:r>
              <a:rPr lang="en-IN" sz="3000" b="1" dirty="0"/>
              <a:t>Title: A SWOT Analysis of The Body Shop</a:t>
            </a:r>
            <a:br>
              <a:rPr lang="en-IN" sz="2000" dirty="0"/>
            </a:br>
            <a:br>
              <a:rPr lang="en-IN" sz="2000" dirty="0"/>
            </a:br>
            <a:endParaRPr sz="2000" dirty="0">
              <a:solidFill>
                <a:schemeClr val="accent3"/>
              </a:solidFill>
            </a:endParaRPr>
          </a:p>
        </p:txBody>
      </p:sp>
      <p:sp>
        <p:nvSpPr>
          <p:cNvPr id="249" name="Google Shape;249;p27"/>
          <p:cNvSpPr txBox="1">
            <a:spLocks noGrp="1"/>
          </p:cNvSpPr>
          <p:nvPr>
            <p:ph type="subTitle" idx="1"/>
          </p:nvPr>
        </p:nvSpPr>
        <p:spPr>
          <a:xfrm>
            <a:off x="713225" y="3955925"/>
            <a:ext cx="2612100" cy="6843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b="1" dirty="0"/>
              <a:t>Student Name: Michaela Stoean-Cristea</a:t>
            </a:r>
          </a:p>
          <a:p>
            <a:pPr marL="0" lvl="0" indent="0" algn="l" rtl="0">
              <a:spcBef>
                <a:spcPts val="0"/>
              </a:spcBef>
              <a:spcAft>
                <a:spcPts val="0"/>
              </a:spcAft>
              <a:buNone/>
            </a:pPr>
            <a:r>
              <a:rPr lang="en" b="1" dirty="0"/>
              <a:t>Student ID</a:t>
            </a:r>
            <a:r>
              <a:rPr lang="en" b="1"/>
              <a:t>: 2325709</a:t>
            </a:r>
            <a:endParaRPr b="1" dirty="0"/>
          </a:p>
        </p:txBody>
      </p:sp>
      <p:sp>
        <p:nvSpPr>
          <p:cNvPr id="250" name="Google Shape;250;p27"/>
          <p:cNvSpPr/>
          <p:nvPr/>
        </p:nvSpPr>
        <p:spPr>
          <a:xfrm>
            <a:off x="4399450" y="2203775"/>
            <a:ext cx="4075200" cy="2662200"/>
          </a:xfrm>
          <a:prstGeom prst="roundRect">
            <a:avLst>
              <a:gd name="adj" fmla="val 50000"/>
            </a:avLst>
          </a:prstGeom>
          <a:solidFill>
            <a:schemeClr val="dk1"/>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51" name="Google Shape;251;p27"/>
          <p:cNvCxnSpPr>
            <a:stCxn id="250" idx="1"/>
          </p:cNvCxnSpPr>
          <p:nvPr/>
        </p:nvCxnSpPr>
        <p:spPr>
          <a:xfrm rot="10800000">
            <a:off x="839950" y="3534875"/>
            <a:ext cx="3559500" cy="0"/>
          </a:xfrm>
          <a:prstGeom prst="straightConnector1">
            <a:avLst/>
          </a:prstGeom>
          <a:noFill/>
          <a:ln w="9525" cap="flat" cmpd="sng">
            <a:solidFill>
              <a:schemeClr val="accent3"/>
            </a:solidFill>
            <a:prstDash val="solid"/>
            <a:round/>
            <a:headEnd type="none" w="med" len="med"/>
            <a:tailEnd type="none" w="med" len="med"/>
          </a:ln>
        </p:spPr>
      </p:cxnSp>
      <p:sp>
        <p:nvSpPr>
          <p:cNvPr id="252" name="Google Shape;252;p27"/>
          <p:cNvSpPr/>
          <p:nvPr/>
        </p:nvSpPr>
        <p:spPr>
          <a:xfrm>
            <a:off x="713225" y="3427775"/>
            <a:ext cx="214200" cy="214200"/>
          </a:xfrm>
          <a:prstGeom prst="plaque">
            <a:avLst>
              <a:gd name="adj" fmla="val 50000"/>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27"/>
          <p:cNvSpPr/>
          <p:nvPr/>
        </p:nvSpPr>
        <p:spPr>
          <a:xfrm>
            <a:off x="5972563" y="808600"/>
            <a:ext cx="841800" cy="841800"/>
          </a:xfrm>
          <a:prstGeom prst="ellipse">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27"/>
          <p:cNvSpPr/>
          <p:nvPr/>
        </p:nvSpPr>
        <p:spPr>
          <a:xfrm>
            <a:off x="6156763" y="992800"/>
            <a:ext cx="473400" cy="473400"/>
          </a:xfrm>
          <a:prstGeom prst="plaque">
            <a:avLst>
              <a:gd name="adj" fmla="val 50000"/>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55" name="Google Shape;255;p27"/>
          <p:cNvPicPr preferRelativeResize="0">
            <a:picLocks noGrp="1"/>
          </p:cNvPicPr>
          <p:nvPr>
            <p:ph type="pic" idx="3"/>
          </p:nvPr>
        </p:nvPicPr>
        <p:blipFill rotWithShape="1">
          <a:blip r:embed="rId4">
            <a:alphaModFix/>
          </a:blip>
          <a:srcRect t="2615" b="2615"/>
          <a:stretch/>
        </p:blipFill>
        <p:spPr>
          <a:xfrm>
            <a:off x="4537600" y="2333225"/>
            <a:ext cx="3799200" cy="2403300"/>
          </a:xfrm>
          <a:prstGeom prst="roundRect">
            <a:avLst>
              <a:gd name="adj" fmla="val 16667"/>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68"/>
        <p:cNvGrpSpPr/>
        <p:nvPr/>
      </p:nvGrpSpPr>
      <p:grpSpPr>
        <a:xfrm>
          <a:off x="0" y="0"/>
          <a:ext cx="0" cy="0"/>
          <a:chOff x="0" y="0"/>
          <a:chExt cx="0" cy="0"/>
        </a:xfrm>
      </p:grpSpPr>
      <p:pic>
        <p:nvPicPr>
          <p:cNvPr id="269" name="Google Shape;269;p29"/>
          <p:cNvPicPr preferRelativeResize="0">
            <a:picLocks noGrp="1"/>
          </p:cNvPicPr>
          <p:nvPr>
            <p:ph type="pic" idx="16"/>
          </p:nvPr>
        </p:nvPicPr>
        <p:blipFill rotWithShape="1">
          <a:blip r:embed="rId3">
            <a:alphaModFix/>
          </a:blip>
          <a:srcRect l="28358" r="20839" b="-39101"/>
          <a:stretch/>
        </p:blipFill>
        <p:spPr>
          <a:xfrm>
            <a:off x="39505" y="420650"/>
            <a:ext cx="4325100" cy="7909500"/>
          </a:xfrm>
          <a:prstGeom prst="roundRect">
            <a:avLst>
              <a:gd name="adj" fmla="val 50000"/>
            </a:avLst>
          </a:prstGeom>
          <a:noFill/>
        </p:spPr>
      </p:pic>
      <p:sp>
        <p:nvSpPr>
          <p:cNvPr id="270" name="Google Shape;270;p29"/>
          <p:cNvSpPr txBox="1">
            <a:spLocks noGrp="1"/>
          </p:cNvSpPr>
          <p:nvPr>
            <p:ph type="title"/>
          </p:nvPr>
        </p:nvSpPr>
        <p:spPr>
          <a:xfrm>
            <a:off x="4578775" y="445025"/>
            <a:ext cx="38451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b="1" dirty="0"/>
              <a:t>Table of contents</a:t>
            </a:r>
            <a:endParaRPr b="1" dirty="0"/>
          </a:p>
        </p:txBody>
      </p:sp>
      <p:sp>
        <p:nvSpPr>
          <p:cNvPr id="271" name="Google Shape;271;p29"/>
          <p:cNvSpPr txBox="1">
            <a:spLocks noGrp="1"/>
          </p:cNvSpPr>
          <p:nvPr>
            <p:ph type="title" idx="2"/>
          </p:nvPr>
        </p:nvSpPr>
        <p:spPr>
          <a:xfrm>
            <a:off x="4578775" y="1256033"/>
            <a:ext cx="7347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000" dirty="0"/>
              <a:t>01</a:t>
            </a:r>
            <a:endParaRPr sz="2000" dirty="0"/>
          </a:p>
        </p:txBody>
      </p:sp>
      <p:sp>
        <p:nvSpPr>
          <p:cNvPr id="272" name="Google Shape;272;p29"/>
          <p:cNvSpPr txBox="1">
            <a:spLocks noGrp="1"/>
          </p:cNvSpPr>
          <p:nvPr>
            <p:ph type="title" idx="3"/>
          </p:nvPr>
        </p:nvSpPr>
        <p:spPr>
          <a:xfrm>
            <a:off x="4578775" y="2946988"/>
            <a:ext cx="7347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000" dirty="0"/>
              <a:t>04</a:t>
            </a:r>
            <a:endParaRPr sz="2000" dirty="0"/>
          </a:p>
        </p:txBody>
      </p:sp>
      <p:sp>
        <p:nvSpPr>
          <p:cNvPr id="273" name="Google Shape;273;p29"/>
          <p:cNvSpPr txBox="1">
            <a:spLocks noGrp="1"/>
          </p:cNvSpPr>
          <p:nvPr>
            <p:ph type="title" idx="4"/>
          </p:nvPr>
        </p:nvSpPr>
        <p:spPr>
          <a:xfrm>
            <a:off x="4572000" y="1819685"/>
            <a:ext cx="7347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000" dirty="0"/>
              <a:t>02</a:t>
            </a:r>
            <a:endParaRPr sz="2000" dirty="0"/>
          </a:p>
        </p:txBody>
      </p:sp>
      <p:sp>
        <p:nvSpPr>
          <p:cNvPr id="274" name="Google Shape;274;p29"/>
          <p:cNvSpPr txBox="1">
            <a:spLocks noGrp="1"/>
          </p:cNvSpPr>
          <p:nvPr>
            <p:ph type="title" idx="5"/>
          </p:nvPr>
        </p:nvSpPr>
        <p:spPr>
          <a:xfrm>
            <a:off x="4572000" y="3510640"/>
            <a:ext cx="7347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000" dirty="0"/>
              <a:t>05</a:t>
            </a:r>
            <a:endParaRPr sz="2000" dirty="0"/>
          </a:p>
        </p:txBody>
      </p:sp>
      <p:sp>
        <p:nvSpPr>
          <p:cNvPr id="275" name="Google Shape;275;p29"/>
          <p:cNvSpPr txBox="1">
            <a:spLocks noGrp="1"/>
          </p:cNvSpPr>
          <p:nvPr>
            <p:ph type="title" idx="6"/>
          </p:nvPr>
        </p:nvSpPr>
        <p:spPr>
          <a:xfrm>
            <a:off x="4572000" y="2383336"/>
            <a:ext cx="7347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000" dirty="0"/>
              <a:t>03</a:t>
            </a:r>
            <a:endParaRPr sz="2000" dirty="0"/>
          </a:p>
        </p:txBody>
      </p:sp>
      <p:sp>
        <p:nvSpPr>
          <p:cNvPr id="276" name="Google Shape;276;p29"/>
          <p:cNvSpPr txBox="1">
            <a:spLocks noGrp="1"/>
          </p:cNvSpPr>
          <p:nvPr>
            <p:ph type="title" idx="7"/>
          </p:nvPr>
        </p:nvSpPr>
        <p:spPr>
          <a:xfrm>
            <a:off x="4572000" y="4074291"/>
            <a:ext cx="7347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000" dirty="0"/>
              <a:t>06</a:t>
            </a:r>
            <a:endParaRPr sz="2000" dirty="0"/>
          </a:p>
        </p:txBody>
      </p:sp>
      <p:sp>
        <p:nvSpPr>
          <p:cNvPr id="277" name="Google Shape;277;p29"/>
          <p:cNvSpPr txBox="1">
            <a:spLocks noGrp="1"/>
          </p:cNvSpPr>
          <p:nvPr>
            <p:ph type="subTitle" idx="1"/>
          </p:nvPr>
        </p:nvSpPr>
        <p:spPr>
          <a:xfrm>
            <a:off x="5522625" y="1256025"/>
            <a:ext cx="2901300" cy="457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500" dirty="0"/>
              <a:t>Introduction</a:t>
            </a:r>
            <a:endParaRPr sz="1500" dirty="0"/>
          </a:p>
        </p:txBody>
      </p:sp>
      <p:sp>
        <p:nvSpPr>
          <p:cNvPr id="278" name="Google Shape;278;p29"/>
          <p:cNvSpPr txBox="1">
            <a:spLocks noGrp="1"/>
          </p:cNvSpPr>
          <p:nvPr>
            <p:ph type="subTitle" idx="8"/>
          </p:nvPr>
        </p:nvSpPr>
        <p:spPr>
          <a:xfrm>
            <a:off x="5514100" y="1819690"/>
            <a:ext cx="2901300" cy="457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500" dirty="0"/>
              <a:t>Definition of SWOT Analysis</a:t>
            </a:r>
            <a:endParaRPr sz="1500" dirty="0"/>
          </a:p>
        </p:txBody>
      </p:sp>
      <p:sp>
        <p:nvSpPr>
          <p:cNvPr id="279" name="Google Shape;279;p29"/>
          <p:cNvSpPr txBox="1">
            <a:spLocks noGrp="1"/>
          </p:cNvSpPr>
          <p:nvPr>
            <p:ph type="subTitle" idx="9"/>
          </p:nvPr>
        </p:nvSpPr>
        <p:spPr>
          <a:xfrm>
            <a:off x="5514100" y="2383355"/>
            <a:ext cx="3218420" cy="329365"/>
          </a:xfrm>
          <a:prstGeom prst="rect">
            <a:avLst/>
          </a:prstGeom>
        </p:spPr>
        <p:txBody>
          <a:bodyPr spcFirstLastPara="1" wrap="square" lIns="91425" tIns="91425" rIns="91425" bIns="91425" anchor="t" anchorCtr="0">
            <a:noAutofit/>
          </a:bodyPr>
          <a:lstStyle/>
          <a:p>
            <a:pPr marL="0" lvl="0" indent="0"/>
            <a:r>
              <a:rPr lang="en-IN" sz="1500" dirty="0"/>
              <a:t>Summary of The Body Shop </a:t>
            </a:r>
            <a:endParaRPr sz="1500" dirty="0"/>
          </a:p>
        </p:txBody>
      </p:sp>
      <p:sp>
        <p:nvSpPr>
          <p:cNvPr id="280" name="Google Shape;280;p29"/>
          <p:cNvSpPr txBox="1">
            <a:spLocks noGrp="1"/>
          </p:cNvSpPr>
          <p:nvPr>
            <p:ph type="subTitle" idx="13"/>
          </p:nvPr>
        </p:nvSpPr>
        <p:spPr>
          <a:xfrm>
            <a:off x="5522624" y="2947020"/>
            <a:ext cx="3331816" cy="435830"/>
          </a:xfrm>
          <a:prstGeom prst="rect">
            <a:avLst/>
          </a:prstGeom>
        </p:spPr>
        <p:txBody>
          <a:bodyPr spcFirstLastPara="1" wrap="square" lIns="91425" tIns="91425" rIns="91425" bIns="91425" anchor="t" anchorCtr="0">
            <a:noAutofit/>
          </a:bodyPr>
          <a:lstStyle/>
          <a:p>
            <a:pPr marL="0" lvl="0" indent="0"/>
            <a:r>
              <a:rPr lang="en-IN" sz="1500" dirty="0"/>
              <a:t>SWOT Analysis of The Body Shop  </a:t>
            </a:r>
            <a:endParaRPr sz="1500" dirty="0"/>
          </a:p>
        </p:txBody>
      </p:sp>
      <p:sp>
        <p:nvSpPr>
          <p:cNvPr id="281" name="Google Shape;281;p29"/>
          <p:cNvSpPr txBox="1">
            <a:spLocks noGrp="1"/>
          </p:cNvSpPr>
          <p:nvPr>
            <p:ph type="subTitle" idx="14"/>
          </p:nvPr>
        </p:nvSpPr>
        <p:spPr>
          <a:xfrm>
            <a:off x="5313475" y="3561902"/>
            <a:ext cx="2901305" cy="457155"/>
          </a:xfrm>
          <a:prstGeom prst="rect">
            <a:avLst/>
          </a:prstGeom>
        </p:spPr>
        <p:txBody>
          <a:bodyPr spcFirstLastPara="1" wrap="square" lIns="91425" tIns="91425" rIns="91425" bIns="91425" anchor="t" anchorCtr="0">
            <a:noAutofit/>
          </a:bodyPr>
          <a:lstStyle/>
          <a:p>
            <a:r>
              <a:rPr lang="en-IN" sz="1500" dirty="0">
                <a:solidFill>
                  <a:schemeClr val="bg1"/>
                </a:solidFill>
                <a:latin typeface="Della Respira" panose="020B0604020202020204" charset="0"/>
              </a:rPr>
              <a:t>Recommendations </a:t>
            </a:r>
          </a:p>
        </p:txBody>
      </p:sp>
      <p:sp>
        <p:nvSpPr>
          <p:cNvPr id="282" name="Google Shape;282;p29"/>
          <p:cNvSpPr txBox="1">
            <a:spLocks noGrp="1"/>
          </p:cNvSpPr>
          <p:nvPr>
            <p:ph type="subTitle" idx="15"/>
          </p:nvPr>
        </p:nvSpPr>
        <p:spPr>
          <a:xfrm>
            <a:off x="5514100" y="4074350"/>
            <a:ext cx="2901300" cy="457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500" dirty="0"/>
              <a:t>Conclusion</a:t>
            </a:r>
            <a:endParaRPr sz="1500" dirty="0"/>
          </a:p>
        </p:txBody>
      </p:sp>
      <p:grpSp>
        <p:nvGrpSpPr>
          <p:cNvPr id="283" name="Google Shape;283;p29"/>
          <p:cNvGrpSpPr/>
          <p:nvPr/>
        </p:nvGrpSpPr>
        <p:grpSpPr>
          <a:xfrm>
            <a:off x="337763" y="75900"/>
            <a:ext cx="3727575" cy="5005500"/>
            <a:chOff x="337763" y="75900"/>
            <a:chExt cx="3727575" cy="5005500"/>
          </a:xfrm>
        </p:grpSpPr>
        <p:grpSp>
          <p:nvGrpSpPr>
            <p:cNvPr id="284" name="Google Shape;284;p29"/>
            <p:cNvGrpSpPr/>
            <p:nvPr/>
          </p:nvGrpSpPr>
          <p:grpSpPr>
            <a:xfrm>
              <a:off x="337763" y="75900"/>
              <a:ext cx="3727575" cy="5005500"/>
              <a:chOff x="337763" y="75900"/>
              <a:chExt cx="3727575" cy="5005500"/>
            </a:xfrm>
          </p:grpSpPr>
          <p:sp>
            <p:nvSpPr>
              <p:cNvPr id="285" name="Google Shape;285;p29"/>
              <p:cNvSpPr/>
              <p:nvPr/>
            </p:nvSpPr>
            <p:spPr>
              <a:xfrm>
                <a:off x="337763" y="75900"/>
                <a:ext cx="214200" cy="214200"/>
              </a:xfrm>
              <a:prstGeom prst="plaqu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29"/>
              <p:cNvSpPr/>
              <p:nvPr/>
            </p:nvSpPr>
            <p:spPr>
              <a:xfrm>
                <a:off x="3851138" y="75900"/>
                <a:ext cx="214200" cy="214200"/>
              </a:xfrm>
              <a:prstGeom prst="plaqu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29"/>
              <p:cNvSpPr/>
              <p:nvPr/>
            </p:nvSpPr>
            <p:spPr>
              <a:xfrm>
                <a:off x="337763" y="4867200"/>
                <a:ext cx="214200" cy="214200"/>
              </a:xfrm>
              <a:prstGeom prst="plaqu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29"/>
              <p:cNvSpPr/>
              <p:nvPr/>
            </p:nvSpPr>
            <p:spPr>
              <a:xfrm>
                <a:off x="3851138" y="4867200"/>
                <a:ext cx="214200" cy="214200"/>
              </a:xfrm>
              <a:prstGeom prst="plaqu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89" name="Google Shape;289;p29"/>
            <p:cNvSpPr/>
            <p:nvPr/>
          </p:nvSpPr>
          <p:spPr>
            <a:xfrm>
              <a:off x="412450" y="157375"/>
              <a:ext cx="3576825" cy="4853494"/>
            </a:xfrm>
            <a:custGeom>
              <a:avLst/>
              <a:gdLst/>
              <a:ahLst/>
              <a:cxnLst/>
              <a:rect l="l" t="t" r="r" b="b"/>
              <a:pathLst>
                <a:path w="89231" h="121254" fill="none" extrusionOk="0">
                  <a:moveTo>
                    <a:pt x="83781" y="121254"/>
                  </a:moveTo>
                  <a:lnTo>
                    <a:pt x="5451" y="121254"/>
                  </a:lnTo>
                  <a:cubicBezTo>
                    <a:pt x="5451" y="118243"/>
                    <a:pt x="3010" y="115803"/>
                    <a:pt x="0" y="115803"/>
                  </a:cubicBezTo>
                  <a:lnTo>
                    <a:pt x="0" y="5450"/>
                  </a:lnTo>
                  <a:cubicBezTo>
                    <a:pt x="3010" y="5450"/>
                    <a:pt x="5451" y="3009"/>
                    <a:pt x="5451" y="0"/>
                  </a:cubicBezTo>
                  <a:lnTo>
                    <a:pt x="83781" y="0"/>
                  </a:lnTo>
                  <a:cubicBezTo>
                    <a:pt x="83781" y="3009"/>
                    <a:pt x="86221" y="5450"/>
                    <a:pt x="89231" y="5450"/>
                  </a:cubicBezTo>
                  <a:lnTo>
                    <a:pt x="89231" y="115803"/>
                  </a:lnTo>
                  <a:cubicBezTo>
                    <a:pt x="86221" y="115803"/>
                    <a:pt x="83781" y="118242"/>
                    <a:pt x="83781" y="121254"/>
                  </a:cubicBezTo>
                  <a:close/>
                </a:path>
              </a:pathLst>
            </a:custGeom>
            <a:noFill/>
            <a:ln w="9525" cap="flat" cmpd="sng">
              <a:solidFill>
                <a:schemeClr val="accent3"/>
              </a:solidFill>
              <a:prstDash val="solid"/>
              <a:miter lim="103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93"/>
        <p:cNvGrpSpPr/>
        <p:nvPr/>
      </p:nvGrpSpPr>
      <p:grpSpPr>
        <a:xfrm>
          <a:off x="0" y="0"/>
          <a:ext cx="0" cy="0"/>
          <a:chOff x="0" y="0"/>
          <a:chExt cx="0" cy="0"/>
        </a:xfrm>
      </p:grpSpPr>
      <p:sp>
        <p:nvSpPr>
          <p:cNvPr id="294" name="Google Shape;294;p30"/>
          <p:cNvSpPr txBox="1">
            <a:spLocks noGrp="1"/>
          </p:cNvSpPr>
          <p:nvPr>
            <p:ph type="title"/>
          </p:nvPr>
        </p:nvSpPr>
        <p:spPr>
          <a:xfrm>
            <a:off x="702463" y="960405"/>
            <a:ext cx="4294800" cy="572700"/>
          </a:xfrm>
          <a:prstGeom prst="rect">
            <a:avLst/>
          </a:prstGeom>
        </p:spPr>
        <p:txBody>
          <a:bodyPr spcFirstLastPara="1" wrap="square" lIns="91425" tIns="91425" rIns="91425" bIns="91425" anchor="b" anchorCtr="0">
            <a:noAutofit/>
          </a:bodyPr>
          <a:lstStyle/>
          <a:p>
            <a:pPr lvl="0"/>
            <a:r>
              <a:rPr lang="en-IN" b="1" dirty="0"/>
              <a:t>Introduction </a:t>
            </a:r>
            <a:endParaRPr b="1" dirty="0"/>
          </a:p>
        </p:txBody>
      </p:sp>
      <p:pic>
        <p:nvPicPr>
          <p:cNvPr id="296" name="Google Shape;296;p30"/>
          <p:cNvPicPr preferRelativeResize="0">
            <a:picLocks noGrp="1"/>
          </p:cNvPicPr>
          <p:nvPr>
            <p:ph type="pic" idx="2"/>
          </p:nvPr>
        </p:nvPicPr>
        <p:blipFill rotWithShape="1">
          <a:blip r:embed="rId3">
            <a:alphaModFix/>
          </a:blip>
          <a:srcRect l="28825" t="1968" r="28821" b="1988"/>
          <a:stretch/>
        </p:blipFill>
        <p:spPr>
          <a:xfrm>
            <a:off x="5643775" y="462450"/>
            <a:ext cx="2787000" cy="4218600"/>
          </a:xfrm>
          <a:prstGeom prst="rect">
            <a:avLst/>
          </a:prstGeom>
        </p:spPr>
      </p:pic>
      <p:sp>
        <p:nvSpPr>
          <p:cNvPr id="297" name="Google Shape;297;p30"/>
          <p:cNvSpPr/>
          <p:nvPr/>
        </p:nvSpPr>
        <p:spPr>
          <a:xfrm>
            <a:off x="5772175" y="1306650"/>
            <a:ext cx="2530200" cy="2530200"/>
          </a:xfrm>
          <a:prstGeom prst="ellipse">
            <a:avLst/>
          </a:prstGeom>
          <a:solidFill>
            <a:schemeClr val="dk1"/>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98" name="Google Shape;298;p30"/>
          <p:cNvPicPr preferRelativeResize="0">
            <a:picLocks noGrp="1"/>
          </p:cNvPicPr>
          <p:nvPr>
            <p:ph type="pic" idx="3"/>
          </p:nvPr>
        </p:nvPicPr>
        <p:blipFill rotWithShape="1">
          <a:blip r:embed="rId4">
            <a:alphaModFix/>
          </a:blip>
          <a:srcRect l="13616" r="19636"/>
          <a:stretch/>
        </p:blipFill>
        <p:spPr>
          <a:xfrm>
            <a:off x="5888137" y="1422588"/>
            <a:ext cx="2298300" cy="2298300"/>
          </a:xfrm>
          <a:prstGeom prst="ellipse">
            <a:avLst/>
          </a:prstGeom>
        </p:spPr>
      </p:pic>
      <p:sp>
        <p:nvSpPr>
          <p:cNvPr id="299" name="Google Shape;299;p30"/>
          <p:cNvSpPr/>
          <p:nvPr/>
        </p:nvSpPr>
        <p:spPr>
          <a:xfrm>
            <a:off x="5219419" y="539505"/>
            <a:ext cx="841800" cy="841800"/>
          </a:xfrm>
          <a:prstGeom prst="ellipse">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30"/>
          <p:cNvSpPr/>
          <p:nvPr/>
        </p:nvSpPr>
        <p:spPr>
          <a:xfrm>
            <a:off x="5403619" y="723705"/>
            <a:ext cx="473400" cy="473400"/>
          </a:xfrm>
          <a:prstGeom prst="plaque">
            <a:avLst>
              <a:gd name="adj" fmla="val 50000"/>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Subtitle 3"/>
          <p:cNvSpPr>
            <a:spLocks noGrp="1" noChangeArrowheads="1"/>
          </p:cNvSpPr>
          <p:nvPr>
            <p:ph type="subTitle" idx="1"/>
          </p:nvPr>
        </p:nvSpPr>
        <p:spPr bwMode="auto">
          <a:xfrm>
            <a:off x="712788" y="1737391"/>
            <a:ext cx="4172033" cy="2554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indent="-285750" algn="just" eaLnBrk="0" fontAlgn="base" hangingPunct="0">
              <a:spcBef>
                <a:spcPct val="0"/>
              </a:spcBef>
              <a:spcAft>
                <a:spcPct val="0"/>
              </a:spcAft>
              <a:buClrTx/>
              <a:buSzTx/>
            </a:pPr>
            <a:r>
              <a:rPr kumimoji="0" lang="en-US" altLang="en-US" sz="1600" b="0" i="0" u="none" strike="noStrike" cap="none" normalizeH="0" baseline="0" dirty="0">
                <a:ln>
                  <a:noFill/>
                </a:ln>
                <a:solidFill>
                  <a:schemeClr val="bg1"/>
                </a:solidFill>
                <a:effectLst/>
                <a:latin typeface="Arial" panose="020B0604020202020204" pitchFamily="34" charset="0"/>
              </a:rPr>
              <a:t>SWOT Analysis of The Body Shop.</a:t>
            </a:r>
            <a:endParaRPr lang="en-US" altLang="en-US" sz="1600" dirty="0">
              <a:solidFill>
                <a:schemeClr val="bg1"/>
              </a:solidFill>
              <a:latin typeface="Arial" panose="020B0604020202020204" pitchFamily="34" charset="0"/>
            </a:endParaRPr>
          </a:p>
          <a:p>
            <a:pPr marL="285750" indent="-285750" algn="just" eaLnBrk="0" fontAlgn="base" hangingPunct="0">
              <a:spcBef>
                <a:spcPct val="0"/>
              </a:spcBef>
              <a:spcAft>
                <a:spcPct val="0"/>
              </a:spcAft>
              <a:buClrTx/>
              <a:buSzTx/>
            </a:pPr>
            <a:r>
              <a:rPr kumimoji="0" lang="en-US" altLang="en-US" sz="1600" b="0" i="0" u="none" strike="noStrike" cap="none" normalizeH="0" baseline="0" dirty="0">
                <a:ln>
                  <a:noFill/>
                </a:ln>
                <a:solidFill>
                  <a:schemeClr val="bg1"/>
                </a:solidFill>
                <a:effectLst/>
                <a:latin typeface="Arial" panose="020B0604020202020204" pitchFamily="34" charset="0"/>
              </a:rPr>
              <a:t>Detailed analysis of advantages and obstacles.</a:t>
            </a:r>
            <a:endParaRPr lang="en-US" altLang="en-US" sz="1600" dirty="0">
              <a:solidFill>
                <a:schemeClr val="bg1"/>
              </a:solidFill>
              <a:latin typeface="Arial" panose="020B0604020202020204" pitchFamily="34" charset="0"/>
            </a:endParaRPr>
          </a:p>
          <a:p>
            <a:pPr marL="285750" indent="-285750" algn="just" eaLnBrk="0" fontAlgn="base" hangingPunct="0">
              <a:spcBef>
                <a:spcPct val="0"/>
              </a:spcBef>
              <a:spcAft>
                <a:spcPct val="0"/>
              </a:spcAft>
              <a:buClrTx/>
              <a:buSzTx/>
            </a:pPr>
            <a:r>
              <a:rPr kumimoji="0" lang="en-US" altLang="en-US" sz="1600" b="0" i="0" u="none" strike="noStrike" cap="none" normalizeH="0" baseline="0" dirty="0">
                <a:ln>
                  <a:noFill/>
                </a:ln>
                <a:solidFill>
                  <a:schemeClr val="bg1"/>
                </a:solidFill>
                <a:effectLst/>
                <a:latin typeface="Arial" panose="020B0604020202020204" pitchFamily="34" charset="0"/>
              </a:rPr>
              <a:t>Overview of The Body Shop's background and objectives.</a:t>
            </a:r>
            <a:endParaRPr lang="en-US" altLang="en-US" sz="1600" dirty="0">
              <a:solidFill>
                <a:schemeClr val="bg1"/>
              </a:solidFill>
              <a:latin typeface="Arial" panose="020B0604020202020204" pitchFamily="34" charset="0"/>
            </a:endParaRPr>
          </a:p>
          <a:p>
            <a:pPr marL="285750" indent="-285750" algn="just" eaLnBrk="0" fontAlgn="base" hangingPunct="0">
              <a:spcBef>
                <a:spcPct val="0"/>
              </a:spcBef>
              <a:spcAft>
                <a:spcPct val="0"/>
              </a:spcAft>
              <a:buClrTx/>
              <a:buSzTx/>
            </a:pPr>
            <a:r>
              <a:rPr kumimoji="0" lang="en-US" altLang="en-US" sz="1600" b="0" i="0" u="none" strike="noStrike" cap="none" normalizeH="0" baseline="0" dirty="0">
                <a:ln>
                  <a:noFill/>
                </a:ln>
                <a:solidFill>
                  <a:schemeClr val="bg1"/>
                </a:solidFill>
                <a:effectLst/>
                <a:latin typeface="Arial" panose="020B0604020202020204" pitchFamily="34" charset="0"/>
              </a:rPr>
              <a:t>Discussion on advantages, disadvantages, opportunities, and threats.</a:t>
            </a:r>
            <a:endParaRPr lang="en-US" altLang="en-US" sz="1600" dirty="0">
              <a:solidFill>
                <a:schemeClr val="bg1"/>
              </a:solidFill>
              <a:latin typeface="Arial" panose="020B0604020202020204" pitchFamily="34" charset="0"/>
            </a:endParaRPr>
          </a:p>
          <a:p>
            <a:pPr marL="285750" indent="-285750" algn="just" eaLnBrk="0" fontAlgn="base" hangingPunct="0">
              <a:spcBef>
                <a:spcPct val="0"/>
              </a:spcBef>
              <a:spcAft>
                <a:spcPct val="0"/>
              </a:spcAft>
              <a:buClrTx/>
              <a:buSzTx/>
            </a:pPr>
            <a:r>
              <a:rPr kumimoji="0" lang="en-US" altLang="en-US" sz="1600" b="0" i="0" u="none" strike="noStrike" cap="none" normalizeH="0" baseline="0" dirty="0">
                <a:ln>
                  <a:noFill/>
                </a:ln>
                <a:solidFill>
                  <a:schemeClr val="bg1"/>
                </a:solidFill>
                <a:effectLst/>
                <a:latin typeface="Arial" panose="020B0604020202020204" pitchFamily="34" charset="0"/>
              </a:rPr>
              <a:t>Strategic recommendations for the business's future actions.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04"/>
        <p:cNvGrpSpPr/>
        <p:nvPr/>
      </p:nvGrpSpPr>
      <p:grpSpPr>
        <a:xfrm>
          <a:off x="0" y="0"/>
          <a:ext cx="0" cy="0"/>
          <a:chOff x="0" y="0"/>
          <a:chExt cx="0" cy="0"/>
        </a:xfrm>
      </p:grpSpPr>
      <p:cxnSp>
        <p:nvCxnSpPr>
          <p:cNvPr id="305" name="Google Shape;305;p31"/>
          <p:cNvCxnSpPr/>
          <p:nvPr/>
        </p:nvCxnSpPr>
        <p:spPr>
          <a:xfrm>
            <a:off x="2309050" y="4496900"/>
            <a:ext cx="5890200" cy="0"/>
          </a:xfrm>
          <a:prstGeom prst="straightConnector1">
            <a:avLst/>
          </a:prstGeom>
          <a:noFill/>
          <a:ln w="9525" cap="flat" cmpd="sng">
            <a:solidFill>
              <a:schemeClr val="accent3"/>
            </a:solidFill>
            <a:prstDash val="solid"/>
            <a:round/>
            <a:headEnd type="none" w="med" len="med"/>
            <a:tailEnd type="none" w="med" len="med"/>
          </a:ln>
        </p:spPr>
      </p:cxnSp>
      <p:pic>
        <p:nvPicPr>
          <p:cNvPr id="306" name="Google Shape;306;p31"/>
          <p:cNvPicPr preferRelativeResize="0">
            <a:picLocks noGrp="1"/>
          </p:cNvPicPr>
          <p:nvPr>
            <p:ph type="pic" idx="4"/>
          </p:nvPr>
        </p:nvPicPr>
        <p:blipFill rotWithShape="1">
          <a:blip r:embed="rId3">
            <a:alphaModFix/>
          </a:blip>
          <a:srcRect l="31469" r="31469"/>
          <a:stretch/>
        </p:blipFill>
        <p:spPr>
          <a:xfrm>
            <a:off x="466100" y="462450"/>
            <a:ext cx="2342400" cy="4218600"/>
          </a:xfrm>
          <a:prstGeom prst="rect">
            <a:avLst/>
          </a:prstGeom>
        </p:spPr>
      </p:pic>
      <p:sp>
        <p:nvSpPr>
          <p:cNvPr id="309" name="Google Shape;309;p31"/>
          <p:cNvSpPr/>
          <p:nvPr/>
        </p:nvSpPr>
        <p:spPr>
          <a:xfrm rot="5400000">
            <a:off x="979700" y="1379325"/>
            <a:ext cx="3650100" cy="2384700"/>
          </a:xfrm>
          <a:prstGeom prst="roundRect">
            <a:avLst>
              <a:gd name="adj" fmla="val 50000"/>
            </a:avLst>
          </a:prstGeom>
          <a:solidFill>
            <a:schemeClr val="dk1"/>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10" name="Google Shape;310;p31"/>
          <p:cNvPicPr preferRelativeResize="0">
            <a:picLocks noGrp="1"/>
          </p:cNvPicPr>
          <p:nvPr>
            <p:ph type="pic" idx="3"/>
          </p:nvPr>
        </p:nvPicPr>
        <p:blipFill rotWithShape="1">
          <a:blip r:embed="rId4">
            <a:alphaModFix/>
          </a:blip>
          <a:srcRect l="5060"/>
          <a:stretch/>
        </p:blipFill>
        <p:spPr>
          <a:xfrm>
            <a:off x="1727780" y="872250"/>
            <a:ext cx="2154000" cy="3399000"/>
          </a:xfrm>
          <a:prstGeom prst="roundRect">
            <a:avLst>
              <a:gd name="adj" fmla="val 50000"/>
            </a:avLst>
          </a:prstGeom>
        </p:spPr>
      </p:pic>
      <p:sp>
        <p:nvSpPr>
          <p:cNvPr id="313" name="Google Shape;313;p31"/>
          <p:cNvSpPr/>
          <p:nvPr/>
        </p:nvSpPr>
        <p:spPr>
          <a:xfrm flipH="1">
            <a:off x="8116225" y="4389800"/>
            <a:ext cx="214200" cy="214200"/>
          </a:xfrm>
          <a:prstGeom prst="plaque">
            <a:avLst>
              <a:gd name="adj" fmla="val 50000"/>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Rectangle 5"/>
          <p:cNvSpPr/>
          <p:nvPr/>
        </p:nvSpPr>
        <p:spPr>
          <a:xfrm>
            <a:off x="3997100" y="1875101"/>
            <a:ext cx="4572000" cy="2308324"/>
          </a:xfrm>
          <a:prstGeom prst="rect">
            <a:avLst/>
          </a:prstGeom>
        </p:spPr>
        <p:txBody>
          <a:bodyPr>
            <a:spAutoFit/>
          </a:bodyPr>
          <a:lstStyle/>
          <a:p>
            <a:pPr marL="285750" indent="-285750" algn="just">
              <a:buClr>
                <a:schemeClr val="bg1"/>
              </a:buClr>
              <a:buFont typeface="Wingdings" panose="05000000000000000000" pitchFamily="2" charset="2"/>
              <a:buChar char="v"/>
            </a:pPr>
            <a:r>
              <a:rPr lang="en-IN" sz="1600" dirty="0">
                <a:solidFill>
                  <a:schemeClr val="bg1"/>
                </a:solidFill>
              </a:rPr>
              <a:t>Identifies and evaluates opportunities, threats, weaknesses, and strengths. </a:t>
            </a:r>
          </a:p>
          <a:p>
            <a:pPr marL="285750" indent="-285750" algn="just">
              <a:buClr>
                <a:schemeClr val="bg1"/>
              </a:buClr>
              <a:buFont typeface="Wingdings" panose="05000000000000000000" pitchFamily="2" charset="2"/>
              <a:buChar char="v"/>
            </a:pPr>
            <a:r>
              <a:rPr lang="en-IN" sz="1600" dirty="0">
                <a:solidFill>
                  <a:schemeClr val="bg1"/>
                </a:solidFill>
              </a:rPr>
              <a:t>Promotes awareness of business strategy components. </a:t>
            </a:r>
          </a:p>
          <a:p>
            <a:pPr marL="285750" indent="-285750" algn="just">
              <a:buClr>
                <a:schemeClr val="bg1"/>
              </a:buClr>
              <a:buFont typeface="Wingdings" panose="05000000000000000000" pitchFamily="2" charset="2"/>
              <a:buChar char="v"/>
            </a:pPr>
            <a:r>
              <a:rPr lang="en-IN" sz="1600" dirty="0">
                <a:solidFill>
                  <a:schemeClr val="bg1"/>
                </a:solidFill>
              </a:rPr>
              <a:t>Used in strategic planning. </a:t>
            </a:r>
          </a:p>
          <a:p>
            <a:pPr marL="285750" indent="-285750" algn="just">
              <a:buClr>
                <a:schemeClr val="bg1"/>
              </a:buClr>
              <a:buFont typeface="Wingdings" panose="05000000000000000000" pitchFamily="2" charset="2"/>
              <a:buChar char="v"/>
            </a:pPr>
            <a:r>
              <a:rPr lang="en-IN" sz="1600" dirty="0">
                <a:solidFill>
                  <a:schemeClr val="bg1"/>
                </a:solidFill>
              </a:rPr>
              <a:t>Useful for hiring methods. </a:t>
            </a:r>
          </a:p>
          <a:p>
            <a:pPr marL="285750" indent="-285750" algn="just">
              <a:buClr>
                <a:schemeClr val="bg1"/>
              </a:buClr>
              <a:buFont typeface="Wingdings" panose="05000000000000000000" pitchFamily="2" charset="2"/>
              <a:buChar char="v"/>
            </a:pPr>
            <a:r>
              <a:rPr lang="en-IN" sz="1600" dirty="0">
                <a:solidFill>
                  <a:schemeClr val="bg1"/>
                </a:solidFill>
              </a:rPr>
              <a:t>Identifies unrecognized success prospects. </a:t>
            </a:r>
          </a:p>
          <a:p>
            <a:pPr marL="285750" indent="-285750" algn="just">
              <a:buClr>
                <a:schemeClr val="bg1"/>
              </a:buClr>
              <a:buFont typeface="Wingdings" panose="05000000000000000000" pitchFamily="2" charset="2"/>
              <a:buChar char="v"/>
            </a:pPr>
            <a:r>
              <a:rPr lang="en-IN" sz="1600" dirty="0">
                <a:solidFill>
                  <a:schemeClr val="bg1"/>
                </a:solidFill>
              </a:rPr>
              <a:t>Raised concerns before they become burdensome.</a:t>
            </a:r>
          </a:p>
        </p:txBody>
      </p:sp>
      <p:sp>
        <p:nvSpPr>
          <p:cNvPr id="7" name="Rectangle 6"/>
          <p:cNvSpPr/>
          <p:nvPr/>
        </p:nvSpPr>
        <p:spPr>
          <a:xfrm>
            <a:off x="3545010" y="746625"/>
            <a:ext cx="5476179" cy="553998"/>
          </a:xfrm>
          <a:prstGeom prst="rect">
            <a:avLst/>
          </a:prstGeom>
        </p:spPr>
        <p:txBody>
          <a:bodyPr wrap="none">
            <a:spAutoFit/>
          </a:bodyPr>
          <a:lstStyle/>
          <a:p>
            <a:r>
              <a:rPr lang="en-IN" sz="3000" b="1" dirty="0">
                <a:solidFill>
                  <a:schemeClr val="bg1"/>
                </a:solidFill>
                <a:latin typeface="Della Respira" panose="020B0604020202020204" charset="0"/>
              </a:rPr>
              <a:t>Definition of SWOT Analysis </a:t>
            </a:r>
            <a:endParaRPr lang="en-IN" sz="3000" dirty="0">
              <a:solidFill>
                <a:schemeClr val="bg1"/>
              </a:solidFill>
              <a:latin typeface="Della Respira" panose="020B060402020202020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17"/>
        <p:cNvGrpSpPr/>
        <p:nvPr/>
      </p:nvGrpSpPr>
      <p:grpSpPr>
        <a:xfrm>
          <a:off x="0" y="0"/>
          <a:ext cx="0" cy="0"/>
          <a:chOff x="0" y="0"/>
          <a:chExt cx="0" cy="0"/>
        </a:xfrm>
      </p:grpSpPr>
      <p:pic>
        <p:nvPicPr>
          <p:cNvPr id="318" name="Google Shape;318;p32"/>
          <p:cNvPicPr preferRelativeResize="0">
            <a:picLocks noGrp="1"/>
          </p:cNvPicPr>
          <p:nvPr>
            <p:ph type="pic" idx="6"/>
          </p:nvPr>
        </p:nvPicPr>
        <p:blipFill rotWithShape="1">
          <a:blip r:embed="rId3">
            <a:alphaModFix/>
          </a:blip>
          <a:srcRect t="16626" b="16626"/>
          <a:stretch/>
        </p:blipFill>
        <p:spPr>
          <a:xfrm>
            <a:off x="5373210" y="-556956"/>
            <a:ext cx="5926200" cy="5926200"/>
          </a:xfrm>
          <a:prstGeom prst="ellipse">
            <a:avLst/>
          </a:prstGeom>
        </p:spPr>
      </p:pic>
      <p:sp>
        <p:nvSpPr>
          <p:cNvPr id="319" name="Google Shape;319;p32"/>
          <p:cNvSpPr/>
          <p:nvPr/>
        </p:nvSpPr>
        <p:spPr>
          <a:xfrm rot="-5400000">
            <a:off x="6511275" y="-1344475"/>
            <a:ext cx="2479800" cy="6081300"/>
          </a:xfrm>
          <a:prstGeom prst="roundRect">
            <a:avLst>
              <a:gd name="adj" fmla="val 50000"/>
            </a:avLst>
          </a:prstGeom>
          <a:solidFill>
            <a:schemeClr val="dk1"/>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32"/>
          <p:cNvSpPr txBox="1">
            <a:spLocks noGrp="1"/>
          </p:cNvSpPr>
          <p:nvPr>
            <p:ph type="title"/>
          </p:nvPr>
        </p:nvSpPr>
        <p:spPr>
          <a:xfrm>
            <a:off x="243840" y="169925"/>
            <a:ext cx="5410200" cy="572700"/>
          </a:xfrm>
          <a:prstGeom prst="rect">
            <a:avLst/>
          </a:prstGeom>
        </p:spPr>
        <p:txBody>
          <a:bodyPr spcFirstLastPara="1" wrap="square" lIns="91425" tIns="91425" rIns="91425" bIns="91425" anchor="t" anchorCtr="0">
            <a:noAutofit/>
          </a:bodyPr>
          <a:lstStyle/>
          <a:p>
            <a:pPr lvl="0"/>
            <a:r>
              <a:rPr lang="en-IN" b="1" dirty="0"/>
              <a:t>Summary of The Body Shop </a:t>
            </a:r>
            <a:endParaRPr dirty="0"/>
          </a:p>
        </p:txBody>
      </p:sp>
      <p:pic>
        <p:nvPicPr>
          <p:cNvPr id="325" name="Google Shape;325;p32"/>
          <p:cNvPicPr preferRelativeResize="0">
            <a:picLocks noGrp="1"/>
          </p:cNvPicPr>
          <p:nvPr>
            <p:ph type="pic" idx="5"/>
          </p:nvPr>
        </p:nvPicPr>
        <p:blipFill rotWithShape="1">
          <a:blip r:embed="rId4">
            <a:alphaModFix/>
          </a:blip>
          <a:srcRect t="31709" b="9097"/>
          <a:stretch/>
        </p:blipFill>
        <p:spPr>
          <a:xfrm>
            <a:off x="4830325" y="548375"/>
            <a:ext cx="5810100" cy="2295600"/>
          </a:xfrm>
          <a:prstGeom prst="roundRect">
            <a:avLst>
              <a:gd name="adj" fmla="val 50000"/>
            </a:avLst>
          </a:prstGeom>
        </p:spPr>
      </p:pic>
      <p:sp>
        <p:nvSpPr>
          <p:cNvPr id="5" name="Rectangle 1"/>
          <p:cNvSpPr>
            <a:spLocks noGrp="1" noChangeArrowheads="1"/>
          </p:cNvSpPr>
          <p:nvPr>
            <p:ph type="subTitle" idx="2"/>
          </p:nvPr>
        </p:nvSpPr>
        <p:spPr bwMode="auto">
          <a:xfrm>
            <a:off x="396239" y="1658801"/>
            <a:ext cx="4282685" cy="2554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600" b="0" i="0" u="none" strike="noStrike" cap="none" normalizeH="0" baseline="0" dirty="0">
                <a:ln>
                  <a:noFill/>
                </a:ln>
                <a:solidFill>
                  <a:schemeClr val="bg1"/>
                </a:solidFill>
                <a:effectLst/>
                <a:latin typeface="Arial" panose="020B0604020202020204" pitchFamily="34" charset="0"/>
              </a:rPr>
              <a:t>Founded by Dame Anita </a:t>
            </a:r>
            <a:r>
              <a:rPr kumimoji="0" lang="en-US" altLang="en-US" sz="1600" b="0" i="0" u="none" strike="noStrike" cap="none" normalizeH="0" baseline="0" dirty="0" err="1">
                <a:ln>
                  <a:noFill/>
                </a:ln>
                <a:solidFill>
                  <a:schemeClr val="bg1"/>
                </a:solidFill>
                <a:effectLst/>
                <a:latin typeface="Arial" panose="020B0604020202020204" pitchFamily="34" charset="0"/>
              </a:rPr>
              <a:t>Rodick</a:t>
            </a:r>
            <a:r>
              <a:rPr kumimoji="0" lang="en-US" altLang="en-US" sz="1600" b="0" i="0" u="none" strike="noStrike" cap="none" normalizeH="0" baseline="0" dirty="0">
                <a:ln>
                  <a:noFill/>
                </a:ln>
                <a:solidFill>
                  <a:schemeClr val="bg1"/>
                </a:solidFill>
                <a:effectLst/>
                <a:latin typeface="Arial" panose="020B0604020202020204" pitchFamily="34" charset="0"/>
              </a:rPr>
              <a:t> in 1976.</a:t>
            </a:r>
            <a:endParaRPr lang="en-US" altLang="en-US" sz="1600" dirty="0">
              <a:solidFill>
                <a:schemeClr val="bg1"/>
              </a:solidFill>
              <a:latin typeface="Arial" panose="020B0604020202020204" pitchFamily="34" charset="0"/>
            </a:endParaRP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600" b="0" i="0" u="none" strike="noStrike" cap="none" normalizeH="0" baseline="0" dirty="0">
                <a:ln>
                  <a:noFill/>
                </a:ln>
                <a:solidFill>
                  <a:schemeClr val="bg1"/>
                </a:solidFill>
                <a:effectLst/>
                <a:latin typeface="Arial" panose="020B0604020202020204" pitchFamily="34" charset="0"/>
              </a:rPr>
              <a:t>Serves 30 million people globally.</a:t>
            </a:r>
            <a:endParaRPr lang="en-US" altLang="en-US" sz="1600" dirty="0">
              <a:solidFill>
                <a:schemeClr val="bg1"/>
              </a:solidFill>
              <a:latin typeface="Arial" panose="020B0604020202020204" pitchFamily="34" charset="0"/>
            </a:endParaRP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600" b="0" i="0" u="none" strike="noStrike" cap="none" normalizeH="0" baseline="0" dirty="0">
                <a:ln>
                  <a:noFill/>
                </a:ln>
                <a:solidFill>
                  <a:schemeClr val="bg1"/>
                </a:solidFill>
                <a:effectLst/>
                <a:latin typeface="Arial" panose="020B0604020202020204" pitchFamily="34" charset="0"/>
              </a:rPr>
              <a:t>Operates over 3,000 stores in 70 countries.</a:t>
            </a:r>
            <a:endParaRPr lang="en-US" altLang="en-US" sz="1600" dirty="0">
              <a:solidFill>
                <a:schemeClr val="bg1"/>
              </a:solidFill>
              <a:latin typeface="Arial" panose="020B0604020202020204" pitchFamily="34" charset="0"/>
            </a:endParaRP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600" b="0" i="0" u="none" strike="noStrike" cap="none" normalizeH="0" baseline="0" dirty="0" err="1">
                <a:ln>
                  <a:noFill/>
                </a:ln>
                <a:solidFill>
                  <a:schemeClr val="bg1"/>
                </a:solidFill>
                <a:effectLst/>
                <a:latin typeface="Arial" panose="020B0604020202020204" pitchFamily="34" charset="0"/>
              </a:rPr>
              <a:t>Specialises</a:t>
            </a:r>
            <a:r>
              <a:rPr kumimoji="0" lang="en-US" altLang="en-US" sz="1600" b="0" i="0" u="none" strike="noStrike" cap="none" normalizeH="0" baseline="0" dirty="0">
                <a:ln>
                  <a:noFill/>
                </a:ln>
                <a:solidFill>
                  <a:schemeClr val="bg1"/>
                </a:solidFill>
                <a:effectLst/>
                <a:latin typeface="Arial" panose="020B0604020202020204" pitchFamily="34" charset="0"/>
              </a:rPr>
              <a:t> in face creams and </a:t>
            </a:r>
            <a:r>
              <a:rPr kumimoji="0" lang="en-US" altLang="en-US" sz="1600" b="0" i="0" u="none" strike="noStrike" cap="none" normalizeH="0" baseline="0" dirty="0" err="1">
                <a:ln>
                  <a:noFill/>
                </a:ln>
                <a:solidFill>
                  <a:schemeClr val="bg1"/>
                </a:solidFill>
                <a:effectLst/>
                <a:latin typeface="Arial" panose="020B0604020202020204" pitchFamily="34" charset="0"/>
              </a:rPr>
              <a:t>moisturisers</a:t>
            </a:r>
            <a:r>
              <a:rPr kumimoji="0" lang="en-US" altLang="en-US" sz="1600" b="0" i="0" u="none" strike="noStrike" cap="none" normalizeH="0" baseline="0" dirty="0">
                <a:ln>
                  <a:noFill/>
                </a:ln>
                <a:solidFill>
                  <a:schemeClr val="bg1"/>
                </a:solidFill>
                <a:effectLst/>
                <a:latin typeface="Arial" panose="020B0604020202020204" pitchFamily="34" charset="0"/>
              </a:rPr>
              <a:t>.</a:t>
            </a:r>
            <a:endParaRPr lang="en-US" altLang="en-US" sz="1600" dirty="0">
              <a:solidFill>
                <a:schemeClr val="bg1"/>
              </a:solidFill>
              <a:latin typeface="Arial" panose="020B0604020202020204" pitchFamily="34" charset="0"/>
            </a:endParaRP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600" b="0" i="0" u="none" strike="noStrike" cap="none" normalizeH="0" baseline="0" dirty="0">
                <a:ln>
                  <a:noFill/>
                </a:ln>
                <a:solidFill>
                  <a:schemeClr val="bg1"/>
                </a:solidFill>
                <a:effectLst/>
                <a:latin typeface="Arial" panose="020B0604020202020204" pitchFamily="34" charset="0"/>
              </a:rPr>
              <a:t>Turnover over £89 million in 2022.</a:t>
            </a:r>
            <a:endParaRPr lang="en-US" altLang="en-US" sz="1600" dirty="0">
              <a:solidFill>
                <a:schemeClr val="bg1"/>
              </a:solidFill>
              <a:latin typeface="Arial" panose="020B0604020202020204" pitchFamily="34" charset="0"/>
            </a:endParaRP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600" b="0" i="0" u="none" strike="noStrike" cap="none" normalizeH="0" baseline="0" dirty="0">
                <a:ln>
                  <a:noFill/>
                </a:ln>
                <a:solidFill>
                  <a:schemeClr val="bg1"/>
                </a:solidFill>
                <a:effectLst/>
                <a:latin typeface="Arial" panose="020B0604020202020204" pitchFamily="34" charset="0"/>
              </a:rPr>
              <a:t>Offers cruelty-free, vegetarian, or vegan skincare, hair care, and cosmetic products.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40"/>
        <p:cNvGrpSpPr/>
        <p:nvPr/>
      </p:nvGrpSpPr>
      <p:grpSpPr>
        <a:xfrm>
          <a:off x="0" y="0"/>
          <a:ext cx="0" cy="0"/>
          <a:chOff x="0" y="0"/>
          <a:chExt cx="0" cy="0"/>
        </a:xfrm>
      </p:grpSpPr>
      <p:sp>
        <p:nvSpPr>
          <p:cNvPr id="341" name="Google Shape;341;p34"/>
          <p:cNvSpPr/>
          <p:nvPr/>
        </p:nvSpPr>
        <p:spPr>
          <a:xfrm>
            <a:off x="3520200" y="1195750"/>
            <a:ext cx="2103300" cy="5199000"/>
          </a:xfrm>
          <a:prstGeom prst="roundRect">
            <a:avLst>
              <a:gd name="adj" fmla="val 50000"/>
            </a:avLst>
          </a:prstGeom>
          <a:solidFill>
            <a:schemeClr val="dk1"/>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34"/>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lvl="0"/>
            <a:r>
              <a:rPr lang="en-IN" b="1" dirty="0"/>
              <a:t>SWOT Analysis of The Body Shop  </a:t>
            </a:r>
            <a:endParaRPr dirty="0"/>
          </a:p>
        </p:txBody>
      </p:sp>
      <p:sp>
        <p:nvSpPr>
          <p:cNvPr id="346" name="Google Shape;346;p34"/>
          <p:cNvSpPr txBox="1">
            <a:spLocks noGrp="1"/>
          </p:cNvSpPr>
          <p:nvPr>
            <p:ph type="subTitle" idx="3"/>
          </p:nvPr>
        </p:nvSpPr>
        <p:spPr>
          <a:xfrm>
            <a:off x="664399" y="3330798"/>
            <a:ext cx="2807100" cy="1005900"/>
          </a:xfrm>
          <a:prstGeom prst="rect">
            <a:avLst/>
          </a:prstGeom>
        </p:spPr>
        <p:txBody>
          <a:bodyPr spcFirstLastPara="1" wrap="square" lIns="91425" tIns="91425" rIns="91425" bIns="91425" anchor="t" anchorCtr="0">
            <a:noAutofit/>
          </a:bodyPr>
          <a:lstStyle/>
          <a:p>
            <a:pPr marL="0" lvl="0" indent="0" algn="just"/>
            <a:r>
              <a:rPr lang="en-IN" sz="1400" b="1" dirty="0">
                <a:latin typeface="+mj-lt"/>
              </a:rPr>
              <a:t>Weaknesses</a:t>
            </a:r>
          </a:p>
          <a:p>
            <a:pPr marL="171450" lvl="0" indent="-171450" algn="just">
              <a:buFont typeface="Wingdings" panose="05000000000000000000" pitchFamily="2" charset="2"/>
              <a:buChar char="v"/>
            </a:pPr>
            <a:r>
              <a:rPr lang="en-IN" sz="1400" dirty="0">
                <a:latin typeface="+mj-lt"/>
              </a:rPr>
              <a:t>Expensive products may deter price-sensitive buyers.</a:t>
            </a:r>
          </a:p>
          <a:p>
            <a:pPr marL="171450" lvl="0" indent="-171450" algn="just">
              <a:buFont typeface="Wingdings" panose="05000000000000000000" pitchFamily="2" charset="2"/>
              <a:buChar char="v"/>
            </a:pPr>
            <a:r>
              <a:rPr lang="en-IN" sz="1400" dirty="0">
                <a:latin typeface="+mj-lt"/>
              </a:rPr>
              <a:t>Emphasis on natural, ethical subjects appeals to diverse customers.</a:t>
            </a:r>
            <a:endParaRPr sz="1400" dirty="0">
              <a:latin typeface="+mj-lt"/>
            </a:endParaRPr>
          </a:p>
        </p:txBody>
      </p:sp>
      <p:pic>
        <p:nvPicPr>
          <p:cNvPr id="351" name="Google Shape;351;p34"/>
          <p:cNvPicPr preferRelativeResize="0">
            <a:picLocks noGrp="1"/>
          </p:cNvPicPr>
          <p:nvPr>
            <p:ph type="pic" idx="9"/>
          </p:nvPr>
        </p:nvPicPr>
        <p:blipFill rotWithShape="1">
          <a:blip r:embed="rId3">
            <a:alphaModFix/>
          </a:blip>
          <a:srcRect l="25480" t="31499" r="25490" b="-15097"/>
          <a:stretch/>
        </p:blipFill>
        <p:spPr>
          <a:xfrm>
            <a:off x="3630825" y="1299898"/>
            <a:ext cx="1889100" cy="4825500"/>
          </a:xfrm>
          <a:prstGeom prst="roundRect">
            <a:avLst>
              <a:gd name="adj" fmla="val 50000"/>
            </a:avLst>
          </a:prstGeom>
        </p:spPr>
      </p:pic>
      <p:sp>
        <p:nvSpPr>
          <p:cNvPr id="2" name="Subtitle 1"/>
          <p:cNvSpPr>
            <a:spLocks noGrp="1" noChangeArrowheads="1"/>
          </p:cNvSpPr>
          <p:nvPr>
            <p:ph type="subTitle" idx="1"/>
          </p:nvPr>
        </p:nvSpPr>
        <p:spPr bwMode="auto">
          <a:xfrm>
            <a:off x="719999" y="1461880"/>
            <a:ext cx="2695900"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chemeClr val="bg1"/>
                </a:solidFill>
                <a:effectLst/>
                <a:latin typeface="Arial" panose="020B0604020202020204" pitchFamily="34" charset="0"/>
              </a:rPr>
              <a:t>Strengths</a:t>
            </a:r>
          </a:p>
          <a:p>
            <a:pPr marL="171450" marR="0" lvl="0" indent="-171450" algn="just"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400" b="0" i="0" u="none" strike="noStrike" cap="none" normalizeH="0" baseline="0" dirty="0">
                <a:ln>
                  <a:noFill/>
                </a:ln>
                <a:solidFill>
                  <a:schemeClr val="bg1"/>
                </a:solidFill>
                <a:effectLst/>
                <a:latin typeface="Arial" panose="020B0604020202020204" pitchFamily="34" charset="0"/>
              </a:rPr>
              <a:t>Offers diverse skincare, haircare, and makeup products.</a:t>
            </a:r>
            <a:endParaRPr lang="en-US" altLang="en-US" sz="1400" dirty="0">
              <a:solidFill>
                <a:schemeClr val="bg1"/>
              </a:solidFill>
              <a:latin typeface="Arial" panose="020B0604020202020204" pitchFamily="34" charset="0"/>
            </a:endParaRPr>
          </a:p>
          <a:p>
            <a:pPr marL="171450" marR="0" lvl="0" indent="-171450" algn="just"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400" b="0" i="0" u="none" strike="noStrike" cap="none" normalizeH="0" baseline="0" dirty="0">
                <a:ln>
                  <a:noFill/>
                </a:ln>
                <a:solidFill>
                  <a:schemeClr val="bg1"/>
                </a:solidFill>
                <a:effectLst/>
                <a:latin typeface="Arial" panose="020B0604020202020204" pitchFamily="34" charset="0"/>
              </a:rPr>
              <a:t>Global presence with stores across multiple countries.</a:t>
            </a:r>
          </a:p>
        </p:txBody>
      </p:sp>
      <p:sp>
        <p:nvSpPr>
          <p:cNvPr id="5" name="Rectangle 2"/>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panose="020B0604020202020204" pitchFamily="34" charset="0"/>
              </a:rPr>
              <a:t>• Expensive products may deter price-sensitive buyers.</a:t>
            </a:r>
            <a:br>
              <a:rPr kumimoji="0" lang="en-US" altLang="en-US" sz="1800" b="0" i="0" u="none" strike="noStrike" cap="none" normalizeH="0" baseline="0">
                <a:ln>
                  <a:noFill/>
                </a:ln>
                <a:solidFill>
                  <a:schemeClr val="tx1"/>
                </a:solidFill>
                <a:effectLst/>
                <a:latin typeface="Arial" panose="020B0604020202020204" pitchFamily="34" charset="0"/>
              </a:rPr>
            </a:br>
            <a:r>
              <a:rPr kumimoji="0" lang="en-US" altLang="en-US" sz="1800" b="0" i="0" u="none" strike="noStrike" cap="none" normalizeH="0" baseline="0">
                <a:ln>
                  <a:noFill/>
                </a:ln>
                <a:solidFill>
                  <a:schemeClr val="tx1"/>
                </a:solidFill>
                <a:effectLst/>
                <a:latin typeface="Arial" panose="020B0604020202020204" pitchFamily="34" charset="0"/>
              </a:rPr>
              <a:t>• Emphasis on natural, ethical subjects appeals to diverse customers.</a:t>
            </a:r>
          </a:p>
        </p:txBody>
      </p:sp>
      <p:sp>
        <p:nvSpPr>
          <p:cNvPr id="7" name="Rectangle 4"/>
          <p:cNvSpPr>
            <a:spLocks noGrp="1" noChangeArrowheads="1"/>
          </p:cNvSpPr>
          <p:nvPr>
            <p:ph type="subTitle" idx="2"/>
          </p:nvPr>
        </p:nvSpPr>
        <p:spPr bwMode="auto">
          <a:xfrm>
            <a:off x="5672201" y="1651446"/>
            <a:ext cx="2758549"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sz="1400" b="1" dirty="0">
                <a:solidFill>
                  <a:schemeClr val="bg1"/>
                </a:solidFill>
                <a:latin typeface="Arial" panose="020B0604020202020204" pitchFamily="34" charset="0"/>
              </a:rPr>
              <a:t>Opportunities</a:t>
            </a:r>
            <a:endParaRPr kumimoji="0" lang="en-US" altLang="en-US" sz="1400" b="1" i="0" u="none" strike="noStrike" cap="none" normalizeH="0" baseline="0" dirty="0">
              <a:ln>
                <a:noFill/>
              </a:ln>
              <a:solidFill>
                <a:schemeClr val="bg1"/>
              </a:solidFill>
              <a:effectLst/>
              <a:latin typeface="Arial" panose="020B0604020202020204" pitchFamily="34" charset="0"/>
            </a:endParaRP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400" b="0" i="0" u="none" strike="noStrike" cap="none" normalizeH="0" baseline="0" dirty="0">
                <a:ln>
                  <a:noFill/>
                </a:ln>
                <a:solidFill>
                  <a:schemeClr val="bg1"/>
                </a:solidFill>
                <a:effectLst/>
                <a:latin typeface="Arial" panose="020B0604020202020204" pitchFamily="34" charset="0"/>
              </a:rPr>
              <a:t>Capitalizes on online shopping trend.</a:t>
            </a:r>
            <a:endParaRPr lang="en-US" altLang="en-US" sz="1400" dirty="0">
              <a:solidFill>
                <a:schemeClr val="bg1"/>
              </a:solidFill>
              <a:latin typeface="Arial" panose="020B0604020202020204" pitchFamily="34" charset="0"/>
            </a:endParaRP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400" b="0" i="0" u="none" strike="noStrike" cap="none" normalizeH="0" baseline="0" dirty="0">
                <a:ln>
                  <a:noFill/>
                </a:ln>
                <a:solidFill>
                  <a:schemeClr val="bg1"/>
                </a:solidFill>
                <a:effectLst/>
                <a:latin typeface="Arial" panose="020B0604020202020204" pitchFamily="34" charset="0"/>
              </a:rPr>
              <a:t>Focuses on sustainability to attract environmentally conscious customers.</a:t>
            </a:r>
          </a:p>
        </p:txBody>
      </p:sp>
      <p:sp>
        <p:nvSpPr>
          <p:cNvPr id="8" name="Rectangle 5"/>
          <p:cNvSpPr>
            <a:spLocks noChangeArrowheads="1"/>
          </p:cNvSpPr>
          <p:nvPr/>
        </p:nvSpPr>
        <p:spPr bwMode="auto">
          <a:xfrm>
            <a:off x="152400" y="1524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panose="020B0604020202020204" pitchFamily="34" charset="0"/>
              </a:rPr>
              <a:t>Capitalizes on online shopping trend.</a:t>
            </a:r>
            <a:br>
              <a:rPr kumimoji="0" lang="en-US" altLang="en-US" sz="1800" b="0" i="0" u="none" strike="noStrike" cap="none" normalizeH="0" baseline="0">
                <a:ln>
                  <a:noFill/>
                </a:ln>
                <a:solidFill>
                  <a:schemeClr val="tx1"/>
                </a:solidFill>
                <a:effectLst/>
                <a:latin typeface="Arial" panose="020B0604020202020204" pitchFamily="34" charset="0"/>
              </a:rPr>
            </a:br>
            <a:r>
              <a:rPr kumimoji="0" lang="en-US" altLang="en-US" sz="1800" b="0" i="0" u="none" strike="noStrike" cap="none" normalizeH="0" baseline="0">
                <a:ln>
                  <a:noFill/>
                </a:ln>
                <a:solidFill>
                  <a:schemeClr val="tx1"/>
                </a:solidFill>
                <a:effectLst/>
                <a:latin typeface="Arial" panose="020B0604020202020204" pitchFamily="34" charset="0"/>
              </a:rPr>
              <a:t>• Focuses on sustainability to attract environmentally conscious customers.</a:t>
            </a:r>
          </a:p>
        </p:txBody>
      </p:sp>
      <p:sp>
        <p:nvSpPr>
          <p:cNvPr id="10" name="Rectangle 6"/>
          <p:cNvSpPr>
            <a:spLocks noGrp="1" noChangeArrowheads="1"/>
          </p:cNvSpPr>
          <p:nvPr>
            <p:ph type="subTitle" idx="4"/>
          </p:nvPr>
        </p:nvSpPr>
        <p:spPr bwMode="auto">
          <a:xfrm>
            <a:off x="5622925" y="3356193"/>
            <a:ext cx="2807825" cy="11695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chemeClr val="bg1"/>
                </a:solidFill>
                <a:effectLst/>
                <a:latin typeface="Arial" panose="020B0604020202020204" pitchFamily="34" charset="0"/>
              </a:rPr>
              <a:t>Threats</a:t>
            </a: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400" b="0" i="0" u="none" strike="noStrike" cap="none" normalizeH="0" baseline="0" dirty="0">
                <a:ln>
                  <a:noFill/>
                </a:ln>
                <a:solidFill>
                  <a:schemeClr val="bg1"/>
                </a:solidFill>
                <a:effectLst/>
                <a:latin typeface="Arial" panose="020B0604020202020204" pitchFamily="34" charset="0"/>
              </a:rPr>
              <a:t>Competitive market with Lush and Sephora.</a:t>
            </a:r>
            <a:endParaRPr lang="en-US" altLang="en-US" sz="1400" dirty="0">
              <a:solidFill>
                <a:schemeClr val="bg1"/>
              </a:solidFill>
              <a:latin typeface="Arial" panose="020B0604020202020204" pitchFamily="34" charset="0"/>
            </a:endParaRP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400" b="0" i="0" u="none" strike="noStrike" cap="none" normalizeH="0" baseline="0" dirty="0">
                <a:ln>
                  <a:noFill/>
                </a:ln>
                <a:solidFill>
                  <a:schemeClr val="bg1"/>
                </a:solidFill>
                <a:effectLst/>
                <a:latin typeface="Arial" panose="020B0604020202020204" pitchFamily="34" charset="0"/>
              </a:rPr>
              <a:t>Economic volatility impacts consumer purchasing habits.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04"/>
        <p:cNvGrpSpPr/>
        <p:nvPr/>
      </p:nvGrpSpPr>
      <p:grpSpPr>
        <a:xfrm>
          <a:off x="0" y="0"/>
          <a:ext cx="0" cy="0"/>
          <a:chOff x="0" y="0"/>
          <a:chExt cx="0" cy="0"/>
        </a:xfrm>
      </p:grpSpPr>
      <p:cxnSp>
        <p:nvCxnSpPr>
          <p:cNvPr id="305" name="Google Shape;305;p31"/>
          <p:cNvCxnSpPr/>
          <p:nvPr/>
        </p:nvCxnSpPr>
        <p:spPr>
          <a:xfrm>
            <a:off x="2309050" y="4496900"/>
            <a:ext cx="5890200" cy="0"/>
          </a:xfrm>
          <a:prstGeom prst="straightConnector1">
            <a:avLst/>
          </a:prstGeom>
          <a:noFill/>
          <a:ln w="9525" cap="flat" cmpd="sng">
            <a:solidFill>
              <a:schemeClr val="accent3"/>
            </a:solidFill>
            <a:prstDash val="solid"/>
            <a:round/>
            <a:headEnd type="none" w="med" len="med"/>
            <a:tailEnd type="none" w="med" len="med"/>
          </a:ln>
        </p:spPr>
      </p:cxnSp>
      <p:pic>
        <p:nvPicPr>
          <p:cNvPr id="306" name="Google Shape;306;p31"/>
          <p:cNvPicPr preferRelativeResize="0">
            <a:picLocks noGrp="1"/>
          </p:cNvPicPr>
          <p:nvPr>
            <p:ph type="pic" idx="4"/>
          </p:nvPr>
        </p:nvPicPr>
        <p:blipFill rotWithShape="1">
          <a:blip r:embed="rId3">
            <a:alphaModFix/>
          </a:blip>
          <a:srcRect l="31469" r="31469"/>
          <a:stretch/>
        </p:blipFill>
        <p:spPr>
          <a:xfrm>
            <a:off x="466100" y="462450"/>
            <a:ext cx="2342400" cy="4218600"/>
          </a:xfrm>
          <a:prstGeom prst="rect">
            <a:avLst/>
          </a:prstGeom>
        </p:spPr>
      </p:pic>
      <p:sp>
        <p:nvSpPr>
          <p:cNvPr id="309" name="Google Shape;309;p31"/>
          <p:cNvSpPr/>
          <p:nvPr/>
        </p:nvSpPr>
        <p:spPr>
          <a:xfrm rot="5400000">
            <a:off x="979700" y="1379325"/>
            <a:ext cx="3650100" cy="2384700"/>
          </a:xfrm>
          <a:prstGeom prst="roundRect">
            <a:avLst>
              <a:gd name="adj" fmla="val 50000"/>
            </a:avLst>
          </a:prstGeom>
          <a:solidFill>
            <a:schemeClr val="dk1"/>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pic>
        <p:nvPicPr>
          <p:cNvPr id="310" name="Google Shape;310;p31"/>
          <p:cNvPicPr preferRelativeResize="0">
            <a:picLocks noGrp="1"/>
          </p:cNvPicPr>
          <p:nvPr>
            <p:ph type="pic" idx="3"/>
          </p:nvPr>
        </p:nvPicPr>
        <p:blipFill rotWithShape="1">
          <a:blip r:embed="rId4">
            <a:alphaModFix/>
          </a:blip>
          <a:srcRect l="5060"/>
          <a:stretch/>
        </p:blipFill>
        <p:spPr>
          <a:xfrm>
            <a:off x="1727780" y="872250"/>
            <a:ext cx="2154000" cy="3399000"/>
          </a:xfrm>
          <a:prstGeom prst="roundRect">
            <a:avLst>
              <a:gd name="adj" fmla="val 50000"/>
            </a:avLst>
          </a:prstGeom>
        </p:spPr>
      </p:pic>
      <p:sp>
        <p:nvSpPr>
          <p:cNvPr id="313" name="Google Shape;313;p31"/>
          <p:cNvSpPr/>
          <p:nvPr/>
        </p:nvSpPr>
        <p:spPr>
          <a:xfrm flipH="1">
            <a:off x="8116225" y="4389800"/>
            <a:ext cx="214200" cy="214200"/>
          </a:xfrm>
          <a:prstGeom prst="plaque">
            <a:avLst>
              <a:gd name="adj" fmla="val 50000"/>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Rectangle 6"/>
          <p:cNvSpPr/>
          <p:nvPr/>
        </p:nvSpPr>
        <p:spPr>
          <a:xfrm>
            <a:off x="3997100" y="823421"/>
            <a:ext cx="3366627" cy="553998"/>
          </a:xfrm>
          <a:prstGeom prst="rect">
            <a:avLst/>
          </a:prstGeom>
        </p:spPr>
        <p:txBody>
          <a:bodyPr wrap="none">
            <a:spAutoFit/>
          </a:bodyPr>
          <a:lstStyle/>
          <a:p>
            <a:r>
              <a:rPr lang="en-IN" sz="3000" b="1" dirty="0">
                <a:solidFill>
                  <a:schemeClr val="bg1"/>
                </a:solidFill>
                <a:latin typeface="Della Respira" panose="020B0604020202020204" charset="0"/>
              </a:rPr>
              <a:t>Recommendations </a:t>
            </a:r>
          </a:p>
        </p:txBody>
      </p:sp>
      <p:sp>
        <p:nvSpPr>
          <p:cNvPr id="4" name="Rectangle 3"/>
          <p:cNvSpPr>
            <a:spLocks noChangeArrowheads="1"/>
          </p:cNvSpPr>
          <p:nvPr/>
        </p:nvSpPr>
        <p:spPr bwMode="auto">
          <a:xfrm>
            <a:off x="4185145" y="1965320"/>
            <a:ext cx="4303535" cy="17081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v"/>
              <a:tabLst/>
            </a:pPr>
            <a:r>
              <a:rPr kumimoji="0" lang="en-US" altLang="en-US" b="0" i="0" u="none" strike="noStrike" cap="none" normalizeH="0" baseline="0" dirty="0">
                <a:ln>
                  <a:noFill/>
                </a:ln>
                <a:solidFill>
                  <a:schemeClr val="bg1"/>
                </a:solidFill>
                <a:effectLst/>
                <a:latin typeface="Arial" panose="020B0604020202020204" pitchFamily="34" charset="0"/>
              </a:rPr>
              <a:t>Improve social networking and internet advertising.</a:t>
            </a:r>
            <a:endParaRPr lang="en-US" altLang="en-US" dirty="0">
              <a:solidFill>
                <a:schemeClr val="bg1"/>
              </a:solidFill>
              <a:latin typeface="Arial" panose="020B0604020202020204" pitchFamily="34" charset="0"/>
            </a:endParaRP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v"/>
              <a:tabLst/>
            </a:pPr>
            <a:r>
              <a:rPr kumimoji="0" lang="en-US" altLang="en-US" b="0" i="0" u="none" strike="noStrike" cap="none" normalizeH="0" baseline="0" dirty="0">
                <a:ln>
                  <a:noFill/>
                </a:ln>
                <a:solidFill>
                  <a:schemeClr val="bg1"/>
                </a:solidFill>
                <a:effectLst/>
                <a:latin typeface="Arial" panose="020B0604020202020204" pitchFamily="34" charset="0"/>
              </a:rPr>
              <a:t>Offer affordable product lines.</a:t>
            </a:r>
            <a:endParaRPr lang="en-US" altLang="en-US" dirty="0">
              <a:solidFill>
                <a:schemeClr val="bg1"/>
              </a:solidFill>
              <a:latin typeface="Arial" panose="020B0604020202020204" pitchFamily="34" charset="0"/>
            </a:endParaRP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v"/>
              <a:tabLst/>
            </a:pPr>
            <a:r>
              <a:rPr kumimoji="0" lang="en-US" altLang="en-US" b="0" i="0" u="none" strike="noStrike" cap="none" normalizeH="0" baseline="0" dirty="0">
                <a:ln>
                  <a:noFill/>
                </a:ln>
                <a:solidFill>
                  <a:schemeClr val="bg1"/>
                </a:solidFill>
                <a:effectLst/>
                <a:latin typeface="Arial" panose="020B0604020202020204" pitchFamily="34" charset="0"/>
              </a:rPr>
              <a:t>Increase environmental initiatives.</a:t>
            </a:r>
            <a:endParaRPr lang="en-US" altLang="en-US" dirty="0">
              <a:solidFill>
                <a:schemeClr val="bg1"/>
              </a:solidFill>
              <a:latin typeface="Arial" panose="020B0604020202020204" pitchFamily="34" charset="0"/>
            </a:endParaRP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v"/>
              <a:tabLst/>
            </a:pPr>
            <a:r>
              <a:rPr kumimoji="0" lang="en-US" altLang="en-US" b="0" i="0" u="none" strike="noStrike" cap="none" normalizeH="0" baseline="0" dirty="0">
                <a:ln>
                  <a:noFill/>
                </a:ln>
                <a:solidFill>
                  <a:schemeClr val="bg1"/>
                </a:solidFill>
                <a:effectLst/>
                <a:latin typeface="Arial" panose="020B0604020202020204" pitchFamily="34" charset="0"/>
              </a:rPr>
              <a:t>Expand into emerging regions</a:t>
            </a:r>
            <a:r>
              <a:rPr lang="en-US" altLang="en-US" dirty="0">
                <a:solidFill>
                  <a:schemeClr val="bg1"/>
                </a:solidFill>
                <a:latin typeface="Arial" panose="020B0604020202020204" pitchFamily="34" charset="0"/>
              </a:rPr>
              <a:t>. </a:t>
            </a:r>
            <a:endParaRPr kumimoji="0" lang="en-US" altLang="en-US" b="0" i="0" u="none" strike="noStrike" cap="none" normalizeH="0" baseline="0" dirty="0">
              <a:ln>
                <a:noFill/>
              </a:ln>
              <a:solidFill>
                <a:schemeClr val="bg1"/>
              </a:solidFill>
              <a:effectLst/>
              <a:latin typeface="Arial" panose="020B0604020202020204" pitchFamily="34" charset="0"/>
            </a:endParaRPr>
          </a:p>
        </p:txBody>
      </p:sp>
      <p:sp>
        <p:nvSpPr>
          <p:cNvPr id="8" name="Rectangle 5"/>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panose="020B0604020202020204" pitchFamily="34" charset="0"/>
              </a:rPr>
              <a:t>Establish connections with companies and influencers.</a:t>
            </a:r>
          </a:p>
        </p:txBody>
      </p:sp>
    </p:spTree>
    <p:extLst>
      <p:ext uri="{BB962C8B-B14F-4D97-AF65-F5344CB8AC3E}">
        <p14:creationId xmlns:p14="http://schemas.microsoft.com/office/powerpoint/2010/main" val="21415440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17"/>
        <p:cNvGrpSpPr/>
        <p:nvPr/>
      </p:nvGrpSpPr>
      <p:grpSpPr>
        <a:xfrm>
          <a:off x="0" y="0"/>
          <a:ext cx="0" cy="0"/>
          <a:chOff x="0" y="0"/>
          <a:chExt cx="0" cy="0"/>
        </a:xfrm>
      </p:grpSpPr>
      <p:pic>
        <p:nvPicPr>
          <p:cNvPr id="318" name="Google Shape;318;p32"/>
          <p:cNvPicPr preferRelativeResize="0">
            <a:picLocks noGrp="1"/>
          </p:cNvPicPr>
          <p:nvPr>
            <p:ph type="pic" idx="6"/>
          </p:nvPr>
        </p:nvPicPr>
        <p:blipFill rotWithShape="1">
          <a:blip r:embed="rId3">
            <a:alphaModFix/>
          </a:blip>
          <a:srcRect t="16626" b="16626"/>
          <a:stretch/>
        </p:blipFill>
        <p:spPr>
          <a:xfrm>
            <a:off x="5373210" y="-556956"/>
            <a:ext cx="5926200" cy="5926200"/>
          </a:xfrm>
          <a:prstGeom prst="ellipse">
            <a:avLst/>
          </a:prstGeom>
        </p:spPr>
      </p:pic>
      <p:sp>
        <p:nvSpPr>
          <p:cNvPr id="319" name="Google Shape;319;p32"/>
          <p:cNvSpPr/>
          <p:nvPr/>
        </p:nvSpPr>
        <p:spPr>
          <a:xfrm rot="-5400000">
            <a:off x="6511275" y="-1344475"/>
            <a:ext cx="2479800" cy="6081300"/>
          </a:xfrm>
          <a:prstGeom prst="roundRect">
            <a:avLst>
              <a:gd name="adj" fmla="val 50000"/>
            </a:avLst>
          </a:prstGeom>
          <a:solidFill>
            <a:schemeClr val="dk1"/>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32"/>
          <p:cNvSpPr txBox="1">
            <a:spLocks noGrp="1"/>
          </p:cNvSpPr>
          <p:nvPr>
            <p:ph type="title"/>
          </p:nvPr>
        </p:nvSpPr>
        <p:spPr>
          <a:xfrm>
            <a:off x="418600" y="407200"/>
            <a:ext cx="5410200" cy="572700"/>
          </a:xfrm>
          <a:prstGeom prst="rect">
            <a:avLst/>
          </a:prstGeom>
        </p:spPr>
        <p:txBody>
          <a:bodyPr spcFirstLastPara="1" wrap="square" lIns="91425" tIns="91425" rIns="91425" bIns="91425" anchor="t" anchorCtr="0">
            <a:noAutofit/>
          </a:bodyPr>
          <a:lstStyle/>
          <a:p>
            <a:pPr lvl="0"/>
            <a:r>
              <a:rPr lang="en-IN" b="1" dirty="0"/>
              <a:t>Conclusion </a:t>
            </a:r>
            <a:endParaRPr b="1" dirty="0"/>
          </a:p>
        </p:txBody>
      </p:sp>
      <p:pic>
        <p:nvPicPr>
          <p:cNvPr id="325" name="Google Shape;325;p32"/>
          <p:cNvPicPr preferRelativeResize="0">
            <a:picLocks noGrp="1"/>
          </p:cNvPicPr>
          <p:nvPr>
            <p:ph type="pic" idx="5"/>
          </p:nvPr>
        </p:nvPicPr>
        <p:blipFill rotWithShape="1">
          <a:blip r:embed="rId4">
            <a:alphaModFix/>
          </a:blip>
          <a:srcRect t="31709" b="9097"/>
          <a:stretch/>
        </p:blipFill>
        <p:spPr>
          <a:xfrm>
            <a:off x="4830325" y="548375"/>
            <a:ext cx="5810100" cy="2295600"/>
          </a:xfrm>
          <a:prstGeom prst="roundRect">
            <a:avLst>
              <a:gd name="adj" fmla="val 50000"/>
            </a:avLst>
          </a:prstGeom>
        </p:spPr>
      </p:pic>
      <p:sp>
        <p:nvSpPr>
          <p:cNvPr id="5" name="Rectangle 1"/>
          <p:cNvSpPr>
            <a:spLocks noGrp="1" noChangeArrowheads="1"/>
          </p:cNvSpPr>
          <p:nvPr>
            <p:ph type="subTitle" idx="2"/>
          </p:nvPr>
        </p:nvSpPr>
        <p:spPr bwMode="auto">
          <a:xfrm>
            <a:off x="418600" y="1696175"/>
            <a:ext cx="4162885" cy="203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lvl="0" indent="-285750" algn="just" eaLnBrk="0" fontAlgn="base" hangingPunct="0">
              <a:lnSpc>
                <a:spcPct val="150000"/>
              </a:lnSpc>
              <a:spcBef>
                <a:spcPct val="0"/>
              </a:spcBef>
              <a:spcAft>
                <a:spcPct val="0"/>
              </a:spcAft>
              <a:buClrTx/>
              <a:buSzTx/>
              <a:buFont typeface="Wingdings" panose="05000000000000000000" pitchFamily="2" charset="2"/>
              <a:buChar char="v"/>
            </a:pPr>
            <a:r>
              <a:rPr lang="en-IN" sz="1400" dirty="0">
                <a:solidFill>
                  <a:schemeClr val="bg1"/>
                </a:solidFill>
                <a:latin typeface="+mn-lt"/>
              </a:rPr>
              <a:t>Strengthening digital presence. </a:t>
            </a:r>
          </a:p>
          <a:p>
            <a:pPr marL="285750" lvl="0" indent="-285750" algn="just" eaLnBrk="0" fontAlgn="base" hangingPunct="0">
              <a:lnSpc>
                <a:spcPct val="150000"/>
              </a:lnSpc>
              <a:spcBef>
                <a:spcPct val="0"/>
              </a:spcBef>
              <a:spcAft>
                <a:spcPct val="0"/>
              </a:spcAft>
              <a:buClrTx/>
              <a:buSzTx/>
              <a:buFont typeface="Wingdings" panose="05000000000000000000" pitchFamily="2" charset="2"/>
              <a:buChar char="v"/>
            </a:pPr>
            <a:r>
              <a:rPr lang="en-IN" sz="1400" dirty="0">
                <a:solidFill>
                  <a:schemeClr val="bg1"/>
                </a:solidFill>
                <a:latin typeface="+mn-lt"/>
              </a:rPr>
              <a:t>Launching lower-cost products. </a:t>
            </a:r>
          </a:p>
          <a:p>
            <a:pPr marL="285750" lvl="0" indent="-285750" algn="just" eaLnBrk="0" fontAlgn="base" hangingPunct="0">
              <a:lnSpc>
                <a:spcPct val="150000"/>
              </a:lnSpc>
              <a:spcBef>
                <a:spcPct val="0"/>
              </a:spcBef>
              <a:spcAft>
                <a:spcPct val="0"/>
              </a:spcAft>
              <a:buClrTx/>
              <a:buSzTx/>
              <a:buFont typeface="Wingdings" panose="05000000000000000000" pitchFamily="2" charset="2"/>
              <a:buChar char="v"/>
            </a:pPr>
            <a:r>
              <a:rPr lang="en-IN" sz="1400" dirty="0">
                <a:solidFill>
                  <a:schemeClr val="bg1"/>
                </a:solidFill>
                <a:latin typeface="+mn-lt"/>
              </a:rPr>
              <a:t>Promoting environmental campaigns.</a:t>
            </a:r>
          </a:p>
          <a:p>
            <a:pPr marL="285750" lvl="0" indent="-285750" algn="just" eaLnBrk="0" fontAlgn="base" hangingPunct="0">
              <a:lnSpc>
                <a:spcPct val="150000"/>
              </a:lnSpc>
              <a:spcBef>
                <a:spcPct val="0"/>
              </a:spcBef>
              <a:spcAft>
                <a:spcPct val="0"/>
              </a:spcAft>
              <a:buClrTx/>
              <a:buSzTx/>
              <a:buFont typeface="Wingdings" panose="05000000000000000000" pitchFamily="2" charset="2"/>
              <a:buChar char="v"/>
            </a:pPr>
            <a:r>
              <a:rPr lang="en-IN" sz="1400" dirty="0">
                <a:solidFill>
                  <a:schemeClr val="bg1"/>
                </a:solidFill>
                <a:latin typeface="+mn-lt"/>
              </a:rPr>
              <a:t>Collaborating with celebrities and companies. </a:t>
            </a:r>
          </a:p>
          <a:p>
            <a:pPr marL="285750" lvl="0" indent="-285750" algn="just" eaLnBrk="0" fontAlgn="base" hangingPunct="0">
              <a:lnSpc>
                <a:spcPct val="150000"/>
              </a:lnSpc>
              <a:spcBef>
                <a:spcPct val="0"/>
              </a:spcBef>
              <a:spcAft>
                <a:spcPct val="0"/>
              </a:spcAft>
              <a:buClrTx/>
              <a:buSzTx/>
              <a:buFont typeface="Wingdings" panose="05000000000000000000" pitchFamily="2" charset="2"/>
              <a:buChar char="v"/>
            </a:pPr>
            <a:r>
              <a:rPr lang="en-IN" sz="1400" dirty="0">
                <a:solidFill>
                  <a:schemeClr val="bg1"/>
                </a:solidFill>
                <a:latin typeface="+mn-lt"/>
              </a:rPr>
              <a:t>Increasing brand awareness and streamlining supply chain.</a:t>
            </a:r>
            <a:endParaRPr kumimoji="0" lang="en-US" altLang="en-US" sz="1400" b="0" i="0" u="none" strike="noStrike" cap="none" normalizeH="0" baseline="0" dirty="0">
              <a:ln>
                <a:noFill/>
              </a:ln>
              <a:solidFill>
                <a:schemeClr val="bg1"/>
              </a:solidFill>
              <a:effectLst/>
              <a:latin typeface="+mn-lt"/>
            </a:endParaRPr>
          </a:p>
        </p:txBody>
      </p:sp>
    </p:spTree>
    <p:extLst>
      <p:ext uri="{BB962C8B-B14F-4D97-AF65-F5344CB8AC3E}">
        <p14:creationId xmlns:p14="http://schemas.microsoft.com/office/powerpoint/2010/main" val="23947273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93"/>
        <p:cNvGrpSpPr/>
        <p:nvPr/>
      </p:nvGrpSpPr>
      <p:grpSpPr>
        <a:xfrm>
          <a:off x="0" y="0"/>
          <a:ext cx="0" cy="0"/>
          <a:chOff x="0" y="0"/>
          <a:chExt cx="0" cy="0"/>
        </a:xfrm>
      </p:grpSpPr>
      <p:sp>
        <p:nvSpPr>
          <p:cNvPr id="294" name="Google Shape;294;p30"/>
          <p:cNvSpPr txBox="1">
            <a:spLocks noGrp="1"/>
          </p:cNvSpPr>
          <p:nvPr>
            <p:ph type="title"/>
          </p:nvPr>
        </p:nvSpPr>
        <p:spPr>
          <a:xfrm>
            <a:off x="560388" y="74626"/>
            <a:ext cx="6567017" cy="862545"/>
          </a:xfrm>
          <a:prstGeom prst="rect">
            <a:avLst/>
          </a:prstGeom>
        </p:spPr>
        <p:txBody>
          <a:bodyPr spcFirstLastPara="1" wrap="square" lIns="91425" tIns="91425" rIns="91425" bIns="91425" anchor="b" anchorCtr="0">
            <a:noAutofit/>
          </a:bodyPr>
          <a:lstStyle/>
          <a:p>
            <a:pPr lvl="0"/>
            <a:r>
              <a:rPr lang="en-IN" b="1" dirty="0"/>
              <a:t>References</a:t>
            </a:r>
            <a:endParaRPr b="1" dirty="0"/>
          </a:p>
        </p:txBody>
      </p:sp>
      <p:sp>
        <p:nvSpPr>
          <p:cNvPr id="4" name="Subtitle 3"/>
          <p:cNvSpPr>
            <a:spLocks noGrp="1" noChangeArrowheads="1"/>
          </p:cNvSpPr>
          <p:nvPr>
            <p:ph type="subTitle" idx="1"/>
          </p:nvPr>
        </p:nvSpPr>
        <p:spPr bwMode="auto">
          <a:xfrm>
            <a:off x="198120" y="937171"/>
            <a:ext cx="8580120" cy="41549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a:r>
              <a:rPr lang="en-IN" dirty="0">
                <a:latin typeface="+mn-lt"/>
              </a:rPr>
              <a:t>Adair, J.E. (2019) Decision making and problem solving : break through barriers and banish uncertainty at work . Fourth edition. London :, </a:t>
            </a:r>
            <a:r>
              <a:rPr lang="en-IN" dirty="0" err="1">
                <a:latin typeface="+mn-lt"/>
              </a:rPr>
              <a:t>KoganPage</a:t>
            </a:r>
            <a:r>
              <a:rPr lang="en-IN" dirty="0">
                <a:latin typeface="+mn-lt"/>
              </a:rPr>
              <a:t>.</a:t>
            </a:r>
          </a:p>
          <a:p>
            <a:pPr algn="just"/>
            <a:r>
              <a:rPr lang="en-IN" dirty="0" err="1">
                <a:latin typeface="+mn-lt"/>
              </a:rPr>
              <a:t>Amed</a:t>
            </a:r>
            <a:r>
              <a:rPr lang="en-IN" dirty="0">
                <a:latin typeface="+mn-lt"/>
              </a:rPr>
              <a:t>, I., Berg, A., </a:t>
            </a:r>
            <a:r>
              <a:rPr lang="en-IN" dirty="0" err="1">
                <a:latin typeface="+mn-lt"/>
              </a:rPr>
              <a:t>Balchandani</a:t>
            </a:r>
            <a:r>
              <a:rPr lang="en-IN" dirty="0">
                <a:latin typeface="+mn-lt"/>
              </a:rPr>
              <a:t>, A. and ANDRÉ, S., 2023. The State of Fashion (2023).</a:t>
            </a:r>
          </a:p>
          <a:p>
            <a:pPr algn="just"/>
            <a:r>
              <a:rPr lang="en-IN" dirty="0" err="1">
                <a:latin typeface="+mn-lt"/>
              </a:rPr>
              <a:t>Benzaghta</a:t>
            </a:r>
            <a:r>
              <a:rPr lang="en-IN" dirty="0">
                <a:latin typeface="+mn-lt"/>
              </a:rPr>
              <a:t>, M.A., </a:t>
            </a:r>
            <a:r>
              <a:rPr lang="en-IN" dirty="0" err="1">
                <a:latin typeface="+mn-lt"/>
              </a:rPr>
              <a:t>Elwalda</a:t>
            </a:r>
            <a:r>
              <a:rPr lang="en-IN" dirty="0">
                <a:latin typeface="+mn-lt"/>
              </a:rPr>
              <a:t>, A., </a:t>
            </a:r>
            <a:r>
              <a:rPr lang="en-IN" dirty="0" err="1">
                <a:latin typeface="+mn-lt"/>
              </a:rPr>
              <a:t>Mousa</a:t>
            </a:r>
            <a:r>
              <a:rPr lang="en-IN" dirty="0">
                <a:latin typeface="+mn-lt"/>
              </a:rPr>
              <a:t>, M.M., </a:t>
            </a:r>
            <a:r>
              <a:rPr lang="en-IN" dirty="0" err="1">
                <a:latin typeface="+mn-lt"/>
              </a:rPr>
              <a:t>Erkan</a:t>
            </a:r>
            <a:r>
              <a:rPr lang="en-IN" dirty="0">
                <a:latin typeface="+mn-lt"/>
              </a:rPr>
              <a:t>, I. and Rahman, M., (2021). SWOT analysis applications: An integrative literature review. </a:t>
            </a:r>
            <a:r>
              <a:rPr lang="en-IN" i="1" dirty="0">
                <a:latin typeface="+mn-lt"/>
              </a:rPr>
              <a:t>Journal of Global Business Insights</a:t>
            </a:r>
            <a:r>
              <a:rPr lang="en-IN" dirty="0">
                <a:latin typeface="+mn-lt"/>
              </a:rPr>
              <a:t>, </a:t>
            </a:r>
            <a:r>
              <a:rPr lang="en-IN" i="1" dirty="0">
                <a:latin typeface="+mn-lt"/>
              </a:rPr>
              <a:t>6</a:t>
            </a:r>
            <a:r>
              <a:rPr lang="en-IN" dirty="0">
                <a:latin typeface="+mn-lt"/>
              </a:rPr>
              <a:t>(1), pp.54-72.</a:t>
            </a:r>
          </a:p>
          <a:p>
            <a:pPr algn="just"/>
            <a:r>
              <a:rPr lang="en-IN" dirty="0" err="1">
                <a:latin typeface="+mn-lt"/>
              </a:rPr>
              <a:t>Lita</a:t>
            </a:r>
            <a:r>
              <a:rPr lang="en-IN" dirty="0">
                <a:latin typeface="+mn-lt"/>
              </a:rPr>
              <a:t>, Q.D., </a:t>
            </a:r>
            <a:r>
              <a:rPr lang="en-IN" dirty="0" err="1">
                <a:latin typeface="+mn-lt"/>
              </a:rPr>
              <a:t>Hidayah</a:t>
            </a:r>
            <a:r>
              <a:rPr lang="en-IN" dirty="0">
                <a:latin typeface="+mn-lt"/>
              </a:rPr>
              <a:t>, A., </a:t>
            </a:r>
            <a:r>
              <a:rPr lang="en-IN" dirty="0" err="1">
                <a:latin typeface="+mn-lt"/>
              </a:rPr>
              <a:t>Innayah</a:t>
            </a:r>
            <a:r>
              <a:rPr lang="en-IN" dirty="0">
                <a:latin typeface="+mn-lt"/>
              </a:rPr>
              <a:t>, M.N. and </a:t>
            </a:r>
            <a:r>
              <a:rPr lang="en-IN" dirty="0" err="1">
                <a:latin typeface="+mn-lt"/>
              </a:rPr>
              <a:t>Aryoko</a:t>
            </a:r>
            <a:r>
              <a:rPr lang="en-IN" dirty="0">
                <a:latin typeface="+mn-lt"/>
              </a:rPr>
              <a:t>, Y.P., (2024). The influence of green marketing, brand image, and product quality on purchasing decisions for the Body Shop in </a:t>
            </a:r>
            <a:r>
              <a:rPr lang="en-IN" dirty="0" err="1">
                <a:latin typeface="+mn-lt"/>
              </a:rPr>
              <a:t>Purwokerto</a:t>
            </a:r>
            <a:r>
              <a:rPr lang="en-IN" dirty="0">
                <a:latin typeface="+mn-lt"/>
              </a:rPr>
              <a:t>. </a:t>
            </a:r>
            <a:r>
              <a:rPr lang="en-IN" i="1" dirty="0">
                <a:latin typeface="+mn-lt"/>
              </a:rPr>
              <a:t>Enrichment: Journal of Management</a:t>
            </a:r>
            <a:r>
              <a:rPr lang="en-IN" dirty="0">
                <a:latin typeface="+mn-lt"/>
              </a:rPr>
              <a:t>, </a:t>
            </a:r>
            <a:r>
              <a:rPr lang="en-IN" i="1" dirty="0">
                <a:latin typeface="+mn-lt"/>
              </a:rPr>
              <a:t>13</a:t>
            </a:r>
            <a:r>
              <a:rPr lang="en-IN" dirty="0">
                <a:latin typeface="+mn-lt"/>
              </a:rPr>
              <a:t>(6), pp.3670-3678.</a:t>
            </a:r>
          </a:p>
          <a:p>
            <a:pPr algn="just"/>
            <a:r>
              <a:rPr lang="en-IN" dirty="0" err="1">
                <a:latin typeface="+mn-lt"/>
              </a:rPr>
              <a:t>Mogaji</a:t>
            </a:r>
            <a:r>
              <a:rPr lang="en-IN" dirty="0">
                <a:latin typeface="+mn-lt"/>
              </a:rPr>
              <a:t>, E., </a:t>
            </a:r>
            <a:r>
              <a:rPr lang="en-IN" dirty="0" err="1">
                <a:latin typeface="+mn-lt"/>
              </a:rPr>
              <a:t>Adeola</a:t>
            </a:r>
            <a:r>
              <a:rPr lang="en-IN" dirty="0">
                <a:latin typeface="+mn-lt"/>
              </a:rPr>
              <a:t>, O., Hinson, R.E., Nguyen, N.P., </a:t>
            </a:r>
            <a:r>
              <a:rPr lang="en-IN" dirty="0" err="1">
                <a:latin typeface="+mn-lt"/>
              </a:rPr>
              <a:t>Nwoba</a:t>
            </a:r>
            <a:r>
              <a:rPr lang="en-IN" dirty="0">
                <a:latin typeface="+mn-lt"/>
              </a:rPr>
              <a:t>, A.C. and </a:t>
            </a:r>
            <a:r>
              <a:rPr lang="en-IN" dirty="0" err="1">
                <a:latin typeface="+mn-lt"/>
              </a:rPr>
              <a:t>Soetan</a:t>
            </a:r>
            <a:r>
              <a:rPr lang="en-IN" dirty="0">
                <a:latin typeface="+mn-lt"/>
              </a:rPr>
              <a:t>, T.O., (2021). Marketing bank services to financially vulnerable customers: evidence from an emerging economy. </a:t>
            </a:r>
            <a:r>
              <a:rPr lang="en-IN" i="1" dirty="0">
                <a:latin typeface="+mn-lt"/>
              </a:rPr>
              <a:t>International Journal of Bank Marketing</a:t>
            </a:r>
            <a:r>
              <a:rPr lang="en-IN" dirty="0">
                <a:latin typeface="+mn-lt"/>
              </a:rPr>
              <a:t>, </a:t>
            </a:r>
            <a:r>
              <a:rPr lang="en-IN" i="1" dirty="0">
                <a:latin typeface="+mn-lt"/>
              </a:rPr>
              <a:t>39</a:t>
            </a:r>
            <a:r>
              <a:rPr lang="en-IN" dirty="0">
                <a:latin typeface="+mn-lt"/>
              </a:rPr>
              <a:t>(3), pp.402-428.</a:t>
            </a:r>
          </a:p>
          <a:p>
            <a:pPr algn="just"/>
            <a:r>
              <a:rPr lang="en-IN" dirty="0">
                <a:latin typeface="+mn-lt"/>
              </a:rPr>
              <a:t>Statista, (2023) </a:t>
            </a:r>
            <a:r>
              <a:rPr lang="en-IN" i="1" dirty="0">
                <a:latin typeface="+mn-lt"/>
              </a:rPr>
              <a:t>Total revenue generated by The Body Shop worldwide from 2016 to 2022 </a:t>
            </a:r>
            <a:r>
              <a:rPr lang="en-IN" dirty="0">
                <a:latin typeface="+mn-lt"/>
              </a:rPr>
              <a:t>[Online]</a:t>
            </a:r>
            <a:r>
              <a:rPr lang="en-IN" dirty="0" err="1">
                <a:latin typeface="+mn-lt"/>
              </a:rPr>
              <a:t>Availableat:</a:t>
            </a:r>
            <a:r>
              <a:rPr lang="en-IN" u="sng" dirty="0" err="1">
                <a:latin typeface="+mn-lt"/>
                <a:hlinkClick r:id="rId3"/>
              </a:rPr>
              <a:t>https</a:t>
            </a:r>
            <a:r>
              <a:rPr lang="en-IN" u="sng" dirty="0">
                <a:latin typeface="+mn-lt"/>
                <a:hlinkClick r:id="rId3"/>
              </a:rPr>
              <a:t>://www.statista.com/statistics/1005248/the-body-shop-revenue-worldwide/</a:t>
            </a:r>
            <a:r>
              <a:rPr lang="en-IN" dirty="0">
                <a:latin typeface="+mn-lt"/>
              </a:rPr>
              <a:t> [Accessed on 15 March 2023]</a:t>
            </a:r>
          </a:p>
          <a:p>
            <a:pPr algn="just"/>
            <a:r>
              <a:rPr lang="en-IN" dirty="0">
                <a:latin typeface="+mn-lt"/>
              </a:rPr>
              <a:t>The Body Shop, (2024). </a:t>
            </a:r>
            <a:r>
              <a:rPr lang="en-IN" i="1" dirty="0">
                <a:latin typeface="+mn-lt"/>
              </a:rPr>
              <a:t>ABOUT US: OUR COMPANY.</a:t>
            </a:r>
            <a:r>
              <a:rPr lang="en-IN" dirty="0">
                <a:latin typeface="+mn-lt"/>
              </a:rPr>
              <a:t>[Online] Available at:</a:t>
            </a:r>
            <a:r>
              <a:rPr lang="en-IN" i="1" dirty="0">
                <a:latin typeface="+mn-lt"/>
              </a:rPr>
              <a:t> </a:t>
            </a:r>
            <a:r>
              <a:rPr lang="en-IN" dirty="0">
                <a:latin typeface="+mn-lt"/>
                <a:hlinkClick r:id="rId4"/>
              </a:rPr>
              <a:t>https://careers.thebodyshop.com/content/About-Us-The-Body-Shop/?locale=en_GB</a:t>
            </a:r>
            <a:r>
              <a:rPr lang="en-IN" dirty="0">
                <a:latin typeface="+mn-lt"/>
              </a:rPr>
              <a:t> [Accessed on: 15 March 2024] </a:t>
            </a:r>
          </a:p>
          <a:p>
            <a:pPr algn="just"/>
            <a:r>
              <a:rPr lang="en-IN" dirty="0" err="1">
                <a:latin typeface="+mn-lt"/>
              </a:rPr>
              <a:t>Wardhani</a:t>
            </a:r>
            <a:r>
              <a:rPr lang="en-IN" dirty="0">
                <a:latin typeface="+mn-lt"/>
              </a:rPr>
              <a:t>, F.K. and Dini, A., (2020). Strategy formulation using SWOT analysis, space matrix and QSPM: a conceptual framework. </a:t>
            </a:r>
            <a:r>
              <a:rPr lang="en-IN" i="1" dirty="0">
                <a:latin typeface="+mn-lt"/>
              </a:rPr>
              <a:t>International Journal of Innovative Science and Research Technology</a:t>
            </a:r>
            <a:r>
              <a:rPr lang="en-IN" dirty="0">
                <a:latin typeface="+mn-lt"/>
              </a:rPr>
              <a:t>, </a:t>
            </a:r>
            <a:r>
              <a:rPr lang="en-IN" i="1" dirty="0">
                <a:latin typeface="+mn-lt"/>
              </a:rPr>
              <a:t>5</a:t>
            </a:r>
            <a:r>
              <a:rPr lang="en-IN" dirty="0">
                <a:latin typeface="+mn-lt"/>
              </a:rPr>
              <a:t>(5), pp.1520-1527.</a:t>
            </a:r>
          </a:p>
          <a:p>
            <a:pPr algn="just"/>
            <a:r>
              <a:rPr lang="en-IN" dirty="0" err="1">
                <a:latin typeface="+mn-lt"/>
              </a:rPr>
              <a:t>Yupelmi</a:t>
            </a:r>
            <a:r>
              <a:rPr lang="en-IN" dirty="0">
                <a:latin typeface="+mn-lt"/>
              </a:rPr>
              <a:t>, M., </a:t>
            </a:r>
            <a:r>
              <a:rPr lang="en-IN" dirty="0" err="1">
                <a:latin typeface="+mn-lt"/>
              </a:rPr>
              <a:t>Yulastri</a:t>
            </a:r>
            <a:r>
              <a:rPr lang="en-IN" dirty="0">
                <a:latin typeface="+mn-lt"/>
              </a:rPr>
              <a:t>, A., Effendi, H. and </a:t>
            </a:r>
            <a:r>
              <a:rPr lang="en-IN" dirty="0" err="1">
                <a:latin typeface="+mn-lt"/>
              </a:rPr>
              <a:t>Muskhir</a:t>
            </a:r>
            <a:r>
              <a:rPr lang="en-IN" dirty="0">
                <a:latin typeface="+mn-lt"/>
              </a:rPr>
              <a:t>, M., (2023). A Comprehensive Exploration of Entrepreneurial Strategies in The Makeup and Beauty Industry: The Role of Social Media Marketing. </a:t>
            </a:r>
            <a:r>
              <a:rPr lang="en-IN" i="1" dirty="0">
                <a:latin typeface="+mn-lt"/>
              </a:rPr>
              <a:t>Indonesian Journal of Computer Science</a:t>
            </a:r>
            <a:r>
              <a:rPr lang="en-IN" dirty="0">
                <a:latin typeface="+mn-lt"/>
              </a:rPr>
              <a:t>, </a:t>
            </a:r>
            <a:r>
              <a:rPr lang="en-IN" i="1" dirty="0">
                <a:latin typeface="+mn-lt"/>
              </a:rPr>
              <a:t>12</a:t>
            </a:r>
            <a:r>
              <a:rPr lang="en-IN" dirty="0">
                <a:latin typeface="+mn-lt"/>
              </a:rPr>
              <a:t>(5).</a:t>
            </a:r>
          </a:p>
          <a:p>
            <a:pPr marL="0" indent="0" algn="just" eaLnBrk="0" fontAlgn="base" hangingPunct="0">
              <a:spcBef>
                <a:spcPct val="0"/>
              </a:spcBef>
              <a:spcAft>
                <a:spcPct val="0"/>
              </a:spcAft>
              <a:buClrTx/>
              <a:buSzTx/>
              <a:buNone/>
            </a:pPr>
            <a:endParaRPr kumimoji="0" lang="en-US" altLang="en-US" b="0" i="0" u="none" strike="noStrike" cap="none" normalizeH="0" baseline="0" dirty="0">
              <a:ln>
                <a:noFill/>
              </a:ln>
              <a:solidFill>
                <a:schemeClr val="bg1"/>
              </a:solidFill>
              <a:effectLst/>
              <a:latin typeface="+mn-lt"/>
            </a:endParaRPr>
          </a:p>
        </p:txBody>
      </p:sp>
    </p:spTree>
    <p:extLst>
      <p:ext uri="{BB962C8B-B14F-4D97-AF65-F5344CB8AC3E}">
        <p14:creationId xmlns:p14="http://schemas.microsoft.com/office/powerpoint/2010/main" val="19831846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Thank you card. Beautiful greeting card calligraphy scratched calligraphy  white text word with leaf ornament on brown background Stock Vector | Adobe  Stock"/>
          <p:cNvPicPr>
            <a:picLocks noChangeAspect="1" noChangeArrowheads="1"/>
          </p:cNvPicPr>
          <p:nvPr/>
        </p:nvPicPr>
        <p:blipFill rotWithShape="1">
          <a:blip r:embed="rId2">
            <a:extLst>
              <a:ext uri="{28A0092B-C50C-407E-A947-70E740481C1C}">
                <a14:useLocalDpi xmlns:a14="http://schemas.microsoft.com/office/drawing/2010/main" val="0"/>
              </a:ext>
            </a:extLst>
          </a:blip>
          <a:srcRect l="3680"/>
          <a:stretch/>
        </p:blipFill>
        <p:spPr bwMode="auto">
          <a:xfrm>
            <a:off x="457200" y="304800"/>
            <a:ext cx="8199120" cy="4526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4074982"/>
      </p:ext>
    </p:extLst>
  </p:cSld>
  <p:clrMapOvr>
    <a:masterClrMapping/>
  </p:clrMapOvr>
</p:sld>
</file>

<file path=ppt/theme/theme1.xml><?xml version="1.0" encoding="utf-8"?>
<a:theme xmlns:a="http://schemas.openxmlformats.org/drawingml/2006/main" name="Cosmetic Products Brand Pitch Deck by Slidesgo">
  <a:themeElements>
    <a:clrScheme name="Simple Light">
      <a:dk1>
        <a:srgbClr val="F9F5EA"/>
      </a:dk1>
      <a:lt1>
        <a:srgbClr val="713115"/>
      </a:lt1>
      <a:dk2>
        <a:srgbClr val="F8DFE1"/>
      </a:dk2>
      <a:lt2>
        <a:srgbClr val="EFC3AE"/>
      </a:lt2>
      <a:accent1>
        <a:srgbClr val="E7B39E"/>
      </a:accent1>
      <a:accent2>
        <a:srgbClr val="B36E4D"/>
      </a:accent2>
      <a:accent3>
        <a:srgbClr val="7F4028"/>
      </a:accent3>
      <a:accent4>
        <a:srgbClr val="4C1C0C"/>
      </a:accent4>
      <a:accent5>
        <a:srgbClr val="FFFFFF"/>
      </a:accent5>
      <a:accent6>
        <a:srgbClr val="FFFFFF"/>
      </a:accent6>
      <a:hlink>
        <a:srgbClr val="713115"/>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2375</Words>
  <Application>Microsoft Office PowerPoint</Application>
  <PresentationFormat>On-screen Show (16:9)</PresentationFormat>
  <Paragraphs>98</Paragraphs>
  <Slides>10</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Anaheim</vt:lpstr>
      <vt:lpstr>Arial</vt:lpstr>
      <vt:lpstr>Della Respira</vt:lpstr>
      <vt:lpstr>DM Sans</vt:lpstr>
      <vt:lpstr>DM Sans Medium</vt:lpstr>
      <vt:lpstr>Nunito Light</vt:lpstr>
      <vt:lpstr>Wingdings</vt:lpstr>
      <vt:lpstr>Cosmetic Products Brand Pitch Deck by Slidesgo</vt:lpstr>
      <vt:lpstr>Certificate of Higher Education in Employability Skills  Title: A SWOT Analysis of The Body Shop  </vt:lpstr>
      <vt:lpstr>Table of contents</vt:lpstr>
      <vt:lpstr>Introduction </vt:lpstr>
      <vt:lpstr>PowerPoint Presentation</vt:lpstr>
      <vt:lpstr>Summary of The Body Shop </vt:lpstr>
      <vt:lpstr>SWOT Analysis of The Body Shop  </vt:lpstr>
      <vt:lpstr>PowerPoint Presentation</vt:lpstr>
      <vt:lpstr>Conclusion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Cosmetic Products Brand  Pitch Deck</dc:title>
  <dc:creator>pc</dc:creator>
  <cp:lastModifiedBy>michelle ...</cp:lastModifiedBy>
  <cp:revision>7</cp:revision>
  <dcterms:modified xsi:type="dcterms:W3CDTF">2024-05-22T09:28:03Z</dcterms:modified>
</cp:coreProperties>
</file>