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7" r:id="rId2"/>
    <p:sldId id="259" r:id="rId3"/>
    <p:sldId id="260" r:id="rId4"/>
    <p:sldId id="261" r:id="rId5"/>
    <p:sldId id="262" r:id="rId6"/>
    <p:sldId id="263" r:id="rId7"/>
    <p:sldId id="264" r:id="rId8"/>
    <p:sldId id="265" r:id="rId9"/>
    <p:sldId id="267" r:id="rId10"/>
    <p:sldId id="268" r:id="rId11"/>
    <p:sldId id="269" r:id="rId12"/>
    <p:sldId id="270" r:id="rId13"/>
    <p:sldId id="271"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67" d="100"/>
          <a:sy n="67" d="100"/>
        </p:scale>
        <p:origin x="644" y="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CC4AF-0674-4684-BE7C-B92FC0616F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60B0FE1-127F-4A71-9FD8-0B227A6CC5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D640E02-3903-4338-98FA-1D96C7D9ACB6}"/>
              </a:ext>
            </a:extLst>
          </p:cNvPr>
          <p:cNvSpPr>
            <a:spLocks noGrp="1"/>
          </p:cNvSpPr>
          <p:nvPr>
            <p:ph type="dt" sz="half" idx="10"/>
          </p:nvPr>
        </p:nvSpPr>
        <p:spPr/>
        <p:txBody>
          <a:bodyPr/>
          <a:lstStyle/>
          <a:p>
            <a:fld id="{E055C5F5-2EDF-479A-ADA4-D0D90F1F05FF}" type="datetimeFigureOut">
              <a:rPr lang="en-US" smtClean="0"/>
              <a:t>12/16/2019</a:t>
            </a:fld>
            <a:endParaRPr lang="en-US"/>
          </a:p>
        </p:txBody>
      </p:sp>
      <p:sp>
        <p:nvSpPr>
          <p:cNvPr id="5" name="Footer Placeholder 4">
            <a:extLst>
              <a:ext uri="{FF2B5EF4-FFF2-40B4-BE49-F238E27FC236}">
                <a16:creationId xmlns:a16="http://schemas.microsoft.com/office/drawing/2014/main" id="{B0A14DCD-1C86-447B-926C-026EF46ABD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C893E9-12F0-49BE-B279-2C15012C5BB2}"/>
              </a:ext>
            </a:extLst>
          </p:cNvPr>
          <p:cNvSpPr>
            <a:spLocks noGrp="1"/>
          </p:cNvSpPr>
          <p:nvPr>
            <p:ph type="sldNum" sz="quarter" idx="12"/>
          </p:nvPr>
        </p:nvSpPr>
        <p:spPr/>
        <p:txBody>
          <a:bodyPr/>
          <a:lstStyle/>
          <a:p>
            <a:fld id="{0E484DE0-6FBA-48C6-A556-5C51B31D5084}" type="slidenum">
              <a:rPr lang="en-US" smtClean="0"/>
              <a:t>‹#›</a:t>
            </a:fld>
            <a:endParaRPr lang="en-US"/>
          </a:p>
        </p:txBody>
      </p:sp>
    </p:spTree>
    <p:extLst>
      <p:ext uri="{BB962C8B-B14F-4D97-AF65-F5344CB8AC3E}">
        <p14:creationId xmlns:p14="http://schemas.microsoft.com/office/powerpoint/2010/main" val="3188177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436B9-248B-4FF9-BEC2-F55F554988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5C666C9-00F8-4BE2-97C0-51CDFBAD90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A36ACD-B6F6-4545-AC72-BBE11FB7D261}"/>
              </a:ext>
            </a:extLst>
          </p:cNvPr>
          <p:cNvSpPr>
            <a:spLocks noGrp="1"/>
          </p:cNvSpPr>
          <p:nvPr>
            <p:ph type="dt" sz="half" idx="10"/>
          </p:nvPr>
        </p:nvSpPr>
        <p:spPr/>
        <p:txBody>
          <a:bodyPr/>
          <a:lstStyle/>
          <a:p>
            <a:fld id="{E055C5F5-2EDF-479A-ADA4-D0D90F1F05FF}" type="datetimeFigureOut">
              <a:rPr lang="en-US" smtClean="0"/>
              <a:t>12/16/2019</a:t>
            </a:fld>
            <a:endParaRPr lang="en-US"/>
          </a:p>
        </p:txBody>
      </p:sp>
      <p:sp>
        <p:nvSpPr>
          <p:cNvPr id="5" name="Footer Placeholder 4">
            <a:extLst>
              <a:ext uri="{FF2B5EF4-FFF2-40B4-BE49-F238E27FC236}">
                <a16:creationId xmlns:a16="http://schemas.microsoft.com/office/drawing/2014/main" id="{2FF81E60-CD5E-42AD-B054-63A3FA4324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0A21D4-429F-41A8-8A57-16060CB54C2A}"/>
              </a:ext>
            </a:extLst>
          </p:cNvPr>
          <p:cNvSpPr>
            <a:spLocks noGrp="1"/>
          </p:cNvSpPr>
          <p:nvPr>
            <p:ph type="sldNum" sz="quarter" idx="12"/>
          </p:nvPr>
        </p:nvSpPr>
        <p:spPr/>
        <p:txBody>
          <a:bodyPr/>
          <a:lstStyle/>
          <a:p>
            <a:fld id="{0E484DE0-6FBA-48C6-A556-5C51B31D5084}" type="slidenum">
              <a:rPr lang="en-US" smtClean="0"/>
              <a:t>‹#›</a:t>
            </a:fld>
            <a:endParaRPr lang="en-US"/>
          </a:p>
        </p:txBody>
      </p:sp>
    </p:spTree>
    <p:extLst>
      <p:ext uri="{BB962C8B-B14F-4D97-AF65-F5344CB8AC3E}">
        <p14:creationId xmlns:p14="http://schemas.microsoft.com/office/powerpoint/2010/main" val="2550613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C8D91-E30D-4CA6-87C1-205958B60F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E3CAEF7-19C3-4F39-974D-B03FA9310F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E14C59-8956-4CC7-9DA8-F968217F8646}"/>
              </a:ext>
            </a:extLst>
          </p:cNvPr>
          <p:cNvSpPr>
            <a:spLocks noGrp="1"/>
          </p:cNvSpPr>
          <p:nvPr>
            <p:ph type="dt" sz="half" idx="10"/>
          </p:nvPr>
        </p:nvSpPr>
        <p:spPr/>
        <p:txBody>
          <a:bodyPr/>
          <a:lstStyle/>
          <a:p>
            <a:fld id="{E055C5F5-2EDF-479A-ADA4-D0D90F1F05FF}" type="datetimeFigureOut">
              <a:rPr lang="en-US" smtClean="0"/>
              <a:t>12/16/2019</a:t>
            </a:fld>
            <a:endParaRPr lang="en-US"/>
          </a:p>
        </p:txBody>
      </p:sp>
      <p:sp>
        <p:nvSpPr>
          <p:cNvPr id="5" name="Footer Placeholder 4">
            <a:extLst>
              <a:ext uri="{FF2B5EF4-FFF2-40B4-BE49-F238E27FC236}">
                <a16:creationId xmlns:a16="http://schemas.microsoft.com/office/drawing/2014/main" id="{8BD6D349-8C9F-41D9-8884-67D4808B34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33A057-53DA-4D72-AC71-24E0C17AAFC0}"/>
              </a:ext>
            </a:extLst>
          </p:cNvPr>
          <p:cNvSpPr>
            <a:spLocks noGrp="1"/>
          </p:cNvSpPr>
          <p:nvPr>
            <p:ph type="sldNum" sz="quarter" idx="12"/>
          </p:nvPr>
        </p:nvSpPr>
        <p:spPr/>
        <p:txBody>
          <a:bodyPr/>
          <a:lstStyle/>
          <a:p>
            <a:fld id="{0E484DE0-6FBA-48C6-A556-5C51B31D5084}" type="slidenum">
              <a:rPr lang="en-US" smtClean="0"/>
              <a:t>‹#›</a:t>
            </a:fld>
            <a:endParaRPr lang="en-US"/>
          </a:p>
        </p:txBody>
      </p:sp>
    </p:spTree>
    <p:extLst>
      <p:ext uri="{BB962C8B-B14F-4D97-AF65-F5344CB8AC3E}">
        <p14:creationId xmlns:p14="http://schemas.microsoft.com/office/powerpoint/2010/main" val="1275308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CC261-47F1-46A6-8396-37D74F2039C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D736B7F-02D0-450A-BCF1-51D8B659EC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D58A-E0A3-4C81-AC46-0E00028C78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8C266F5-9E7E-4748-9433-C1B62D3AF90E}"/>
              </a:ext>
            </a:extLst>
          </p:cNvPr>
          <p:cNvSpPr>
            <a:spLocks noGrp="1"/>
          </p:cNvSpPr>
          <p:nvPr>
            <p:ph type="dt" sz="half" idx="10"/>
          </p:nvPr>
        </p:nvSpPr>
        <p:spPr/>
        <p:txBody>
          <a:bodyPr/>
          <a:lstStyle/>
          <a:p>
            <a:fld id="{E055C5F5-2EDF-479A-ADA4-D0D90F1F05FF}" type="datetimeFigureOut">
              <a:rPr lang="en-US" smtClean="0"/>
              <a:t>12/16/2019</a:t>
            </a:fld>
            <a:endParaRPr lang="en-US"/>
          </a:p>
        </p:txBody>
      </p:sp>
      <p:sp>
        <p:nvSpPr>
          <p:cNvPr id="6" name="Footer Placeholder 5">
            <a:extLst>
              <a:ext uri="{FF2B5EF4-FFF2-40B4-BE49-F238E27FC236}">
                <a16:creationId xmlns:a16="http://schemas.microsoft.com/office/drawing/2014/main" id="{7F60F021-5F91-4744-94C9-B2E3A143EC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BDBF80-CD09-4B3B-88F6-B7904945A012}"/>
              </a:ext>
            </a:extLst>
          </p:cNvPr>
          <p:cNvSpPr>
            <a:spLocks noGrp="1"/>
          </p:cNvSpPr>
          <p:nvPr>
            <p:ph type="sldNum" sz="quarter" idx="12"/>
          </p:nvPr>
        </p:nvSpPr>
        <p:spPr/>
        <p:txBody>
          <a:bodyPr/>
          <a:lstStyle/>
          <a:p>
            <a:fld id="{0E484DE0-6FBA-48C6-A556-5C51B31D5084}" type="slidenum">
              <a:rPr lang="en-US" smtClean="0"/>
              <a:t>‹#›</a:t>
            </a:fld>
            <a:endParaRPr lang="en-US"/>
          </a:p>
        </p:txBody>
      </p:sp>
    </p:spTree>
    <p:extLst>
      <p:ext uri="{BB962C8B-B14F-4D97-AF65-F5344CB8AC3E}">
        <p14:creationId xmlns:p14="http://schemas.microsoft.com/office/powerpoint/2010/main" val="3044553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553E4-D2F3-4A1F-9D49-82F17DD6A8E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514033B-18A8-4B09-96EB-9BE43B7B00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7EE24C-F5E5-4647-9DCB-EEF98654EF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0E36A30-A94F-49F6-BC2D-58406EC394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151DEC-7B42-40BB-9073-5F067C231A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B89E517-BA5D-4E4C-B2C9-1296ADAC93A8}"/>
              </a:ext>
            </a:extLst>
          </p:cNvPr>
          <p:cNvSpPr>
            <a:spLocks noGrp="1"/>
          </p:cNvSpPr>
          <p:nvPr>
            <p:ph type="dt" sz="half" idx="10"/>
          </p:nvPr>
        </p:nvSpPr>
        <p:spPr/>
        <p:txBody>
          <a:bodyPr/>
          <a:lstStyle/>
          <a:p>
            <a:fld id="{E055C5F5-2EDF-479A-ADA4-D0D90F1F05FF}" type="datetimeFigureOut">
              <a:rPr lang="en-US" smtClean="0"/>
              <a:t>12/16/2019</a:t>
            </a:fld>
            <a:endParaRPr lang="en-US"/>
          </a:p>
        </p:txBody>
      </p:sp>
      <p:sp>
        <p:nvSpPr>
          <p:cNvPr id="8" name="Footer Placeholder 7">
            <a:extLst>
              <a:ext uri="{FF2B5EF4-FFF2-40B4-BE49-F238E27FC236}">
                <a16:creationId xmlns:a16="http://schemas.microsoft.com/office/drawing/2014/main" id="{0203F9B3-EED3-4ED5-8CDB-43EB44942E3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EC551C8-E843-4750-A84E-CCB9B08A0CAA}"/>
              </a:ext>
            </a:extLst>
          </p:cNvPr>
          <p:cNvSpPr>
            <a:spLocks noGrp="1"/>
          </p:cNvSpPr>
          <p:nvPr>
            <p:ph type="sldNum" sz="quarter" idx="12"/>
          </p:nvPr>
        </p:nvSpPr>
        <p:spPr/>
        <p:txBody>
          <a:bodyPr/>
          <a:lstStyle/>
          <a:p>
            <a:fld id="{0E484DE0-6FBA-48C6-A556-5C51B31D5084}" type="slidenum">
              <a:rPr lang="en-US" smtClean="0"/>
              <a:t>‹#›</a:t>
            </a:fld>
            <a:endParaRPr lang="en-US"/>
          </a:p>
        </p:txBody>
      </p:sp>
    </p:spTree>
    <p:extLst>
      <p:ext uri="{BB962C8B-B14F-4D97-AF65-F5344CB8AC3E}">
        <p14:creationId xmlns:p14="http://schemas.microsoft.com/office/powerpoint/2010/main" val="2050432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30F93-5232-472D-8799-2538A59BA1A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B1247EC-F6E6-458F-915E-20365D2B8853}"/>
              </a:ext>
            </a:extLst>
          </p:cNvPr>
          <p:cNvSpPr>
            <a:spLocks noGrp="1"/>
          </p:cNvSpPr>
          <p:nvPr>
            <p:ph type="dt" sz="half" idx="10"/>
          </p:nvPr>
        </p:nvSpPr>
        <p:spPr/>
        <p:txBody>
          <a:bodyPr/>
          <a:lstStyle/>
          <a:p>
            <a:fld id="{E055C5F5-2EDF-479A-ADA4-D0D90F1F05FF}" type="datetimeFigureOut">
              <a:rPr lang="en-US" smtClean="0"/>
              <a:t>12/16/2019</a:t>
            </a:fld>
            <a:endParaRPr lang="en-US"/>
          </a:p>
        </p:txBody>
      </p:sp>
      <p:sp>
        <p:nvSpPr>
          <p:cNvPr id="4" name="Footer Placeholder 3">
            <a:extLst>
              <a:ext uri="{FF2B5EF4-FFF2-40B4-BE49-F238E27FC236}">
                <a16:creationId xmlns:a16="http://schemas.microsoft.com/office/drawing/2014/main" id="{CD709B7B-AB10-4712-8BA9-C20D7F36947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029EFA2-5346-42C4-99EC-76557908DC5D}"/>
              </a:ext>
            </a:extLst>
          </p:cNvPr>
          <p:cNvSpPr>
            <a:spLocks noGrp="1"/>
          </p:cNvSpPr>
          <p:nvPr>
            <p:ph type="sldNum" sz="quarter" idx="12"/>
          </p:nvPr>
        </p:nvSpPr>
        <p:spPr/>
        <p:txBody>
          <a:bodyPr/>
          <a:lstStyle/>
          <a:p>
            <a:fld id="{0E484DE0-6FBA-48C6-A556-5C51B31D5084}" type="slidenum">
              <a:rPr lang="en-US" smtClean="0"/>
              <a:t>‹#›</a:t>
            </a:fld>
            <a:endParaRPr lang="en-US"/>
          </a:p>
        </p:txBody>
      </p:sp>
    </p:spTree>
    <p:extLst>
      <p:ext uri="{BB962C8B-B14F-4D97-AF65-F5344CB8AC3E}">
        <p14:creationId xmlns:p14="http://schemas.microsoft.com/office/powerpoint/2010/main" val="536837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DBAC20-A4AE-4D48-89E2-279117B8C2D9}"/>
              </a:ext>
            </a:extLst>
          </p:cNvPr>
          <p:cNvSpPr>
            <a:spLocks noGrp="1"/>
          </p:cNvSpPr>
          <p:nvPr>
            <p:ph type="dt" sz="half" idx="10"/>
          </p:nvPr>
        </p:nvSpPr>
        <p:spPr/>
        <p:txBody>
          <a:bodyPr/>
          <a:lstStyle/>
          <a:p>
            <a:fld id="{E055C5F5-2EDF-479A-ADA4-D0D90F1F05FF}" type="datetimeFigureOut">
              <a:rPr lang="en-US" smtClean="0"/>
              <a:t>12/16/2019</a:t>
            </a:fld>
            <a:endParaRPr lang="en-US"/>
          </a:p>
        </p:txBody>
      </p:sp>
      <p:sp>
        <p:nvSpPr>
          <p:cNvPr id="3" name="Footer Placeholder 2">
            <a:extLst>
              <a:ext uri="{FF2B5EF4-FFF2-40B4-BE49-F238E27FC236}">
                <a16:creationId xmlns:a16="http://schemas.microsoft.com/office/drawing/2014/main" id="{76C040B0-B907-40A0-B6DC-F62C729FF60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2E66EFA-7037-4C20-852D-A8BCF7893372}"/>
              </a:ext>
            </a:extLst>
          </p:cNvPr>
          <p:cNvSpPr>
            <a:spLocks noGrp="1"/>
          </p:cNvSpPr>
          <p:nvPr>
            <p:ph type="sldNum" sz="quarter" idx="12"/>
          </p:nvPr>
        </p:nvSpPr>
        <p:spPr/>
        <p:txBody>
          <a:bodyPr/>
          <a:lstStyle/>
          <a:p>
            <a:fld id="{0E484DE0-6FBA-48C6-A556-5C51B31D5084}" type="slidenum">
              <a:rPr lang="en-US" smtClean="0"/>
              <a:t>‹#›</a:t>
            </a:fld>
            <a:endParaRPr lang="en-US"/>
          </a:p>
        </p:txBody>
      </p:sp>
    </p:spTree>
    <p:extLst>
      <p:ext uri="{BB962C8B-B14F-4D97-AF65-F5344CB8AC3E}">
        <p14:creationId xmlns:p14="http://schemas.microsoft.com/office/powerpoint/2010/main" val="2498826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66F88-F2EA-4393-BFCE-12AABAB150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5FDF48C-8025-4E64-A6F1-2A0B3AE6DB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F1C2A7A-AA64-4E3D-B9CF-BB661AC4B1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D417CC-3291-47A9-A9FC-35BDCD178DF7}"/>
              </a:ext>
            </a:extLst>
          </p:cNvPr>
          <p:cNvSpPr>
            <a:spLocks noGrp="1"/>
          </p:cNvSpPr>
          <p:nvPr>
            <p:ph type="dt" sz="half" idx="10"/>
          </p:nvPr>
        </p:nvSpPr>
        <p:spPr/>
        <p:txBody>
          <a:bodyPr/>
          <a:lstStyle/>
          <a:p>
            <a:fld id="{E055C5F5-2EDF-479A-ADA4-D0D90F1F05FF}" type="datetimeFigureOut">
              <a:rPr lang="en-US" smtClean="0"/>
              <a:t>12/16/2019</a:t>
            </a:fld>
            <a:endParaRPr lang="en-US"/>
          </a:p>
        </p:txBody>
      </p:sp>
      <p:sp>
        <p:nvSpPr>
          <p:cNvPr id="6" name="Footer Placeholder 5">
            <a:extLst>
              <a:ext uri="{FF2B5EF4-FFF2-40B4-BE49-F238E27FC236}">
                <a16:creationId xmlns:a16="http://schemas.microsoft.com/office/drawing/2014/main" id="{87300187-B171-4AB4-BC6A-C92378EDBC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A8843A-7F81-486E-BF92-F161F3BCB445}"/>
              </a:ext>
            </a:extLst>
          </p:cNvPr>
          <p:cNvSpPr>
            <a:spLocks noGrp="1"/>
          </p:cNvSpPr>
          <p:nvPr>
            <p:ph type="sldNum" sz="quarter" idx="12"/>
          </p:nvPr>
        </p:nvSpPr>
        <p:spPr/>
        <p:txBody>
          <a:bodyPr/>
          <a:lstStyle/>
          <a:p>
            <a:fld id="{0E484DE0-6FBA-48C6-A556-5C51B31D5084}" type="slidenum">
              <a:rPr lang="en-US" smtClean="0"/>
              <a:t>‹#›</a:t>
            </a:fld>
            <a:endParaRPr lang="en-US"/>
          </a:p>
        </p:txBody>
      </p:sp>
    </p:spTree>
    <p:extLst>
      <p:ext uri="{BB962C8B-B14F-4D97-AF65-F5344CB8AC3E}">
        <p14:creationId xmlns:p14="http://schemas.microsoft.com/office/powerpoint/2010/main" val="348077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FE54-2EEC-4962-98B9-A9BE0E9481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61B0D58-8CE9-4D4E-839C-E88671751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4CC79DE-B8B4-4516-B26D-8318BB422A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FCFC67-7C15-4012-B07F-ED42AED20C03}"/>
              </a:ext>
            </a:extLst>
          </p:cNvPr>
          <p:cNvSpPr>
            <a:spLocks noGrp="1"/>
          </p:cNvSpPr>
          <p:nvPr>
            <p:ph type="dt" sz="half" idx="10"/>
          </p:nvPr>
        </p:nvSpPr>
        <p:spPr/>
        <p:txBody>
          <a:bodyPr/>
          <a:lstStyle/>
          <a:p>
            <a:fld id="{E055C5F5-2EDF-479A-ADA4-D0D90F1F05FF}" type="datetimeFigureOut">
              <a:rPr lang="en-US" smtClean="0"/>
              <a:t>12/16/2019</a:t>
            </a:fld>
            <a:endParaRPr lang="en-US"/>
          </a:p>
        </p:txBody>
      </p:sp>
      <p:sp>
        <p:nvSpPr>
          <p:cNvPr id="6" name="Footer Placeholder 5">
            <a:extLst>
              <a:ext uri="{FF2B5EF4-FFF2-40B4-BE49-F238E27FC236}">
                <a16:creationId xmlns:a16="http://schemas.microsoft.com/office/drawing/2014/main" id="{4DAAE93E-6C3B-4D29-A274-D12F9DD519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9B72DB-D320-4D51-8AA6-CC648D1D17AB}"/>
              </a:ext>
            </a:extLst>
          </p:cNvPr>
          <p:cNvSpPr>
            <a:spLocks noGrp="1"/>
          </p:cNvSpPr>
          <p:nvPr>
            <p:ph type="sldNum" sz="quarter" idx="12"/>
          </p:nvPr>
        </p:nvSpPr>
        <p:spPr/>
        <p:txBody>
          <a:bodyPr/>
          <a:lstStyle/>
          <a:p>
            <a:fld id="{0E484DE0-6FBA-48C6-A556-5C51B31D5084}" type="slidenum">
              <a:rPr lang="en-US" smtClean="0"/>
              <a:t>‹#›</a:t>
            </a:fld>
            <a:endParaRPr lang="en-US"/>
          </a:p>
        </p:txBody>
      </p:sp>
    </p:spTree>
    <p:extLst>
      <p:ext uri="{BB962C8B-B14F-4D97-AF65-F5344CB8AC3E}">
        <p14:creationId xmlns:p14="http://schemas.microsoft.com/office/powerpoint/2010/main" val="964300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7D48D-0CB9-4308-9238-69A4BBB8EC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F8D971-93E4-45D9-A7CB-497031EDCE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63024A-992F-41F8-A57F-4225926E83F7}"/>
              </a:ext>
            </a:extLst>
          </p:cNvPr>
          <p:cNvSpPr>
            <a:spLocks noGrp="1"/>
          </p:cNvSpPr>
          <p:nvPr>
            <p:ph type="dt" sz="half" idx="10"/>
          </p:nvPr>
        </p:nvSpPr>
        <p:spPr/>
        <p:txBody>
          <a:bodyPr/>
          <a:lstStyle/>
          <a:p>
            <a:fld id="{E055C5F5-2EDF-479A-ADA4-D0D90F1F05FF}" type="datetimeFigureOut">
              <a:rPr lang="en-US" smtClean="0"/>
              <a:t>12/16/2019</a:t>
            </a:fld>
            <a:endParaRPr lang="en-US"/>
          </a:p>
        </p:txBody>
      </p:sp>
      <p:sp>
        <p:nvSpPr>
          <p:cNvPr id="5" name="Footer Placeholder 4">
            <a:extLst>
              <a:ext uri="{FF2B5EF4-FFF2-40B4-BE49-F238E27FC236}">
                <a16:creationId xmlns:a16="http://schemas.microsoft.com/office/drawing/2014/main" id="{71D2809D-033E-4013-A0C8-57B8E6795B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001895-688D-4612-B00B-638428FE9478}"/>
              </a:ext>
            </a:extLst>
          </p:cNvPr>
          <p:cNvSpPr>
            <a:spLocks noGrp="1"/>
          </p:cNvSpPr>
          <p:nvPr>
            <p:ph type="sldNum" sz="quarter" idx="12"/>
          </p:nvPr>
        </p:nvSpPr>
        <p:spPr/>
        <p:txBody>
          <a:bodyPr/>
          <a:lstStyle/>
          <a:p>
            <a:fld id="{0E484DE0-6FBA-48C6-A556-5C51B31D5084}" type="slidenum">
              <a:rPr lang="en-US" smtClean="0"/>
              <a:t>‹#›</a:t>
            </a:fld>
            <a:endParaRPr lang="en-US"/>
          </a:p>
        </p:txBody>
      </p:sp>
    </p:spTree>
    <p:extLst>
      <p:ext uri="{BB962C8B-B14F-4D97-AF65-F5344CB8AC3E}">
        <p14:creationId xmlns:p14="http://schemas.microsoft.com/office/powerpoint/2010/main" val="3012590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0A05BD-9763-44A0-8C82-83E795C848F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15ECB71-8A5B-4B1D-87B7-D937504054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8D3B24-CA79-4D20-A802-CFE7CCBBCC0D}"/>
              </a:ext>
            </a:extLst>
          </p:cNvPr>
          <p:cNvSpPr>
            <a:spLocks noGrp="1"/>
          </p:cNvSpPr>
          <p:nvPr>
            <p:ph type="dt" sz="half" idx="10"/>
          </p:nvPr>
        </p:nvSpPr>
        <p:spPr/>
        <p:txBody>
          <a:bodyPr/>
          <a:lstStyle/>
          <a:p>
            <a:fld id="{E055C5F5-2EDF-479A-ADA4-D0D90F1F05FF}" type="datetimeFigureOut">
              <a:rPr lang="en-US" smtClean="0"/>
              <a:t>12/16/2019</a:t>
            </a:fld>
            <a:endParaRPr lang="en-US"/>
          </a:p>
        </p:txBody>
      </p:sp>
      <p:sp>
        <p:nvSpPr>
          <p:cNvPr id="5" name="Footer Placeholder 4">
            <a:extLst>
              <a:ext uri="{FF2B5EF4-FFF2-40B4-BE49-F238E27FC236}">
                <a16:creationId xmlns:a16="http://schemas.microsoft.com/office/drawing/2014/main" id="{2B22827E-5F5F-4BD8-B37A-32D8D10B94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86E39C-D99E-4C3E-B19A-33A3CA127534}"/>
              </a:ext>
            </a:extLst>
          </p:cNvPr>
          <p:cNvSpPr>
            <a:spLocks noGrp="1"/>
          </p:cNvSpPr>
          <p:nvPr>
            <p:ph type="sldNum" sz="quarter" idx="12"/>
          </p:nvPr>
        </p:nvSpPr>
        <p:spPr/>
        <p:txBody>
          <a:bodyPr/>
          <a:lstStyle/>
          <a:p>
            <a:fld id="{0E484DE0-6FBA-48C6-A556-5C51B31D5084}" type="slidenum">
              <a:rPr lang="en-US" smtClean="0"/>
              <a:t>‹#›</a:t>
            </a:fld>
            <a:endParaRPr lang="en-US"/>
          </a:p>
        </p:txBody>
      </p:sp>
    </p:spTree>
    <p:extLst>
      <p:ext uri="{BB962C8B-B14F-4D97-AF65-F5344CB8AC3E}">
        <p14:creationId xmlns:p14="http://schemas.microsoft.com/office/powerpoint/2010/main" val="4194661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extLst>
              <a:ext uri="{BEBA8EAE-BF5A-486C-A8C5-ECC9F3942E4B}">
                <a14:imgProps xmlns:a14="http://schemas.microsoft.com/office/drawing/2010/main">
                  <a14:imgLayer r:embed="rId14">
                    <a14:imgEffect>
                      <a14:artisticFilmGrain/>
                    </a14:imgEffect>
                  </a14:imgLayer>
                </a14:imgProps>
              </a:ext>
            </a:extLst>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8940E1-2199-4F3B-840A-67B4B81345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D58261B-5EE9-4406-865D-2980CEFB4B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DA6D9A-E093-4D71-B38C-30896C74DE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55C5F5-2EDF-479A-ADA4-D0D90F1F05FF}" type="datetimeFigureOut">
              <a:rPr lang="en-US" smtClean="0"/>
              <a:t>12/16/2019</a:t>
            </a:fld>
            <a:endParaRPr lang="en-US"/>
          </a:p>
        </p:txBody>
      </p:sp>
      <p:sp>
        <p:nvSpPr>
          <p:cNvPr id="5" name="Footer Placeholder 4">
            <a:extLst>
              <a:ext uri="{FF2B5EF4-FFF2-40B4-BE49-F238E27FC236}">
                <a16:creationId xmlns:a16="http://schemas.microsoft.com/office/drawing/2014/main" id="{888E6317-468A-4A3C-B675-25BEF28421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416CBA7-D55F-40C6-8E9B-C2D7C883FE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484DE0-6FBA-48C6-A556-5C51B31D5084}" type="slidenum">
              <a:rPr lang="en-US" smtClean="0"/>
              <a:t>‹#›</a:t>
            </a:fld>
            <a:endParaRPr lang="en-US"/>
          </a:p>
        </p:txBody>
      </p:sp>
    </p:spTree>
    <p:extLst>
      <p:ext uri="{BB962C8B-B14F-4D97-AF65-F5344CB8AC3E}">
        <p14:creationId xmlns:p14="http://schemas.microsoft.com/office/powerpoint/2010/main" val="51752554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www.argos.co.uk/webapp/wcs/stores/servlet/ArgosStaticPageSecondLevel?includeName=AboutArgos.jsp&amp;langId=110&amp;storeId=10151&amp;catalogId=1001" TargetMode="External"/><Relationship Id="rId3" Type="http://schemas.openxmlformats.org/officeDocument/2006/relationships/hyperlink" Target="https://www.dataart.com/clients/case-studies/retail-and-distribution/solution-for-analyzing-and-estimating-the-queue-size" TargetMode="External"/><Relationship Id="rId7" Type="http://schemas.openxmlformats.org/officeDocument/2006/relationships/hyperlink" Target="https://www.theguardian.com/business/2013/aug/25/argos-40-years-catalogue-shopping" TargetMode="External"/><Relationship Id="rId2" Type="http://schemas.openxmlformats.org/officeDocument/2006/relationships/hyperlink" Target="https://en.wikipedia.org/wiki/Argos_(retailer)" TargetMode="External"/><Relationship Id="rId1" Type="http://schemas.openxmlformats.org/officeDocument/2006/relationships/slideLayout" Target="../slideLayouts/slideLayout7.xml"/><Relationship Id="rId6" Type="http://schemas.openxmlformats.org/officeDocument/2006/relationships/hyperlink" Target="http://www.annualreports.com/HostedData/AnnualReports/PDF/LSE_HOME_2016.pdf" TargetMode="External"/><Relationship Id="rId5" Type="http://schemas.openxmlformats.org/officeDocument/2006/relationships/hyperlink" Target="https://www.ukessays.com/essays/marketing/role-of-technology-in-the-operations-of-argos-marketing-essay.php" TargetMode="External"/><Relationship Id="rId4" Type="http://schemas.openxmlformats.org/officeDocument/2006/relationships/hyperlink" Target="https://econsultancy.com/what-makes-argos-the-uk-s-top-multichannel-retailer/" TargetMode="External"/><Relationship Id="rId9" Type="http://schemas.openxmlformats.org/officeDocument/2006/relationships/hyperlink" Target="http://error.talktalk.co.uk/main?ParticipantID=nmum6rqpq5q6gkm3933n3nf9s76onu6r&amp;FailedURI=http%3A%2F%2Fretailgazzette.co.uk%2F&amp;FailureMode=1&amp;Implementation=&amp;AddInType=4&amp;Version=pywr1.0&amp;ClientLocation=uk"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C8AE5CE-2537-4E05-95A3-D1CA3785A073}"/>
              </a:ext>
            </a:extLst>
          </p:cNvPr>
          <p:cNvSpPr/>
          <p:nvPr/>
        </p:nvSpPr>
        <p:spPr>
          <a:xfrm>
            <a:off x="549971" y="520697"/>
            <a:ext cx="3999300" cy="1323439"/>
          </a:xfrm>
          <a:prstGeom prst="rect">
            <a:avLst/>
          </a:prstGeom>
          <a:noFill/>
        </p:spPr>
        <p:txBody>
          <a:bodyPr wrap="none" lIns="91440" tIns="45720" rIns="91440" bIns="45720">
            <a:spAutoFit/>
          </a:bodyPr>
          <a:lstStyle/>
          <a:p>
            <a:pPr algn="ctr"/>
            <a:r>
              <a:rPr lang="en-US" sz="4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Digital skills and </a:t>
            </a:r>
          </a:p>
          <a:p>
            <a:pPr algn="ctr"/>
            <a:r>
              <a:rPr lang="en-US" sz="4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research methods</a:t>
            </a:r>
          </a:p>
        </p:txBody>
      </p:sp>
    </p:spTree>
    <p:extLst>
      <p:ext uri="{BB962C8B-B14F-4D97-AF65-F5344CB8AC3E}">
        <p14:creationId xmlns:p14="http://schemas.microsoft.com/office/powerpoint/2010/main" val="6652790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24000">
        <p15:prstTrans prst="fallOver"/>
      </p:transition>
    </mc:Choice>
    <mc:Fallback xmlns="">
      <p:transition spd="slow" advTm="2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4" presetClass="entr" presetSubtype="10" fill="hold" nodeType="withEffect">
                                  <p:stCondLst>
                                    <p:cond delay="0"/>
                                  </p:stCondLst>
                                  <p:childTnLst>
                                    <p:set>
                                      <p:cBhvr>
                                        <p:cTn id="8" dur="1" fill="hold">
                                          <p:stCondLst>
                                            <p:cond delay="0"/>
                                          </p:stCondLst>
                                        </p:cTn>
                                        <p:tgtEl>
                                          <p:spTgt spid="2">
                                            <p:txEl>
                                              <p:pRg st="0" end="0"/>
                                            </p:txEl>
                                          </p:spTgt>
                                        </p:tgtEl>
                                        <p:attrNameLst>
                                          <p:attrName>style.visibility</p:attrName>
                                        </p:attrNameLst>
                                      </p:cBhvr>
                                      <p:to>
                                        <p:strVal val="visible"/>
                                      </p:to>
                                    </p:set>
                                    <p:animEffect transition="in" filter="randombar(horizontal)">
                                      <p:cBhvr>
                                        <p:cTn id="9" dur="1250"/>
                                        <p:tgtEl>
                                          <p:spTgt spid="2">
                                            <p:txEl>
                                              <p:pRg st="0" end="0"/>
                                            </p:txEl>
                                          </p:spTgt>
                                        </p:tgtEl>
                                      </p:cBhvr>
                                    </p:animEffect>
                                  </p:childTnLst>
                                </p:cTn>
                              </p:par>
                              <p:par>
                                <p:cTn id="10" presetID="14" presetClass="entr" presetSubtype="1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125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A9FCBE1-8440-4BBD-9514-AB0A4759A9D6}"/>
              </a:ext>
            </a:extLst>
          </p:cNvPr>
          <p:cNvGraphicFramePr>
            <a:graphicFrameLocks noGrp="1"/>
          </p:cNvGraphicFramePr>
          <p:nvPr>
            <p:extLst>
              <p:ext uri="{D42A27DB-BD31-4B8C-83A1-F6EECF244321}">
                <p14:modId xmlns:p14="http://schemas.microsoft.com/office/powerpoint/2010/main" val="1650536561"/>
              </p:ext>
            </p:extLst>
          </p:nvPr>
        </p:nvGraphicFramePr>
        <p:xfrm>
          <a:off x="252920" y="972246"/>
          <a:ext cx="11517548" cy="4837636"/>
        </p:xfrm>
        <a:graphic>
          <a:graphicData uri="http://schemas.openxmlformats.org/drawingml/2006/table">
            <a:tbl>
              <a:tblPr firstRow="1" bandRow="1">
                <a:noFill/>
                <a:tableStyleId>{9D7B26C5-4107-4FEC-AEDC-1716B250A1EF}</a:tableStyleId>
              </a:tblPr>
              <a:tblGrid>
                <a:gridCol w="5618184">
                  <a:extLst>
                    <a:ext uri="{9D8B030D-6E8A-4147-A177-3AD203B41FA5}">
                      <a16:colId xmlns:a16="http://schemas.microsoft.com/office/drawing/2014/main" val="20000"/>
                    </a:ext>
                  </a:extLst>
                </a:gridCol>
                <a:gridCol w="2194092">
                  <a:extLst>
                    <a:ext uri="{9D8B030D-6E8A-4147-A177-3AD203B41FA5}">
                      <a16:colId xmlns:a16="http://schemas.microsoft.com/office/drawing/2014/main" val="20001"/>
                    </a:ext>
                  </a:extLst>
                </a:gridCol>
                <a:gridCol w="3705272">
                  <a:extLst>
                    <a:ext uri="{9D8B030D-6E8A-4147-A177-3AD203B41FA5}">
                      <a16:colId xmlns:a16="http://schemas.microsoft.com/office/drawing/2014/main" val="20002"/>
                    </a:ext>
                  </a:extLst>
                </a:gridCol>
              </a:tblGrid>
              <a:tr h="580779">
                <a:tc>
                  <a:txBody>
                    <a:bodyPr/>
                    <a:lstStyle/>
                    <a:p>
                      <a:r>
                        <a:rPr lang="en-US" sz="2000" b="1" i="1" dirty="0">
                          <a:solidFill>
                            <a:srgbClr val="FFFF00"/>
                          </a:solidFill>
                          <a:effectLst>
                            <a:outerShdw blurRad="38100" dist="38100" dir="2700000" algn="tl">
                              <a:srgbClr val="000000">
                                <a:alpha val="43137"/>
                              </a:srgbClr>
                            </a:outerShdw>
                          </a:effectLst>
                          <a:latin typeface="Comic Sans MS" panose="030F0702030302020204" pitchFamily="66" charset="0"/>
                        </a:rPr>
                        <a:t>Students Names</a:t>
                      </a:r>
                      <a:endParaRPr lang="en-US" sz="2000" b="1" i="1" dirty="0">
                        <a:solidFill>
                          <a:srgbClr val="FFFF00"/>
                        </a:solidFill>
                        <a:effectLst/>
                        <a:latin typeface="Comic Sans MS" panose="030F0702030302020204" pitchFamily="66" charset="0"/>
                      </a:endParaRPr>
                    </a:p>
                  </a:txBody>
                  <a:tcPr marL="238974" marR="119487" marT="119487" marB="119487">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r>
                        <a:rPr lang="en-US" sz="2000" b="1" i="1" dirty="0">
                          <a:solidFill>
                            <a:srgbClr val="FFFF00"/>
                          </a:solidFill>
                          <a:effectLst>
                            <a:outerShdw blurRad="38100" dist="38100" dir="2700000" algn="tl">
                              <a:srgbClr val="000000">
                                <a:alpha val="43137"/>
                              </a:srgbClr>
                            </a:outerShdw>
                          </a:effectLst>
                          <a:latin typeface="Comic Sans MS" panose="030F0702030302020204" pitchFamily="66" charset="0"/>
                        </a:rPr>
                        <a:t>Students Id</a:t>
                      </a:r>
                    </a:p>
                  </a:txBody>
                  <a:tcPr marL="238974" marR="119487" marT="119487" marB="119487">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r>
                        <a:rPr lang="en-US" sz="2000" b="1" dirty="0">
                          <a:solidFill>
                            <a:srgbClr val="FFFF00"/>
                          </a:solidFill>
                        </a:rPr>
                        <a:t>               </a:t>
                      </a:r>
                      <a:r>
                        <a:rPr lang="en-US" sz="2000" b="1" i="1" dirty="0">
                          <a:solidFill>
                            <a:srgbClr val="FFFF00"/>
                          </a:solidFill>
                          <a:effectLst>
                            <a:outerShdw blurRad="38100" dist="38100" dir="2700000" algn="tl">
                              <a:srgbClr val="000000">
                                <a:alpha val="43137"/>
                              </a:srgbClr>
                            </a:outerShdw>
                          </a:effectLst>
                          <a:latin typeface="Comic Sans MS" panose="030F0702030302020204" pitchFamily="66" charset="0"/>
                        </a:rPr>
                        <a:t>Topic</a:t>
                      </a:r>
                    </a:p>
                  </a:txBody>
                  <a:tcPr marL="238974" marR="119487" marT="119487" marB="119487">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10000"/>
                  </a:ext>
                </a:extLst>
              </a:tr>
              <a:tr h="753011">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Stanica Claudia  Cibotariu                         </a:t>
                      </a:r>
                    </a:p>
                  </a:txBody>
                  <a:tcPr marL="238974" marR="119487" marT="119487" marB="119487">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               1909631</a:t>
                      </a:r>
                    </a:p>
                  </a:txBody>
                  <a:tcPr marL="238974" marR="119487" marT="119487" marB="119487">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Introduction &amp; Background</a:t>
                      </a:r>
                    </a:p>
                  </a:txBody>
                  <a:tcPr marL="238974" marR="119487" marT="119487" marB="119487">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0001"/>
                  </a:ext>
                </a:extLst>
              </a:tr>
              <a:tr h="753011">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Gruiescu </a:t>
                      </a:r>
                    </a:p>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                   Camelia Alice</a:t>
                      </a:r>
                    </a:p>
                  </a:txBody>
                  <a:tcPr marL="238974" marR="119487" marT="119487" marB="119487">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               1910020</a:t>
                      </a:r>
                    </a:p>
                  </a:txBody>
                  <a:tcPr marL="238974" marR="119487" marT="119487" marB="119487">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Challenges before modern technologies</a:t>
                      </a:r>
                    </a:p>
                  </a:txBody>
                  <a:tcPr marL="238974" marR="119487" marT="119487" marB="119487">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0002"/>
                  </a:ext>
                </a:extLst>
              </a:tr>
              <a:tr h="753011">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Andreea </a:t>
                      </a:r>
                    </a:p>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                  Luciana Gingirov</a:t>
                      </a:r>
                    </a:p>
                  </a:txBody>
                  <a:tcPr marL="238974" marR="119487" marT="119487" marB="119487">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               1910083</a:t>
                      </a:r>
                    </a:p>
                  </a:txBody>
                  <a:tcPr marL="238974" marR="119487" marT="119487" marB="119487">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Insights of the modern technologies</a:t>
                      </a:r>
                    </a:p>
                  </a:txBody>
                  <a:tcPr marL="238974" marR="119487" marT="119487" marB="119487">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0003"/>
                  </a:ext>
                </a:extLst>
              </a:tr>
              <a:tr h="753011">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Oana  </a:t>
                      </a:r>
                    </a:p>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                Maria Paval</a:t>
                      </a:r>
                    </a:p>
                  </a:txBody>
                  <a:tcPr marL="238974" marR="119487" marT="119487" marB="119487">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               1909882</a:t>
                      </a:r>
                    </a:p>
                  </a:txBody>
                  <a:tcPr marL="238974" marR="119487" marT="119487" marB="119487">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Impact of modern technologies</a:t>
                      </a:r>
                    </a:p>
                  </a:txBody>
                  <a:tcPr marL="238974" marR="119487" marT="119487" marB="119487">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0004"/>
                  </a:ext>
                </a:extLst>
              </a:tr>
              <a:tr h="862561">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Andreea </a:t>
                      </a:r>
                    </a:p>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                  Cornelia Vitali</a:t>
                      </a:r>
                    </a:p>
                  </a:txBody>
                  <a:tcPr marL="238974" marR="119487" marT="119487" marB="119487">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US" sz="2000" b="1" i="0">
                          <a:solidFill>
                            <a:srgbClr val="FFFF00"/>
                          </a:solidFill>
                          <a:effectLst>
                            <a:outerShdw blurRad="38100" dist="38100" dir="2700000" algn="tl">
                              <a:srgbClr val="000000">
                                <a:alpha val="43137"/>
                              </a:srgbClr>
                            </a:outerShdw>
                          </a:effectLst>
                          <a:latin typeface="Algerian" panose="04020705040A02060702" pitchFamily="82" charset="0"/>
                        </a:rPr>
                        <a:t>               1908751</a:t>
                      </a:r>
                    </a:p>
                  </a:txBody>
                  <a:tcPr marL="238974" marR="119487" marT="119487" marB="119487">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US" sz="2000" b="1" i="0" dirty="0">
                          <a:solidFill>
                            <a:srgbClr val="FFFF00"/>
                          </a:solidFill>
                          <a:effectLst>
                            <a:outerShdw blurRad="38100" dist="38100" dir="2700000" algn="tl">
                              <a:srgbClr val="000000">
                                <a:alpha val="43137"/>
                              </a:srgbClr>
                            </a:outerShdw>
                          </a:effectLst>
                          <a:latin typeface="Algerian" panose="04020705040A02060702" pitchFamily="82" charset="0"/>
                        </a:rPr>
                        <a:t>Lessons drawn from the case study &amp; conclusion</a:t>
                      </a:r>
                    </a:p>
                  </a:txBody>
                  <a:tcPr marL="238974" marR="119487" marT="119487" marB="119487">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0005"/>
                  </a:ext>
                </a:extLst>
              </a:tr>
            </a:tbl>
          </a:graphicData>
        </a:graphic>
      </p:graphicFrame>
      <p:graphicFrame>
        <p:nvGraphicFramePr>
          <p:cNvPr id="3" name="Table 2">
            <a:extLst>
              <a:ext uri="{FF2B5EF4-FFF2-40B4-BE49-F238E27FC236}">
                <a16:creationId xmlns:a16="http://schemas.microsoft.com/office/drawing/2014/main" id="{3E866F76-BDC8-48DC-9FEF-F90D1E3C8A91}"/>
              </a:ext>
            </a:extLst>
          </p:cNvPr>
          <p:cNvGraphicFramePr>
            <a:graphicFrameLocks noGrp="1"/>
          </p:cNvGraphicFramePr>
          <p:nvPr>
            <p:extLst>
              <p:ext uri="{D42A27DB-BD31-4B8C-83A1-F6EECF244321}">
                <p14:modId xmlns:p14="http://schemas.microsoft.com/office/powerpoint/2010/main" val="3135652557"/>
              </p:ext>
            </p:extLst>
          </p:nvPr>
        </p:nvGraphicFramePr>
        <p:xfrm>
          <a:off x="2195748" y="5829529"/>
          <a:ext cx="8128000" cy="1112520"/>
        </p:xfrm>
        <a:graphic>
          <a:graphicData uri="http://schemas.openxmlformats.org/drawingml/2006/table">
            <a:tbl>
              <a:tblPr firstRow="1" bandRow="1">
                <a:tableStyleId>{3B4B98B0-60AC-42C2-AFA5-B58CD77FA1E5}</a:tableStyleId>
              </a:tblPr>
              <a:tblGrid>
                <a:gridCol w="8128000">
                  <a:extLst>
                    <a:ext uri="{9D8B030D-6E8A-4147-A177-3AD203B41FA5}">
                      <a16:colId xmlns:a16="http://schemas.microsoft.com/office/drawing/2014/main" val="20000"/>
                    </a:ext>
                  </a:extLst>
                </a:gridCol>
              </a:tblGrid>
              <a:tr h="370840">
                <a:tc>
                  <a:txBody>
                    <a:bodyPr/>
                    <a:lstStyle/>
                    <a:p>
                      <a:r>
                        <a:rPr lang="en-US" b="1" i="1" dirty="0">
                          <a:solidFill>
                            <a:srgbClr val="FFFF00"/>
                          </a:solidFill>
                          <a:latin typeface="Comic Sans MS" panose="030F0702030302020204" pitchFamily="66" charset="0"/>
                        </a:rPr>
                        <a:t>                       Lecturer Name : Koushik </a:t>
                      </a:r>
                      <a:r>
                        <a:rPr lang="en-US" b="1" i="1" dirty="0" err="1">
                          <a:solidFill>
                            <a:srgbClr val="FFFF00"/>
                          </a:solidFill>
                          <a:latin typeface="Comic Sans MS" panose="030F0702030302020204" pitchFamily="66" charset="0"/>
                        </a:rPr>
                        <a:t>Modak</a:t>
                      </a:r>
                      <a:r>
                        <a:rPr lang="en-US" b="1" i="1" dirty="0">
                          <a:solidFill>
                            <a:srgbClr val="FFFF00"/>
                          </a:solidFill>
                          <a:latin typeface="Comic Sans MS" panose="030F0702030302020204" pitchFamily="66" charset="0"/>
                        </a:rPr>
                        <a:t> </a:t>
                      </a:r>
                    </a:p>
                  </a:txBody>
                  <a:tcPr/>
                </a:tc>
                <a:extLst>
                  <a:ext uri="{0D108BD9-81ED-4DB2-BD59-A6C34878D82A}">
                    <a16:rowId xmlns:a16="http://schemas.microsoft.com/office/drawing/2014/main" val="10000"/>
                  </a:ext>
                </a:extLst>
              </a:tr>
              <a:tr h="370840">
                <a:tc>
                  <a:txBody>
                    <a:bodyPr/>
                    <a:lstStyle/>
                    <a:p>
                      <a:r>
                        <a:rPr lang="en-US" b="1" i="1" dirty="0">
                          <a:solidFill>
                            <a:srgbClr val="FFFF00"/>
                          </a:solidFill>
                          <a:latin typeface="Comic Sans MS" panose="030F0702030302020204" pitchFamily="66" charset="0"/>
                        </a:rPr>
                        <a:t>                   University of Wales Trinity Saint David</a:t>
                      </a:r>
                    </a:p>
                  </a:txBody>
                  <a:tcPr>
                    <a:solidFill>
                      <a:schemeClr val="accent1">
                        <a:alpha val="6000"/>
                      </a:schemeClr>
                    </a:solidFill>
                  </a:tcPr>
                </a:tc>
                <a:extLst>
                  <a:ext uri="{0D108BD9-81ED-4DB2-BD59-A6C34878D82A}">
                    <a16:rowId xmlns:a16="http://schemas.microsoft.com/office/drawing/2014/main" val="10001"/>
                  </a:ext>
                </a:extLst>
              </a:tr>
              <a:tr h="370840">
                <a:tc>
                  <a:txBody>
                    <a:bodyPr/>
                    <a:lstStyle/>
                    <a:p>
                      <a:r>
                        <a:rPr lang="en-US" b="1" i="1" dirty="0">
                          <a:solidFill>
                            <a:srgbClr val="FFFF00"/>
                          </a:solidFill>
                          <a:latin typeface="Comic Sans MS" panose="030F0702030302020204" pitchFamily="66" charset="0"/>
                        </a:rPr>
                        <a:t>                              Date:16.12.2019</a:t>
                      </a:r>
                    </a:p>
                  </a:txBody>
                  <a:tcPr/>
                </a:tc>
                <a:extLst>
                  <a:ext uri="{0D108BD9-81ED-4DB2-BD59-A6C34878D82A}">
                    <a16:rowId xmlns:a16="http://schemas.microsoft.com/office/drawing/2014/main" val="10002"/>
                  </a:ext>
                </a:extLst>
              </a:tr>
            </a:tbl>
          </a:graphicData>
        </a:graphic>
      </p:graphicFrame>
      <p:sp>
        <p:nvSpPr>
          <p:cNvPr id="4" name="Rectangle 3">
            <a:extLst>
              <a:ext uri="{FF2B5EF4-FFF2-40B4-BE49-F238E27FC236}">
                <a16:creationId xmlns:a16="http://schemas.microsoft.com/office/drawing/2014/main" id="{650E8710-6B70-4E18-B30F-B70A42EFCE6B}"/>
              </a:ext>
            </a:extLst>
          </p:cNvPr>
          <p:cNvSpPr/>
          <p:nvPr/>
        </p:nvSpPr>
        <p:spPr>
          <a:xfrm>
            <a:off x="4460076" y="0"/>
            <a:ext cx="3103236" cy="923330"/>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rgbClr val="FF0000"/>
                </a:solidFill>
                <a:effectLst/>
                <a:latin typeface="Algerian" panose="04020705040A02060702" pitchFamily="82" charset="0"/>
              </a:rPr>
              <a:t>Argos</a:t>
            </a:r>
            <a:r>
              <a:rPr lang="en-US" sz="5400" b="1" cap="none" spc="0" dirty="0">
                <a:ln w="22225">
                  <a:solidFill>
                    <a:schemeClr val="accent2"/>
                  </a:solidFill>
                  <a:prstDash val="solid"/>
                </a:ln>
                <a:solidFill>
                  <a:schemeClr val="accent2">
                    <a:lumMod val="40000"/>
                    <a:lumOff val="60000"/>
                  </a:schemeClr>
                </a:solidFill>
                <a:effectLst/>
              </a:rPr>
              <a:t> </a:t>
            </a:r>
          </a:p>
        </p:txBody>
      </p:sp>
    </p:spTree>
    <p:extLst>
      <p:ext uri="{BB962C8B-B14F-4D97-AF65-F5344CB8AC3E}">
        <p14:creationId xmlns:p14="http://schemas.microsoft.com/office/powerpoint/2010/main" val="9378112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2000">
        <p15:prstTrans prst="crush"/>
      </p:transition>
    </mc:Choice>
    <mc:Fallback xmlns="">
      <p:transition spd="slow"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par>
                                <p:cTn id="21" presetID="21" presetClass="entr" presetSubtype="8" fill="hold" nodeType="with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wheel(8)">
                                      <p:cBhvr>
                                        <p:cTn id="23" dur="2000"/>
                                        <p:tgtEl>
                                          <p:spTgt spid="2"/>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wheel(1)">
                                      <p:cBhvr>
                                        <p:cTn id="28"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3B8370-62F8-4514-BFA3-B5241B39F23F}"/>
              </a:ext>
            </a:extLst>
          </p:cNvPr>
          <p:cNvSpPr/>
          <p:nvPr/>
        </p:nvSpPr>
        <p:spPr>
          <a:xfrm>
            <a:off x="784700" y="2366567"/>
            <a:ext cx="5314543" cy="3891620"/>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r>
              <a:rPr lang="en-US" b="1" i="0" dirty="0"/>
              <a:t> </a:t>
            </a:r>
            <a:r>
              <a:rPr lang="en-US" sz="2400" b="1" i="1" dirty="0">
                <a:solidFill>
                  <a:srgbClr val="FFFF00"/>
                </a:solidFill>
                <a:latin typeface="Comic Sans MS" panose="030F0702030302020204" pitchFamily="66" charset="0"/>
              </a:rPr>
              <a:t>INTRODUCTION</a:t>
            </a:r>
          </a:p>
          <a:p>
            <a:pPr indent="-228600">
              <a:lnSpc>
                <a:spcPct val="90000"/>
              </a:lnSpc>
              <a:spcAft>
                <a:spcPts val="600"/>
              </a:spcAft>
              <a:buFont typeface="Arial" panose="020B0604020202020204" pitchFamily="34" charset="0"/>
              <a:buChar char="•"/>
            </a:pPr>
            <a:endParaRPr lang="en-US" sz="2400" b="1" i="1" dirty="0">
              <a:solidFill>
                <a:srgbClr val="FFFF00"/>
              </a:solidFill>
              <a:latin typeface="Comic Sans MS" panose="030F0702030302020204" pitchFamily="66" charset="0"/>
            </a:endParaRPr>
          </a:p>
          <a:p>
            <a:pPr indent="-228600">
              <a:lnSpc>
                <a:spcPct val="90000"/>
              </a:lnSpc>
              <a:spcAft>
                <a:spcPts val="600"/>
              </a:spcAft>
              <a:buFont typeface="Arial" panose="020B0604020202020204" pitchFamily="34" charset="0"/>
              <a:buChar char="•"/>
            </a:pPr>
            <a:r>
              <a:rPr lang="en-US" sz="2400" b="1" i="1" dirty="0">
                <a:solidFill>
                  <a:srgbClr val="FFFF00"/>
                </a:solidFill>
                <a:latin typeface="Comic Sans MS" panose="030F0702030302020204" pitchFamily="66" charset="0"/>
              </a:rPr>
              <a:t>-Argos LTD, trading  as Argos, is a British catalogue  retailer operating  in the United Kingdom  and Ireland,  and is also subsidiary  of Sainsbury’s.</a:t>
            </a:r>
          </a:p>
          <a:p>
            <a:pPr indent="-228600">
              <a:lnSpc>
                <a:spcPct val="90000"/>
              </a:lnSpc>
              <a:spcAft>
                <a:spcPts val="600"/>
              </a:spcAft>
              <a:buFont typeface="Arial" panose="020B0604020202020204" pitchFamily="34" charset="0"/>
              <a:buChar char="•"/>
            </a:pPr>
            <a:r>
              <a:rPr lang="en-US" sz="2400" b="1" i="1" dirty="0">
                <a:solidFill>
                  <a:srgbClr val="FFFF00"/>
                </a:solidFill>
                <a:latin typeface="Comic Sans MS" panose="030F0702030302020204" pitchFamily="66" charset="0"/>
              </a:rPr>
              <a:t>-Each outlet offers a huge range of products but almost any of it is displayed on the shelves(Wikipedia, </a:t>
            </a:r>
            <a:r>
              <a:rPr lang="en-US" sz="2400" b="1" i="1" dirty="0" err="1">
                <a:solidFill>
                  <a:srgbClr val="FFFF00"/>
                </a:solidFill>
                <a:latin typeface="Comic Sans MS" panose="030F0702030302020204" pitchFamily="66" charset="0"/>
              </a:rPr>
              <a:t>n.a.</a:t>
            </a:r>
            <a:r>
              <a:rPr lang="en-US" sz="2400" b="1" i="1" dirty="0">
                <a:solidFill>
                  <a:srgbClr val="FFFF00"/>
                </a:solidFill>
                <a:latin typeface="Comic Sans MS" panose="030F0702030302020204" pitchFamily="66" charset="0"/>
              </a:rPr>
              <a:t>)</a:t>
            </a:r>
            <a:endParaRPr lang="en-US" sz="2400" i="1" dirty="0">
              <a:solidFill>
                <a:srgbClr val="FFFF00"/>
              </a:solidFill>
              <a:latin typeface="Comic Sans MS" panose="030F0702030302020204" pitchFamily="66" charset="0"/>
            </a:endParaRPr>
          </a:p>
        </p:txBody>
      </p:sp>
      <p:sp>
        <p:nvSpPr>
          <p:cNvPr id="39" name="Freeform: Shape 3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picture containing food, bottle, coffee, mug&#10;&#10;Description automatically generated">
            <a:extLst>
              <a:ext uri="{FF2B5EF4-FFF2-40B4-BE49-F238E27FC236}">
                <a16:creationId xmlns:a16="http://schemas.microsoft.com/office/drawing/2014/main" id="{BEB739AC-8C86-40B7-8F5F-8A23FB4C4BA9}"/>
              </a:ext>
            </a:extLst>
          </p:cNvPr>
          <p:cNvPicPr>
            <a:picLocks noChangeAspect="1"/>
          </p:cNvPicPr>
          <p:nvPr/>
        </p:nvPicPr>
        <p:blipFill rotWithShape="1">
          <a:blip r:embed="rId2">
            <a:extLst>
              <a:ext uri="{28A0092B-C50C-407E-A947-70E740481C1C}">
                <a14:useLocalDpi xmlns:a14="http://schemas.microsoft.com/office/drawing/2010/main" val="0"/>
              </a:ext>
            </a:extLst>
          </a:blip>
          <a:srcRect t="1719" r="-1" b="1480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2" name="Rectangle 1">
            <a:extLst>
              <a:ext uri="{FF2B5EF4-FFF2-40B4-BE49-F238E27FC236}">
                <a16:creationId xmlns:a16="http://schemas.microsoft.com/office/drawing/2014/main" id="{4700CD10-0123-43BF-A050-2C6C8A39ADC7}"/>
              </a:ext>
            </a:extLst>
          </p:cNvPr>
          <p:cNvSpPr/>
          <p:nvPr/>
        </p:nvSpPr>
        <p:spPr>
          <a:xfrm>
            <a:off x="4127990" y="-323321"/>
            <a:ext cx="5244301" cy="153813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i="1" kern="1200" cap="none" spc="0" dirty="0">
                <a:ln w="22225">
                  <a:solidFill>
                    <a:schemeClr val="accent2"/>
                  </a:solidFill>
                  <a:prstDash val="solid"/>
                </a:ln>
                <a:solidFill>
                  <a:srgbClr val="FF0000"/>
                </a:solidFill>
                <a:effectLst/>
                <a:latin typeface="Algerian" panose="04020705040A02060702" pitchFamily="82" charset="0"/>
                <a:ea typeface="+mj-ea"/>
                <a:cs typeface="+mj-cs"/>
              </a:rPr>
              <a:t>Argos</a:t>
            </a:r>
            <a:r>
              <a:rPr lang="en-US" sz="4400" b="1" i="1" kern="1200" cap="none" spc="0" dirty="0">
                <a:ln w="22225">
                  <a:solidFill>
                    <a:schemeClr val="accent2"/>
                  </a:solidFill>
                  <a:prstDash val="solid"/>
                </a:ln>
                <a:solidFill>
                  <a:schemeClr val="tx1"/>
                </a:solidFill>
                <a:effectLst/>
                <a:latin typeface="+mj-lt"/>
                <a:ea typeface="+mj-ea"/>
                <a:cs typeface="+mj-cs"/>
              </a:rPr>
              <a:t> </a:t>
            </a:r>
          </a:p>
        </p:txBody>
      </p:sp>
      <p:sp>
        <p:nvSpPr>
          <p:cNvPr id="7" name="TextBox 6">
            <a:extLst>
              <a:ext uri="{FF2B5EF4-FFF2-40B4-BE49-F238E27FC236}">
                <a16:creationId xmlns:a16="http://schemas.microsoft.com/office/drawing/2014/main" id="{39D51C9F-28F4-4297-9C67-0F741B40A3C4}"/>
              </a:ext>
            </a:extLst>
          </p:cNvPr>
          <p:cNvSpPr txBox="1"/>
          <p:nvPr/>
        </p:nvSpPr>
        <p:spPr>
          <a:xfrm>
            <a:off x="4201624" y="823125"/>
            <a:ext cx="2815194" cy="584775"/>
          </a:xfrm>
          <a:prstGeom prst="rect">
            <a:avLst/>
          </a:prstGeom>
          <a:noFill/>
        </p:spPr>
        <p:txBody>
          <a:bodyPr wrap="none" rtlCol="0">
            <a:spAutoFit/>
          </a:bodyPr>
          <a:lstStyle/>
          <a:p>
            <a:r>
              <a:rPr lang="en-US" sz="3200" b="1" i="1" dirty="0">
                <a:solidFill>
                  <a:srgbClr val="FFFF00"/>
                </a:solidFill>
                <a:latin typeface="Comic Sans MS" panose="030F0702030302020204" pitchFamily="66" charset="0"/>
              </a:rPr>
              <a:t>Introduction </a:t>
            </a:r>
          </a:p>
        </p:txBody>
      </p:sp>
    </p:spTree>
    <p:extLst>
      <p:ext uri="{BB962C8B-B14F-4D97-AF65-F5344CB8AC3E}">
        <p14:creationId xmlns:p14="http://schemas.microsoft.com/office/powerpoint/2010/main" val="397963182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750"/>
                                        <p:tgtEl>
                                          <p:spTgt spid="2"/>
                                        </p:tgtEl>
                                      </p:cBhvr>
                                    </p:animEffect>
                                  </p:childTnLst>
                                </p:cTn>
                              </p:par>
                              <p:par>
                                <p:cTn id="8" presetID="2" presetClass="entr" presetSubtype="4"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 calcmode="lin" valueType="num">
                                      <p:cBhvr additive="base">
                                        <p:cTn id="10" dur="500" fill="hold"/>
                                        <p:tgtEl>
                                          <p:spTgt spid="7"/>
                                        </p:tgtEl>
                                        <p:attrNameLst>
                                          <p:attrName>ppt_x</p:attrName>
                                        </p:attrNameLst>
                                      </p:cBhvr>
                                      <p:tavLst>
                                        <p:tav tm="0">
                                          <p:val>
                                            <p:strVal val="#ppt_x"/>
                                          </p:val>
                                        </p:tav>
                                        <p:tav tm="100000">
                                          <p:val>
                                            <p:strVal val="#ppt_x"/>
                                          </p:val>
                                        </p:tav>
                                      </p:tavLst>
                                    </p:anim>
                                    <p:anim calcmode="lin" valueType="num">
                                      <p:cBhvr additive="base">
                                        <p:cTn id="11" dur="500" fill="hold"/>
                                        <p:tgtEl>
                                          <p:spTgt spid="7"/>
                                        </p:tgtEl>
                                        <p:attrNameLst>
                                          <p:attrName>ppt_y</p:attrName>
                                        </p:attrNameLst>
                                      </p:cBhvr>
                                      <p:tavLst>
                                        <p:tav tm="0">
                                          <p:val>
                                            <p:strVal val="1+#ppt_h/2"/>
                                          </p:val>
                                        </p:tav>
                                        <p:tav tm="100000">
                                          <p:val>
                                            <p:strVal val="#ppt_y"/>
                                          </p:val>
                                        </p:tav>
                                      </p:tavLst>
                                    </p:anim>
                                  </p:childTnLst>
                                </p:cTn>
                              </p:par>
                              <p:par>
                                <p:cTn id="12" presetID="31" presetClass="entr" presetSubtype="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000" fill="hold"/>
                                        <p:tgtEl>
                                          <p:spTgt spid="4"/>
                                        </p:tgtEl>
                                        <p:attrNameLst>
                                          <p:attrName>ppt_w</p:attrName>
                                        </p:attrNameLst>
                                      </p:cBhvr>
                                      <p:tavLst>
                                        <p:tav tm="0">
                                          <p:val>
                                            <p:fltVal val="0"/>
                                          </p:val>
                                        </p:tav>
                                        <p:tav tm="100000">
                                          <p:val>
                                            <p:strVal val="#ppt_w"/>
                                          </p:val>
                                        </p:tav>
                                      </p:tavLst>
                                    </p:anim>
                                    <p:anim calcmode="lin" valueType="num">
                                      <p:cBhvr>
                                        <p:cTn id="15" dur="1000" fill="hold"/>
                                        <p:tgtEl>
                                          <p:spTgt spid="4"/>
                                        </p:tgtEl>
                                        <p:attrNameLst>
                                          <p:attrName>ppt_h</p:attrName>
                                        </p:attrNameLst>
                                      </p:cBhvr>
                                      <p:tavLst>
                                        <p:tav tm="0">
                                          <p:val>
                                            <p:fltVal val="0"/>
                                          </p:val>
                                        </p:tav>
                                        <p:tav tm="100000">
                                          <p:val>
                                            <p:strVal val="#ppt_h"/>
                                          </p:val>
                                        </p:tav>
                                      </p:tavLst>
                                    </p:anim>
                                    <p:anim calcmode="lin" valueType="num">
                                      <p:cBhvr>
                                        <p:cTn id="16" dur="1000" fill="hold"/>
                                        <p:tgtEl>
                                          <p:spTgt spid="4"/>
                                        </p:tgtEl>
                                        <p:attrNameLst>
                                          <p:attrName>style.rotation</p:attrName>
                                        </p:attrNameLst>
                                      </p:cBhvr>
                                      <p:tavLst>
                                        <p:tav tm="0">
                                          <p:val>
                                            <p:fltVal val="90"/>
                                          </p:val>
                                        </p:tav>
                                        <p:tav tm="100000">
                                          <p:val>
                                            <p:fltVal val="0"/>
                                          </p:val>
                                        </p:tav>
                                      </p:tavLst>
                                    </p:anim>
                                    <p:animEffect transition="in" filter="fade">
                                      <p:cBhvr>
                                        <p:cTn id="1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5C51995-05DD-4E7B-AE56-24F142FE19EB}"/>
              </a:ext>
            </a:extLst>
          </p:cNvPr>
          <p:cNvSpPr/>
          <p:nvPr/>
        </p:nvSpPr>
        <p:spPr>
          <a:xfrm>
            <a:off x="961718" y="1052886"/>
            <a:ext cx="6492168" cy="48734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400" b="1" i="1" dirty="0">
                <a:solidFill>
                  <a:srgbClr val="FFFF00"/>
                </a:solidFill>
                <a:latin typeface="Comic Sans MS" panose="030F0702030302020204" pitchFamily="66" charset="0"/>
                <a:ea typeface="+mj-ea"/>
                <a:cs typeface="+mj-cs"/>
              </a:rPr>
              <a:t>BACKGROUND of the organization</a:t>
            </a:r>
          </a:p>
        </p:txBody>
      </p:sp>
      <p:sp>
        <p:nvSpPr>
          <p:cNvPr id="50" name="Freeform: Shape 49">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wearing glasses and smiling at the camera&#10;&#10;Description automatically generated">
            <a:extLst>
              <a:ext uri="{FF2B5EF4-FFF2-40B4-BE49-F238E27FC236}">
                <a16:creationId xmlns:a16="http://schemas.microsoft.com/office/drawing/2014/main" id="{386CFB87-B1DA-49C2-9991-C1A36DBC5B3E}"/>
              </a:ext>
            </a:extLst>
          </p:cNvPr>
          <p:cNvPicPr>
            <a:picLocks noChangeAspect="1"/>
          </p:cNvPicPr>
          <p:nvPr/>
        </p:nvPicPr>
        <p:blipFill rotWithShape="1">
          <a:blip r:embed="rId2">
            <a:extLst>
              <a:ext uri="{28A0092B-C50C-407E-A947-70E740481C1C}">
                <a14:useLocalDpi xmlns:a14="http://schemas.microsoft.com/office/drawing/2010/main" val="0"/>
              </a:ext>
            </a:extLst>
          </a:blip>
          <a:srcRect l="8829" r="17776"/>
          <a:stretch/>
        </p:blipFill>
        <p:spPr>
          <a:xfrm>
            <a:off x="6021086" y="544777"/>
            <a:ext cx="6170914" cy="6313225"/>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3" name="Rectangle 2">
            <a:extLst>
              <a:ext uri="{FF2B5EF4-FFF2-40B4-BE49-F238E27FC236}">
                <a16:creationId xmlns:a16="http://schemas.microsoft.com/office/drawing/2014/main" id="{4CC0FD9A-7257-4E14-920E-0BD38F403D3B}"/>
              </a:ext>
            </a:extLst>
          </p:cNvPr>
          <p:cNvSpPr/>
          <p:nvPr/>
        </p:nvSpPr>
        <p:spPr>
          <a:xfrm>
            <a:off x="822121" y="2424456"/>
            <a:ext cx="4538444" cy="4693593"/>
          </a:xfrm>
          <a:prstGeom prst="rect">
            <a:avLst/>
          </a:prstGeom>
        </p:spPr>
        <p:txBody>
          <a:bodyPr wrap="square">
            <a:spAutoFit/>
          </a:bodyPr>
          <a:lstStyle/>
          <a:p>
            <a:pPr>
              <a:spcAft>
                <a:spcPts val="600"/>
              </a:spcAft>
            </a:pPr>
            <a:r>
              <a:rPr lang="en-US" sz="2400" b="1" i="1" dirty="0">
                <a:solidFill>
                  <a:srgbClr val="FFFF00"/>
                </a:solidFill>
                <a:latin typeface="Comic Sans MS" panose="030F0702030302020204" pitchFamily="66" charset="0"/>
              </a:rPr>
              <a:t>-Established  in November 1972 by Richard Tompkins.</a:t>
            </a:r>
          </a:p>
          <a:p>
            <a:pPr>
              <a:spcAft>
                <a:spcPts val="600"/>
              </a:spcAft>
            </a:pPr>
            <a:r>
              <a:rPr lang="en-US" sz="2400" b="1" i="1" dirty="0">
                <a:solidFill>
                  <a:srgbClr val="FFFF00"/>
                </a:solidFill>
                <a:latin typeface="Comic Sans MS" panose="030F0702030302020204" pitchFamily="66" charset="0"/>
              </a:rPr>
              <a:t>-1</a:t>
            </a:r>
            <a:r>
              <a:rPr lang="en-US" sz="2400" b="1" i="1" baseline="30000" dirty="0">
                <a:solidFill>
                  <a:srgbClr val="FFFF00"/>
                </a:solidFill>
                <a:latin typeface="Comic Sans MS" panose="030F0702030302020204" pitchFamily="66" charset="0"/>
              </a:rPr>
              <a:t>st</a:t>
            </a:r>
            <a:r>
              <a:rPr lang="en-US" sz="2400" b="1" i="1" dirty="0">
                <a:solidFill>
                  <a:srgbClr val="FFFF00"/>
                </a:solidFill>
                <a:latin typeface="Comic Sans MS" panose="030F0702030302020204" pitchFamily="66" charset="0"/>
              </a:rPr>
              <a:t> store in Canterbury </a:t>
            </a:r>
          </a:p>
          <a:p>
            <a:pPr marL="342900" indent="-342900">
              <a:spcAft>
                <a:spcPts val="600"/>
              </a:spcAft>
              <a:buFontTx/>
              <a:buChar char="-"/>
            </a:pPr>
            <a:r>
              <a:rPr lang="en-US" sz="2400" b="1" i="1" dirty="0">
                <a:solidFill>
                  <a:srgbClr val="FFFF00"/>
                </a:solidFill>
                <a:latin typeface="Comic Sans MS" panose="030F0702030302020204" pitchFamily="66" charset="0"/>
              </a:rPr>
              <a:t>Partnership with Sainsbury’s from 2016</a:t>
            </a:r>
          </a:p>
          <a:p>
            <a:pPr marL="342900" indent="-342900">
              <a:spcAft>
                <a:spcPts val="600"/>
              </a:spcAft>
              <a:buFontTx/>
              <a:buChar char="-"/>
            </a:pPr>
            <a:r>
              <a:rPr lang="en-US" sz="2400" b="1" i="1" dirty="0">
                <a:solidFill>
                  <a:srgbClr val="FFFF00"/>
                </a:solidFill>
                <a:latin typeface="Comic Sans MS" panose="030F0702030302020204" pitchFamily="66" charset="0"/>
              </a:rPr>
              <a:t>Free standings stores</a:t>
            </a:r>
          </a:p>
          <a:p>
            <a:pPr marL="342900" indent="-342900">
              <a:spcAft>
                <a:spcPts val="600"/>
              </a:spcAft>
              <a:buFontTx/>
              <a:buChar char="-"/>
            </a:pPr>
            <a:r>
              <a:rPr lang="en-US" sz="2400" b="1" i="1" dirty="0">
                <a:solidFill>
                  <a:srgbClr val="FFFF00"/>
                </a:solidFill>
                <a:latin typeface="Comic Sans MS" panose="030F0702030302020204" pitchFamily="66" charset="0"/>
              </a:rPr>
              <a:t>Wide range of products</a:t>
            </a:r>
          </a:p>
          <a:p>
            <a:pPr marL="342900" indent="-342900">
              <a:spcAft>
                <a:spcPts val="600"/>
              </a:spcAft>
              <a:buFontTx/>
              <a:buChar char="-"/>
            </a:pPr>
            <a:r>
              <a:rPr lang="en-US" sz="2400" b="1" i="1" dirty="0">
                <a:solidFill>
                  <a:srgbClr val="FFFF00"/>
                </a:solidFill>
                <a:latin typeface="Comic Sans MS" panose="030F0702030302020204" pitchFamily="66" charset="0"/>
              </a:rPr>
              <a:t>Aims of stores(Wikipedia, </a:t>
            </a:r>
            <a:r>
              <a:rPr lang="en-US" sz="2400" b="1" i="1" dirty="0" err="1">
                <a:solidFill>
                  <a:srgbClr val="FFFF00"/>
                </a:solidFill>
                <a:latin typeface="Comic Sans MS" panose="030F0702030302020204" pitchFamily="66" charset="0"/>
              </a:rPr>
              <a:t>n.a.</a:t>
            </a:r>
            <a:r>
              <a:rPr lang="en-US" sz="2400" b="1" i="1" dirty="0">
                <a:solidFill>
                  <a:srgbClr val="FFFF00"/>
                </a:solidFill>
                <a:latin typeface="Comic Sans MS" panose="030F0702030302020204" pitchFamily="66" charset="0"/>
              </a:rPr>
              <a:t>)</a:t>
            </a:r>
          </a:p>
          <a:p>
            <a:pPr marL="342900" indent="-342900">
              <a:spcAft>
                <a:spcPts val="600"/>
              </a:spcAft>
              <a:buFontTx/>
              <a:buChar char="-"/>
            </a:pPr>
            <a:endParaRPr lang="en-US" sz="2400" b="1" i="1" dirty="0">
              <a:solidFill>
                <a:srgbClr val="FFFF00"/>
              </a:solidFill>
              <a:latin typeface="Comic Sans MS" panose="030F0702030302020204" pitchFamily="66" charset="0"/>
            </a:endParaRPr>
          </a:p>
          <a:p>
            <a:pPr marL="342900" indent="-342900">
              <a:spcAft>
                <a:spcPts val="600"/>
              </a:spcAft>
              <a:buFontTx/>
              <a:buChar char="-"/>
            </a:pPr>
            <a:endParaRPr lang="en-US" sz="2400" b="1" i="1" dirty="0">
              <a:solidFill>
                <a:srgbClr val="FFFF00"/>
              </a:solidFill>
              <a:latin typeface="Comic Sans MS" panose="030F0702030302020204" pitchFamily="66" charset="0"/>
            </a:endParaRPr>
          </a:p>
        </p:txBody>
      </p:sp>
      <p:sp>
        <p:nvSpPr>
          <p:cNvPr id="6" name="Rectangle 5">
            <a:extLst>
              <a:ext uri="{FF2B5EF4-FFF2-40B4-BE49-F238E27FC236}">
                <a16:creationId xmlns:a16="http://schemas.microsoft.com/office/drawing/2014/main" id="{A6FA868F-8333-43C9-9CED-3F14ED504346}"/>
              </a:ext>
            </a:extLst>
          </p:cNvPr>
          <p:cNvSpPr/>
          <p:nvPr/>
        </p:nvSpPr>
        <p:spPr>
          <a:xfrm>
            <a:off x="2465619" y="-82408"/>
            <a:ext cx="3097323" cy="1107996"/>
          </a:xfrm>
          <a:prstGeom prst="rect">
            <a:avLst/>
          </a:prstGeom>
          <a:noFill/>
        </p:spPr>
        <p:txBody>
          <a:bodyPr wrap="none" lIns="91440" tIns="45720" rIns="91440" bIns="45720">
            <a:spAutoFit/>
          </a:bodyPr>
          <a:lstStyle/>
          <a:p>
            <a:pPr algn="ctr"/>
            <a:r>
              <a:rPr lang="en-US" sz="6600" b="1" cap="none" spc="0" dirty="0">
                <a:ln w="22225">
                  <a:solidFill>
                    <a:schemeClr val="accent2"/>
                  </a:solidFill>
                  <a:prstDash val="solid"/>
                </a:ln>
                <a:solidFill>
                  <a:srgbClr val="FF0000"/>
                </a:solidFill>
                <a:effectLst/>
                <a:latin typeface="Algerian" panose="04020705040A02060702" pitchFamily="82" charset="0"/>
              </a:rPr>
              <a:t>Argos</a:t>
            </a:r>
            <a:r>
              <a:rPr lang="en-US" sz="5400" b="1" cap="none" spc="0" dirty="0">
                <a:ln w="22225">
                  <a:solidFill>
                    <a:schemeClr val="accent2"/>
                  </a:solidFill>
                  <a:prstDash val="solid"/>
                </a:ln>
                <a:solidFill>
                  <a:schemeClr val="accent2">
                    <a:lumMod val="40000"/>
                    <a:lumOff val="60000"/>
                  </a:schemeClr>
                </a:solidFill>
                <a:effectLst/>
              </a:rPr>
              <a:t> </a:t>
            </a:r>
          </a:p>
        </p:txBody>
      </p:sp>
    </p:spTree>
    <p:extLst>
      <p:ext uri="{BB962C8B-B14F-4D97-AF65-F5344CB8AC3E}">
        <p14:creationId xmlns:p14="http://schemas.microsoft.com/office/powerpoint/2010/main" val="66725066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arn(inVertical)">
                                      <p:cBhvr>
                                        <p:cTn id="10" dur="500"/>
                                        <p:tgtEl>
                                          <p:spTgt spid="2"/>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 calcmode="lin" valueType="num">
                                      <p:cBhvr>
                                        <p:cTn id="15" dur="500" fill="hold"/>
                                        <p:tgtEl>
                                          <p:spTgt spid="3"/>
                                        </p:tgtEl>
                                        <p:attrNameLst>
                                          <p:attrName>style.rotation</p:attrName>
                                        </p:attrNameLst>
                                      </p:cBhvr>
                                      <p:tavLst>
                                        <p:tav tm="0">
                                          <p:val>
                                            <p:fltVal val="360"/>
                                          </p:val>
                                        </p:tav>
                                        <p:tav tm="100000">
                                          <p:val>
                                            <p:fltVal val="0"/>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tanding in a room&#10;&#10;Description automatically generated">
            <a:extLst>
              <a:ext uri="{FF2B5EF4-FFF2-40B4-BE49-F238E27FC236}">
                <a16:creationId xmlns:a16="http://schemas.microsoft.com/office/drawing/2014/main" id="{C65F6997-4F31-4CF2-9E89-B5BE850848ED}"/>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r="2667"/>
          <a:stretch/>
        </p:blipFill>
        <p:spPr>
          <a:xfrm>
            <a:off x="-100208" y="0"/>
            <a:ext cx="12191980" cy="6857990"/>
          </a:xfrm>
          <a:prstGeom prst="rect">
            <a:avLst/>
          </a:prstGeom>
        </p:spPr>
      </p:pic>
      <p:sp>
        <p:nvSpPr>
          <p:cNvPr id="2" name="Rectangle 1">
            <a:extLst>
              <a:ext uri="{FF2B5EF4-FFF2-40B4-BE49-F238E27FC236}">
                <a16:creationId xmlns:a16="http://schemas.microsoft.com/office/drawing/2014/main" id="{44E49737-F2E5-4C61-939F-B1E6EC405A66}"/>
              </a:ext>
            </a:extLst>
          </p:cNvPr>
          <p:cNvSpPr/>
          <p:nvPr/>
        </p:nvSpPr>
        <p:spPr>
          <a:xfrm>
            <a:off x="2671864" y="707919"/>
            <a:ext cx="7717277" cy="365280"/>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r>
              <a:rPr lang="en-US" sz="2000" b="1" i="1" dirty="0">
                <a:solidFill>
                  <a:srgbClr val="FFFF00"/>
                </a:solidFill>
                <a:latin typeface="Comic Sans MS" panose="030F0702030302020204" pitchFamily="66" charset="0"/>
                <a:ea typeface="+mj-ea"/>
                <a:cs typeface="+mj-cs"/>
              </a:rPr>
              <a:t>Challenges before modern technologies</a:t>
            </a:r>
          </a:p>
        </p:txBody>
      </p:sp>
      <p:sp>
        <p:nvSpPr>
          <p:cNvPr id="3" name="Rectangle 2">
            <a:extLst>
              <a:ext uri="{FF2B5EF4-FFF2-40B4-BE49-F238E27FC236}">
                <a16:creationId xmlns:a16="http://schemas.microsoft.com/office/drawing/2014/main" id="{3C5588FE-CEE0-4E76-AC92-C5308BC17901}"/>
              </a:ext>
            </a:extLst>
          </p:cNvPr>
          <p:cNvSpPr/>
          <p:nvPr/>
        </p:nvSpPr>
        <p:spPr>
          <a:xfrm>
            <a:off x="5325716" y="-610644"/>
            <a:ext cx="4610932" cy="141583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i="1" dirty="0">
                <a:solidFill>
                  <a:srgbClr val="FF0000"/>
                </a:solidFill>
                <a:latin typeface="Algerian" panose="04020705040A02060702" pitchFamily="82" charset="0"/>
                <a:ea typeface="+mj-ea"/>
                <a:cs typeface="+mj-cs"/>
              </a:rPr>
              <a:t>ARGOS</a:t>
            </a:r>
          </a:p>
        </p:txBody>
      </p:sp>
      <p:sp>
        <p:nvSpPr>
          <p:cNvPr id="6" name="TextBox 5">
            <a:extLst>
              <a:ext uri="{FF2B5EF4-FFF2-40B4-BE49-F238E27FC236}">
                <a16:creationId xmlns:a16="http://schemas.microsoft.com/office/drawing/2014/main" id="{74EBBAA9-A95E-48A6-AADB-12731FF6EA62}"/>
              </a:ext>
            </a:extLst>
          </p:cNvPr>
          <p:cNvSpPr txBox="1"/>
          <p:nvPr/>
        </p:nvSpPr>
        <p:spPr>
          <a:xfrm>
            <a:off x="1544564" y="3112851"/>
            <a:ext cx="8319283" cy="4093428"/>
          </a:xfrm>
          <a:prstGeom prst="rect">
            <a:avLst/>
          </a:prstGeom>
          <a:noFill/>
        </p:spPr>
        <p:txBody>
          <a:bodyPr wrap="square" rtlCol="0">
            <a:spAutoFit/>
          </a:bodyPr>
          <a:lstStyle/>
          <a:p>
            <a:r>
              <a:rPr lang="en-US" sz="2000" b="1" i="1" dirty="0">
                <a:solidFill>
                  <a:srgbClr val="FFFF00"/>
                </a:solidFill>
                <a:latin typeface="Comic Sans MS" panose="030F0702030302020204" pitchFamily="66" charset="0"/>
              </a:rPr>
              <a:t>-</a:t>
            </a:r>
            <a:r>
              <a:rPr lang="en-US" sz="2000" b="1" i="1" dirty="0">
                <a:solidFill>
                  <a:srgbClr val="FFFF00"/>
                </a:solidFill>
                <a:latin typeface="Bodoni MT Black" panose="02070A03080606020203" pitchFamily="18" charset="0"/>
              </a:rPr>
              <a:t>Time wasting waiting in a queue : </a:t>
            </a:r>
            <a:r>
              <a:rPr lang="en-US" sz="2000" b="1" i="1" dirty="0">
                <a:solidFill>
                  <a:srgbClr val="FFFF00"/>
                </a:solidFill>
                <a:latin typeface="Comic Sans MS" panose="030F0702030302020204" pitchFamily="66" charset="0"/>
              </a:rPr>
              <a:t>Every day we hear “time is money” so here we can understand how much people hate to wait and loose time, when they can save it ordering Online is a better way and not a waste of time.</a:t>
            </a:r>
          </a:p>
          <a:p>
            <a:endParaRPr lang="en-US" sz="2000" b="1" i="1" dirty="0">
              <a:solidFill>
                <a:srgbClr val="FFFF00"/>
              </a:solidFill>
              <a:latin typeface="Bodoni MT Black" panose="02070A03080606020203" pitchFamily="18" charset="0"/>
            </a:endParaRPr>
          </a:p>
          <a:p>
            <a:r>
              <a:rPr lang="en-US" sz="2000" b="1" i="1" dirty="0">
                <a:solidFill>
                  <a:srgbClr val="FFFF00"/>
                </a:solidFill>
                <a:latin typeface="Bodoni MT Black" panose="02070A03080606020203" pitchFamily="18" charset="0"/>
              </a:rPr>
              <a:t>-Walk in Business : </a:t>
            </a:r>
            <a:r>
              <a:rPr lang="en-US" sz="2000" b="1" i="1" dirty="0">
                <a:solidFill>
                  <a:srgbClr val="FFFF00"/>
                </a:solidFill>
                <a:latin typeface="Comic Sans MS" panose="030F0702030302020204" pitchFamily="66" charset="0"/>
              </a:rPr>
              <a:t>The instore experience was quiet different back in time because the online platform wasn’t existing so all the procedures for purchases were made only in store.</a:t>
            </a:r>
          </a:p>
          <a:p>
            <a:endParaRPr lang="en-US" sz="2000" b="1" i="1" dirty="0">
              <a:solidFill>
                <a:srgbClr val="FFFF00"/>
              </a:solidFill>
              <a:latin typeface="Comic Sans MS" panose="030F0702030302020204" pitchFamily="66" charset="0"/>
            </a:endParaRPr>
          </a:p>
          <a:p>
            <a:r>
              <a:rPr lang="en-US" sz="2000" b="1" i="1" dirty="0">
                <a:solidFill>
                  <a:srgbClr val="FFFF00"/>
                </a:solidFill>
                <a:latin typeface="Comic Sans MS" panose="030F0702030302020204" pitchFamily="66" charset="0"/>
              </a:rPr>
              <a:t>(Home Retail Group,2016</a:t>
            </a:r>
          </a:p>
          <a:p>
            <a:r>
              <a:rPr lang="en-US" sz="2000" b="1" i="1" dirty="0">
                <a:solidFill>
                  <a:srgbClr val="FFFF00"/>
                </a:solidFill>
                <a:latin typeface="Comic Sans MS" panose="030F0702030302020204" pitchFamily="66" charset="0"/>
              </a:rPr>
              <a:t>Theguardian.com, 2013)</a:t>
            </a:r>
          </a:p>
          <a:p>
            <a:endParaRPr lang="en-US" sz="2000" b="1" i="1" dirty="0">
              <a:solidFill>
                <a:srgbClr val="FFFF00"/>
              </a:solidFill>
              <a:latin typeface="Bodoni MT Black" panose="02070A03080606020203" pitchFamily="18" charset="0"/>
            </a:endParaRPr>
          </a:p>
          <a:p>
            <a:endParaRPr lang="en-US" sz="2000" b="1" i="1" dirty="0">
              <a:solidFill>
                <a:srgbClr val="FFFF00"/>
              </a:solidFill>
              <a:latin typeface="Comic Sans MS" panose="030F0702030302020204" pitchFamily="66" charset="0"/>
            </a:endParaRPr>
          </a:p>
        </p:txBody>
      </p:sp>
    </p:spTree>
    <p:extLst>
      <p:ext uri="{BB962C8B-B14F-4D97-AF65-F5344CB8AC3E}">
        <p14:creationId xmlns:p14="http://schemas.microsoft.com/office/powerpoint/2010/main" val="26834780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heckerboard(across)">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arn(inVertical)">
                                      <p:cBhvr>
                                        <p:cTn id="10" dur="500"/>
                                        <p:tgtEl>
                                          <p:spTgt spid="2"/>
                                        </p:tgtEl>
                                      </p:cBhvr>
                                    </p:animEffect>
                                  </p:childTnLst>
                                </p:cTn>
                              </p:par>
                              <p:par>
                                <p:cTn id="11" presetID="26"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80">
                                          <p:stCondLst>
                                            <p:cond delay="0"/>
                                          </p:stCondLst>
                                        </p:cTn>
                                        <p:tgtEl>
                                          <p:spTgt spid="6"/>
                                        </p:tgtEl>
                                      </p:cBhvr>
                                    </p:animEffect>
                                    <p:anim calcmode="lin" valueType="num">
                                      <p:cBhvr>
                                        <p:cTn id="1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9" dur="26">
                                          <p:stCondLst>
                                            <p:cond delay="650"/>
                                          </p:stCondLst>
                                        </p:cTn>
                                        <p:tgtEl>
                                          <p:spTgt spid="6"/>
                                        </p:tgtEl>
                                      </p:cBhvr>
                                      <p:to x="100000" y="60000"/>
                                    </p:animScale>
                                    <p:animScale>
                                      <p:cBhvr>
                                        <p:cTn id="20" dur="166" decel="50000">
                                          <p:stCondLst>
                                            <p:cond delay="676"/>
                                          </p:stCondLst>
                                        </p:cTn>
                                        <p:tgtEl>
                                          <p:spTgt spid="6"/>
                                        </p:tgtEl>
                                      </p:cBhvr>
                                      <p:to x="100000" y="100000"/>
                                    </p:animScale>
                                    <p:animScale>
                                      <p:cBhvr>
                                        <p:cTn id="21" dur="26">
                                          <p:stCondLst>
                                            <p:cond delay="1312"/>
                                          </p:stCondLst>
                                        </p:cTn>
                                        <p:tgtEl>
                                          <p:spTgt spid="6"/>
                                        </p:tgtEl>
                                      </p:cBhvr>
                                      <p:to x="100000" y="80000"/>
                                    </p:animScale>
                                    <p:animScale>
                                      <p:cBhvr>
                                        <p:cTn id="22" dur="166" decel="50000">
                                          <p:stCondLst>
                                            <p:cond delay="1338"/>
                                          </p:stCondLst>
                                        </p:cTn>
                                        <p:tgtEl>
                                          <p:spTgt spid="6"/>
                                        </p:tgtEl>
                                      </p:cBhvr>
                                      <p:to x="100000" y="100000"/>
                                    </p:animScale>
                                    <p:animScale>
                                      <p:cBhvr>
                                        <p:cTn id="23" dur="26">
                                          <p:stCondLst>
                                            <p:cond delay="1642"/>
                                          </p:stCondLst>
                                        </p:cTn>
                                        <p:tgtEl>
                                          <p:spTgt spid="6"/>
                                        </p:tgtEl>
                                      </p:cBhvr>
                                      <p:to x="100000" y="90000"/>
                                    </p:animScale>
                                    <p:animScale>
                                      <p:cBhvr>
                                        <p:cTn id="24" dur="166" decel="50000">
                                          <p:stCondLst>
                                            <p:cond delay="1668"/>
                                          </p:stCondLst>
                                        </p:cTn>
                                        <p:tgtEl>
                                          <p:spTgt spid="6"/>
                                        </p:tgtEl>
                                      </p:cBhvr>
                                      <p:to x="100000" y="100000"/>
                                    </p:animScale>
                                    <p:animScale>
                                      <p:cBhvr>
                                        <p:cTn id="25" dur="26">
                                          <p:stCondLst>
                                            <p:cond delay="1808"/>
                                          </p:stCondLst>
                                        </p:cTn>
                                        <p:tgtEl>
                                          <p:spTgt spid="6"/>
                                        </p:tgtEl>
                                      </p:cBhvr>
                                      <p:to x="100000" y="95000"/>
                                    </p:animScale>
                                    <p:animScale>
                                      <p:cBhvr>
                                        <p:cTn id="26"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F50DED0-31DA-47D4-A32B-07C27326403C}"/>
              </a:ext>
            </a:extLst>
          </p:cNvPr>
          <p:cNvSpPr/>
          <p:nvPr/>
        </p:nvSpPr>
        <p:spPr>
          <a:xfrm>
            <a:off x="2703987" y="-90388"/>
            <a:ext cx="2715537" cy="1183501"/>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6000" i="1" cap="none" spc="0" dirty="0">
                <a:ln w="22225">
                  <a:solidFill>
                    <a:schemeClr val="accent2"/>
                  </a:solidFill>
                  <a:prstDash val="solid"/>
                </a:ln>
                <a:solidFill>
                  <a:srgbClr val="FF0000"/>
                </a:solidFill>
                <a:effectLst/>
                <a:latin typeface="Algerian" panose="04020705040A02060702" pitchFamily="82" charset="0"/>
                <a:ea typeface="+mj-ea"/>
                <a:cs typeface="+mj-cs"/>
              </a:rPr>
              <a:t>Argos </a:t>
            </a:r>
          </a:p>
        </p:txBody>
      </p:sp>
      <p:sp>
        <p:nvSpPr>
          <p:cNvPr id="17" name="Oval 16">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rgbClr val="613C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rgbClr val="4FBD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room, table&#10;&#10;Description automatically generated">
            <a:extLst>
              <a:ext uri="{FF2B5EF4-FFF2-40B4-BE49-F238E27FC236}">
                <a16:creationId xmlns:a16="http://schemas.microsoft.com/office/drawing/2014/main" id="{2FB15FAF-E3F9-408D-AFD4-AF7119A9C47A}"/>
              </a:ext>
            </a:extLst>
          </p:cNvPr>
          <p:cNvPicPr>
            <a:picLocks noChangeAspect="1"/>
          </p:cNvPicPr>
          <p:nvPr/>
        </p:nvPicPr>
        <p:blipFill rotWithShape="1">
          <a:blip r:embed="rId2">
            <a:extLst>
              <a:ext uri="{28A0092B-C50C-407E-A947-70E740481C1C}">
                <a14:useLocalDpi xmlns:a14="http://schemas.microsoft.com/office/drawing/2010/main" val="0"/>
              </a:ext>
            </a:extLst>
          </a:blip>
          <a:srcRect l="7776" r="2" b="2"/>
          <a:stretch/>
        </p:blipFill>
        <p:spPr>
          <a:xfrm>
            <a:off x="6492113" y="10"/>
            <a:ext cx="5699887" cy="405923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cxnSp>
        <p:nvCxnSpPr>
          <p:cNvPr id="23" name="Straight Connector 22">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6E308E1-4223-44A9-82D0-03E97D02CEA4}"/>
              </a:ext>
            </a:extLst>
          </p:cNvPr>
          <p:cNvSpPr txBox="1"/>
          <p:nvPr/>
        </p:nvSpPr>
        <p:spPr>
          <a:xfrm>
            <a:off x="1723809" y="1091080"/>
            <a:ext cx="4990469" cy="400110"/>
          </a:xfrm>
          <a:prstGeom prst="rect">
            <a:avLst/>
          </a:prstGeom>
          <a:noFill/>
        </p:spPr>
        <p:txBody>
          <a:bodyPr wrap="none" rtlCol="0">
            <a:spAutoFit/>
          </a:bodyPr>
          <a:lstStyle/>
          <a:p>
            <a:pPr>
              <a:spcAft>
                <a:spcPts val="600"/>
              </a:spcAft>
            </a:pPr>
            <a:r>
              <a:rPr lang="en-US" sz="2000" b="1" i="1" dirty="0">
                <a:solidFill>
                  <a:srgbClr val="FFFF00"/>
                </a:solidFill>
                <a:latin typeface="Comic Sans MS" panose="030F0702030302020204" pitchFamily="66" charset="0"/>
              </a:rPr>
              <a:t>Challenges before modern technologies</a:t>
            </a:r>
          </a:p>
        </p:txBody>
      </p:sp>
      <p:sp>
        <p:nvSpPr>
          <p:cNvPr id="8" name="TextBox 7">
            <a:extLst>
              <a:ext uri="{FF2B5EF4-FFF2-40B4-BE49-F238E27FC236}">
                <a16:creationId xmlns:a16="http://schemas.microsoft.com/office/drawing/2014/main" id="{9A8D1F2C-1ADF-4862-86D5-A018853BC16F}"/>
              </a:ext>
            </a:extLst>
          </p:cNvPr>
          <p:cNvSpPr txBox="1"/>
          <p:nvPr/>
        </p:nvSpPr>
        <p:spPr>
          <a:xfrm>
            <a:off x="233466" y="2327988"/>
            <a:ext cx="6480812" cy="4401205"/>
          </a:xfrm>
          <a:prstGeom prst="rect">
            <a:avLst/>
          </a:prstGeom>
          <a:noFill/>
        </p:spPr>
        <p:txBody>
          <a:bodyPr wrap="square" rtlCol="0">
            <a:spAutoFit/>
          </a:bodyPr>
          <a:lstStyle/>
          <a:p>
            <a:r>
              <a:rPr lang="en-US" sz="2000" b="1" i="1" dirty="0">
                <a:solidFill>
                  <a:srgbClr val="FFFF00"/>
                </a:solidFill>
                <a:latin typeface="Bodoni MT Black" panose="02070A03080606020203" pitchFamily="18" charset="0"/>
              </a:rPr>
              <a:t>-Difficult way to find the desired product: </a:t>
            </a:r>
            <a:r>
              <a:rPr lang="en-US" sz="2000" b="1" i="1" dirty="0">
                <a:solidFill>
                  <a:srgbClr val="FFFF00"/>
                </a:solidFill>
                <a:latin typeface="Comic Sans MS" panose="030F0702030302020204" pitchFamily="66" charset="0"/>
              </a:rPr>
              <a:t>searching between the thousands pages wasn’t really easy and helpful for customers, in finding out what they actually wanted.</a:t>
            </a:r>
          </a:p>
          <a:p>
            <a:endParaRPr lang="en-US" sz="2000" b="1" i="1" dirty="0">
              <a:solidFill>
                <a:srgbClr val="FFFF00"/>
              </a:solidFill>
              <a:latin typeface="Comic Sans MS" panose="030F0702030302020204" pitchFamily="66" charset="0"/>
            </a:endParaRPr>
          </a:p>
          <a:p>
            <a:r>
              <a:rPr lang="en-US" sz="2000" b="1" i="1" dirty="0">
                <a:solidFill>
                  <a:srgbClr val="FFFF00"/>
                </a:solidFill>
                <a:latin typeface="Bodoni MT Black" panose="02070A03080606020203" pitchFamily="18" charset="0"/>
              </a:rPr>
              <a:t>-Difficult  shopping process : </a:t>
            </a:r>
            <a:r>
              <a:rPr lang="en-US" sz="2000" b="1" i="1" dirty="0">
                <a:solidFill>
                  <a:srgbClr val="FFFF00"/>
                </a:solidFill>
                <a:latin typeface="Comic Sans MS" panose="030F0702030302020204" pitchFamily="66" charset="0"/>
              </a:rPr>
              <a:t>the way to order neither was an easy one because after searching between the thousands pages of the catalogues customers had to complete an order sheet, after queue and hand it to the shop assistant, so your order can be processed.</a:t>
            </a:r>
          </a:p>
          <a:p>
            <a:endParaRPr lang="en-US" sz="2000" b="1" i="1" dirty="0">
              <a:solidFill>
                <a:srgbClr val="FFFF00"/>
              </a:solidFill>
              <a:latin typeface="Comic Sans MS" panose="030F0702030302020204" pitchFamily="66" charset="0"/>
            </a:endParaRPr>
          </a:p>
          <a:p>
            <a:r>
              <a:rPr lang="en-US" sz="2000" b="1" i="1" dirty="0">
                <a:solidFill>
                  <a:srgbClr val="FFFF00"/>
                </a:solidFill>
                <a:latin typeface="Comic Sans MS" panose="030F0702030302020204" pitchFamily="66" charset="0"/>
              </a:rPr>
              <a:t>(Home Retail Group, 2016</a:t>
            </a:r>
          </a:p>
          <a:p>
            <a:r>
              <a:rPr lang="en-US" sz="2000" b="1" i="1" dirty="0">
                <a:solidFill>
                  <a:srgbClr val="FFFF00"/>
                </a:solidFill>
                <a:latin typeface="Comic Sans MS" panose="030F0702030302020204" pitchFamily="66" charset="0"/>
              </a:rPr>
              <a:t>Theguardian.com, 2013)</a:t>
            </a:r>
          </a:p>
        </p:txBody>
      </p:sp>
      <p:pic>
        <p:nvPicPr>
          <p:cNvPr id="11" name="Picture 10" descr="A picture containing indoor, table, sitting, desk&#10;&#10;Description automatically generated">
            <a:extLst>
              <a:ext uri="{FF2B5EF4-FFF2-40B4-BE49-F238E27FC236}">
                <a16:creationId xmlns:a16="http://schemas.microsoft.com/office/drawing/2014/main" id="{D7627A14-D80F-48F8-A64B-D5670B764473}"/>
              </a:ext>
            </a:extLst>
          </p:cNvPr>
          <p:cNvPicPr>
            <a:picLocks noChangeAspect="1"/>
          </p:cNvPicPr>
          <p:nvPr/>
        </p:nvPicPr>
        <p:blipFill rotWithShape="1">
          <a:blip r:embed="rId3">
            <a:extLst>
              <a:ext uri="{28A0092B-C50C-407E-A947-70E740481C1C}">
                <a14:useLocalDpi xmlns:a14="http://schemas.microsoft.com/office/drawing/2010/main" val="0"/>
              </a:ext>
            </a:extLst>
          </a:blip>
          <a:srcRect l="22407" r="3482" b="27903"/>
          <a:stretch/>
        </p:blipFill>
        <p:spPr>
          <a:xfrm rot="210204">
            <a:off x="7557999" y="4059244"/>
            <a:ext cx="3268886" cy="2605206"/>
          </a:xfrm>
          <a:prstGeom prst="rect">
            <a:avLst/>
          </a:prstGeom>
          <a:ln>
            <a:noFill/>
          </a:ln>
          <a:effectLst>
            <a:softEdge rad="112500"/>
          </a:effectLst>
        </p:spPr>
      </p:pic>
    </p:spTree>
    <p:extLst>
      <p:ext uri="{BB962C8B-B14F-4D97-AF65-F5344CB8AC3E}">
        <p14:creationId xmlns:p14="http://schemas.microsoft.com/office/powerpoint/2010/main" val="295627725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par>
                                <p:cTn id="16" presetID="15"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1000" fill="hold"/>
                                        <p:tgtEl>
                                          <p:spTgt spid="8"/>
                                        </p:tgtEl>
                                        <p:attrNameLst>
                                          <p:attrName>ppt_w</p:attrName>
                                        </p:attrNameLst>
                                      </p:cBhvr>
                                      <p:tavLst>
                                        <p:tav tm="0">
                                          <p:val>
                                            <p:fltVal val="0"/>
                                          </p:val>
                                        </p:tav>
                                        <p:tav tm="100000">
                                          <p:val>
                                            <p:strVal val="#ppt_w"/>
                                          </p:val>
                                        </p:tav>
                                      </p:tavLst>
                                    </p:anim>
                                    <p:anim calcmode="lin" valueType="num">
                                      <p:cBhvr>
                                        <p:cTn id="19" dur="1000" fill="hold"/>
                                        <p:tgtEl>
                                          <p:spTgt spid="8"/>
                                        </p:tgtEl>
                                        <p:attrNameLst>
                                          <p:attrName>ppt_h</p:attrName>
                                        </p:attrNameLst>
                                      </p:cBhvr>
                                      <p:tavLst>
                                        <p:tav tm="0">
                                          <p:val>
                                            <p:fltVal val="0"/>
                                          </p:val>
                                        </p:tav>
                                        <p:tav tm="100000">
                                          <p:val>
                                            <p:strVal val="#ppt_h"/>
                                          </p:val>
                                        </p:tav>
                                      </p:tavLst>
                                    </p:anim>
                                    <p:anim calcmode="lin" valueType="num">
                                      <p:cBhvr>
                                        <p:cTn id="20"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21"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577AB88-8E5C-44FC-9AEE-E8A72AA1AE60}"/>
              </a:ext>
            </a:extLst>
          </p:cNvPr>
          <p:cNvSpPr/>
          <p:nvPr/>
        </p:nvSpPr>
        <p:spPr>
          <a:xfrm>
            <a:off x="6443536" y="0"/>
            <a:ext cx="2971304" cy="106411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b="1" i="1" kern="1200" cap="none" spc="0" dirty="0">
                <a:ln w="22225">
                  <a:solidFill>
                    <a:schemeClr val="accent2"/>
                  </a:solidFill>
                  <a:prstDash val="solid"/>
                </a:ln>
                <a:solidFill>
                  <a:srgbClr val="FF0000"/>
                </a:solidFill>
                <a:effectLst/>
                <a:latin typeface="Algerian" panose="04020705040A02060702" pitchFamily="82" charset="0"/>
                <a:ea typeface="+mj-ea"/>
                <a:cs typeface="+mj-cs"/>
              </a:rPr>
              <a:t>Argos </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close up of a logo&#10;&#10;Description automatically generated">
            <a:extLst>
              <a:ext uri="{FF2B5EF4-FFF2-40B4-BE49-F238E27FC236}">
                <a16:creationId xmlns:a16="http://schemas.microsoft.com/office/drawing/2014/main" id="{200020EA-060C-4CC8-A7EC-DD8BB6D93094}"/>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419382" y="720993"/>
            <a:ext cx="4047843" cy="4047843"/>
          </a:xfrm>
          <a:prstGeom prst="rect">
            <a:avLst/>
          </a:prstGeom>
        </p:spPr>
      </p:pic>
      <p:sp>
        <p:nvSpPr>
          <p:cNvPr id="4" name="TextBox 3">
            <a:extLst>
              <a:ext uri="{FF2B5EF4-FFF2-40B4-BE49-F238E27FC236}">
                <a16:creationId xmlns:a16="http://schemas.microsoft.com/office/drawing/2014/main" id="{7F68C035-090E-4EA9-A8E5-592B25C510E3}"/>
              </a:ext>
            </a:extLst>
          </p:cNvPr>
          <p:cNvSpPr txBox="1"/>
          <p:nvPr/>
        </p:nvSpPr>
        <p:spPr>
          <a:xfrm>
            <a:off x="6313251" y="996017"/>
            <a:ext cx="5764449" cy="400110"/>
          </a:xfrm>
          <a:prstGeom prst="rect">
            <a:avLst/>
          </a:prstGeom>
          <a:noFill/>
        </p:spPr>
        <p:txBody>
          <a:bodyPr wrap="square" rtlCol="0">
            <a:spAutoFit/>
          </a:bodyPr>
          <a:lstStyle/>
          <a:p>
            <a:r>
              <a:rPr lang="en-US" sz="2000" b="1" i="1" dirty="0">
                <a:solidFill>
                  <a:srgbClr val="FFFF00"/>
                </a:solidFill>
                <a:latin typeface="Comic Sans MS" panose="030F0702030302020204" pitchFamily="66" charset="0"/>
              </a:rPr>
              <a:t>Insights of modern technologies introduced</a:t>
            </a:r>
          </a:p>
        </p:txBody>
      </p:sp>
      <p:sp>
        <p:nvSpPr>
          <p:cNvPr id="5" name="Rectangle 4">
            <a:extLst>
              <a:ext uri="{FF2B5EF4-FFF2-40B4-BE49-F238E27FC236}">
                <a16:creationId xmlns:a16="http://schemas.microsoft.com/office/drawing/2014/main" id="{36E6C4CB-387F-4D13-A32F-17201A4C6BC0}"/>
              </a:ext>
            </a:extLst>
          </p:cNvPr>
          <p:cNvSpPr/>
          <p:nvPr/>
        </p:nvSpPr>
        <p:spPr>
          <a:xfrm>
            <a:off x="6829426" y="2060128"/>
            <a:ext cx="4404464" cy="4093428"/>
          </a:xfrm>
          <a:prstGeom prst="rect">
            <a:avLst/>
          </a:prstGeom>
        </p:spPr>
        <p:txBody>
          <a:bodyPr wrap="square">
            <a:spAutoFit/>
          </a:bodyPr>
          <a:lstStyle/>
          <a:p>
            <a:endParaRPr lang="en-GB" sz="2000" b="1" i="1" dirty="0">
              <a:solidFill>
                <a:srgbClr val="FFFF00"/>
              </a:solidFill>
              <a:latin typeface="Comic Sans MS" panose="030F0702030302020204" pitchFamily="66" charset="0"/>
            </a:endParaRPr>
          </a:p>
          <a:p>
            <a:pPr algn="ctr"/>
            <a:r>
              <a:rPr lang="en-GB" sz="2000" b="1" i="1" dirty="0">
                <a:solidFill>
                  <a:srgbClr val="FFFF00"/>
                </a:solidFill>
                <a:latin typeface="Comic Sans MS" panose="030F0702030302020204" pitchFamily="66" charset="0"/>
              </a:rPr>
              <a:t>Machine to machine technology</a:t>
            </a:r>
          </a:p>
          <a:p>
            <a:pPr algn="ctr"/>
            <a:endParaRPr lang="en-GB" sz="2000" b="1" i="1" dirty="0">
              <a:solidFill>
                <a:srgbClr val="FFFF00"/>
              </a:solidFill>
              <a:latin typeface="Comic Sans MS" panose="030F0702030302020204" pitchFamily="66" charset="0"/>
            </a:endParaRPr>
          </a:p>
          <a:p>
            <a:endParaRPr lang="en-GB" sz="2000" b="1" i="1" dirty="0">
              <a:solidFill>
                <a:srgbClr val="FFFF00"/>
              </a:solidFill>
              <a:latin typeface="Comic Sans MS" panose="030F0702030302020204" pitchFamily="66" charset="0"/>
            </a:endParaRPr>
          </a:p>
          <a:p>
            <a:pPr marL="342900" indent="-342900">
              <a:buFont typeface="Arial" panose="020B0604020202020204" pitchFamily="34" charset="0"/>
              <a:buChar char="•"/>
            </a:pPr>
            <a:r>
              <a:rPr lang="en-GB" sz="2000" b="1" i="1" dirty="0">
                <a:solidFill>
                  <a:srgbClr val="FFFF00"/>
                </a:solidFill>
                <a:latin typeface="Comic Sans MS" panose="030F0702030302020204" pitchFamily="66" charset="0"/>
              </a:rPr>
              <a:t>Allows devices to communicate freely;</a:t>
            </a:r>
          </a:p>
          <a:p>
            <a:pPr marL="342900" indent="-342900">
              <a:buFont typeface="Arial" panose="020B0604020202020204" pitchFamily="34" charset="0"/>
              <a:buChar char="•"/>
            </a:pPr>
            <a:r>
              <a:rPr lang="en-GB" sz="2000" b="1" i="1" dirty="0">
                <a:solidFill>
                  <a:srgbClr val="FFFF00"/>
                </a:solidFill>
                <a:latin typeface="Comic Sans MS" panose="030F0702030302020204" pitchFamily="66" charset="0"/>
              </a:rPr>
              <a:t>Has advanced over the last few decades;</a:t>
            </a:r>
          </a:p>
          <a:p>
            <a:pPr marL="342900" indent="-342900">
              <a:buFont typeface="Arial" panose="020B0604020202020204" pitchFamily="34" charset="0"/>
              <a:buChar char="•"/>
            </a:pPr>
            <a:r>
              <a:rPr lang="en-GB" sz="2000" b="1" i="1" dirty="0">
                <a:solidFill>
                  <a:srgbClr val="FFFF00"/>
                </a:solidFill>
                <a:latin typeface="Comic Sans MS" panose="030F0702030302020204" pitchFamily="66" charset="0"/>
              </a:rPr>
              <a:t>Efficient communications over long distances and between large number of devices(Techopedia Inc., 2019).</a:t>
            </a:r>
          </a:p>
        </p:txBody>
      </p:sp>
      <p:sp>
        <p:nvSpPr>
          <p:cNvPr id="6" name="TextBox 5">
            <a:extLst>
              <a:ext uri="{FF2B5EF4-FFF2-40B4-BE49-F238E27FC236}">
                <a16:creationId xmlns:a16="http://schemas.microsoft.com/office/drawing/2014/main" id="{1EF387E2-DF73-4268-A5CB-2442265AB3C9}"/>
              </a:ext>
            </a:extLst>
          </p:cNvPr>
          <p:cNvSpPr txBox="1"/>
          <p:nvPr/>
        </p:nvSpPr>
        <p:spPr>
          <a:xfrm>
            <a:off x="552450" y="5085826"/>
            <a:ext cx="2886075" cy="369332"/>
          </a:xfrm>
          <a:prstGeom prst="rect">
            <a:avLst/>
          </a:prstGeom>
          <a:noFill/>
        </p:spPr>
        <p:txBody>
          <a:bodyPr wrap="square" rtlCol="0">
            <a:spAutoFit/>
          </a:bodyPr>
          <a:lstStyle/>
          <a:p>
            <a:r>
              <a:rPr lang="en-GB" dirty="0"/>
              <a:t>(TechTarget, 2019)</a:t>
            </a:r>
          </a:p>
        </p:txBody>
      </p:sp>
    </p:spTree>
    <p:extLst>
      <p:ext uri="{BB962C8B-B14F-4D97-AF65-F5344CB8AC3E}">
        <p14:creationId xmlns:p14="http://schemas.microsoft.com/office/powerpoint/2010/main" val="29132718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18" presetClass="entr" presetSubtype="12"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strips(downLeft)">
                                      <p:cBhvr>
                                        <p:cTn id="11" dur="500"/>
                                        <p:tgtEl>
                                          <p:spTgt spid="4"/>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D35872C3-DF1B-46C8-A179-5F58124163FF}"/>
              </a:ext>
            </a:extLst>
          </p:cNvPr>
          <p:cNvSpPr/>
          <p:nvPr/>
        </p:nvSpPr>
        <p:spPr>
          <a:xfrm>
            <a:off x="6443536" y="0"/>
            <a:ext cx="2825389" cy="108356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b="1" i="1" kern="1200" cap="none" spc="0" dirty="0">
                <a:ln w="22225">
                  <a:solidFill>
                    <a:schemeClr val="accent2"/>
                  </a:solidFill>
                  <a:prstDash val="solid"/>
                </a:ln>
                <a:solidFill>
                  <a:srgbClr val="FF0000"/>
                </a:solidFill>
                <a:effectLst/>
                <a:latin typeface="Algerian" panose="04020705040A02060702" pitchFamily="82" charset="0"/>
                <a:ea typeface="+mj-ea"/>
                <a:cs typeface="+mj-cs"/>
              </a:rPr>
              <a:t>Argos</a:t>
            </a:r>
            <a:r>
              <a:rPr lang="en-US" sz="6000" b="1" i="1" kern="1200" cap="none" spc="0" dirty="0">
                <a:ln w="22225">
                  <a:solidFill>
                    <a:schemeClr val="accent2"/>
                  </a:solidFill>
                  <a:prstDash val="solid"/>
                </a:ln>
                <a:solidFill>
                  <a:schemeClr val="bg1"/>
                </a:solidFill>
                <a:effectLst/>
                <a:latin typeface="+mj-lt"/>
                <a:ea typeface="+mj-ea"/>
                <a:cs typeface="+mj-cs"/>
              </a:rPr>
              <a:t> </a:t>
            </a:r>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C49B62DF-2499-4DE8-A2F5-CA6466260C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382" y="731113"/>
            <a:ext cx="4047843" cy="4027603"/>
          </a:xfrm>
          <a:prstGeom prst="rect">
            <a:avLst/>
          </a:prstGeom>
        </p:spPr>
      </p:pic>
      <p:sp>
        <p:nvSpPr>
          <p:cNvPr id="5" name="Rectangle 4">
            <a:extLst>
              <a:ext uri="{FF2B5EF4-FFF2-40B4-BE49-F238E27FC236}">
                <a16:creationId xmlns:a16="http://schemas.microsoft.com/office/drawing/2014/main" id="{A067700A-A828-419E-9090-44D0424D4443}"/>
              </a:ext>
            </a:extLst>
          </p:cNvPr>
          <p:cNvSpPr/>
          <p:nvPr/>
        </p:nvSpPr>
        <p:spPr>
          <a:xfrm>
            <a:off x="6856987" y="1595021"/>
            <a:ext cx="3792685" cy="5262979"/>
          </a:xfrm>
          <a:prstGeom prst="rect">
            <a:avLst/>
          </a:prstGeom>
        </p:spPr>
        <p:txBody>
          <a:bodyPr wrap="square">
            <a:spAutoFit/>
          </a:bodyPr>
          <a:lstStyle/>
          <a:p>
            <a:pPr algn="ctr"/>
            <a:r>
              <a:rPr lang="en-GB" sz="2400" b="1" i="1" dirty="0">
                <a:solidFill>
                  <a:srgbClr val="FFFF00"/>
                </a:solidFill>
                <a:latin typeface="Comic Sans MS" panose="030F0702030302020204" pitchFamily="66" charset="0"/>
              </a:rPr>
              <a:t>In Argos we can find machine to machine technology in the using of:</a:t>
            </a:r>
          </a:p>
          <a:p>
            <a:endParaRPr lang="en-GB" sz="2400" b="1" i="1" dirty="0">
              <a:solidFill>
                <a:srgbClr val="FFFF00"/>
              </a:solidFill>
              <a:latin typeface="Comic Sans MS" panose="030F0702030302020204" pitchFamily="66" charset="0"/>
            </a:endParaRPr>
          </a:p>
          <a:p>
            <a:r>
              <a:rPr lang="en-GB" sz="2400" b="1" i="1" dirty="0">
                <a:solidFill>
                  <a:srgbClr val="FFFF00"/>
                </a:solidFill>
                <a:latin typeface="Comic Sans MS" panose="030F0702030302020204" pitchFamily="66" charset="0"/>
              </a:rPr>
              <a:t>-Digital kiosk</a:t>
            </a:r>
          </a:p>
          <a:p>
            <a:r>
              <a:rPr lang="en-GB" sz="2400" b="1" i="1" dirty="0">
                <a:solidFill>
                  <a:srgbClr val="FFFF00"/>
                </a:solidFill>
                <a:latin typeface="Comic Sans MS" panose="030F0702030302020204" pitchFamily="66" charset="0"/>
              </a:rPr>
              <a:t>-Portable devices for staff</a:t>
            </a:r>
          </a:p>
          <a:p>
            <a:r>
              <a:rPr lang="en-GB" sz="2400" b="1" i="1" dirty="0">
                <a:solidFill>
                  <a:srgbClr val="FFFF00"/>
                </a:solidFill>
                <a:latin typeface="Comic Sans MS" panose="030F0702030302020204" pitchFamily="66" charset="0"/>
              </a:rPr>
              <a:t>-Click-and-collect</a:t>
            </a:r>
          </a:p>
          <a:p>
            <a:r>
              <a:rPr lang="en-GB" sz="2400" b="1" i="1" dirty="0">
                <a:solidFill>
                  <a:srgbClr val="FFFF00"/>
                </a:solidFill>
                <a:latin typeface="Comic Sans MS" panose="030F0702030302020204" pitchFamily="66" charset="0"/>
              </a:rPr>
              <a:t>-Fast track(Econsultancy.com,2017)</a:t>
            </a:r>
          </a:p>
          <a:p>
            <a:r>
              <a:rPr lang="en-GB" sz="2400" b="1" i="1" dirty="0">
                <a:solidFill>
                  <a:srgbClr val="FFFF00"/>
                </a:solidFill>
                <a:latin typeface="Comic Sans MS" panose="030F0702030302020204" pitchFamily="66" charset="0"/>
              </a:rPr>
              <a:t>-</a:t>
            </a:r>
            <a:r>
              <a:rPr lang="en-GB" sz="2400" b="1" i="1" dirty="0" err="1">
                <a:solidFill>
                  <a:srgbClr val="FFFF00"/>
                </a:solidFill>
                <a:latin typeface="Comic Sans MS" panose="030F0702030302020204" pitchFamily="66" charset="0"/>
              </a:rPr>
              <a:t>Blippar</a:t>
            </a:r>
            <a:r>
              <a:rPr lang="en-GB" sz="2400" b="1" i="1" dirty="0">
                <a:solidFill>
                  <a:srgbClr val="FFFF00"/>
                </a:solidFill>
                <a:latin typeface="Comic Sans MS" panose="030F0702030302020204" pitchFamily="66" charset="0"/>
              </a:rPr>
              <a:t>(Retail-week.com, 2013)</a:t>
            </a:r>
          </a:p>
        </p:txBody>
      </p:sp>
      <p:sp>
        <p:nvSpPr>
          <p:cNvPr id="6" name="TextBox 5">
            <a:extLst>
              <a:ext uri="{FF2B5EF4-FFF2-40B4-BE49-F238E27FC236}">
                <a16:creationId xmlns:a16="http://schemas.microsoft.com/office/drawing/2014/main" id="{2249CF56-F3CA-46FD-9281-04CD4ED1582F}"/>
              </a:ext>
            </a:extLst>
          </p:cNvPr>
          <p:cNvSpPr txBox="1"/>
          <p:nvPr/>
        </p:nvSpPr>
        <p:spPr>
          <a:xfrm>
            <a:off x="6443536" y="883512"/>
            <a:ext cx="5615114" cy="400110"/>
          </a:xfrm>
          <a:prstGeom prst="rect">
            <a:avLst/>
          </a:prstGeom>
          <a:noFill/>
        </p:spPr>
        <p:txBody>
          <a:bodyPr wrap="square" rtlCol="0">
            <a:spAutoFit/>
          </a:bodyPr>
          <a:lstStyle/>
          <a:p>
            <a:r>
              <a:rPr lang="en-US" sz="2000" b="1" i="1" dirty="0">
                <a:solidFill>
                  <a:srgbClr val="FFFF00"/>
                </a:solidFill>
                <a:latin typeface="Comic Sans MS" panose="030F0702030302020204" pitchFamily="66" charset="0"/>
              </a:rPr>
              <a:t>Insights of modern technology introduced</a:t>
            </a:r>
          </a:p>
        </p:txBody>
      </p:sp>
      <p:sp>
        <p:nvSpPr>
          <p:cNvPr id="2" name="TextBox 1">
            <a:extLst>
              <a:ext uri="{FF2B5EF4-FFF2-40B4-BE49-F238E27FC236}">
                <a16:creationId xmlns:a16="http://schemas.microsoft.com/office/drawing/2014/main" id="{E1FBFB75-D4C5-41DE-AE99-99E200CCB4E0}"/>
              </a:ext>
            </a:extLst>
          </p:cNvPr>
          <p:cNvSpPr txBox="1"/>
          <p:nvPr/>
        </p:nvSpPr>
        <p:spPr>
          <a:xfrm>
            <a:off x="285750" y="5305163"/>
            <a:ext cx="3295650" cy="369332"/>
          </a:xfrm>
          <a:prstGeom prst="rect">
            <a:avLst/>
          </a:prstGeom>
          <a:noFill/>
        </p:spPr>
        <p:txBody>
          <a:bodyPr wrap="square" rtlCol="0">
            <a:spAutoFit/>
          </a:bodyPr>
          <a:lstStyle/>
          <a:p>
            <a:r>
              <a:rPr lang="en-GB" dirty="0"/>
              <a:t>(Econsultancy.com, 2017)</a:t>
            </a:r>
          </a:p>
        </p:txBody>
      </p:sp>
    </p:spTree>
    <p:extLst>
      <p:ext uri="{BB962C8B-B14F-4D97-AF65-F5344CB8AC3E}">
        <p14:creationId xmlns:p14="http://schemas.microsoft.com/office/powerpoint/2010/main" val="4109363869"/>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20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47"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indoor, ceiling, table, luggage&#10;&#10;Description automatically generated">
            <a:extLst>
              <a:ext uri="{FF2B5EF4-FFF2-40B4-BE49-F238E27FC236}">
                <a16:creationId xmlns:a16="http://schemas.microsoft.com/office/drawing/2014/main" id="{D5C50D52-A397-43EC-B5F8-53E9582ED4D2}"/>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3820" b="1935"/>
          <a:stretch/>
        </p:blipFill>
        <p:spPr>
          <a:xfrm>
            <a:off x="0" y="2042"/>
            <a:ext cx="12192000" cy="6855958"/>
          </a:xfrm>
          <a:prstGeom prst="rect">
            <a:avLst/>
          </a:prstGeom>
          <a:effectLst>
            <a:outerShdw blurRad="50800" dist="50800" dir="5400000" sx="7000" sy="7000" algn="ctr" rotWithShape="0">
              <a:srgbClr val="000000"/>
            </a:outerShdw>
          </a:effectLst>
        </p:spPr>
      </p:pic>
      <p:sp>
        <p:nvSpPr>
          <p:cNvPr id="4" name="Rectangle 3">
            <a:extLst>
              <a:ext uri="{FF2B5EF4-FFF2-40B4-BE49-F238E27FC236}">
                <a16:creationId xmlns:a16="http://schemas.microsoft.com/office/drawing/2014/main" id="{16AC00CA-55E6-46B6-862A-6BCF1A7F683E}"/>
              </a:ext>
            </a:extLst>
          </p:cNvPr>
          <p:cNvSpPr/>
          <p:nvPr/>
        </p:nvSpPr>
        <p:spPr>
          <a:xfrm>
            <a:off x="2868297" y="188553"/>
            <a:ext cx="2907128" cy="900945"/>
          </a:xfrm>
          <a:prstGeom prst="rect">
            <a:avLst/>
          </a:prstGeom>
        </p:spPr>
        <p:txBody>
          <a:bodyPr vert="horz" lIns="91440" tIns="45720" rIns="91440" bIns="45720" rtlCol="0" anchor="t">
            <a:normAutofit lnSpcReduction="10000"/>
          </a:bodyPr>
          <a:lstStyle/>
          <a:p>
            <a:pPr>
              <a:lnSpc>
                <a:spcPct val="90000"/>
              </a:lnSpc>
              <a:spcBef>
                <a:spcPct val="0"/>
              </a:spcBef>
              <a:spcAft>
                <a:spcPts val="600"/>
              </a:spcAft>
            </a:pPr>
            <a:r>
              <a:rPr lang="en-US" sz="6000" b="1" i="1" kern="1200" cap="none" spc="0" dirty="0">
                <a:ln w="22225">
                  <a:solidFill>
                    <a:schemeClr val="accent2"/>
                  </a:solidFill>
                  <a:prstDash val="solid"/>
                </a:ln>
                <a:solidFill>
                  <a:srgbClr val="FF0000"/>
                </a:solidFill>
                <a:effectLst/>
                <a:latin typeface="Algerian" panose="04020705040A02060702" pitchFamily="82" charset="0"/>
                <a:ea typeface="+mj-ea"/>
                <a:cs typeface="+mj-cs"/>
              </a:rPr>
              <a:t>Argos</a:t>
            </a:r>
            <a:r>
              <a:rPr lang="en-US" sz="4800" b="1" kern="1200" cap="none" spc="0" dirty="0">
                <a:ln w="22225">
                  <a:solidFill>
                    <a:schemeClr val="accent2"/>
                  </a:solidFill>
                  <a:prstDash val="solid"/>
                </a:ln>
                <a:solidFill>
                  <a:schemeClr val="tx1"/>
                </a:solidFill>
                <a:effectLst/>
                <a:latin typeface="+mj-lt"/>
                <a:ea typeface="+mj-ea"/>
                <a:cs typeface="+mj-cs"/>
              </a:rPr>
              <a:t> </a:t>
            </a:r>
          </a:p>
        </p:txBody>
      </p:sp>
      <p:sp>
        <p:nvSpPr>
          <p:cNvPr id="20" name="Freeform: Shape 15">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person standing in front of a store&#10;&#10;Description automatically generated">
            <a:extLst>
              <a:ext uri="{FF2B5EF4-FFF2-40B4-BE49-F238E27FC236}">
                <a16:creationId xmlns:a16="http://schemas.microsoft.com/office/drawing/2014/main" id="{DBF3C13D-07D4-4446-8298-37C6081B43E3}"/>
              </a:ext>
            </a:extLst>
          </p:cNvPr>
          <p:cNvPicPr>
            <a:picLocks noChangeAspect="1"/>
          </p:cNvPicPr>
          <p:nvPr/>
        </p:nvPicPr>
        <p:blipFill rotWithShape="1">
          <a:blip r:embed="rId3">
            <a:extLst>
              <a:ext uri="{28A0092B-C50C-407E-A947-70E740481C1C}">
                <a14:useLocalDpi xmlns:a14="http://schemas.microsoft.com/office/drawing/2010/main" val="0"/>
              </a:ext>
            </a:extLst>
          </a:blip>
          <a:srcRect l="11032" r="23722"/>
          <a:stretch/>
        </p:blipFill>
        <p:spPr>
          <a:xfrm>
            <a:off x="6021086" y="544802"/>
            <a:ext cx="6170914" cy="6313225"/>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7" name="TextBox 6">
            <a:extLst>
              <a:ext uri="{FF2B5EF4-FFF2-40B4-BE49-F238E27FC236}">
                <a16:creationId xmlns:a16="http://schemas.microsoft.com/office/drawing/2014/main" id="{207AFAE6-CB80-4E86-84F1-238E2FF76974}"/>
              </a:ext>
            </a:extLst>
          </p:cNvPr>
          <p:cNvSpPr txBox="1"/>
          <p:nvPr/>
        </p:nvSpPr>
        <p:spPr>
          <a:xfrm>
            <a:off x="2245010" y="853190"/>
            <a:ext cx="4153701" cy="400110"/>
          </a:xfrm>
          <a:prstGeom prst="rect">
            <a:avLst/>
          </a:prstGeom>
          <a:noFill/>
        </p:spPr>
        <p:txBody>
          <a:bodyPr wrap="none" rtlCol="0">
            <a:spAutoFit/>
          </a:bodyPr>
          <a:lstStyle/>
          <a:p>
            <a:pPr>
              <a:spcAft>
                <a:spcPts val="600"/>
              </a:spcAft>
            </a:pPr>
            <a:r>
              <a:rPr lang="en-US" sz="2000" b="1" i="1" dirty="0">
                <a:solidFill>
                  <a:srgbClr val="FFFF00"/>
                </a:solidFill>
                <a:latin typeface="Comic Sans MS" panose="030F0702030302020204" pitchFamily="66" charset="0"/>
              </a:rPr>
              <a:t>Impacts of modern technologies</a:t>
            </a:r>
          </a:p>
        </p:txBody>
      </p:sp>
      <p:sp>
        <p:nvSpPr>
          <p:cNvPr id="10" name="TextBox 9">
            <a:extLst>
              <a:ext uri="{FF2B5EF4-FFF2-40B4-BE49-F238E27FC236}">
                <a16:creationId xmlns:a16="http://schemas.microsoft.com/office/drawing/2014/main" id="{478DB79E-A04A-4675-9970-80E8105188D4}"/>
              </a:ext>
            </a:extLst>
          </p:cNvPr>
          <p:cNvSpPr txBox="1"/>
          <p:nvPr/>
        </p:nvSpPr>
        <p:spPr>
          <a:xfrm>
            <a:off x="258634" y="1694939"/>
            <a:ext cx="3792527" cy="5632311"/>
          </a:xfrm>
          <a:prstGeom prst="rect">
            <a:avLst/>
          </a:prstGeom>
          <a:noFill/>
        </p:spPr>
        <p:txBody>
          <a:bodyPr wrap="square" rtlCol="0">
            <a:spAutoFit/>
          </a:bodyPr>
          <a:lstStyle/>
          <a:p>
            <a:r>
              <a:rPr lang="en-US" sz="2000" b="1" i="1" dirty="0">
                <a:solidFill>
                  <a:srgbClr val="FFFF00"/>
                </a:solidFill>
                <a:latin typeface="Comic Sans MS" panose="030F0702030302020204" pitchFamily="66" charset="0"/>
              </a:rPr>
              <a:t>-</a:t>
            </a:r>
            <a:r>
              <a:rPr lang="en-US" sz="2000" b="1" i="1" dirty="0">
                <a:solidFill>
                  <a:srgbClr val="FFFF00"/>
                </a:solidFill>
                <a:latin typeface="Bodoni MT Black" panose="02070A03080606020203" pitchFamily="18" charset="0"/>
              </a:rPr>
              <a:t>Order on the tablet catalogues: </a:t>
            </a:r>
            <a:r>
              <a:rPr lang="en-US" sz="2000" b="1" i="1" dirty="0">
                <a:solidFill>
                  <a:srgbClr val="FFFF00"/>
                </a:solidFill>
                <a:latin typeface="Comic Sans MS" panose="030F0702030302020204" pitchFamily="66" charset="0"/>
              </a:rPr>
              <a:t>No queue? Happy people.</a:t>
            </a:r>
          </a:p>
          <a:p>
            <a:endParaRPr lang="en-US" sz="2000" b="1" i="1" dirty="0">
              <a:solidFill>
                <a:srgbClr val="FFFF00"/>
              </a:solidFill>
              <a:latin typeface="Comic Sans MS" panose="030F0702030302020204" pitchFamily="66" charset="0"/>
            </a:endParaRPr>
          </a:p>
          <a:p>
            <a:r>
              <a:rPr lang="en-US" sz="2000" b="1" i="1" dirty="0">
                <a:solidFill>
                  <a:srgbClr val="FFFF00"/>
                </a:solidFill>
                <a:latin typeface="Comic Sans MS" panose="030F0702030302020204" pitchFamily="66" charset="0"/>
              </a:rPr>
              <a:t>-</a:t>
            </a:r>
            <a:r>
              <a:rPr lang="en-US" sz="2000" b="1" i="1" dirty="0">
                <a:solidFill>
                  <a:srgbClr val="FFFF00"/>
                </a:solidFill>
                <a:latin typeface="Bodoni MT Black" panose="02070A03080606020203" pitchFamily="18" charset="0"/>
              </a:rPr>
              <a:t>Online platform: </a:t>
            </a:r>
            <a:r>
              <a:rPr lang="en-US" sz="2000" b="1" i="1" dirty="0">
                <a:solidFill>
                  <a:srgbClr val="FFFF00"/>
                </a:solidFill>
                <a:latin typeface="Comic Sans MS" panose="030F0702030302020204" pitchFamily="66" charset="0"/>
              </a:rPr>
              <a:t>Order it before walking in the shop!</a:t>
            </a:r>
          </a:p>
          <a:p>
            <a:endParaRPr lang="en-US" sz="2000" b="1" i="1" dirty="0">
              <a:solidFill>
                <a:srgbClr val="FFFF00"/>
              </a:solidFill>
              <a:latin typeface="Comic Sans MS" panose="030F0702030302020204" pitchFamily="66" charset="0"/>
            </a:endParaRPr>
          </a:p>
          <a:p>
            <a:r>
              <a:rPr lang="en-US" sz="2000" b="1" i="1" dirty="0">
                <a:solidFill>
                  <a:srgbClr val="FFFF00"/>
                </a:solidFill>
                <a:latin typeface="Comic Sans MS" panose="030F0702030302020204" pitchFamily="66" charset="0"/>
              </a:rPr>
              <a:t>-</a:t>
            </a:r>
            <a:r>
              <a:rPr lang="en-US" sz="2000" b="1" i="1" dirty="0">
                <a:solidFill>
                  <a:srgbClr val="FFFF00"/>
                </a:solidFill>
                <a:latin typeface="Bodoni MT Black" panose="02070A03080606020203" pitchFamily="18" charset="0"/>
              </a:rPr>
              <a:t>Staff digital devices: </a:t>
            </a:r>
            <a:r>
              <a:rPr lang="en-US" sz="2000" b="1" i="1" dirty="0">
                <a:solidFill>
                  <a:srgbClr val="FFFF00"/>
                </a:solidFill>
                <a:latin typeface="Comic Sans MS" panose="030F0702030302020204" pitchFamily="66" charset="0"/>
              </a:rPr>
              <a:t>No more paper waste!</a:t>
            </a:r>
          </a:p>
          <a:p>
            <a:endParaRPr lang="en-US" sz="2000" b="1" i="1" dirty="0">
              <a:solidFill>
                <a:srgbClr val="FFFF00"/>
              </a:solidFill>
              <a:latin typeface="Comic Sans MS" panose="030F0702030302020204" pitchFamily="66" charset="0"/>
            </a:endParaRPr>
          </a:p>
          <a:p>
            <a:r>
              <a:rPr lang="en-US" sz="2000" b="1" i="1" dirty="0">
                <a:solidFill>
                  <a:srgbClr val="FFFF00"/>
                </a:solidFill>
                <a:latin typeface="Comic Sans MS" panose="030F0702030302020204" pitchFamily="66" charset="0"/>
              </a:rPr>
              <a:t>(Econsultancy.com, 2017</a:t>
            </a:r>
          </a:p>
          <a:p>
            <a:r>
              <a:rPr lang="en-US" sz="2000" b="1" i="1" dirty="0">
                <a:solidFill>
                  <a:srgbClr val="FFFF00"/>
                </a:solidFill>
                <a:latin typeface="Comic Sans MS" panose="030F0702030302020204" pitchFamily="66" charset="0"/>
              </a:rPr>
              <a:t>Ukessays.com, 2016</a:t>
            </a:r>
          </a:p>
          <a:p>
            <a:r>
              <a:rPr lang="en-US" sz="2000" b="1" i="1" dirty="0">
                <a:solidFill>
                  <a:srgbClr val="FFFF00"/>
                </a:solidFill>
                <a:latin typeface="Comic Sans MS" panose="030F0702030302020204" pitchFamily="66" charset="0"/>
              </a:rPr>
              <a:t>Dataart.com, n.d.)</a:t>
            </a:r>
          </a:p>
          <a:p>
            <a:endParaRPr lang="en-US" sz="2000" b="1" i="1" dirty="0">
              <a:solidFill>
                <a:srgbClr val="FFFF00"/>
              </a:solidFill>
              <a:latin typeface="Comic Sans MS" panose="030F0702030302020204" pitchFamily="66" charset="0"/>
            </a:endParaRPr>
          </a:p>
          <a:p>
            <a:endParaRPr lang="en-US" sz="2000" b="1" i="1" dirty="0">
              <a:solidFill>
                <a:srgbClr val="FFFF00"/>
              </a:solidFill>
              <a:latin typeface="Comic Sans MS" panose="030F0702030302020204" pitchFamily="66" charset="0"/>
            </a:endParaRPr>
          </a:p>
          <a:p>
            <a:endParaRPr lang="en-US" sz="2000" b="1" i="1" dirty="0">
              <a:solidFill>
                <a:srgbClr val="FFFF00"/>
              </a:solidFill>
              <a:latin typeface="Comic Sans MS" panose="030F0702030302020204" pitchFamily="66" charset="0"/>
            </a:endParaRPr>
          </a:p>
          <a:p>
            <a:endParaRPr lang="en-US" sz="2000" b="1" i="1" dirty="0">
              <a:solidFill>
                <a:srgbClr val="FFFF00"/>
              </a:solidFill>
              <a:latin typeface="Comic Sans MS" panose="030F0702030302020204" pitchFamily="66" charset="0"/>
            </a:endParaRPr>
          </a:p>
          <a:p>
            <a:endParaRPr lang="en-US" sz="2000" b="1" i="1" dirty="0">
              <a:solidFill>
                <a:srgbClr val="FFFF00"/>
              </a:solidFill>
              <a:latin typeface="Bodoni MT Black" panose="02070A03080606020203" pitchFamily="18" charset="0"/>
            </a:endParaRPr>
          </a:p>
        </p:txBody>
      </p:sp>
      <p:sp>
        <p:nvSpPr>
          <p:cNvPr id="2" name="TextBox 1">
            <a:extLst>
              <a:ext uri="{FF2B5EF4-FFF2-40B4-BE49-F238E27FC236}">
                <a16:creationId xmlns:a16="http://schemas.microsoft.com/office/drawing/2014/main" id="{05CFAC30-3EE2-4379-AF6B-2913C1C58A13}"/>
              </a:ext>
            </a:extLst>
          </p:cNvPr>
          <p:cNvSpPr txBox="1"/>
          <p:nvPr/>
        </p:nvSpPr>
        <p:spPr>
          <a:xfrm>
            <a:off x="7455987" y="6477000"/>
            <a:ext cx="2754814" cy="369332"/>
          </a:xfrm>
          <a:prstGeom prst="rect">
            <a:avLst/>
          </a:prstGeom>
          <a:noFill/>
        </p:spPr>
        <p:txBody>
          <a:bodyPr wrap="square" rtlCol="0">
            <a:spAutoFit/>
          </a:bodyPr>
          <a:lstStyle/>
          <a:p>
            <a:r>
              <a:rPr lang="en-GB" dirty="0">
                <a:solidFill>
                  <a:srgbClr val="FFFF00"/>
                </a:solidFill>
              </a:rPr>
              <a:t>(Thisismoney.co.uk, 2017)</a:t>
            </a:r>
          </a:p>
        </p:txBody>
      </p:sp>
    </p:spTree>
    <p:extLst>
      <p:ext uri="{BB962C8B-B14F-4D97-AF65-F5344CB8AC3E}">
        <p14:creationId xmlns:p14="http://schemas.microsoft.com/office/powerpoint/2010/main" val="14067226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par>
                                <p:cTn id="11" presetID="50" presetClass="entr" presetSubtype="0" decel="10000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1000" fill="hold"/>
                                        <p:tgtEl>
                                          <p:spTgt spid="10"/>
                                        </p:tgtEl>
                                        <p:attrNameLst>
                                          <p:attrName>ppt_w</p:attrName>
                                        </p:attrNameLst>
                                      </p:cBhvr>
                                      <p:tavLst>
                                        <p:tav tm="0">
                                          <p:val>
                                            <p:strVal val="#ppt_w+.3"/>
                                          </p:val>
                                        </p:tav>
                                        <p:tav tm="100000">
                                          <p:val>
                                            <p:strVal val="#ppt_w"/>
                                          </p:val>
                                        </p:tav>
                                      </p:tavLst>
                                    </p:anim>
                                    <p:anim calcmode="lin" valueType="num">
                                      <p:cBhvr>
                                        <p:cTn id="14" dur="1000" fill="hold"/>
                                        <p:tgtEl>
                                          <p:spTgt spid="10"/>
                                        </p:tgtEl>
                                        <p:attrNameLst>
                                          <p:attrName>ppt_h</p:attrName>
                                        </p:attrNameLst>
                                      </p:cBhvr>
                                      <p:tavLst>
                                        <p:tav tm="0">
                                          <p:val>
                                            <p:strVal val="#ppt_h"/>
                                          </p:val>
                                        </p:tav>
                                        <p:tav tm="100000">
                                          <p:val>
                                            <p:strVal val="#ppt_h"/>
                                          </p:val>
                                        </p:tav>
                                      </p:tavLst>
                                    </p:anim>
                                    <p:animEffect transition="in" filter="fade">
                                      <p:cBhvr>
                                        <p:cTn id="15"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6F2DCD-64B1-403A-9EDB-3A12DA2F1418}"/>
              </a:ext>
            </a:extLst>
          </p:cNvPr>
          <p:cNvSpPr txBox="1"/>
          <p:nvPr/>
        </p:nvSpPr>
        <p:spPr>
          <a:xfrm>
            <a:off x="6303780" y="728542"/>
            <a:ext cx="4160451" cy="43008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b="1" i="1" dirty="0">
                <a:solidFill>
                  <a:srgbClr val="FFFF00"/>
                </a:solidFill>
                <a:latin typeface="Comic Sans MS" panose="030F0702030302020204" pitchFamily="66" charset="0"/>
                <a:ea typeface="+mj-ea"/>
                <a:cs typeface="+mj-cs"/>
              </a:rPr>
              <a:t>Impacts of modern technologies</a:t>
            </a:r>
          </a:p>
        </p:txBody>
      </p:sp>
      <p:sp>
        <p:nvSpPr>
          <p:cNvPr id="67" name="Freeform: Shape 66">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standing, front, truck, bus&#10;&#10;Description automatically generated">
            <a:extLst>
              <a:ext uri="{FF2B5EF4-FFF2-40B4-BE49-F238E27FC236}">
                <a16:creationId xmlns:a16="http://schemas.microsoft.com/office/drawing/2014/main" id="{2C22964E-3EE5-46DD-AFEE-36150379AC1E}"/>
              </a:ext>
            </a:extLst>
          </p:cNvPr>
          <p:cNvPicPr>
            <a:picLocks noChangeAspect="1"/>
          </p:cNvPicPr>
          <p:nvPr/>
        </p:nvPicPr>
        <p:blipFill rotWithShape="1">
          <a:blip r:embed="rId2">
            <a:extLst>
              <a:ext uri="{28A0092B-C50C-407E-A947-70E740481C1C}">
                <a14:useLocalDpi xmlns:a14="http://schemas.microsoft.com/office/drawing/2010/main" val="0"/>
              </a:ext>
            </a:extLst>
          </a:blip>
          <a:srcRect l="20068" r="6366" b="2"/>
          <a:stretch/>
        </p:blipFill>
        <p:spPr>
          <a:xfrm>
            <a:off x="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2" name="Rectangle 1">
            <a:extLst>
              <a:ext uri="{FF2B5EF4-FFF2-40B4-BE49-F238E27FC236}">
                <a16:creationId xmlns:a16="http://schemas.microsoft.com/office/drawing/2014/main" id="{928C2FA7-550E-43E6-B15C-C3B2E4C7EAF2}"/>
              </a:ext>
            </a:extLst>
          </p:cNvPr>
          <p:cNvSpPr/>
          <p:nvPr/>
        </p:nvSpPr>
        <p:spPr>
          <a:xfrm>
            <a:off x="6303780" y="123848"/>
            <a:ext cx="2665122" cy="819735"/>
          </a:xfrm>
          <a:prstGeom prst="rect">
            <a:avLst/>
          </a:prstGeom>
        </p:spPr>
        <p:txBody>
          <a:bodyPr vert="horz" lIns="91440" tIns="45720" rIns="91440" bIns="45720" rtlCol="0" anchor="t">
            <a:normAutofit fontScale="92500" lnSpcReduction="10000"/>
          </a:bodyPr>
          <a:lstStyle/>
          <a:p>
            <a:pPr>
              <a:lnSpc>
                <a:spcPct val="90000"/>
              </a:lnSpc>
              <a:spcBef>
                <a:spcPct val="0"/>
              </a:spcBef>
              <a:spcAft>
                <a:spcPts val="600"/>
              </a:spcAft>
            </a:pPr>
            <a:r>
              <a:rPr lang="en-US" sz="6000" b="1" kern="1200" cap="none" spc="0" dirty="0">
                <a:ln w="22225">
                  <a:solidFill>
                    <a:schemeClr val="accent2"/>
                  </a:solidFill>
                  <a:prstDash val="solid"/>
                </a:ln>
                <a:solidFill>
                  <a:srgbClr val="FF0000"/>
                </a:solidFill>
                <a:effectLst/>
                <a:latin typeface="Algerian" panose="04020705040A02060702" pitchFamily="82" charset="0"/>
                <a:ea typeface="+mj-ea"/>
                <a:cs typeface="+mj-cs"/>
              </a:rPr>
              <a:t>Argos</a:t>
            </a:r>
            <a:r>
              <a:rPr lang="en-US" sz="4400" b="1" kern="1200" cap="none" spc="0" dirty="0">
                <a:ln w="22225">
                  <a:solidFill>
                    <a:schemeClr val="accent2"/>
                  </a:solidFill>
                  <a:prstDash val="solid"/>
                </a:ln>
                <a:solidFill>
                  <a:srgbClr val="000000"/>
                </a:solidFill>
                <a:effectLst/>
                <a:latin typeface="+mj-lt"/>
                <a:ea typeface="+mj-ea"/>
                <a:cs typeface="+mj-cs"/>
              </a:rPr>
              <a:t> </a:t>
            </a:r>
          </a:p>
        </p:txBody>
      </p:sp>
      <p:sp>
        <p:nvSpPr>
          <p:cNvPr id="8" name="TextBox 7">
            <a:extLst>
              <a:ext uri="{FF2B5EF4-FFF2-40B4-BE49-F238E27FC236}">
                <a16:creationId xmlns:a16="http://schemas.microsoft.com/office/drawing/2014/main" id="{3429317F-1189-48D3-A653-C53F2573C657}"/>
              </a:ext>
            </a:extLst>
          </p:cNvPr>
          <p:cNvSpPr txBox="1"/>
          <p:nvPr/>
        </p:nvSpPr>
        <p:spPr>
          <a:xfrm>
            <a:off x="6614975" y="1646241"/>
            <a:ext cx="4160451" cy="4832092"/>
          </a:xfrm>
          <a:prstGeom prst="rect">
            <a:avLst/>
          </a:prstGeom>
          <a:noFill/>
        </p:spPr>
        <p:txBody>
          <a:bodyPr wrap="square" rtlCol="0">
            <a:spAutoFit/>
          </a:bodyPr>
          <a:lstStyle/>
          <a:p>
            <a:r>
              <a:rPr lang="en-US" sz="2400" b="1" i="1" dirty="0">
                <a:solidFill>
                  <a:srgbClr val="FFFF00"/>
                </a:solidFill>
                <a:latin typeface="Bodoni MT Black" panose="02070A03080606020203" pitchFamily="18" charset="0"/>
              </a:rPr>
              <a:t>-Pay and collect : </a:t>
            </a:r>
            <a:r>
              <a:rPr lang="en-US" sz="2400" b="1" i="1" dirty="0">
                <a:solidFill>
                  <a:srgbClr val="FFFF00"/>
                </a:solidFill>
                <a:latin typeface="Comic Sans MS" panose="030F0702030302020204" pitchFamily="66" charset="0"/>
              </a:rPr>
              <a:t>you can now pay your order on the pay machine in store not only at the till.</a:t>
            </a:r>
          </a:p>
          <a:p>
            <a:endParaRPr lang="en-US" sz="2400" b="1" i="1" dirty="0">
              <a:solidFill>
                <a:srgbClr val="FFFF00"/>
              </a:solidFill>
              <a:latin typeface="Comic Sans MS" panose="030F0702030302020204" pitchFamily="66" charset="0"/>
            </a:endParaRPr>
          </a:p>
          <a:p>
            <a:r>
              <a:rPr lang="en-US" sz="2400" b="1" i="1" dirty="0">
                <a:solidFill>
                  <a:srgbClr val="FFFF00"/>
                </a:solidFill>
                <a:latin typeface="Bodoni MT Black" panose="02070A03080606020203" pitchFamily="18" charset="0"/>
              </a:rPr>
              <a:t>-Fast track delivery: </a:t>
            </a:r>
            <a:r>
              <a:rPr lang="en-US" sz="2400" b="1" i="1" dirty="0">
                <a:solidFill>
                  <a:srgbClr val="FFFF00"/>
                </a:solidFill>
                <a:latin typeface="Comic Sans MS" panose="030F0702030302020204" pitchFamily="66" charset="0"/>
              </a:rPr>
              <a:t>you can now order even from your house and the items can be collected the same day.</a:t>
            </a:r>
          </a:p>
          <a:p>
            <a:pPr lvl="0"/>
            <a:r>
              <a:rPr lang="en-US" sz="2400" b="1" i="1" dirty="0">
                <a:solidFill>
                  <a:srgbClr val="FFFF00"/>
                </a:solidFill>
                <a:latin typeface="Comic Sans MS" panose="030F0702030302020204" pitchFamily="66" charset="0"/>
              </a:rPr>
              <a:t>(</a:t>
            </a:r>
            <a:r>
              <a:rPr lang="en-US" sz="2000" b="1" i="1" dirty="0">
                <a:solidFill>
                  <a:srgbClr val="FFFF00"/>
                </a:solidFill>
                <a:latin typeface="Comic Sans MS" panose="030F0702030302020204" pitchFamily="66" charset="0"/>
              </a:rPr>
              <a:t>Econsultancy.com, 2017</a:t>
            </a:r>
          </a:p>
          <a:p>
            <a:pPr lvl="0"/>
            <a:r>
              <a:rPr lang="en-US" sz="2000" b="1" i="1" dirty="0">
                <a:solidFill>
                  <a:srgbClr val="FFFF00"/>
                </a:solidFill>
                <a:latin typeface="Comic Sans MS" panose="030F0702030302020204" pitchFamily="66" charset="0"/>
              </a:rPr>
              <a:t>Ukessays.com, 2016</a:t>
            </a:r>
          </a:p>
          <a:p>
            <a:pPr lvl="0"/>
            <a:r>
              <a:rPr lang="en-US" sz="2000" b="1" i="1" dirty="0">
                <a:solidFill>
                  <a:srgbClr val="FFFF00"/>
                </a:solidFill>
                <a:latin typeface="Comic Sans MS" panose="030F0702030302020204" pitchFamily="66" charset="0"/>
              </a:rPr>
              <a:t>Dataart.com, n.d.</a:t>
            </a:r>
            <a:r>
              <a:rPr lang="en-US" sz="2400" b="1" i="1" dirty="0">
                <a:solidFill>
                  <a:srgbClr val="FFFF00"/>
                </a:solidFill>
                <a:latin typeface="Comic Sans MS" panose="030F0702030302020204" pitchFamily="66" charset="0"/>
              </a:rPr>
              <a:t>)</a:t>
            </a:r>
            <a:endParaRPr lang="en-US" sz="2400" b="1" i="1" dirty="0">
              <a:solidFill>
                <a:srgbClr val="FFFF00"/>
              </a:solidFill>
              <a:latin typeface="Bodoni MT Black" panose="02070A03080606020203" pitchFamily="18" charset="0"/>
            </a:endParaRPr>
          </a:p>
        </p:txBody>
      </p:sp>
      <p:sp>
        <p:nvSpPr>
          <p:cNvPr id="4" name="TextBox 3">
            <a:extLst>
              <a:ext uri="{FF2B5EF4-FFF2-40B4-BE49-F238E27FC236}">
                <a16:creationId xmlns:a16="http://schemas.microsoft.com/office/drawing/2014/main" id="{40181742-2FE8-4DDC-861D-A2DC273EC725}"/>
              </a:ext>
            </a:extLst>
          </p:cNvPr>
          <p:cNvSpPr txBox="1"/>
          <p:nvPr/>
        </p:nvSpPr>
        <p:spPr>
          <a:xfrm>
            <a:off x="590841" y="5209127"/>
            <a:ext cx="4991100" cy="369332"/>
          </a:xfrm>
          <a:prstGeom prst="rect">
            <a:avLst/>
          </a:prstGeom>
          <a:noFill/>
        </p:spPr>
        <p:txBody>
          <a:bodyPr wrap="square" rtlCol="0">
            <a:spAutoFit/>
          </a:bodyPr>
          <a:lstStyle/>
          <a:p>
            <a:r>
              <a:rPr lang="en-GB" dirty="0">
                <a:solidFill>
                  <a:schemeClr val="bg1"/>
                </a:solidFill>
              </a:rPr>
              <a:t>(chameleonwebservices.co.uk., 2017)</a:t>
            </a:r>
          </a:p>
        </p:txBody>
      </p:sp>
    </p:spTree>
    <p:extLst>
      <p:ext uri="{BB962C8B-B14F-4D97-AF65-F5344CB8AC3E}">
        <p14:creationId xmlns:p14="http://schemas.microsoft.com/office/powerpoint/2010/main" val="28170327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par>
                                <p:cTn id="8" presetID="2" presetClass="entr" presetSubtype="4"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 calcmode="lin" valueType="num">
                                      <p:cBhvr additive="base">
                                        <p:cTn id="10" dur="500" fill="hold"/>
                                        <p:tgtEl>
                                          <p:spTgt spid="3"/>
                                        </p:tgtEl>
                                        <p:attrNameLst>
                                          <p:attrName>ppt_x</p:attrName>
                                        </p:attrNameLst>
                                      </p:cBhvr>
                                      <p:tavLst>
                                        <p:tav tm="0">
                                          <p:val>
                                            <p:strVal val="#ppt_x"/>
                                          </p:val>
                                        </p:tav>
                                        <p:tav tm="100000">
                                          <p:val>
                                            <p:strVal val="#ppt_x"/>
                                          </p:val>
                                        </p:tav>
                                      </p:tavLst>
                                    </p:anim>
                                    <p:anim calcmode="lin" valueType="num">
                                      <p:cBhvr additive="base">
                                        <p:cTn id="11" dur="500" fill="hold"/>
                                        <p:tgtEl>
                                          <p:spTgt spid="3"/>
                                        </p:tgtEl>
                                        <p:attrNameLst>
                                          <p:attrName>ppt_y</p:attrName>
                                        </p:attrNameLst>
                                      </p:cBhvr>
                                      <p:tavLst>
                                        <p:tav tm="0">
                                          <p:val>
                                            <p:strVal val="1+#ppt_h/2"/>
                                          </p:val>
                                        </p:tav>
                                        <p:tav tm="100000">
                                          <p:val>
                                            <p:strVal val="#ppt_y"/>
                                          </p:val>
                                        </p:tav>
                                      </p:tavLst>
                                    </p:anim>
                                  </p:childTnLst>
                                </p:cTn>
                              </p:par>
                              <p:par>
                                <p:cTn id="12" presetID="5" presetClass="entr" presetSubtype="10" fill="hold" grpId="0" nodeType="with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checkerboard(across)">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76600542-762C-4587-9392-D7408A7BD9A4}"/>
              </a:ext>
            </a:extLst>
          </p:cNvPr>
          <p:cNvSpPr/>
          <p:nvPr/>
        </p:nvSpPr>
        <p:spPr>
          <a:xfrm>
            <a:off x="798299" y="194098"/>
            <a:ext cx="2878757" cy="1128864"/>
          </a:xfrm>
          <a:prstGeom prst="rect">
            <a:avLst/>
          </a:prstGeom>
          <a:noFill/>
          <a:ln w="19050">
            <a:solidFill>
              <a:schemeClr val="tx1"/>
            </a:solidFill>
          </a:ln>
        </p:spPr>
        <p:txBody>
          <a:bodyPr vert="horz" wrap="square" lIns="91440" tIns="45720" rIns="91440" bIns="45720" rtlCol="0" anchor="ctr">
            <a:normAutofit/>
          </a:bodyPr>
          <a:lstStyle/>
          <a:p>
            <a:pPr algn="ctr">
              <a:lnSpc>
                <a:spcPct val="90000"/>
              </a:lnSpc>
              <a:spcBef>
                <a:spcPct val="0"/>
              </a:spcBef>
              <a:spcAft>
                <a:spcPts val="600"/>
              </a:spcAft>
            </a:pPr>
            <a:r>
              <a:rPr lang="en-US" sz="6000" b="1" i="1" kern="1200" cap="none" spc="0" dirty="0">
                <a:ln w="22225">
                  <a:solidFill>
                    <a:schemeClr val="accent2"/>
                  </a:solidFill>
                  <a:prstDash val="solid"/>
                </a:ln>
                <a:solidFill>
                  <a:srgbClr val="FF0000"/>
                </a:solidFill>
                <a:effectLst/>
                <a:latin typeface="Algerian" panose="04020705040A02060702" pitchFamily="82" charset="0"/>
                <a:ea typeface="+mj-ea"/>
                <a:cs typeface="+mj-cs"/>
              </a:rPr>
              <a:t>Argos</a:t>
            </a:r>
            <a:r>
              <a:rPr lang="en-US" sz="2800" b="1" kern="1200" cap="none" spc="0" dirty="0">
                <a:ln w="22225">
                  <a:solidFill>
                    <a:schemeClr val="accent2"/>
                  </a:solidFill>
                  <a:prstDash val="solid"/>
                </a:ln>
                <a:solidFill>
                  <a:schemeClr val="tx1"/>
                </a:solidFill>
                <a:effectLst/>
                <a:latin typeface="+mj-lt"/>
                <a:ea typeface="+mj-ea"/>
                <a:cs typeface="+mj-cs"/>
              </a:rPr>
              <a:t> </a:t>
            </a:r>
          </a:p>
        </p:txBody>
      </p:sp>
      <p:sp>
        <p:nvSpPr>
          <p:cNvPr id="3" name="Rectangle 2">
            <a:extLst>
              <a:ext uri="{FF2B5EF4-FFF2-40B4-BE49-F238E27FC236}">
                <a16:creationId xmlns:a16="http://schemas.microsoft.com/office/drawing/2014/main" id="{6C74FFCE-3294-4E97-9DC0-FC671DC82485}"/>
              </a:ext>
            </a:extLst>
          </p:cNvPr>
          <p:cNvSpPr/>
          <p:nvPr/>
        </p:nvSpPr>
        <p:spPr>
          <a:xfrm>
            <a:off x="643468" y="2818985"/>
            <a:ext cx="3363974" cy="3415623"/>
          </a:xfrm>
          <a:prstGeom prst="rect">
            <a:avLst/>
          </a:prstGeom>
        </p:spPr>
        <p:txBody>
          <a:bodyPr vert="horz" lIns="91440" tIns="45720" rIns="91440" bIns="45720" rtlCol="0">
            <a:normAutofit fontScale="92500" lnSpcReduction="20000"/>
          </a:bodyPr>
          <a:lstStyle/>
          <a:p>
            <a:pPr marL="342900" indent="-228600">
              <a:lnSpc>
                <a:spcPct val="90000"/>
              </a:lnSpc>
              <a:spcAft>
                <a:spcPts val="600"/>
              </a:spcAft>
              <a:buFont typeface="Arial" panose="020B0604020202020204" pitchFamily="34" charset="0"/>
              <a:buChar char="•"/>
            </a:pPr>
            <a:r>
              <a:rPr lang="en-US" sz="2400" b="1" i="1" dirty="0">
                <a:solidFill>
                  <a:srgbClr val="FFFF00"/>
                </a:solidFill>
                <a:latin typeface="Comic Sans MS" panose="030F0702030302020204" pitchFamily="66" charset="0"/>
              </a:rPr>
              <a:t>One of the biggest retailer all over U.K</a:t>
            </a:r>
          </a:p>
          <a:p>
            <a:pPr marL="342900" indent="-228600">
              <a:lnSpc>
                <a:spcPct val="90000"/>
              </a:lnSpc>
              <a:spcAft>
                <a:spcPts val="600"/>
              </a:spcAft>
              <a:buFont typeface="Arial" panose="020B0604020202020204" pitchFamily="34" charset="0"/>
              <a:buChar char="•"/>
            </a:pPr>
            <a:endParaRPr lang="en-US" sz="2400" b="1" i="1" dirty="0">
              <a:solidFill>
                <a:srgbClr val="FFFF00"/>
              </a:solidFill>
              <a:latin typeface="Comic Sans MS" panose="030F0702030302020204" pitchFamily="66" charset="0"/>
            </a:endParaRPr>
          </a:p>
          <a:p>
            <a:pPr marL="342900" indent="-228600">
              <a:lnSpc>
                <a:spcPct val="90000"/>
              </a:lnSpc>
              <a:spcAft>
                <a:spcPts val="600"/>
              </a:spcAft>
              <a:buFont typeface="Arial" panose="020B0604020202020204" pitchFamily="34" charset="0"/>
              <a:buChar char="•"/>
            </a:pPr>
            <a:r>
              <a:rPr lang="en-US" sz="2400" b="1" i="1" dirty="0">
                <a:solidFill>
                  <a:srgbClr val="FFFF00"/>
                </a:solidFill>
                <a:latin typeface="Comic Sans MS" panose="030F0702030302020204" pitchFamily="66" charset="0"/>
              </a:rPr>
              <a:t>Over the years invested in different technologies and it started with the paper catalogue.</a:t>
            </a:r>
          </a:p>
          <a:p>
            <a:pPr marL="114300">
              <a:lnSpc>
                <a:spcPct val="90000"/>
              </a:lnSpc>
              <a:spcAft>
                <a:spcPts val="600"/>
              </a:spcAft>
            </a:pPr>
            <a:endParaRPr lang="en-US" sz="2400" b="1" i="1" dirty="0">
              <a:solidFill>
                <a:srgbClr val="FFFF00"/>
              </a:solidFill>
              <a:latin typeface="Comic Sans MS" panose="030F0702030302020204" pitchFamily="66" charset="0"/>
            </a:endParaRPr>
          </a:p>
          <a:p>
            <a:pPr marL="114300">
              <a:lnSpc>
                <a:spcPct val="90000"/>
              </a:lnSpc>
              <a:spcAft>
                <a:spcPts val="600"/>
              </a:spcAft>
            </a:pPr>
            <a:r>
              <a:rPr lang="en-US" sz="2400" b="1" i="1" dirty="0">
                <a:solidFill>
                  <a:srgbClr val="FFFF00"/>
                </a:solidFill>
                <a:latin typeface="Comic Sans MS" panose="030F0702030302020204" pitchFamily="66" charset="0"/>
              </a:rPr>
              <a:t>(Argos.co.uk, 2010</a:t>
            </a:r>
          </a:p>
          <a:p>
            <a:pPr marL="114300">
              <a:lnSpc>
                <a:spcPct val="90000"/>
              </a:lnSpc>
              <a:spcAft>
                <a:spcPts val="600"/>
              </a:spcAft>
            </a:pPr>
            <a:r>
              <a:rPr lang="en-US" sz="2400" b="1" i="1" dirty="0">
                <a:solidFill>
                  <a:srgbClr val="FFFF00"/>
                </a:solidFill>
                <a:latin typeface="Comic Sans MS" panose="030F0702030302020204" pitchFamily="66" charset="0"/>
              </a:rPr>
              <a:t>Retailgazette.co.uk, n.d.)</a:t>
            </a:r>
          </a:p>
        </p:txBody>
      </p:sp>
      <p:pic>
        <p:nvPicPr>
          <p:cNvPr id="4" name="Picture 3">
            <a:extLst>
              <a:ext uri="{FF2B5EF4-FFF2-40B4-BE49-F238E27FC236}">
                <a16:creationId xmlns:a16="http://schemas.microsoft.com/office/drawing/2014/main" id="{A1FE8259-759C-442D-9D90-C475DE67D7EC}"/>
              </a:ext>
            </a:extLst>
          </p:cNvPr>
          <p:cNvPicPr>
            <a:picLocks noChangeAspect="1"/>
          </p:cNvPicPr>
          <p:nvPr/>
        </p:nvPicPr>
        <p:blipFill>
          <a:blip r:embed="rId2"/>
          <a:stretch>
            <a:fillRect/>
          </a:stretch>
        </p:blipFill>
        <p:spPr>
          <a:xfrm>
            <a:off x="5297763" y="1738993"/>
            <a:ext cx="6250769" cy="3219146"/>
          </a:xfrm>
          <a:prstGeom prst="rect">
            <a:avLst/>
          </a:prstGeom>
        </p:spPr>
      </p:pic>
      <p:sp>
        <p:nvSpPr>
          <p:cNvPr id="5" name="TextBox 4">
            <a:extLst>
              <a:ext uri="{FF2B5EF4-FFF2-40B4-BE49-F238E27FC236}">
                <a16:creationId xmlns:a16="http://schemas.microsoft.com/office/drawing/2014/main" id="{A265CBB2-A331-4C04-8FE8-56BBBC1C9AAA}"/>
              </a:ext>
            </a:extLst>
          </p:cNvPr>
          <p:cNvSpPr txBox="1"/>
          <p:nvPr/>
        </p:nvSpPr>
        <p:spPr>
          <a:xfrm>
            <a:off x="59610" y="1449992"/>
            <a:ext cx="4531690" cy="369332"/>
          </a:xfrm>
          <a:prstGeom prst="rect">
            <a:avLst/>
          </a:prstGeom>
          <a:noFill/>
        </p:spPr>
        <p:txBody>
          <a:bodyPr wrap="none" rtlCol="0">
            <a:spAutoFit/>
          </a:bodyPr>
          <a:lstStyle/>
          <a:p>
            <a:r>
              <a:rPr lang="en-US" b="1" i="1" dirty="0">
                <a:solidFill>
                  <a:srgbClr val="FFFF00"/>
                </a:solidFill>
                <a:latin typeface="Bodoni MT Black" panose="02070A03080606020203" pitchFamily="18" charset="0"/>
              </a:rPr>
              <a:t>Lessons drawn from the case study</a:t>
            </a:r>
          </a:p>
        </p:txBody>
      </p:sp>
      <p:sp>
        <p:nvSpPr>
          <p:cNvPr id="6" name="TextBox 5">
            <a:extLst>
              <a:ext uri="{FF2B5EF4-FFF2-40B4-BE49-F238E27FC236}">
                <a16:creationId xmlns:a16="http://schemas.microsoft.com/office/drawing/2014/main" id="{75201B55-6A62-4B2D-9A98-62D70888AD67}"/>
              </a:ext>
            </a:extLst>
          </p:cNvPr>
          <p:cNvSpPr txBox="1"/>
          <p:nvPr/>
        </p:nvSpPr>
        <p:spPr>
          <a:xfrm>
            <a:off x="5524500" y="5057775"/>
            <a:ext cx="5057775" cy="369332"/>
          </a:xfrm>
          <a:prstGeom prst="rect">
            <a:avLst/>
          </a:prstGeom>
          <a:noFill/>
        </p:spPr>
        <p:txBody>
          <a:bodyPr wrap="square" rtlCol="0">
            <a:spAutoFit/>
          </a:bodyPr>
          <a:lstStyle/>
          <a:p>
            <a:r>
              <a:rPr lang="en-GB" dirty="0">
                <a:solidFill>
                  <a:schemeClr val="bg1"/>
                </a:solidFill>
              </a:rPr>
              <a:t>(Holiday-choices.co.uk., n.d.)</a:t>
            </a:r>
          </a:p>
        </p:txBody>
      </p:sp>
    </p:spTree>
    <p:extLst>
      <p:ext uri="{BB962C8B-B14F-4D97-AF65-F5344CB8AC3E}">
        <p14:creationId xmlns:p14="http://schemas.microsoft.com/office/powerpoint/2010/main" val="22400499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par>
                                <p:cTn id="21" presetID="42"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1000"/>
                                        <p:tgtEl>
                                          <p:spTgt spid="5"/>
                                        </p:tgtEl>
                                      </p:cBhvr>
                                    </p:animEffect>
                                    <p:anim calcmode="lin" valueType="num">
                                      <p:cBhvr>
                                        <p:cTn id="24" dur="1000" fill="hold"/>
                                        <p:tgtEl>
                                          <p:spTgt spid="5"/>
                                        </p:tgtEl>
                                        <p:attrNameLst>
                                          <p:attrName>ppt_x</p:attrName>
                                        </p:attrNameLst>
                                      </p:cBhvr>
                                      <p:tavLst>
                                        <p:tav tm="0">
                                          <p:val>
                                            <p:strVal val="#ppt_x"/>
                                          </p:val>
                                        </p:tav>
                                        <p:tav tm="100000">
                                          <p:val>
                                            <p:strVal val="#ppt_x"/>
                                          </p:val>
                                        </p:tav>
                                      </p:tavLst>
                                    </p:anim>
                                    <p:anim calcmode="lin" valueType="num">
                                      <p:cBhvr>
                                        <p:cTn id="25" dur="1000" fill="hold"/>
                                        <p:tgtEl>
                                          <p:spTgt spid="5"/>
                                        </p:tgtEl>
                                        <p:attrNameLst>
                                          <p:attrName>ppt_y</p:attrName>
                                        </p:attrNameLst>
                                      </p:cBhvr>
                                      <p:tavLst>
                                        <p:tav tm="0">
                                          <p:val>
                                            <p:strVal val="#ppt_y+.1"/>
                                          </p:val>
                                        </p:tav>
                                        <p:tav tm="100000">
                                          <p:val>
                                            <p:strVal val="#ppt_y"/>
                                          </p:val>
                                        </p:tav>
                                      </p:tavLst>
                                    </p:anim>
                                  </p:childTnLst>
                                </p:cTn>
                              </p:par>
                              <p:par>
                                <p:cTn id="26" presetID="5" presetClass="entr" presetSubtype="10" fill="hold" grpId="0" nodeType="with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checkerboard(across)">
                                      <p:cBhvr>
                                        <p:cTn id="2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5" descr="A picture containing room, table&#10;&#10;Description automatically generated">
            <a:extLst>
              <a:ext uri="{FF2B5EF4-FFF2-40B4-BE49-F238E27FC236}">
                <a16:creationId xmlns:a16="http://schemas.microsoft.com/office/drawing/2014/main" id="{51ECD621-34E4-446D-BE81-BBA1C0F31C03}"/>
              </a:ext>
            </a:extLst>
          </p:cNvPr>
          <p:cNvPicPr>
            <a:picLocks noChangeAspect="1"/>
          </p:cNvPicPr>
          <p:nvPr/>
        </p:nvPicPr>
        <p:blipFill rotWithShape="1">
          <a:blip r:embed="rId2">
            <a:extLst>
              <a:ext uri="{28A0092B-C50C-407E-A947-70E740481C1C}">
                <a14:useLocalDpi xmlns:a14="http://schemas.microsoft.com/office/drawing/2010/main" val="0"/>
              </a:ext>
            </a:extLst>
          </a:blip>
          <a:srcRect l="2222" r="1" b="1"/>
          <a:stretch/>
        </p:blipFill>
        <p:spPr>
          <a:xfrm>
            <a:off x="-1" y="10"/>
            <a:ext cx="12192000" cy="6857990"/>
          </a:xfrm>
          <a:prstGeom prst="rect">
            <a:avLst/>
          </a:prstGeom>
        </p:spPr>
      </p:pic>
      <p:sp>
        <p:nvSpPr>
          <p:cNvPr id="16"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3" name="Rectangle 2">
            <a:extLst>
              <a:ext uri="{FF2B5EF4-FFF2-40B4-BE49-F238E27FC236}">
                <a16:creationId xmlns:a16="http://schemas.microsoft.com/office/drawing/2014/main" id="{D97F1E8F-5A70-461B-860F-B53F30E8C3E8}"/>
              </a:ext>
            </a:extLst>
          </p:cNvPr>
          <p:cNvSpPr/>
          <p:nvPr/>
        </p:nvSpPr>
        <p:spPr>
          <a:xfrm>
            <a:off x="1458478" y="1758307"/>
            <a:ext cx="2695233" cy="1062657"/>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6000" b="1" i="1" cap="none" spc="0" dirty="0">
                <a:ln w="22225">
                  <a:solidFill>
                    <a:schemeClr val="accent2"/>
                  </a:solidFill>
                  <a:prstDash val="solid"/>
                </a:ln>
                <a:solidFill>
                  <a:srgbClr val="FF0000"/>
                </a:solidFill>
                <a:effectLst/>
                <a:latin typeface="Algerian" panose="04020705040A02060702" pitchFamily="82" charset="0"/>
                <a:ea typeface="+mj-ea"/>
                <a:cs typeface="+mj-cs"/>
              </a:rPr>
              <a:t>Argos</a:t>
            </a:r>
            <a:r>
              <a:rPr lang="en-US" sz="3600" b="1" cap="none" spc="0" dirty="0">
                <a:ln w="22225">
                  <a:solidFill>
                    <a:schemeClr val="accent2"/>
                  </a:solidFill>
                  <a:prstDash val="solid"/>
                </a:ln>
                <a:effectLst/>
                <a:latin typeface="+mj-lt"/>
                <a:ea typeface="+mj-ea"/>
                <a:cs typeface="+mj-cs"/>
              </a:rPr>
              <a:t> </a:t>
            </a:r>
          </a:p>
        </p:txBody>
      </p:sp>
      <p:cxnSp>
        <p:nvCxnSpPr>
          <p:cNvPr id="18" name="Straight Connector 17">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2A3DC4CB-9DC7-4A68-B426-B1958CE568AC}"/>
              </a:ext>
            </a:extLst>
          </p:cNvPr>
          <p:cNvSpPr/>
          <p:nvPr/>
        </p:nvSpPr>
        <p:spPr>
          <a:xfrm>
            <a:off x="525516" y="3417573"/>
            <a:ext cx="5048433" cy="304989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b="1" i="1" dirty="0">
                <a:solidFill>
                  <a:schemeClr val="tx1">
                    <a:lumMod val="95000"/>
                    <a:lumOff val="5000"/>
                  </a:schemeClr>
                </a:solidFill>
                <a:latin typeface="Comic Sans MS" panose="030F0702030302020204" pitchFamily="66" charset="0"/>
              </a:rPr>
              <a:t>The role of this technologies is to improve in–store experience , make customers life easier ,simpler , and improve the appeal of the shop.</a:t>
            </a:r>
          </a:p>
          <a:p>
            <a:pPr marL="114300" lvl="0">
              <a:lnSpc>
                <a:spcPct val="90000"/>
              </a:lnSpc>
              <a:spcAft>
                <a:spcPts val="600"/>
              </a:spcAft>
            </a:pPr>
            <a:endParaRPr lang="en-US" sz="2400" b="1" i="1" dirty="0">
              <a:latin typeface="Comic Sans MS" panose="030F0702030302020204" pitchFamily="66" charset="0"/>
            </a:endParaRPr>
          </a:p>
          <a:p>
            <a:pPr marL="114300" lvl="0">
              <a:lnSpc>
                <a:spcPct val="90000"/>
              </a:lnSpc>
              <a:spcAft>
                <a:spcPts val="600"/>
              </a:spcAft>
            </a:pPr>
            <a:r>
              <a:rPr lang="en-US" sz="2400" b="1" i="1" dirty="0">
                <a:latin typeface="Comic Sans MS" panose="030F0702030302020204" pitchFamily="66" charset="0"/>
              </a:rPr>
              <a:t>(</a:t>
            </a:r>
            <a:r>
              <a:rPr lang="en-US" sz="2200" b="1" i="1" dirty="0">
                <a:latin typeface="Comic Sans MS" panose="030F0702030302020204" pitchFamily="66" charset="0"/>
              </a:rPr>
              <a:t>Argos.co.uk, 2010</a:t>
            </a:r>
          </a:p>
          <a:p>
            <a:pPr marL="114300" lvl="0">
              <a:lnSpc>
                <a:spcPct val="90000"/>
              </a:lnSpc>
              <a:spcAft>
                <a:spcPts val="600"/>
              </a:spcAft>
            </a:pPr>
            <a:r>
              <a:rPr lang="en-US" sz="2200" b="1" i="1" dirty="0">
                <a:latin typeface="Comic Sans MS" panose="030F0702030302020204" pitchFamily="66" charset="0"/>
              </a:rPr>
              <a:t>Retailgazette.co.uk, n.d.)</a:t>
            </a:r>
          </a:p>
          <a:p>
            <a:pPr>
              <a:lnSpc>
                <a:spcPct val="90000"/>
              </a:lnSpc>
              <a:spcAft>
                <a:spcPts val="600"/>
              </a:spcAft>
            </a:pPr>
            <a:endParaRPr lang="en-US" sz="2400" b="1" i="1" dirty="0">
              <a:solidFill>
                <a:schemeClr val="tx1">
                  <a:lumMod val="95000"/>
                  <a:lumOff val="5000"/>
                </a:schemeClr>
              </a:solidFill>
              <a:latin typeface="Comic Sans MS" panose="030F0702030302020204" pitchFamily="66" charset="0"/>
            </a:endParaRPr>
          </a:p>
        </p:txBody>
      </p:sp>
      <p:sp>
        <p:nvSpPr>
          <p:cNvPr id="5" name="TextBox 4">
            <a:extLst>
              <a:ext uri="{FF2B5EF4-FFF2-40B4-BE49-F238E27FC236}">
                <a16:creationId xmlns:a16="http://schemas.microsoft.com/office/drawing/2014/main" id="{AD9576CB-04AB-4C53-A945-47015B90A6D7}"/>
              </a:ext>
            </a:extLst>
          </p:cNvPr>
          <p:cNvSpPr txBox="1"/>
          <p:nvPr/>
        </p:nvSpPr>
        <p:spPr>
          <a:xfrm>
            <a:off x="612841" y="2636298"/>
            <a:ext cx="4531690" cy="369332"/>
          </a:xfrm>
          <a:prstGeom prst="rect">
            <a:avLst/>
          </a:prstGeom>
          <a:noFill/>
        </p:spPr>
        <p:txBody>
          <a:bodyPr wrap="none" rtlCol="0">
            <a:spAutoFit/>
          </a:bodyPr>
          <a:lstStyle/>
          <a:p>
            <a:r>
              <a:rPr lang="en-US" b="1" i="1" dirty="0">
                <a:solidFill>
                  <a:schemeClr val="tx1">
                    <a:lumMod val="95000"/>
                    <a:lumOff val="5000"/>
                  </a:schemeClr>
                </a:solidFill>
                <a:latin typeface="Bodoni MT Black" panose="02070A03080606020203" pitchFamily="18" charset="0"/>
              </a:rPr>
              <a:t>Lessons drawn from the case study</a:t>
            </a:r>
          </a:p>
        </p:txBody>
      </p:sp>
    </p:spTree>
    <p:extLst>
      <p:ext uri="{BB962C8B-B14F-4D97-AF65-F5344CB8AC3E}">
        <p14:creationId xmlns:p14="http://schemas.microsoft.com/office/powerpoint/2010/main" val="158316087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par>
                                <p:cTn id="8" presetID="45"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000"/>
                                        <p:tgtEl>
                                          <p:spTgt spid="5"/>
                                        </p:tgtEl>
                                      </p:cBhvr>
                                    </p:animEffect>
                                    <p:anim calcmode="lin" valueType="num">
                                      <p:cBhvr>
                                        <p:cTn id="11" dur="2000" fill="hold"/>
                                        <p:tgtEl>
                                          <p:spTgt spid="5"/>
                                        </p:tgtEl>
                                        <p:attrNameLst>
                                          <p:attrName>ppt_w</p:attrName>
                                        </p:attrNameLst>
                                      </p:cBhvr>
                                      <p:tavLst>
                                        <p:tav tm="0" fmla="#ppt_w*sin(2.5*pi*$)">
                                          <p:val>
                                            <p:fltVal val="0"/>
                                          </p:val>
                                        </p:tav>
                                        <p:tav tm="100000">
                                          <p:val>
                                            <p:fltVal val="1"/>
                                          </p:val>
                                        </p:tav>
                                      </p:tavLst>
                                    </p:anim>
                                    <p:anim calcmode="lin" valueType="num">
                                      <p:cBhvr>
                                        <p:cTn id="12" dur="2000" fill="hold"/>
                                        <p:tgtEl>
                                          <p:spTgt spid="5"/>
                                        </p:tgtEl>
                                        <p:attrNameLst>
                                          <p:attrName>ppt_h</p:attrName>
                                        </p:attrNameLst>
                                      </p:cBhvr>
                                      <p:tavLst>
                                        <p:tav tm="0">
                                          <p:val>
                                            <p:strVal val="#ppt_h"/>
                                          </p:val>
                                        </p:tav>
                                        <p:tav tm="100000">
                                          <p:val>
                                            <p:strVal val="#ppt_h"/>
                                          </p:val>
                                        </p:tav>
                                      </p:tavLst>
                                    </p:anim>
                                  </p:childTnLst>
                                </p:cTn>
                              </p:par>
                              <p:par>
                                <p:cTn id="13" presetID="5" presetClass="entr" presetSubtype="10"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checkerboard(across)">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23279948-58F9-4447-A8AD-04CC8D4225E8}"/>
              </a:ext>
            </a:extLst>
          </p:cNvPr>
          <p:cNvSpPr/>
          <p:nvPr/>
        </p:nvSpPr>
        <p:spPr>
          <a:xfrm>
            <a:off x="721289" y="157495"/>
            <a:ext cx="3363974" cy="971944"/>
          </a:xfrm>
          <a:prstGeom prst="rect">
            <a:avLst/>
          </a:prstGeom>
          <a:noFill/>
          <a:ln w="19050">
            <a:solidFill>
              <a:schemeClr val="tx1"/>
            </a:solidFill>
          </a:ln>
        </p:spPr>
        <p:txBody>
          <a:bodyPr vert="horz" wrap="square" lIns="91440" tIns="45720" rIns="91440" bIns="45720" rtlCol="0" anchor="ctr">
            <a:normAutofit/>
          </a:bodyPr>
          <a:lstStyle/>
          <a:p>
            <a:pPr algn="ctr">
              <a:lnSpc>
                <a:spcPct val="90000"/>
              </a:lnSpc>
              <a:spcBef>
                <a:spcPct val="0"/>
              </a:spcBef>
              <a:spcAft>
                <a:spcPts val="600"/>
              </a:spcAft>
            </a:pPr>
            <a:r>
              <a:rPr lang="en-US" sz="6000" b="1" i="1" kern="1200" cap="none" spc="0" dirty="0">
                <a:ln w="22225">
                  <a:solidFill>
                    <a:schemeClr val="accent2"/>
                  </a:solidFill>
                  <a:prstDash val="solid"/>
                </a:ln>
                <a:solidFill>
                  <a:srgbClr val="FF0000"/>
                </a:solidFill>
                <a:effectLst/>
                <a:latin typeface="Algerian" panose="04020705040A02060702" pitchFamily="82" charset="0"/>
                <a:ea typeface="+mj-ea"/>
                <a:cs typeface="+mj-cs"/>
              </a:rPr>
              <a:t>Argos</a:t>
            </a:r>
            <a:r>
              <a:rPr lang="en-US" sz="6000" b="1" kern="1200" cap="none" spc="0" dirty="0">
                <a:ln w="22225">
                  <a:solidFill>
                    <a:schemeClr val="accent2"/>
                  </a:solidFill>
                  <a:prstDash val="solid"/>
                </a:ln>
                <a:solidFill>
                  <a:srgbClr val="FF0000"/>
                </a:solidFill>
                <a:effectLst/>
                <a:latin typeface="Algerian" panose="04020705040A02060702" pitchFamily="82" charset="0"/>
                <a:ea typeface="+mj-ea"/>
                <a:cs typeface="+mj-cs"/>
              </a:rPr>
              <a:t> </a:t>
            </a:r>
          </a:p>
        </p:txBody>
      </p:sp>
      <p:sp>
        <p:nvSpPr>
          <p:cNvPr id="3" name="Rectangle 2">
            <a:extLst>
              <a:ext uri="{FF2B5EF4-FFF2-40B4-BE49-F238E27FC236}">
                <a16:creationId xmlns:a16="http://schemas.microsoft.com/office/drawing/2014/main" id="{D237AD9D-203C-43F1-9C33-CCA612829D5F}"/>
              </a:ext>
            </a:extLst>
          </p:cNvPr>
          <p:cNvSpPr/>
          <p:nvPr/>
        </p:nvSpPr>
        <p:spPr>
          <a:xfrm>
            <a:off x="288231" y="2638043"/>
            <a:ext cx="4230089" cy="40624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b="1" i="1" dirty="0">
                <a:solidFill>
                  <a:srgbClr val="FFFF00"/>
                </a:solidFill>
                <a:latin typeface="Comic Sans MS" panose="030F0702030302020204" pitchFamily="66" charset="0"/>
              </a:rPr>
              <a:t>Fast track , quick pay, blip par , technology and innovation will bring customers frustration free shopping, will reduce the waiting time , products will be searched for in store availability.</a:t>
            </a:r>
          </a:p>
          <a:p>
            <a:pPr>
              <a:lnSpc>
                <a:spcPct val="90000"/>
              </a:lnSpc>
              <a:spcAft>
                <a:spcPts val="600"/>
              </a:spcAft>
            </a:pPr>
            <a:endParaRPr lang="en-US" sz="2400" b="1" i="1" dirty="0">
              <a:solidFill>
                <a:srgbClr val="FFFF00"/>
              </a:solidFill>
              <a:latin typeface="Comic Sans MS" panose="030F0702030302020204" pitchFamily="66" charset="0"/>
            </a:endParaRPr>
          </a:p>
          <a:p>
            <a:pPr>
              <a:lnSpc>
                <a:spcPct val="90000"/>
              </a:lnSpc>
              <a:spcAft>
                <a:spcPts val="600"/>
              </a:spcAft>
            </a:pPr>
            <a:r>
              <a:rPr lang="en-US" sz="2200" b="1" i="1" dirty="0">
                <a:solidFill>
                  <a:srgbClr val="FFFF00"/>
                </a:solidFill>
                <a:latin typeface="Comic Sans MS" panose="030F0702030302020204" pitchFamily="66" charset="0"/>
              </a:rPr>
              <a:t>(Argos.co.uk, 2010</a:t>
            </a:r>
          </a:p>
          <a:p>
            <a:pPr marL="114300" lvl="0">
              <a:lnSpc>
                <a:spcPct val="90000"/>
              </a:lnSpc>
              <a:spcAft>
                <a:spcPts val="600"/>
              </a:spcAft>
            </a:pPr>
            <a:r>
              <a:rPr lang="en-US" sz="2200" b="1" i="1" dirty="0">
                <a:solidFill>
                  <a:srgbClr val="FFFF00"/>
                </a:solidFill>
                <a:latin typeface="Comic Sans MS" panose="030F0702030302020204" pitchFamily="66" charset="0"/>
              </a:rPr>
              <a:t>Retailgazette.co.uk, n.d.)</a:t>
            </a:r>
          </a:p>
          <a:p>
            <a:pPr>
              <a:lnSpc>
                <a:spcPct val="90000"/>
              </a:lnSpc>
              <a:spcAft>
                <a:spcPts val="600"/>
              </a:spcAft>
            </a:pPr>
            <a:endParaRPr lang="en-US" sz="2400" dirty="0">
              <a:solidFill>
                <a:srgbClr val="FFFF00"/>
              </a:solidFill>
              <a:latin typeface="Comic Sans MS" panose="030F0702030302020204" pitchFamily="66" charset="0"/>
            </a:endParaRPr>
          </a:p>
        </p:txBody>
      </p:sp>
      <p:pic>
        <p:nvPicPr>
          <p:cNvPr id="4" name="Content Placeholder 4">
            <a:extLst>
              <a:ext uri="{FF2B5EF4-FFF2-40B4-BE49-F238E27FC236}">
                <a16:creationId xmlns:a16="http://schemas.microsoft.com/office/drawing/2014/main" id="{3955905F-F643-49C5-937E-B2274CD4A760}"/>
              </a:ext>
            </a:extLst>
          </p:cNvPr>
          <p:cNvPicPr>
            <a:picLocks noGrp="1" noChangeAspect="1"/>
          </p:cNvPicPr>
          <p:nvPr/>
        </p:nvPicPr>
        <p:blipFill rotWithShape="1">
          <a:blip r:embed="rId2">
            <a:extLst>
              <a:ext uri="{28A0092B-C50C-407E-A947-70E740481C1C}">
                <a14:useLocalDpi xmlns:a14="http://schemas.microsoft.com/office/drawing/2010/main" val="0"/>
              </a:ext>
            </a:extLst>
          </a:blip>
          <a:srcRect t="19473" b="8399"/>
          <a:stretch/>
        </p:blipFill>
        <p:spPr>
          <a:xfrm>
            <a:off x="5900993" y="643467"/>
            <a:ext cx="5044308" cy="5410199"/>
          </a:xfrm>
          <a:prstGeom prst="rect">
            <a:avLst/>
          </a:prstGeom>
          <a:scene3d>
            <a:camera prst="orthographicFront"/>
            <a:lightRig rig="contrasting" dir="t">
              <a:rot lat="0" lon="0" rev="4200000"/>
            </a:lightRig>
          </a:scene3d>
          <a:sp3d prstMaterial="plastic">
            <a:bevelT w="381000" h="114300" prst="relaxedInset"/>
            <a:contourClr>
              <a:srgbClr val="969696"/>
            </a:contourClr>
          </a:sp3d>
        </p:spPr>
      </p:pic>
      <p:sp>
        <p:nvSpPr>
          <p:cNvPr id="5" name="TextBox 4">
            <a:extLst>
              <a:ext uri="{FF2B5EF4-FFF2-40B4-BE49-F238E27FC236}">
                <a16:creationId xmlns:a16="http://schemas.microsoft.com/office/drawing/2014/main" id="{FF94AD28-4A68-4899-BD05-982F30CDFB96}"/>
              </a:ext>
            </a:extLst>
          </p:cNvPr>
          <p:cNvSpPr txBox="1"/>
          <p:nvPr/>
        </p:nvSpPr>
        <p:spPr>
          <a:xfrm>
            <a:off x="1147864" y="1254868"/>
            <a:ext cx="2354299" cy="523220"/>
          </a:xfrm>
          <a:prstGeom prst="rect">
            <a:avLst/>
          </a:prstGeom>
          <a:noFill/>
        </p:spPr>
        <p:txBody>
          <a:bodyPr wrap="none" rtlCol="0">
            <a:spAutoFit/>
          </a:bodyPr>
          <a:lstStyle/>
          <a:p>
            <a:r>
              <a:rPr lang="en-US" sz="2800" b="1" i="1" dirty="0">
                <a:solidFill>
                  <a:srgbClr val="FFFF00"/>
                </a:solidFill>
                <a:latin typeface="Bodoni MT Black" panose="02070A03080606020203" pitchFamily="18" charset="0"/>
              </a:rPr>
              <a:t>Conclusion</a:t>
            </a:r>
            <a:r>
              <a:rPr lang="en-US" sz="2000" b="1" i="1" dirty="0">
                <a:latin typeface="Bodoni MT Black" panose="02070A03080606020203" pitchFamily="18" charset="0"/>
              </a:rPr>
              <a:t> </a:t>
            </a:r>
          </a:p>
        </p:txBody>
      </p:sp>
      <p:sp>
        <p:nvSpPr>
          <p:cNvPr id="6" name="TextBox 5">
            <a:extLst>
              <a:ext uri="{FF2B5EF4-FFF2-40B4-BE49-F238E27FC236}">
                <a16:creationId xmlns:a16="http://schemas.microsoft.com/office/drawing/2014/main" id="{42516367-6009-48AD-A9EB-49447E3EC77E}"/>
              </a:ext>
            </a:extLst>
          </p:cNvPr>
          <p:cNvSpPr txBox="1"/>
          <p:nvPr/>
        </p:nvSpPr>
        <p:spPr>
          <a:xfrm>
            <a:off x="5905500" y="6115050"/>
            <a:ext cx="5048250" cy="369332"/>
          </a:xfrm>
          <a:prstGeom prst="rect">
            <a:avLst/>
          </a:prstGeom>
          <a:noFill/>
        </p:spPr>
        <p:txBody>
          <a:bodyPr wrap="square" rtlCol="0">
            <a:spAutoFit/>
          </a:bodyPr>
          <a:lstStyle/>
          <a:p>
            <a:r>
              <a:rPr lang="en-GB" dirty="0">
                <a:solidFill>
                  <a:schemeClr val="bg1"/>
                </a:solidFill>
              </a:rPr>
              <a:t>(Retail-week.com, 2011)</a:t>
            </a:r>
          </a:p>
        </p:txBody>
      </p:sp>
    </p:spTree>
    <p:extLst>
      <p:ext uri="{BB962C8B-B14F-4D97-AF65-F5344CB8AC3E}">
        <p14:creationId xmlns:p14="http://schemas.microsoft.com/office/powerpoint/2010/main" val="768811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14" presetClass="entr" presetSubtype="1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checkerboard(across)">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266040-CCCC-401C-80C2-A37FB3FBFC95}"/>
              </a:ext>
            </a:extLst>
          </p:cNvPr>
          <p:cNvSpPr/>
          <p:nvPr/>
        </p:nvSpPr>
        <p:spPr>
          <a:xfrm>
            <a:off x="100925" y="960746"/>
            <a:ext cx="11990150" cy="338554"/>
          </a:xfrm>
          <a:prstGeom prst="rect">
            <a:avLst/>
          </a:prstGeom>
          <a:solidFill>
            <a:schemeClr val="bg2">
              <a:lumMod val="25000"/>
            </a:schemeClr>
          </a:solidFill>
        </p:spPr>
        <p:txBody>
          <a:bodyPr wrap="square">
            <a:spAutoFit/>
          </a:bodyPr>
          <a:lstStyle/>
          <a:p>
            <a:pPr marL="285750" indent="-285750">
              <a:buFont typeface="Arial" panose="020B0604020202020204" pitchFamily="34" charset="0"/>
              <a:buChar char="•"/>
            </a:pPr>
            <a:r>
              <a:rPr lang="en-GB" sz="1600" b="1" dirty="0">
                <a:solidFill>
                  <a:srgbClr val="FFFF00"/>
                </a:solidFill>
                <a:latin typeface="Comic Sans MS" panose="030F0702030302020204" pitchFamily="66" charset="0"/>
              </a:rPr>
              <a:t>Wikipedia (n.d.) [Online] Available at: </a:t>
            </a:r>
            <a:r>
              <a:rPr lang="en-GB" sz="1600" dirty="0">
                <a:hlinkClick r:id="rId2"/>
              </a:rPr>
              <a:t>https://en.wikipedia.org/wiki/Argos_(retailer)</a:t>
            </a:r>
            <a:r>
              <a:rPr lang="en-GB" sz="1600" dirty="0"/>
              <a:t> </a:t>
            </a:r>
            <a:r>
              <a:rPr lang="en-GB" sz="1600" b="1" dirty="0">
                <a:solidFill>
                  <a:srgbClr val="FFFF00"/>
                </a:solidFill>
                <a:latin typeface="Comic Sans MS" panose="030F0702030302020204" pitchFamily="66" charset="0"/>
              </a:rPr>
              <a:t>(Accessed: 16 November 2019)</a:t>
            </a:r>
            <a:r>
              <a:rPr lang="en-GB" sz="1600" dirty="0"/>
              <a:t> </a:t>
            </a:r>
            <a:endParaRPr lang="en-US" sz="1600" b="1" i="1" dirty="0">
              <a:solidFill>
                <a:srgbClr val="FFFF00"/>
              </a:solidFill>
              <a:latin typeface="Comic Sans MS" panose="030F0702030302020204" pitchFamily="66" charset="0"/>
            </a:endParaRPr>
          </a:p>
        </p:txBody>
      </p:sp>
      <p:sp>
        <p:nvSpPr>
          <p:cNvPr id="3" name="Rectangle 2">
            <a:extLst>
              <a:ext uri="{FF2B5EF4-FFF2-40B4-BE49-F238E27FC236}">
                <a16:creationId xmlns:a16="http://schemas.microsoft.com/office/drawing/2014/main" id="{D30DC036-8C08-4047-BC0C-68060E30CF4F}"/>
              </a:ext>
            </a:extLst>
          </p:cNvPr>
          <p:cNvSpPr/>
          <p:nvPr/>
        </p:nvSpPr>
        <p:spPr>
          <a:xfrm>
            <a:off x="100925" y="1267320"/>
            <a:ext cx="12104450" cy="584775"/>
          </a:xfrm>
          <a:prstGeom prst="rect">
            <a:avLst/>
          </a:prstGeom>
        </p:spPr>
        <p:txBody>
          <a:bodyPr wrap="square">
            <a:spAutoFit/>
          </a:bodyPr>
          <a:lstStyle/>
          <a:p>
            <a:pPr marL="285750" indent="-285750">
              <a:buFont typeface="Arial" panose="020B0604020202020204" pitchFamily="34" charset="0"/>
              <a:buChar char="•"/>
            </a:pPr>
            <a:r>
              <a:rPr lang="en-US" sz="1600" b="1" i="1" dirty="0" err="1">
                <a:solidFill>
                  <a:srgbClr val="FFFF00"/>
                </a:solidFill>
                <a:latin typeface="Comic Sans MS" panose="030F0702030302020204" pitchFamily="66" charset="0"/>
              </a:rPr>
              <a:t>DataArt</a:t>
            </a:r>
            <a:r>
              <a:rPr lang="en-US" sz="1600" b="1" i="1" dirty="0">
                <a:solidFill>
                  <a:srgbClr val="FFFF00"/>
                </a:solidFill>
                <a:latin typeface="Comic Sans MS" panose="030F0702030302020204" pitchFamily="66" charset="0"/>
              </a:rPr>
              <a:t> (n.d.) [Online] Available at: </a:t>
            </a:r>
            <a:r>
              <a:rPr lang="en-GB" sz="1600" dirty="0">
                <a:hlinkClick r:id="rId3"/>
              </a:rPr>
              <a:t>https://www.dataart.com/clients/case-studies/retail-and-distribution/solution-for-analyzing-and-estimating-the-queue-size</a:t>
            </a:r>
            <a:r>
              <a:rPr lang="en-GB" sz="1600" dirty="0"/>
              <a:t> </a:t>
            </a:r>
            <a:r>
              <a:rPr lang="en-GB" sz="1600" b="1" dirty="0">
                <a:solidFill>
                  <a:srgbClr val="FFFF00"/>
                </a:solidFill>
                <a:latin typeface="Comic Sans MS" panose="030F0702030302020204" pitchFamily="66" charset="0"/>
              </a:rPr>
              <a:t>(Accessed: 20 November 2019)</a:t>
            </a:r>
            <a:endParaRPr lang="en-US" sz="1600" b="1" i="1" dirty="0">
              <a:solidFill>
                <a:srgbClr val="FFFF00"/>
              </a:solidFill>
              <a:latin typeface="Comic Sans MS" panose="030F0702030302020204" pitchFamily="66" charset="0"/>
            </a:endParaRPr>
          </a:p>
        </p:txBody>
      </p:sp>
      <p:sp>
        <p:nvSpPr>
          <p:cNvPr id="4" name="Rectangle 3">
            <a:extLst>
              <a:ext uri="{FF2B5EF4-FFF2-40B4-BE49-F238E27FC236}">
                <a16:creationId xmlns:a16="http://schemas.microsoft.com/office/drawing/2014/main" id="{DDA5DD90-96AC-43BE-85DB-687FFA1B0B90}"/>
              </a:ext>
            </a:extLst>
          </p:cNvPr>
          <p:cNvSpPr/>
          <p:nvPr/>
        </p:nvSpPr>
        <p:spPr>
          <a:xfrm>
            <a:off x="100925" y="1854892"/>
            <a:ext cx="11990150" cy="584775"/>
          </a:xfrm>
          <a:prstGeom prst="rect">
            <a:avLst/>
          </a:prstGeom>
        </p:spPr>
        <p:txBody>
          <a:bodyPr wrap="square">
            <a:spAutoFit/>
          </a:bodyPr>
          <a:lstStyle/>
          <a:p>
            <a:pPr marL="285750" indent="-285750">
              <a:buFont typeface="Arial" panose="020B0604020202020204" pitchFamily="34" charset="0"/>
              <a:buChar char="•"/>
            </a:pPr>
            <a:r>
              <a:rPr lang="en-US" sz="1600" b="1" dirty="0">
                <a:solidFill>
                  <a:srgbClr val="FFFF00"/>
                </a:solidFill>
                <a:latin typeface="Comic Sans MS" panose="030F0702030302020204" pitchFamily="66" charset="0"/>
              </a:rPr>
              <a:t>N. Gilliland, 2017, </a:t>
            </a:r>
            <a:r>
              <a:rPr lang="en-US" sz="1600" b="1" i="1" dirty="0">
                <a:solidFill>
                  <a:srgbClr val="FFFF00"/>
                </a:solidFill>
                <a:latin typeface="Comic Sans MS" panose="030F0702030302020204" pitchFamily="66" charset="0"/>
              </a:rPr>
              <a:t>What makes Argos the UK’s top multichannel retailer?,</a:t>
            </a:r>
            <a:r>
              <a:rPr lang="en-US" sz="1600" b="1" dirty="0">
                <a:solidFill>
                  <a:srgbClr val="FFFF00"/>
                </a:solidFill>
                <a:latin typeface="Comic Sans MS" panose="030F0702030302020204" pitchFamily="66" charset="0"/>
              </a:rPr>
              <a:t> </a:t>
            </a:r>
            <a:r>
              <a:rPr lang="en-US" sz="1600" b="1" dirty="0" err="1">
                <a:solidFill>
                  <a:srgbClr val="FFFF00"/>
                </a:solidFill>
                <a:latin typeface="Comic Sans MS" panose="030F0702030302020204" pitchFamily="66" charset="0"/>
              </a:rPr>
              <a:t>Econsultancy</a:t>
            </a:r>
            <a:r>
              <a:rPr lang="en-US" sz="1600" b="1" dirty="0">
                <a:solidFill>
                  <a:srgbClr val="FFFF00"/>
                </a:solidFill>
                <a:latin typeface="Comic Sans MS" panose="030F0702030302020204" pitchFamily="66" charset="0"/>
              </a:rPr>
              <a:t>, Available at: </a:t>
            </a:r>
            <a:r>
              <a:rPr lang="en-GB" sz="1600" dirty="0">
                <a:hlinkClick r:id="rId4"/>
              </a:rPr>
              <a:t>https://econsultancy.com/what-makes-argos-the-uk-s-top-multichannel-retailer/</a:t>
            </a:r>
            <a:r>
              <a:rPr lang="en-GB" sz="1600" dirty="0"/>
              <a:t> </a:t>
            </a:r>
            <a:r>
              <a:rPr lang="en-GB" sz="1600" b="1" dirty="0">
                <a:solidFill>
                  <a:srgbClr val="FFFF00"/>
                </a:solidFill>
                <a:latin typeface="Comic Sans MS" panose="030F0702030302020204" pitchFamily="66" charset="0"/>
              </a:rPr>
              <a:t>, Accessed: 16 November 2019.</a:t>
            </a:r>
            <a:endParaRPr lang="en-US" sz="1600" b="1" i="1" dirty="0">
              <a:solidFill>
                <a:srgbClr val="FFFF00"/>
              </a:solidFill>
              <a:latin typeface="Comic Sans MS" panose="030F0702030302020204" pitchFamily="66" charset="0"/>
            </a:endParaRPr>
          </a:p>
        </p:txBody>
      </p:sp>
      <p:sp>
        <p:nvSpPr>
          <p:cNvPr id="5" name="Rectangle 4">
            <a:extLst>
              <a:ext uri="{FF2B5EF4-FFF2-40B4-BE49-F238E27FC236}">
                <a16:creationId xmlns:a16="http://schemas.microsoft.com/office/drawing/2014/main" id="{05184FE1-C7DA-49F6-959D-354F1AB9E5F0}"/>
              </a:ext>
            </a:extLst>
          </p:cNvPr>
          <p:cNvSpPr/>
          <p:nvPr/>
        </p:nvSpPr>
        <p:spPr>
          <a:xfrm>
            <a:off x="77059" y="2422430"/>
            <a:ext cx="12422220" cy="584775"/>
          </a:xfrm>
          <a:prstGeom prst="rect">
            <a:avLst/>
          </a:prstGeom>
        </p:spPr>
        <p:txBody>
          <a:bodyPr wrap="square">
            <a:spAutoFit/>
          </a:bodyPr>
          <a:lstStyle/>
          <a:p>
            <a:pPr marL="285750" indent="-285750">
              <a:buFont typeface="Arial" panose="020B0604020202020204" pitchFamily="34" charset="0"/>
              <a:buChar char="•"/>
            </a:pPr>
            <a:r>
              <a:rPr lang="en-US" sz="1600" b="1" dirty="0" err="1">
                <a:solidFill>
                  <a:srgbClr val="FFFF00"/>
                </a:solidFill>
                <a:latin typeface="Comic Sans MS" panose="030F0702030302020204" pitchFamily="66" charset="0"/>
              </a:rPr>
              <a:t>Ukessays</a:t>
            </a:r>
            <a:r>
              <a:rPr lang="en-US" sz="1600" b="1" dirty="0">
                <a:solidFill>
                  <a:srgbClr val="FFFF00"/>
                </a:solidFill>
                <a:latin typeface="Comic Sans MS" panose="030F0702030302020204" pitchFamily="66" charset="0"/>
              </a:rPr>
              <a:t> (2013) [Online] Available at: </a:t>
            </a:r>
            <a:r>
              <a:rPr lang="en-GB" sz="1600" dirty="0">
                <a:hlinkClick r:id="rId5"/>
              </a:rPr>
              <a:t>https://www.ukessays.com/essays/marketing/role-of-technology-in-the-operations-of-argos-marketing-essay.php</a:t>
            </a:r>
            <a:r>
              <a:rPr lang="en-GB" sz="1600" dirty="0"/>
              <a:t> </a:t>
            </a:r>
            <a:r>
              <a:rPr lang="en-GB" sz="1600" b="1" dirty="0">
                <a:solidFill>
                  <a:srgbClr val="FFFF00"/>
                </a:solidFill>
                <a:latin typeface="Comic Sans MS" panose="030F0702030302020204" pitchFamily="66" charset="0"/>
              </a:rPr>
              <a:t>(Accessed: 18 November 2019)</a:t>
            </a:r>
            <a:endParaRPr lang="en-US" sz="1600" b="1" i="1" dirty="0">
              <a:solidFill>
                <a:srgbClr val="FFFF00"/>
              </a:solidFill>
              <a:latin typeface="Comic Sans MS" panose="030F0702030302020204" pitchFamily="66" charset="0"/>
            </a:endParaRPr>
          </a:p>
        </p:txBody>
      </p:sp>
      <p:sp>
        <p:nvSpPr>
          <p:cNvPr id="6" name="Rectangle 5">
            <a:extLst>
              <a:ext uri="{FF2B5EF4-FFF2-40B4-BE49-F238E27FC236}">
                <a16:creationId xmlns:a16="http://schemas.microsoft.com/office/drawing/2014/main" id="{094831A0-E668-4328-A647-752BDCD70DBB}"/>
              </a:ext>
            </a:extLst>
          </p:cNvPr>
          <p:cNvSpPr/>
          <p:nvPr/>
        </p:nvSpPr>
        <p:spPr>
          <a:xfrm>
            <a:off x="4591455" y="-140459"/>
            <a:ext cx="2839721" cy="923330"/>
          </a:xfrm>
          <a:prstGeom prst="rect">
            <a:avLst/>
          </a:prstGeom>
          <a:noFill/>
        </p:spPr>
        <p:txBody>
          <a:bodyPr wrap="square" lIns="91440" tIns="45720" rIns="91440" bIns="45720">
            <a:spAutoFit/>
          </a:bodyPr>
          <a:lstStyle/>
          <a:p>
            <a:pPr algn="ctr"/>
            <a:r>
              <a:rPr lang="en-US" sz="5400" b="1" i="1" cap="none" spc="0" dirty="0">
                <a:ln w="22225">
                  <a:solidFill>
                    <a:schemeClr val="accent2"/>
                  </a:solidFill>
                  <a:prstDash val="solid"/>
                </a:ln>
                <a:solidFill>
                  <a:srgbClr val="FF0000"/>
                </a:solidFill>
                <a:effectLst/>
                <a:latin typeface="Algerian" panose="04020705040A02060702" pitchFamily="82" charset="0"/>
              </a:rPr>
              <a:t>Argos</a:t>
            </a:r>
            <a:r>
              <a:rPr lang="en-US" sz="5400" b="1" cap="none" spc="0" dirty="0">
                <a:ln w="22225">
                  <a:solidFill>
                    <a:schemeClr val="accent2"/>
                  </a:solidFill>
                  <a:prstDash val="solid"/>
                </a:ln>
                <a:solidFill>
                  <a:schemeClr val="accent2">
                    <a:lumMod val="40000"/>
                    <a:lumOff val="60000"/>
                  </a:schemeClr>
                </a:solidFill>
                <a:effectLst/>
              </a:rPr>
              <a:t> </a:t>
            </a:r>
          </a:p>
        </p:txBody>
      </p:sp>
      <p:sp>
        <p:nvSpPr>
          <p:cNvPr id="7" name="TextBox 6">
            <a:extLst>
              <a:ext uri="{FF2B5EF4-FFF2-40B4-BE49-F238E27FC236}">
                <a16:creationId xmlns:a16="http://schemas.microsoft.com/office/drawing/2014/main" id="{FD3E885D-B7D6-46FE-9763-5E96BD63B22B}"/>
              </a:ext>
            </a:extLst>
          </p:cNvPr>
          <p:cNvSpPr txBox="1"/>
          <p:nvPr/>
        </p:nvSpPr>
        <p:spPr>
          <a:xfrm>
            <a:off x="4807940" y="596247"/>
            <a:ext cx="2406749" cy="523220"/>
          </a:xfrm>
          <a:prstGeom prst="rect">
            <a:avLst/>
          </a:prstGeom>
          <a:noFill/>
        </p:spPr>
        <p:txBody>
          <a:bodyPr wrap="none" rtlCol="0">
            <a:spAutoFit/>
          </a:bodyPr>
          <a:lstStyle/>
          <a:p>
            <a:r>
              <a:rPr lang="en-US" sz="2800" b="1" i="1" dirty="0">
                <a:solidFill>
                  <a:srgbClr val="FFFF00"/>
                </a:solidFill>
                <a:latin typeface="Bodoni MT Black" panose="02070A03080606020203" pitchFamily="18" charset="0"/>
              </a:rPr>
              <a:t>References </a:t>
            </a:r>
          </a:p>
        </p:txBody>
      </p:sp>
      <p:sp>
        <p:nvSpPr>
          <p:cNvPr id="8" name="TextBox 7">
            <a:extLst>
              <a:ext uri="{FF2B5EF4-FFF2-40B4-BE49-F238E27FC236}">
                <a16:creationId xmlns:a16="http://schemas.microsoft.com/office/drawing/2014/main" id="{A4B18A1F-6E30-4C4B-B089-D4D28E925A9A}"/>
              </a:ext>
            </a:extLst>
          </p:cNvPr>
          <p:cNvSpPr txBox="1"/>
          <p:nvPr/>
        </p:nvSpPr>
        <p:spPr>
          <a:xfrm>
            <a:off x="77059" y="3046363"/>
            <a:ext cx="11990151" cy="584775"/>
          </a:xfrm>
          <a:prstGeom prst="rect">
            <a:avLst/>
          </a:prstGeom>
          <a:noFill/>
        </p:spPr>
        <p:txBody>
          <a:bodyPr wrap="square" rtlCol="0">
            <a:spAutoFit/>
          </a:bodyPr>
          <a:lstStyle/>
          <a:p>
            <a:pPr marL="285750" indent="-285750">
              <a:buFont typeface="Arial" panose="020B0604020202020204" pitchFamily="34" charset="0"/>
              <a:buChar char="•"/>
            </a:pPr>
            <a:r>
              <a:rPr lang="en-US" sz="1600" b="1" dirty="0">
                <a:solidFill>
                  <a:srgbClr val="FFFF00"/>
                </a:solidFill>
                <a:latin typeface="Comic Sans MS" panose="030F0702030302020204" pitchFamily="66" charset="0"/>
              </a:rPr>
              <a:t>Home Retail Group, 2016. </a:t>
            </a:r>
            <a:r>
              <a:rPr lang="en-US" sz="1600" b="1" i="1" dirty="0">
                <a:solidFill>
                  <a:srgbClr val="FFFF00"/>
                </a:solidFill>
                <a:latin typeface="Comic Sans MS" panose="030F0702030302020204" pitchFamily="66" charset="0"/>
              </a:rPr>
              <a:t>Annual Report and Financial Statements </a:t>
            </a:r>
            <a:r>
              <a:rPr lang="en-US" sz="1600" b="1" dirty="0">
                <a:solidFill>
                  <a:srgbClr val="FFFF00"/>
                </a:solidFill>
                <a:latin typeface="Comic Sans MS" panose="030F0702030302020204" pitchFamily="66" charset="0"/>
              </a:rPr>
              <a:t>[Online] Available at: </a:t>
            </a:r>
            <a:r>
              <a:rPr lang="en-GB" sz="1600" dirty="0">
                <a:hlinkClick r:id="rId6"/>
              </a:rPr>
              <a:t>http://www.annualreports.com/HostedData/AnnualReports/PDF/LSE_HOME_2016.pdf</a:t>
            </a:r>
            <a:r>
              <a:rPr lang="en-GB" sz="1600" dirty="0"/>
              <a:t> </a:t>
            </a:r>
            <a:r>
              <a:rPr lang="en-GB" sz="1600" b="1" dirty="0">
                <a:solidFill>
                  <a:srgbClr val="FFFF00"/>
                </a:solidFill>
                <a:latin typeface="Comic Sans MS" panose="030F0702030302020204" pitchFamily="66" charset="0"/>
              </a:rPr>
              <a:t>(Accessed: 17 November 2019)</a:t>
            </a:r>
            <a:endParaRPr lang="en-US" sz="1600" b="1" dirty="0">
              <a:solidFill>
                <a:srgbClr val="FFFF00"/>
              </a:solidFill>
              <a:latin typeface="Comic Sans MS" panose="030F0702030302020204" pitchFamily="66" charset="0"/>
            </a:endParaRPr>
          </a:p>
        </p:txBody>
      </p:sp>
      <p:sp>
        <p:nvSpPr>
          <p:cNvPr id="9" name="TextBox 8">
            <a:extLst>
              <a:ext uri="{FF2B5EF4-FFF2-40B4-BE49-F238E27FC236}">
                <a16:creationId xmlns:a16="http://schemas.microsoft.com/office/drawing/2014/main" id="{78380D66-6989-4408-8687-D18958BF4400}"/>
              </a:ext>
            </a:extLst>
          </p:cNvPr>
          <p:cNvSpPr txBox="1"/>
          <p:nvPr/>
        </p:nvSpPr>
        <p:spPr>
          <a:xfrm>
            <a:off x="77059" y="3670296"/>
            <a:ext cx="12933396" cy="584775"/>
          </a:xfrm>
          <a:prstGeom prst="rect">
            <a:avLst/>
          </a:prstGeom>
          <a:noFill/>
        </p:spPr>
        <p:txBody>
          <a:bodyPr wrap="square" rtlCol="0">
            <a:spAutoFit/>
          </a:bodyPr>
          <a:lstStyle/>
          <a:p>
            <a:pPr marL="285750" indent="-285750">
              <a:buFont typeface="Arial" panose="020B0604020202020204" pitchFamily="34" charset="0"/>
              <a:buChar char="•"/>
            </a:pPr>
            <a:r>
              <a:rPr lang="en-US" sz="1600" b="1" dirty="0">
                <a:solidFill>
                  <a:srgbClr val="FFFF00"/>
                </a:solidFill>
                <a:latin typeface="Comic Sans MS" panose="030F0702030302020204" pitchFamily="66" charset="0"/>
              </a:rPr>
              <a:t>P. </a:t>
            </a:r>
            <a:r>
              <a:rPr lang="en-US" sz="1600" b="1" dirty="0" err="1">
                <a:solidFill>
                  <a:srgbClr val="FFFF00"/>
                </a:solidFill>
                <a:latin typeface="Comic Sans MS" panose="030F0702030302020204" pitchFamily="66" charset="0"/>
              </a:rPr>
              <a:t>Cocozza</a:t>
            </a:r>
            <a:r>
              <a:rPr lang="en-US" sz="1600" b="1" dirty="0">
                <a:solidFill>
                  <a:srgbClr val="FFFF00"/>
                </a:solidFill>
                <a:latin typeface="Comic Sans MS" panose="030F0702030302020204" pitchFamily="66" charset="0"/>
              </a:rPr>
              <a:t>, 2013, </a:t>
            </a:r>
            <a:r>
              <a:rPr lang="en-US" sz="1600" b="1" i="1" dirty="0">
                <a:solidFill>
                  <a:srgbClr val="FFFF00"/>
                </a:solidFill>
                <a:latin typeface="Comic Sans MS" panose="030F0702030302020204" pitchFamily="66" charset="0"/>
              </a:rPr>
              <a:t>Argos: 40 years of catalogue shopping, </a:t>
            </a:r>
            <a:r>
              <a:rPr lang="en-US" sz="1600" b="1" dirty="0">
                <a:solidFill>
                  <a:srgbClr val="FFFF00"/>
                </a:solidFill>
                <a:latin typeface="Comic Sans MS" panose="030F0702030302020204" pitchFamily="66" charset="0"/>
              </a:rPr>
              <a:t>The Guardian. Retrieved 24 October 2014, Available at:</a:t>
            </a:r>
            <a:r>
              <a:rPr lang="en-GB" sz="1600" dirty="0">
                <a:hlinkClick r:id="rId7"/>
              </a:rPr>
              <a:t>https://www.theguardian.com/business/2013/aug/25/argos-40-years-catalogue-shopping</a:t>
            </a:r>
            <a:r>
              <a:rPr lang="en-GB" sz="1600" dirty="0"/>
              <a:t> </a:t>
            </a:r>
            <a:r>
              <a:rPr lang="en-GB" sz="1600" b="1" dirty="0">
                <a:solidFill>
                  <a:srgbClr val="FFFF00"/>
                </a:solidFill>
                <a:latin typeface="Comic Sans MS" panose="030F0702030302020204" pitchFamily="66" charset="0"/>
              </a:rPr>
              <a:t>, Accessed: 20 November 2019.</a:t>
            </a:r>
            <a:r>
              <a:rPr lang="en-US" sz="1600" b="1" dirty="0">
                <a:solidFill>
                  <a:srgbClr val="FFFF00"/>
                </a:solidFill>
                <a:latin typeface="Comic Sans MS" panose="030F0702030302020204" pitchFamily="66" charset="0"/>
              </a:rPr>
              <a:t> </a:t>
            </a:r>
          </a:p>
        </p:txBody>
      </p:sp>
      <p:sp>
        <p:nvSpPr>
          <p:cNvPr id="10" name="TextBox 9">
            <a:extLst>
              <a:ext uri="{FF2B5EF4-FFF2-40B4-BE49-F238E27FC236}">
                <a16:creationId xmlns:a16="http://schemas.microsoft.com/office/drawing/2014/main" id="{38258ED2-AD43-4B32-AC5B-87FA7BDB699A}"/>
              </a:ext>
            </a:extLst>
          </p:cNvPr>
          <p:cNvSpPr txBox="1"/>
          <p:nvPr/>
        </p:nvSpPr>
        <p:spPr>
          <a:xfrm>
            <a:off x="77059" y="4234475"/>
            <a:ext cx="11868509" cy="830997"/>
          </a:xfrm>
          <a:prstGeom prst="rect">
            <a:avLst/>
          </a:prstGeom>
          <a:noFill/>
        </p:spPr>
        <p:txBody>
          <a:bodyPr wrap="square" rtlCol="0">
            <a:spAutoFit/>
          </a:bodyPr>
          <a:lstStyle/>
          <a:p>
            <a:pPr marL="285750" indent="-285750">
              <a:buFont typeface="Arial" panose="020B0604020202020204" pitchFamily="34" charset="0"/>
              <a:buChar char="•"/>
            </a:pPr>
            <a:r>
              <a:rPr lang="en-US" sz="1600" b="1" dirty="0">
                <a:solidFill>
                  <a:srgbClr val="FFFF00"/>
                </a:solidFill>
                <a:latin typeface="Comic Sans MS" panose="030F0702030302020204" pitchFamily="66" charset="0"/>
              </a:rPr>
              <a:t>Argos (n.d.) [Online] Available at: </a:t>
            </a:r>
            <a:r>
              <a:rPr lang="en-GB" sz="1600" dirty="0">
                <a:hlinkClick r:id="rId8"/>
              </a:rPr>
              <a:t>https://www.argos.co.uk/webapp/wcs/stores/servlet/ArgosStaticPageSecondLevel?includeName=AboutArgos.jsp&amp;langId=110&amp;storeId=10151&amp;catalogId=1001</a:t>
            </a:r>
            <a:r>
              <a:rPr lang="en-GB" sz="1600" dirty="0"/>
              <a:t> </a:t>
            </a:r>
            <a:r>
              <a:rPr lang="en-GB" sz="1600" b="1" dirty="0">
                <a:solidFill>
                  <a:srgbClr val="FFFF00"/>
                </a:solidFill>
                <a:latin typeface="Comic Sans MS" panose="030F0702030302020204" pitchFamily="66" charset="0"/>
              </a:rPr>
              <a:t>(Accessed: 19 November 2019)</a:t>
            </a:r>
            <a:endParaRPr lang="en-US" sz="1600" b="1" i="1" dirty="0">
              <a:solidFill>
                <a:srgbClr val="FFFF00"/>
              </a:solidFill>
              <a:latin typeface="Comic Sans MS" panose="030F0702030302020204" pitchFamily="66" charset="0"/>
            </a:endParaRPr>
          </a:p>
        </p:txBody>
      </p:sp>
      <p:sp>
        <p:nvSpPr>
          <p:cNvPr id="11" name="TextBox 10">
            <a:extLst>
              <a:ext uri="{FF2B5EF4-FFF2-40B4-BE49-F238E27FC236}">
                <a16:creationId xmlns:a16="http://schemas.microsoft.com/office/drawing/2014/main" id="{EF69CAB5-E891-4698-AB6C-667DFC3F6A34}"/>
              </a:ext>
            </a:extLst>
          </p:cNvPr>
          <p:cNvSpPr txBox="1"/>
          <p:nvPr/>
        </p:nvSpPr>
        <p:spPr>
          <a:xfrm>
            <a:off x="87550" y="5065472"/>
            <a:ext cx="12027391" cy="830997"/>
          </a:xfrm>
          <a:prstGeom prst="rect">
            <a:avLst/>
          </a:prstGeom>
          <a:noFill/>
        </p:spPr>
        <p:txBody>
          <a:bodyPr wrap="square" rtlCol="0">
            <a:spAutoFit/>
          </a:bodyPr>
          <a:lstStyle/>
          <a:p>
            <a:pPr marL="285750" indent="-285750">
              <a:buFont typeface="Arial" panose="020B0604020202020204" pitchFamily="34" charset="0"/>
              <a:buChar char="•"/>
            </a:pPr>
            <a:r>
              <a:rPr lang="en-US" sz="1600" b="1" dirty="0">
                <a:solidFill>
                  <a:srgbClr val="FFFF00"/>
                </a:solidFill>
                <a:latin typeface="Comic Sans MS" panose="030F0702030302020204" pitchFamily="66" charset="0"/>
              </a:rPr>
              <a:t>Retail gazette (n.d.) [Online] Available at: </a:t>
            </a:r>
            <a:r>
              <a:rPr lang="en-GB" sz="1600" dirty="0">
                <a:hlinkClick r:id="rId9"/>
              </a:rPr>
              <a:t>http://error.talktalk.co.uk/main?ParticipantID=nmum6rqpq5q6gkm3933n3nf9s76onu6r&amp;FailedURI=http%3A%2F%2Fretailgazzette.co.uk%2F&amp;FailureMode=1&amp;Implementation=&amp;AddInType=4&amp;Version=pywr1.0&amp;ClientLocation=uk</a:t>
            </a:r>
            <a:r>
              <a:rPr lang="en-GB" sz="1600" dirty="0"/>
              <a:t> </a:t>
            </a:r>
            <a:r>
              <a:rPr lang="en-GB" sz="1600" b="1" dirty="0">
                <a:solidFill>
                  <a:srgbClr val="FFFF00"/>
                </a:solidFill>
                <a:latin typeface="Comic Sans MS" panose="030F0702030302020204" pitchFamily="66" charset="0"/>
              </a:rPr>
              <a:t>(Accessed: 22 November 2019)</a:t>
            </a:r>
            <a:endParaRPr lang="en-US" sz="1600" b="1" dirty="0">
              <a:solidFill>
                <a:srgbClr val="FFFF00"/>
              </a:solidFill>
              <a:latin typeface="Comic Sans MS" panose="030F0702030302020204" pitchFamily="66" charset="0"/>
            </a:endParaRPr>
          </a:p>
        </p:txBody>
      </p:sp>
    </p:spTree>
    <p:extLst>
      <p:ext uri="{BB962C8B-B14F-4D97-AF65-F5344CB8AC3E}">
        <p14:creationId xmlns:p14="http://schemas.microsoft.com/office/powerpoint/2010/main" val="321262598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14" presetClass="entr" presetSubtype="1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par>
                                <p:cTn id="13" presetID="2" presetClass="entr" presetSubtype="4"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0"/>
                                        </p:tgtEl>
                                        <p:attrNameLst>
                                          <p:attrName>style.visibility</p:attrName>
                                        </p:attrNameLst>
                                      </p:cBhvr>
                                      <p:to>
                                        <p:strVal val="visible"/>
                                      </p:to>
                                    </p:set>
                                    <p:anim calcmode="lin" valueType="num">
                                      <p:cBhvr additive="base">
                                        <p:cTn id="41" dur="500" fill="hold"/>
                                        <p:tgtEl>
                                          <p:spTgt spid="10"/>
                                        </p:tgtEl>
                                        <p:attrNameLst>
                                          <p:attrName>ppt_x</p:attrName>
                                        </p:attrNameLst>
                                      </p:cBhvr>
                                      <p:tavLst>
                                        <p:tav tm="0">
                                          <p:val>
                                            <p:strVal val="#ppt_x"/>
                                          </p:val>
                                        </p:tav>
                                        <p:tav tm="100000">
                                          <p:val>
                                            <p:strVal val="#ppt_x"/>
                                          </p:val>
                                        </p:tav>
                                      </p:tavLst>
                                    </p:anim>
                                    <p:anim calcmode="lin" valueType="num">
                                      <p:cBhvr additive="base">
                                        <p:cTn id="42" dur="500" fill="hold"/>
                                        <p:tgtEl>
                                          <p:spTgt spid="10"/>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11"/>
                                        </p:tgtEl>
                                        <p:attrNameLst>
                                          <p:attrName>style.visibility</p:attrName>
                                        </p:attrNameLst>
                                      </p:cBhvr>
                                      <p:to>
                                        <p:strVal val="visible"/>
                                      </p:to>
                                    </p:set>
                                    <p:anim calcmode="lin" valueType="num">
                                      <p:cBhvr additive="base">
                                        <p:cTn id="45" dur="500" fill="hold"/>
                                        <p:tgtEl>
                                          <p:spTgt spid="11"/>
                                        </p:tgtEl>
                                        <p:attrNameLst>
                                          <p:attrName>ppt_x</p:attrName>
                                        </p:attrNameLst>
                                      </p:cBhvr>
                                      <p:tavLst>
                                        <p:tav tm="0">
                                          <p:val>
                                            <p:strVal val="#ppt_x"/>
                                          </p:val>
                                        </p:tav>
                                        <p:tav tm="100000">
                                          <p:val>
                                            <p:strVal val="#ppt_x"/>
                                          </p:val>
                                        </p:tav>
                                      </p:tavLst>
                                    </p:anim>
                                    <p:anim calcmode="lin" valueType="num">
                                      <p:cBhvr additive="base">
                                        <p:cTn id="4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p:bldP spid="5" grpId="0"/>
      <p:bldP spid="6" grpId="0"/>
      <p:bldP spid="7" grpId="0"/>
      <p:bldP spid="8" grpId="0"/>
      <p:bldP spid="9" grpId="0"/>
      <p:bldP spid="10"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AA4A10E6-89AB-41AF-8C21-B6071F5AFC9C}"/>
              </a:ext>
            </a:extLst>
          </p:cNvPr>
          <p:cNvSpPr/>
          <p:nvPr/>
        </p:nvSpPr>
        <p:spPr>
          <a:xfrm>
            <a:off x="6875236" y="3117713"/>
            <a:ext cx="4897382" cy="1464014"/>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8000" b="1" i="1" kern="1200" cap="none" spc="0" dirty="0">
                <a:ln w="22225">
                  <a:solidFill>
                    <a:schemeClr val="accent2"/>
                  </a:solidFill>
                  <a:prstDash val="solid"/>
                </a:ln>
                <a:solidFill>
                  <a:srgbClr val="FF0000"/>
                </a:solidFill>
                <a:effectLst/>
                <a:latin typeface="Algerian" panose="04020705040A02060702" pitchFamily="82" charset="0"/>
                <a:ea typeface="+mj-ea"/>
                <a:cs typeface="+mj-cs"/>
              </a:rPr>
              <a:t>Thank</a:t>
            </a:r>
          </a:p>
          <a:p>
            <a:pPr>
              <a:lnSpc>
                <a:spcPct val="90000"/>
              </a:lnSpc>
              <a:spcBef>
                <a:spcPct val="0"/>
              </a:spcBef>
              <a:spcAft>
                <a:spcPts val="600"/>
              </a:spcAft>
            </a:pPr>
            <a:r>
              <a:rPr lang="en-US" sz="8000" b="1" i="1" dirty="0">
                <a:ln w="22225">
                  <a:solidFill>
                    <a:schemeClr val="accent2"/>
                  </a:solidFill>
                  <a:prstDash val="solid"/>
                </a:ln>
                <a:solidFill>
                  <a:srgbClr val="FF0000"/>
                </a:solidFill>
                <a:latin typeface="Algerian" panose="04020705040A02060702" pitchFamily="82" charset="0"/>
                <a:ea typeface="+mj-ea"/>
                <a:cs typeface="+mj-cs"/>
              </a:rPr>
              <a:t>        </a:t>
            </a:r>
            <a:r>
              <a:rPr lang="en-US" sz="8000" b="1" i="1" kern="1200" cap="none" spc="0" dirty="0">
                <a:ln w="22225">
                  <a:solidFill>
                    <a:schemeClr val="accent2"/>
                  </a:solidFill>
                  <a:prstDash val="solid"/>
                </a:ln>
                <a:solidFill>
                  <a:srgbClr val="FF0000"/>
                </a:solidFill>
                <a:effectLst/>
                <a:latin typeface="Algerian" panose="04020705040A02060702" pitchFamily="82" charset="0"/>
                <a:ea typeface="+mj-ea"/>
                <a:cs typeface="+mj-cs"/>
              </a:rPr>
              <a:t> you</a:t>
            </a: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57F8FDF-6DD2-4916-BE26-DE52E3625DA1}"/>
              </a:ext>
            </a:extLst>
          </p:cNvPr>
          <p:cNvPicPr>
            <a:picLocks noChangeAspect="1"/>
          </p:cNvPicPr>
          <p:nvPr/>
        </p:nvPicPr>
        <p:blipFill>
          <a:blip r:embed="rId2"/>
          <a:stretch>
            <a:fillRect/>
          </a:stretch>
        </p:blipFill>
        <p:spPr>
          <a:xfrm>
            <a:off x="419382" y="1312989"/>
            <a:ext cx="4047843" cy="2863850"/>
          </a:xfrm>
          <a:prstGeom prst="rect">
            <a:avLst/>
          </a:prstGeom>
        </p:spPr>
      </p:pic>
    </p:spTree>
    <p:extLst>
      <p:ext uri="{BB962C8B-B14F-4D97-AF65-F5344CB8AC3E}">
        <p14:creationId xmlns:p14="http://schemas.microsoft.com/office/powerpoint/2010/main" val="296201176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369</TotalTime>
  <Words>1158</Words>
  <Application>Microsoft Office PowerPoint</Application>
  <PresentationFormat>Widescreen</PresentationFormat>
  <Paragraphs>136</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Algerian</vt:lpstr>
      <vt:lpstr>Arial</vt:lpstr>
      <vt:lpstr>Bodoni MT Black</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Andreea Gingirov</cp:lastModifiedBy>
  <cp:revision>31</cp:revision>
  <dcterms:created xsi:type="dcterms:W3CDTF">2019-12-09T09:15:26Z</dcterms:created>
  <dcterms:modified xsi:type="dcterms:W3CDTF">2019-12-16T23:06:51Z</dcterms:modified>
</cp:coreProperties>
</file>