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1"/>
  </p:notesMasterIdLst>
  <p:sldIdLst>
    <p:sldId id="258" r:id="rId2"/>
    <p:sldId id="269" r:id="rId3"/>
    <p:sldId id="270" r:id="rId4"/>
    <p:sldId id="256" r:id="rId5"/>
    <p:sldId id="257" r:id="rId6"/>
    <p:sldId id="262" r:id="rId7"/>
    <p:sldId id="259" r:id="rId8"/>
    <p:sldId id="264" r:id="rId9"/>
    <p:sldId id="265" r:id="rId10"/>
    <p:sldId id="261" r:id="rId11"/>
    <p:sldId id="263" r:id="rId12"/>
    <p:sldId id="299" r:id="rId13"/>
    <p:sldId id="300" r:id="rId14"/>
    <p:sldId id="301" r:id="rId15"/>
    <p:sldId id="309"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302" r:id="rId42"/>
    <p:sldId id="303" r:id="rId43"/>
    <p:sldId id="304" r:id="rId44"/>
    <p:sldId id="306" r:id="rId45"/>
    <p:sldId id="307" r:id="rId46"/>
    <p:sldId id="268" r:id="rId47"/>
    <p:sldId id="297" r:id="rId48"/>
    <p:sldId id="308" r:id="rId49"/>
    <p:sldId id="298"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2E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01" autoAdjust="0"/>
    <p:restoredTop sz="94660"/>
  </p:normalViewPr>
  <p:slideViewPr>
    <p:cSldViewPr snapToGrid="0">
      <p:cViewPr varScale="1">
        <p:scale>
          <a:sx n="115" d="100"/>
          <a:sy n="115" d="100"/>
        </p:scale>
        <p:origin x="252" y="114"/>
      </p:cViewPr>
      <p:guideLst/>
    </p:cSldViewPr>
  </p:slideViewPr>
  <p:notesTextViewPr>
    <p:cViewPr>
      <p:scale>
        <a:sx n="1" d="1"/>
        <a:sy n="1" d="1"/>
      </p:scale>
      <p:origin x="0" y="0"/>
    </p:cViewPr>
  </p:notesTextViewPr>
  <p:sorterViewPr>
    <p:cViewPr>
      <p:scale>
        <a:sx n="50" d="100"/>
        <a:sy n="50" d="100"/>
      </p:scale>
      <p:origin x="0" y="-34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96A0B2-A254-43F0-8121-E99C8F1CF97B}" type="datetimeFigureOut">
              <a:rPr lang="en-GB" smtClean="0"/>
              <a:t>16/09/2017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117BB-56F2-4DDA-A171-CE25573F348F}" type="slidenum">
              <a:rPr lang="en-GB" smtClean="0"/>
              <a:t>‹#›</a:t>
            </a:fld>
            <a:endParaRPr lang="en-GB"/>
          </a:p>
        </p:txBody>
      </p:sp>
    </p:spTree>
    <p:extLst>
      <p:ext uri="{BB962C8B-B14F-4D97-AF65-F5344CB8AC3E}">
        <p14:creationId xmlns:p14="http://schemas.microsoft.com/office/powerpoint/2010/main" val="619399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74117BB-56F2-4DDA-A171-CE25573F348F}" type="slidenum">
              <a:rPr lang="en-GB" smtClean="0"/>
              <a:t>5</a:t>
            </a:fld>
            <a:endParaRPr lang="en-GB"/>
          </a:p>
        </p:txBody>
      </p:sp>
    </p:spTree>
    <p:extLst>
      <p:ext uri="{BB962C8B-B14F-4D97-AF65-F5344CB8AC3E}">
        <p14:creationId xmlns:p14="http://schemas.microsoft.com/office/powerpoint/2010/main" val="3812049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67962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4151032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119258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413636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97653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610787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680356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34943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969369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372891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4395595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082771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90254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1073187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387254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367489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137697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1788416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defRPr>
            </a:lvl1pPr>
            <a:lvl2pPr marL="742950" indent="-285750" eaLnBrk="0" hangingPunct="0">
              <a:defRPr>
                <a:solidFill>
                  <a:schemeClr val="tx1"/>
                </a:solidFill>
                <a:latin typeface="Tahoma" charset="0"/>
                <a:ea typeface="ＭＳ Ｐゴシック" charset="0"/>
              </a:defRPr>
            </a:lvl2pPr>
            <a:lvl3pPr marL="1143000" indent="-228600" eaLnBrk="0" hangingPunct="0">
              <a:defRPr>
                <a:solidFill>
                  <a:schemeClr val="tx1"/>
                </a:solidFill>
                <a:latin typeface="Tahoma" charset="0"/>
                <a:ea typeface="ＭＳ Ｐゴシック" charset="0"/>
              </a:defRPr>
            </a:lvl3pPr>
            <a:lvl4pPr marL="1600200" indent="-228600" eaLnBrk="0" hangingPunct="0">
              <a:defRPr>
                <a:solidFill>
                  <a:schemeClr val="tx1"/>
                </a:solidFill>
                <a:latin typeface="Tahoma" charset="0"/>
                <a:ea typeface="ＭＳ Ｐゴシック" charset="0"/>
              </a:defRPr>
            </a:lvl4pPr>
            <a:lvl5pPr marL="2057400" indent="-228600" eaLnBrk="0" hangingPunct="0">
              <a:defRPr>
                <a:solidFill>
                  <a:schemeClr val="tx1"/>
                </a:solidFill>
                <a:latin typeface="Tahoma" charset="0"/>
                <a:ea typeface="ＭＳ Ｐゴシック" charset="0"/>
              </a:defRPr>
            </a:lvl5pPr>
            <a:lvl6pPr marL="2514600" indent="-228600" eaLnBrk="0" fontAlgn="base" hangingPunct="0">
              <a:spcBef>
                <a:spcPct val="0"/>
              </a:spcBef>
              <a:spcAft>
                <a:spcPct val="0"/>
              </a:spcAft>
              <a:defRPr>
                <a:solidFill>
                  <a:schemeClr val="tx1"/>
                </a:solidFill>
                <a:latin typeface="Tahoma" charset="0"/>
                <a:ea typeface="ＭＳ Ｐゴシック" charset="0"/>
              </a:defRPr>
            </a:lvl6pPr>
            <a:lvl7pPr marL="2971800" indent="-228600" eaLnBrk="0" fontAlgn="base" hangingPunct="0">
              <a:spcBef>
                <a:spcPct val="0"/>
              </a:spcBef>
              <a:spcAft>
                <a:spcPct val="0"/>
              </a:spcAft>
              <a:defRPr>
                <a:solidFill>
                  <a:schemeClr val="tx1"/>
                </a:solidFill>
                <a:latin typeface="Tahoma" charset="0"/>
                <a:ea typeface="ＭＳ Ｐゴシック" charset="0"/>
              </a:defRPr>
            </a:lvl7pPr>
            <a:lvl8pPr marL="3429000" indent="-228600" eaLnBrk="0" fontAlgn="base" hangingPunct="0">
              <a:spcBef>
                <a:spcPct val="0"/>
              </a:spcBef>
              <a:spcAft>
                <a:spcPct val="0"/>
              </a:spcAft>
              <a:defRPr>
                <a:solidFill>
                  <a:schemeClr val="tx1"/>
                </a:solidFill>
                <a:latin typeface="Tahoma" charset="0"/>
                <a:ea typeface="ＭＳ Ｐゴシック" charset="0"/>
              </a:defRPr>
            </a:lvl8pPr>
            <a:lvl9pPr marL="3886200" indent="-228600" eaLnBrk="0" fontAlgn="base" hangingPunct="0">
              <a:spcBef>
                <a:spcPct val="0"/>
              </a:spcBef>
              <a:spcAft>
                <a:spcPct val="0"/>
              </a:spcAft>
              <a:defRPr>
                <a:solidFill>
                  <a:schemeClr val="tx1"/>
                </a:solidFill>
                <a:latin typeface="Tahoma" charset="0"/>
                <a:ea typeface="ＭＳ Ｐゴシック" charset="0"/>
              </a:defRPr>
            </a:lvl9pPr>
          </a:lstStyle>
          <a:p>
            <a:pPr eaLnBrk="1" hangingPunct="1">
              <a:defRPr/>
            </a:pPr>
            <a:fld id="{6C402A57-A65E-9C4B-8375-23B72870CA99}" type="slidenum">
              <a:rPr lang="en-GB" smtClean="0"/>
              <a:pPr eaLnBrk="1" hangingPunct="1">
                <a:defRPr/>
              </a:pPr>
              <a:t>44</a:t>
            </a:fld>
            <a:endParaRPr lang="en-GB"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defRPr/>
            </a:pPr>
            <a:endParaRPr lang="en-GB">
              <a:cs typeface="+mn-cs"/>
            </a:endParaRPr>
          </a:p>
        </p:txBody>
      </p:sp>
    </p:spTree>
    <p:extLst>
      <p:ext uri="{BB962C8B-B14F-4D97-AF65-F5344CB8AC3E}">
        <p14:creationId xmlns:p14="http://schemas.microsoft.com/office/powerpoint/2010/main" val="1574859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Tahoma" charset="0"/>
                <a:ea typeface="ＭＳ Ｐゴシック" charset="0"/>
              </a:defRPr>
            </a:lvl1pPr>
            <a:lvl2pPr marL="742950" indent="-285750" eaLnBrk="0" hangingPunct="0">
              <a:defRPr>
                <a:solidFill>
                  <a:schemeClr val="tx1"/>
                </a:solidFill>
                <a:latin typeface="Tahoma" charset="0"/>
                <a:ea typeface="ＭＳ Ｐゴシック" charset="0"/>
              </a:defRPr>
            </a:lvl2pPr>
            <a:lvl3pPr marL="1143000" indent="-228600" eaLnBrk="0" hangingPunct="0">
              <a:defRPr>
                <a:solidFill>
                  <a:schemeClr val="tx1"/>
                </a:solidFill>
                <a:latin typeface="Tahoma" charset="0"/>
                <a:ea typeface="ＭＳ Ｐゴシック" charset="0"/>
              </a:defRPr>
            </a:lvl3pPr>
            <a:lvl4pPr marL="1600200" indent="-228600" eaLnBrk="0" hangingPunct="0">
              <a:defRPr>
                <a:solidFill>
                  <a:schemeClr val="tx1"/>
                </a:solidFill>
                <a:latin typeface="Tahoma" charset="0"/>
                <a:ea typeface="ＭＳ Ｐゴシック" charset="0"/>
              </a:defRPr>
            </a:lvl4pPr>
            <a:lvl5pPr marL="2057400" indent="-228600" eaLnBrk="0" hangingPunct="0">
              <a:defRPr>
                <a:solidFill>
                  <a:schemeClr val="tx1"/>
                </a:solidFill>
                <a:latin typeface="Tahoma" charset="0"/>
                <a:ea typeface="ＭＳ Ｐゴシック" charset="0"/>
              </a:defRPr>
            </a:lvl5pPr>
            <a:lvl6pPr marL="2514600" indent="-228600" eaLnBrk="0" fontAlgn="base" hangingPunct="0">
              <a:spcBef>
                <a:spcPct val="0"/>
              </a:spcBef>
              <a:spcAft>
                <a:spcPct val="0"/>
              </a:spcAft>
              <a:defRPr>
                <a:solidFill>
                  <a:schemeClr val="tx1"/>
                </a:solidFill>
                <a:latin typeface="Tahoma" charset="0"/>
                <a:ea typeface="ＭＳ Ｐゴシック" charset="0"/>
              </a:defRPr>
            </a:lvl6pPr>
            <a:lvl7pPr marL="2971800" indent="-228600" eaLnBrk="0" fontAlgn="base" hangingPunct="0">
              <a:spcBef>
                <a:spcPct val="0"/>
              </a:spcBef>
              <a:spcAft>
                <a:spcPct val="0"/>
              </a:spcAft>
              <a:defRPr>
                <a:solidFill>
                  <a:schemeClr val="tx1"/>
                </a:solidFill>
                <a:latin typeface="Tahoma" charset="0"/>
                <a:ea typeface="ＭＳ Ｐゴシック" charset="0"/>
              </a:defRPr>
            </a:lvl7pPr>
            <a:lvl8pPr marL="3429000" indent="-228600" eaLnBrk="0" fontAlgn="base" hangingPunct="0">
              <a:spcBef>
                <a:spcPct val="0"/>
              </a:spcBef>
              <a:spcAft>
                <a:spcPct val="0"/>
              </a:spcAft>
              <a:defRPr>
                <a:solidFill>
                  <a:schemeClr val="tx1"/>
                </a:solidFill>
                <a:latin typeface="Tahoma" charset="0"/>
                <a:ea typeface="ＭＳ Ｐゴシック" charset="0"/>
              </a:defRPr>
            </a:lvl8pPr>
            <a:lvl9pPr marL="3886200" indent="-228600" eaLnBrk="0" fontAlgn="base" hangingPunct="0">
              <a:spcBef>
                <a:spcPct val="0"/>
              </a:spcBef>
              <a:spcAft>
                <a:spcPct val="0"/>
              </a:spcAft>
              <a:defRPr>
                <a:solidFill>
                  <a:schemeClr val="tx1"/>
                </a:solidFill>
                <a:latin typeface="Tahoma" charset="0"/>
                <a:ea typeface="ＭＳ Ｐゴシック" charset="0"/>
              </a:defRPr>
            </a:lvl9pPr>
          </a:lstStyle>
          <a:p>
            <a:pPr eaLnBrk="1" hangingPunct="1">
              <a:defRPr/>
            </a:pPr>
            <a:fld id="{3CAA28C3-4E2F-E943-8661-62ADB5DE02F0}" type="slidenum">
              <a:rPr lang="en-GB" smtClean="0"/>
              <a:pPr eaLnBrk="1" hangingPunct="1">
                <a:defRPr/>
              </a:pPr>
              <a:t>45</a:t>
            </a:fld>
            <a:endParaRPr lang="en-GB"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defRPr/>
            </a:pPr>
            <a:endParaRPr lang="en-GB">
              <a:cs typeface="+mn-cs"/>
            </a:endParaRPr>
          </a:p>
        </p:txBody>
      </p:sp>
    </p:spTree>
    <p:extLst>
      <p:ext uri="{BB962C8B-B14F-4D97-AF65-F5344CB8AC3E}">
        <p14:creationId xmlns:p14="http://schemas.microsoft.com/office/powerpoint/2010/main" val="8300548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2437478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749438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9/16/2017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9/16/2017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smtClean="0"/>
              <a:t>9/16/2017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image" Target="../media/image19.png"/><Relationship Id="rId18" Type="http://schemas.openxmlformats.org/officeDocument/2006/relationships/image" Target="../media/image24.jpg"/><Relationship Id="rId3" Type="http://schemas.openxmlformats.org/officeDocument/2006/relationships/image" Target="../media/image9.png"/><Relationship Id="rId7" Type="http://schemas.openxmlformats.org/officeDocument/2006/relationships/image" Target="../media/image13.jpg"/><Relationship Id="rId12" Type="http://schemas.openxmlformats.org/officeDocument/2006/relationships/image" Target="../media/image18.png"/><Relationship Id="rId17" Type="http://schemas.openxmlformats.org/officeDocument/2006/relationships/image" Target="../media/image23.jpg"/><Relationship Id="rId2" Type="http://schemas.openxmlformats.org/officeDocument/2006/relationships/image" Target="../media/image8.jpg"/><Relationship Id="rId16"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jpg"/><Relationship Id="rId5" Type="http://schemas.openxmlformats.org/officeDocument/2006/relationships/image" Target="../media/image11.jpg"/><Relationship Id="rId15" Type="http://schemas.openxmlformats.org/officeDocument/2006/relationships/image" Target="../media/image21.png"/><Relationship Id="rId10" Type="http://schemas.openxmlformats.org/officeDocument/2006/relationships/image" Target="../media/image16.png"/><Relationship Id="rId19" Type="http://schemas.openxmlformats.org/officeDocument/2006/relationships/image" Target="../media/image25.jpg"/><Relationship Id="rId4" Type="http://schemas.openxmlformats.org/officeDocument/2006/relationships/image" Target="../media/image10.jpg"/><Relationship Id="rId9" Type="http://schemas.openxmlformats.org/officeDocument/2006/relationships/image" Target="../media/image15.png"/><Relationship Id="rId14" Type="http://schemas.openxmlformats.org/officeDocument/2006/relationships/image" Target="../media/image20.png"/></Relationships>
</file>

<file path=ppt/slides/_rels/slide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lancs.ac.uk/depts/celt/sldc/materials.writing/referencing.htm"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uwtsd.ac.uk/search/?q=plagiarism" TargetMode="External"/><Relationship Id="rId2" Type="http://schemas.openxmlformats.org/officeDocument/2006/relationships/hyperlink" Target="https://www.essex.ac.uk/myskills/Plagiarism_and_how_to_avoid_it.pdf" TargetMode="External"/><Relationship Id="rId1" Type="http://schemas.openxmlformats.org/officeDocument/2006/relationships/slideLayout" Target="../slideLayouts/slideLayout2.xml"/><Relationship Id="rId4" Type="http://schemas.openxmlformats.org/officeDocument/2006/relationships/hyperlink" Target="https://dysgu.ydds.ac.uk/login/index.php"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crime-security.org/71-thief/001-thief.html"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Letter Challenge! </a:t>
            </a:r>
            <a:endParaRPr lang="en-GB" dirty="0"/>
          </a:p>
        </p:txBody>
      </p:sp>
      <p:sp>
        <p:nvSpPr>
          <p:cNvPr id="4" name="Rectangle 3"/>
          <p:cNvSpPr/>
          <p:nvPr/>
        </p:nvSpPr>
        <p:spPr>
          <a:xfrm rot="768931">
            <a:off x="8445628" y="1817531"/>
            <a:ext cx="852407" cy="82141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P</a:t>
            </a:r>
            <a:endParaRPr lang="en-GB" sz="4800" b="1" dirty="0">
              <a:solidFill>
                <a:schemeClr val="bg1"/>
              </a:solidFill>
            </a:endParaRPr>
          </a:p>
        </p:txBody>
      </p:sp>
      <p:sp>
        <p:nvSpPr>
          <p:cNvPr id="14" name="Content Placeholder 13"/>
          <p:cNvSpPr>
            <a:spLocks noGrp="1"/>
          </p:cNvSpPr>
          <p:nvPr>
            <p:ph idx="1"/>
          </p:nvPr>
        </p:nvSpPr>
        <p:spPr>
          <a:xfrm>
            <a:off x="1103312" y="4876800"/>
            <a:ext cx="8946541" cy="1371599"/>
          </a:xfrm>
        </p:spPr>
        <p:txBody>
          <a:bodyPr>
            <a:normAutofit fontScale="92500"/>
          </a:bodyPr>
          <a:lstStyle/>
          <a:p>
            <a:r>
              <a:rPr lang="en-GB" sz="4000" dirty="0"/>
              <a:t>How many words can you make</a:t>
            </a:r>
            <a:r>
              <a:rPr lang="en-GB" sz="4000" dirty="0" smtClean="0"/>
              <a:t>?</a:t>
            </a:r>
          </a:p>
          <a:p>
            <a:r>
              <a:rPr lang="en-GB" sz="2400" dirty="0" smtClean="0"/>
              <a:t>1 point per letter, there is one 10 letter word, can you find it?</a:t>
            </a:r>
            <a:endParaRPr lang="en-GB" sz="2400" dirty="0"/>
          </a:p>
        </p:txBody>
      </p:sp>
      <p:sp>
        <p:nvSpPr>
          <p:cNvPr id="15" name="Rectangle 14"/>
          <p:cNvSpPr/>
          <p:nvPr/>
        </p:nvSpPr>
        <p:spPr>
          <a:xfrm rot="21066564">
            <a:off x="3556000" y="2537710"/>
            <a:ext cx="827314" cy="82731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L</a:t>
            </a:r>
            <a:endParaRPr lang="en-GB" sz="4800" b="1" dirty="0">
              <a:solidFill>
                <a:schemeClr val="bg1"/>
              </a:solidFill>
            </a:endParaRPr>
          </a:p>
        </p:txBody>
      </p:sp>
      <p:sp>
        <p:nvSpPr>
          <p:cNvPr id="16" name="Rectangle 15"/>
          <p:cNvSpPr/>
          <p:nvPr/>
        </p:nvSpPr>
        <p:spPr>
          <a:xfrm>
            <a:off x="5225143" y="2537710"/>
            <a:ext cx="899886" cy="82731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A</a:t>
            </a:r>
            <a:endParaRPr lang="en-GB" sz="4800" b="1" dirty="0">
              <a:solidFill>
                <a:schemeClr val="bg1"/>
              </a:solidFill>
            </a:endParaRPr>
          </a:p>
        </p:txBody>
      </p:sp>
      <p:pic>
        <p:nvPicPr>
          <p:cNvPr id="17" name="Picture 16"/>
          <p:cNvPicPr>
            <a:picLocks noChangeAspect="1"/>
          </p:cNvPicPr>
          <p:nvPr/>
        </p:nvPicPr>
        <p:blipFill>
          <a:blip r:embed="rId2"/>
          <a:stretch>
            <a:fillRect/>
          </a:stretch>
        </p:blipFill>
        <p:spPr>
          <a:xfrm>
            <a:off x="2115518" y="3590433"/>
            <a:ext cx="1188823" cy="1286367"/>
          </a:xfrm>
          <a:prstGeom prst="rect">
            <a:avLst/>
          </a:prstGeom>
        </p:spPr>
      </p:pic>
      <p:sp>
        <p:nvSpPr>
          <p:cNvPr id="18" name="Rectangle 17"/>
          <p:cNvSpPr/>
          <p:nvPr/>
        </p:nvSpPr>
        <p:spPr>
          <a:xfrm rot="21246022">
            <a:off x="6618134" y="2059663"/>
            <a:ext cx="798285" cy="82141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bg1"/>
                </a:solidFill>
              </a:rPr>
              <a:t>G</a:t>
            </a:r>
          </a:p>
        </p:txBody>
      </p:sp>
      <p:sp>
        <p:nvSpPr>
          <p:cNvPr id="19" name="Rectangle 18"/>
          <p:cNvSpPr/>
          <p:nvPr/>
        </p:nvSpPr>
        <p:spPr>
          <a:xfrm>
            <a:off x="6277954" y="3675812"/>
            <a:ext cx="798285" cy="725714"/>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I</a:t>
            </a:r>
            <a:endParaRPr lang="en-GB" sz="4800" b="1" dirty="0">
              <a:solidFill>
                <a:schemeClr val="bg1"/>
              </a:solidFill>
            </a:endParaRPr>
          </a:p>
        </p:txBody>
      </p:sp>
      <p:pic>
        <p:nvPicPr>
          <p:cNvPr id="20" name="Picture 19"/>
          <p:cNvPicPr>
            <a:picLocks noChangeAspect="1"/>
          </p:cNvPicPr>
          <p:nvPr/>
        </p:nvPicPr>
        <p:blipFill>
          <a:blip r:embed="rId3"/>
          <a:stretch>
            <a:fillRect/>
          </a:stretch>
        </p:blipFill>
        <p:spPr>
          <a:xfrm rot="1087403">
            <a:off x="1825658" y="2061270"/>
            <a:ext cx="1019142" cy="1443214"/>
          </a:xfrm>
          <a:prstGeom prst="rect">
            <a:avLst/>
          </a:prstGeom>
        </p:spPr>
      </p:pic>
      <p:sp>
        <p:nvSpPr>
          <p:cNvPr id="21" name="Rectangle 20"/>
          <p:cNvSpPr/>
          <p:nvPr/>
        </p:nvSpPr>
        <p:spPr>
          <a:xfrm rot="19625574">
            <a:off x="9746766" y="2928121"/>
            <a:ext cx="740228" cy="75588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R</a:t>
            </a:r>
            <a:endParaRPr lang="en-GB" sz="4800" b="1" dirty="0">
              <a:solidFill>
                <a:schemeClr val="bg1"/>
              </a:solidFill>
            </a:endParaRPr>
          </a:p>
        </p:txBody>
      </p:sp>
      <p:sp>
        <p:nvSpPr>
          <p:cNvPr id="22" name="Rectangle 21"/>
          <p:cNvSpPr/>
          <p:nvPr/>
        </p:nvSpPr>
        <p:spPr>
          <a:xfrm>
            <a:off x="7866743" y="3675812"/>
            <a:ext cx="841829" cy="725714"/>
          </a:xfrm>
          <a:prstGeom prst="rect">
            <a:avLst/>
          </a:prstGeom>
          <a:solidFill>
            <a:schemeClr val="bg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S</a:t>
            </a:r>
            <a:endParaRPr lang="en-GB" sz="4800" b="1" dirty="0">
              <a:solidFill>
                <a:schemeClr val="bg1"/>
              </a:solidFill>
            </a:endParaRPr>
          </a:p>
        </p:txBody>
      </p:sp>
      <p:sp>
        <p:nvSpPr>
          <p:cNvPr id="23" name="Rectangle 22"/>
          <p:cNvSpPr/>
          <p:nvPr/>
        </p:nvSpPr>
        <p:spPr>
          <a:xfrm>
            <a:off x="4484914" y="4038669"/>
            <a:ext cx="841829" cy="725427"/>
          </a:xfrm>
          <a:prstGeom prst="rect">
            <a:avLst/>
          </a:prstGeom>
          <a:solidFill>
            <a:srgbClr val="DA2EA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smtClean="0">
                <a:solidFill>
                  <a:schemeClr val="bg1"/>
                </a:solidFill>
              </a:rPr>
              <a:t>M</a:t>
            </a:r>
            <a:endParaRPr lang="en-GB" sz="4800" b="1" dirty="0">
              <a:solidFill>
                <a:schemeClr val="bg1"/>
              </a:solidFill>
            </a:endParaRPr>
          </a:p>
        </p:txBody>
      </p:sp>
    </p:spTree>
    <p:extLst>
      <p:ext uri="{BB962C8B-B14F-4D97-AF65-F5344CB8AC3E}">
        <p14:creationId xmlns:p14="http://schemas.microsoft.com/office/powerpoint/2010/main" val="32112070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4" name="Picture 4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46141">
            <a:off x="10019721" y="404802"/>
            <a:ext cx="2030124" cy="1350955"/>
          </a:xfrm>
          <a:prstGeom prst="rect">
            <a:avLst/>
          </a:prstGeom>
        </p:spPr>
      </p:pic>
      <p:pic>
        <p:nvPicPr>
          <p:cNvPr id="45" name="Picture 44"/>
          <p:cNvPicPr>
            <a:picLocks noChangeAspect="1"/>
          </p:cNvPicPr>
          <p:nvPr/>
        </p:nvPicPr>
        <p:blipFill rotWithShape="1">
          <a:blip r:embed="rId3">
            <a:extLst>
              <a:ext uri="{28A0092B-C50C-407E-A947-70E740481C1C}">
                <a14:useLocalDpi xmlns:a14="http://schemas.microsoft.com/office/drawing/2010/main" val="0"/>
              </a:ext>
            </a:extLst>
          </a:blip>
          <a:srcRect l="14507" r="18101" b="4339"/>
          <a:stretch/>
        </p:blipFill>
        <p:spPr>
          <a:xfrm rot="20943366">
            <a:off x="9881678" y="2048692"/>
            <a:ext cx="1662545" cy="1767667"/>
          </a:xfrm>
          <a:prstGeom prst="rect">
            <a:avLst/>
          </a:prstGeom>
        </p:spPr>
      </p:pic>
      <p:pic>
        <p:nvPicPr>
          <p:cNvPr id="43" name="Content Placeholder 42"/>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rot="20665450">
            <a:off x="95337" y="460467"/>
            <a:ext cx="1975558" cy="1314644"/>
          </a:xfrm>
        </p:spPr>
      </p:pic>
      <p:pic>
        <p:nvPicPr>
          <p:cNvPr id="46" name="Picture 4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75269" y="219374"/>
            <a:ext cx="3009900" cy="1514475"/>
          </a:xfrm>
          <a:prstGeom prst="rect">
            <a:avLst/>
          </a:prstGeom>
        </p:spPr>
      </p:pic>
      <p:pic>
        <p:nvPicPr>
          <p:cNvPr id="47" name="Picture 4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05267" y="227033"/>
            <a:ext cx="2065920" cy="1374776"/>
          </a:xfrm>
          <a:prstGeom prst="rect">
            <a:avLst/>
          </a:prstGeom>
        </p:spPr>
      </p:pic>
      <p:pic>
        <p:nvPicPr>
          <p:cNvPr id="48" name="Picture 4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697995">
            <a:off x="10075163" y="5057272"/>
            <a:ext cx="1987175" cy="1488463"/>
          </a:xfrm>
          <a:prstGeom prst="rect">
            <a:avLst/>
          </a:prstGeom>
        </p:spPr>
      </p:pic>
      <p:pic>
        <p:nvPicPr>
          <p:cNvPr id="51" name="Picture 5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45244">
            <a:off x="6650380" y="2270096"/>
            <a:ext cx="2638425" cy="1733550"/>
          </a:xfrm>
          <a:prstGeom prst="rect">
            <a:avLst/>
          </a:prstGeom>
        </p:spPr>
      </p:pic>
      <p:pic>
        <p:nvPicPr>
          <p:cNvPr id="49" name="Picture 4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60628" y="2273300"/>
            <a:ext cx="1913175" cy="1031074"/>
          </a:xfrm>
          <a:prstGeom prst="rect">
            <a:avLst/>
          </a:prstGeom>
        </p:spPr>
      </p:pic>
      <p:pic>
        <p:nvPicPr>
          <p:cNvPr id="50" name="Picture 49"/>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1432499">
            <a:off x="2330031" y="245624"/>
            <a:ext cx="1625140" cy="1625140"/>
          </a:xfrm>
          <a:prstGeom prst="rect">
            <a:avLst/>
          </a:prstGeom>
        </p:spPr>
      </p:pic>
      <p:pic>
        <p:nvPicPr>
          <p:cNvPr id="52" name="Picture 5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0492" y="1853248"/>
            <a:ext cx="1746818" cy="1209833"/>
          </a:xfrm>
          <a:prstGeom prst="rect">
            <a:avLst/>
          </a:prstGeom>
        </p:spPr>
      </p:pic>
      <p:pic>
        <p:nvPicPr>
          <p:cNvPr id="53" name="Picture 52"/>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rot="21223055">
            <a:off x="128235" y="3531850"/>
            <a:ext cx="1010866" cy="1700358"/>
          </a:xfrm>
          <a:prstGeom prst="rect">
            <a:avLst/>
          </a:prstGeom>
        </p:spPr>
      </p:pic>
      <p:pic>
        <p:nvPicPr>
          <p:cNvPr id="54" name="Picture 53"/>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rot="382631">
            <a:off x="9017046" y="3939625"/>
            <a:ext cx="1254125" cy="1328912"/>
          </a:xfrm>
          <a:prstGeom prst="rect">
            <a:avLst/>
          </a:prstGeom>
        </p:spPr>
      </p:pic>
      <p:pic>
        <p:nvPicPr>
          <p:cNvPr id="55" name="Picture 5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rot="21142628">
            <a:off x="4372698" y="3208502"/>
            <a:ext cx="1978787" cy="955699"/>
          </a:xfrm>
          <a:prstGeom prst="rect">
            <a:avLst/>
          </a:prstGeom>
        </p:spPr>
      </p:pic>
      <p:pic>
        <p:nvPicPr>
          <p:cNvPr id="56" name="Picture 55"/>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68716" y="5511800"/>
            <a:ext cx="983395" cy="1219000"/>
          </a:xfrm>
          <a:prstGeom prst="rect">
            <a:avLst/>
          </a:prstGeom>
        </p:spPr>
      </p:pic>
      <p:pic>
        <p:nvPicPr>
          <p:cNvPr id="57" name="Picture 5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6713724" y="4500772"/>
            <a:ext cx="2286000" cy="1905000"/>
          </a:xfrm>
          <a:prstGeom prst="rect">
            <a:avLst/>
          </a:prstGeom>
        </p:spPr>
      </p:pic>
      <p:pic>
        <p:nvPicPr>
          <p:cNvPr id="58" name="Picture 57"/>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rot="479572">
            <a:off x="4282558" y="4561798"/>
            <a:ext cx="2131828" cy="1915314"/>
          </a:xfrm>
          <a:prstGeom prst="rect">
            <a:avLst/>
          </a:prstGeom>
        </p:spPr>
      </p:pic>
      <p:pic>
        <p:nvPicPr>
          <p:cNvPr id="59" name="Picture 58"/>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980386" y="5299875"/>
            <a:ext cx="1332289" cy="1332289"/>
          </a:xfrm>
          <a:prstGeom prst="rect">
            <a:avLst/>
          </a:prstGeom>
        </p:spPr>
      </p:pic>
      <p:pic>
        <p:nvPicPr>
          <p:cNvPr id="60" name="Picture 59"/>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rot="21317838">
            <a:off x="1312760" y="3553354"/>
            <a:ext cx="2752725" cy="1657350"/>
          </a:xfrm>
          <a:prstGeom prst="rect">
            <a:avLst/>
          </a:prstGeom>
        </p:spPr>
      </p:pic>
    </p:spTree>
    <p:extLst>
      <p:ext uri="{BB962C8B-B14F-4D97-AF65-F5344CB8AC3E}">
        <p14:creationId xmlns:p14="http://schemas.microsoft.com/office/powerpoint/2010/main" val="11466141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many words did you find?</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8601" y="2093120"/>
            <a:ext cx="2755899" cy="2755899"/>
          </a:xfrm>
        </p:spPr>
      </p:pic>
    </p:spTree>
    <p:extLst>
      <p:ext uri="{BB962C8B-B14F-4D97-AF65-F5344CB8AC3E}">
        <p14:creationId xmlns:p14="http://schemas.microsoft.com/office/powerpoint/2010/main" val="39177557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to avoid plagiarism</a:t>
            </a:r>
            <a:endParaRPr lang="en-GB" dirty="0"/>
          </a:p>
        </p:txBody>
      </p:sp>
      <p:sp>
        <p:nvSpPr>
          <p:cNvPr id="3" name="Subtitle 2"/>
          <p:cNvSpPr>
            <a:spLocks noGrp="1"/>
          </p:cNvSpPr>
          <p:nvPr>
            <p:ph type="subTitle" idx="1"/>
          </p:nvPr>
        </p:nvSpPr>
        <p:spPr/>
        <p:txBody>
          <a:bodyPr/>
          <a:lstStyle/>
          <a:p>
            <a:r>
              <a:rPr lang="en-GB" dirty="0" smtClean="0"/>
              <a:t>By Heike Griffiths, and Caroline </a:t>
            </a:r>
            <a:r>
              <a:rPr lang="en-GB" dirty="0" err="1" smtClean="0"/>
              <a:t>Lohmann</a:t>
            </a:r>
            <a:r>
              <a:rPr lang="en-GB" dirty="0" smtClean="0"/>
              <a:t> Hancock, 2016</a:t>
            </a:r>
            <a:endParaRPr lang="en-GB" dirty="0"/>
          </a:p>
        </p:txBody>
      </p:sp>
    </p:spTree>
    <p:extLst>
      <p:ext uri="{BB962C8B-B14F-4D97-AF65-F5344CB8AC3E}">
        <p14:creationId xmlns:p14="http://schemas.microsoft.com/office/powerpoint/2010/main" val="13781998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Have you ever had anything stolen?</a:t>
            </a:r>
            <a:endParaRPr lang="en-GB" dirty="0"/>
          </a:p>
        </p:txBody>
      </p:sp>
      <p:sp>
        <p:nvSpPr>
          <p:cNvPr id="3" name="Content Placeholder 2"/>
          <p:cNvSpPr>
            <a:spLocks noGrp="1"/>
          </p:cNvSpPr>
          <p:nvPr>
            <p:ph idx="1"/>
          </p:nvPr>
        </p:nvSpPr>
        <p:spPr>
          <a:xfrm>
            <a:off x="1103312" y="2650210"/>
            <a:ext cx="10504919" cy="3634476"/>
          </a:xfrm>
        </p:spPr>
        <p:txBody>
          <a:bodyPr>
            <a:normAutofit fontScale="25000" lnSpcReduction="20000"/>
          </a:bodyPr>
          <a:lstStyle/>
          <a:p>
            <a:endParaRPr lang="en-GB" dirty="0" smtClean="0"/>
          </a:p>
          <a:p>
            <a:r>
              <a:rPr lang="en-GB" sz="14400" dirty="0"/>
              <a:t>M</a:t>
            </a:r>
            <a:r>
              <a:rPr lang="en-GB" sz="14400" dirty="0" smtClean="0"/>
              <a:t>obile phone </a:t>
            </a:r>
          </a:p>
          <a:p>
            <a:r>
              <a:rPr lang="en-GB" sz="14400" dirty="0"/>
              <a:t>M</a:t>
            </a:r>
            <a:r>
              <a:rPr lang="en-GB" sz="14400" dirty="0" smtClean="0"/>
              <a:t>oney</a:t>
            </a:r>
          </a:p>
          <a:p>
            <a:r>
              <a:rPr lang="en-GB" sz="14400" dirty="0" smtClean="0"/>
              <a:t>Identity</a:t>
            </a:r>
          </a:p>
          <a:p>
            <a:r>
              <a:rPr lang="en-GB" sz="14400" dirty="0"/>
              <a:t>Authorship </a:t>
            </a:r>
            <a:endParaRPr lang="en-GB" sz="14400" dirty="0" smtClean="0"/>
          </a:p>
          <a:p>
            <a:pPr marL="0" indent="0">
              <a:buNone/>
            </a:pPr>
            <a:r>
              <a:rPr lang="en-GB" sz="11200" dirty="0"/>
              <a:t> </a:t>
            </a:r>
            <a:r>
              <a:rPr lang="en-GB" sz="11200" dirty="0" smtClean="0"/>
              <a:t>   ‘refers </a:t>
            </a:r>
            <a:r>
              <a:rPr lang="en-GB" sz="11200" dirty="0"/>
              <a:t>to the production </a:t>
            </a:r>
            <a:r>
              <a:rPr lang="en-GB" sz="11200" dirty="0" smtClean="0"/>
              <a:t>and ownership </a:t>
            </a:r>
            <a:r>
              <a:rPr lang="en-GB" sz="11200" dirty="0"/>
              <a:t>of ideas and </a:t>
            </a:r>
            <a:endParaRPr lang="en-GB" sz="11200" dirty="0" smtClean="0"/>
          </a:p>
          <a:p>
            <a:pPr marL="0" indent="0">
              <a:buNone/>
            </a:pPr>
            <a:r>
              <a:rPr lang="en-GB" sz="11200" dirty="0"/>
              <a:t> </a:t>
            </a:r>
            <a:r>
              <a:rPr lang="en-GB" sz="11200" dirty="0" smtClean="0"/>
              <a:t>    intellectual material, such </a:t>
            </a:r>
            <a:r>
              <a:rPr lang="en-GB" sz="11200" dirty="0"/>
              <a:t>as books, articles, images, </a:t>
            </a:r>
            <a:r>
              <a:rPr lang="en-GB" sz="11200" dirty="0" err="1" smtClean="0"/>
              <a:t>etc</a:t>
            </a:r>
            <a:r>
              <a:rPr lang="en-GB" sz="11200" dirty="0" smtClean="0"/>
              <a:t>‘</a:t>
            </a:r>
          </a:p>
          <a:p>
            <a:pPr marL="0" indent="0">
              <a:buNone/>
            </a:pPr>
            <a:endParaRPr lang="en-GB" sz="8000" dirty="0"/>
          </a:p>
          <a:p>
            <a:pPr marL="0" indent="0">
              <a:buNone/>
            </a:pPr>
            <a:r>
              <a:rPr lang="en-GB" sz="8000" dirty="0" smtClean="0"/>
              <a:t>(University of Essex, </a:t>
            </a:r>
            <a:r>
              <a:rPr lang="en-GB" sz="8000" dirty="0" err="1" smtClean="0"/>
              <a:t>n.d.</a:t>
            </a:r>
            <a:r>
              <a:rPr lang="en-GB" sz="8000" dirty="0" smtClean="0"/>
              <a:t>, p: 4)</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pPr marL="0" indent="0">
              <a:buNone/>
            </a:pPr>
            <a:r>
              <a:rPr lang="en-GB" sz="1100" dirty="0" smtClean="0">
                <a:solidFill>
                  <a:srgbClr val="FF0000"/>
                </a:solidFill>
              </a:rPr>
              <a:t>                                                                                                                                                                                                               http</a:t>
            </a:r>
            <a:r>
              <a:rPr lang="en-GB" sz="1100" dirty="0">
                <a:solidFill>
                  <a:srgbClr val="FF0000"/>
                </a:solidFill>
              </a:rPr>
              <a:t>://crime-security.org/71-thief/001-thief.html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4301" y="1853248"/>
            <a:ext cx="2894903" cy="2363186"/>
          </a:xfrm>
          <a:prstGeom prst="rect">
            <a:avLst/>
          </a:prstGeom>
        </p:spPr>
      </p:pic>
      <p:sp>
        <p:nvSpPr>
          <p:cNvPr id="5" name="TextBox 4"/>
          <p:cNvSpPr txBox="1"/>
          <p:nvPr/>
        </p:nvSpPr>
        <p:spPr>
          <a:xfrm>
            <a:off x="8394301" y="3847102"/>
            <a:ext cx="2554515" cy="369332"/>
          </a:xfrm>
          <a:prstGeom prst="rect">
            <a:avLst/>
          </a:prstGeom>
          <a:noFill/>
        </p:spPr>
        <p:txBody>
          <a:bodyPr wrap="square" rtlCol="0">
            <a:spAutoFit/>
          </a:bodyPr>
          <a:lstStyle/>
          <a:p>
            <a:r>
              <a:rPr lang="en-GB" dirty="0" smtClean="0">
                <a:solidFill>
                  <a:schemeClr val="bg1"/>
                </a:solidFill>
              </a:rPr>
              <a:t>Image 1</a:t>
            </a:r>
            <a:endParaRPr lang="en-GB" dirty="0">
              <a:solidFill>
                <a:schemeClr val="bg1"/>
              </a:solidFill>
            </a:endParaRPr>
          </a:p>
        </p:txBody>
      </p:sp>
    </p:spTree>
    <p:extLst>
      <p:ext uri="{BB962C8B-B14F-4D97-AF65-F5344CB8AC3E}">
        <p14:creationId xmlns:p14="http://schemas.microsoft.com/office/powerpoint/2010/main" val="29104264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smtClean="0"/>
              <a:t/>
            </a:r>
            <a:br>
              <a:rPr lang="en-GB" sz="4800" b="1" dirty="0" smtClean="0"/>
            </a:br>
            <a:r>
              <a:rPr lang="en-GB" sz="4800" dirty="0" smtClean="0"/>
              <a:t>So what exactly is plagiarism?</a:t>
            </a:r>
            <a:endParaRPr lang="en-GB" sz="4800"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1103312" y="2145348"/>
            <a:ext cx="8662988" cy="4103051"/>
          </a:xfrm>
          <a:prstGeom prst="rect">
            <a:avLst/>
          </a:prstGeom>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4400" b="1" i="1" dirty="0">
                <a:solidFill>
                  <a:schemeClr val="bg1"/>
                </a:solidFill>
              </a:rPr>
              <a:t>‘Using or copying the work of others (whether written, printed or in any other form) without proper acknowledgement in any coursework</a:t>
            </a:r>
            <a:r>
              <a:rPr lang="en-GB" sz="4400" b="1" i="1" dirty="0" smtClean="0">
                <a:solidFill>
                  <a:schemeClr val="bg1"/>
                </a:solidFill>
              </a:rPr>
              <a:t>’ </a:t>
            </a:r>
            <a:r>
              <a:rPr lang="en-GB" sz="2400" b="1" i="1" dirty="0" smtClean="0">
                <a:solidFill>
                  <a:schemeClr val="bg1"/>
                </a:solidFill>
              </a:rPr>
              <a:t>(UWTSD, </a:t>
            </a:r>
            <a:r>
              <a:rPr lang="en-GB" sz="2400" b="1" i="1" dirty="0" err="1" smtClean="0">
                <a:solidFill>
                  <a:schemeClr val="bg1"/>
                </a:solidFill>
              </a:rPr>
              <a:t>n.d.</a:t>
            </a:r>
            <a:r>
              <a:rPr lang="en-GB" sz="2400" b="1" i="1" dirty="0" smtClean="0">
                <a:solidFill>
                  <a:schemeClr val="bg1"/>
                </a:solidFill>
              </a:rPr>
              <a:t>)</a:t>
            </a:r>
            <a:endParaRPr lang="en-GB" sz="2400" b="1" i="1" dirty="0">
              <a:solidFill>
                <a:schemeClr val="bg1"/>
              </a:solidFill>
            </a:endParaRPr>
          </a:p>
        </p:txBody>
      </p:sp>
    </p:spTree>
    <p:extLst>
      <p:ext uri="{BB962C8B-B14F-4D97-AF65-F5344CB8AC3E}">
        <p14:creationId xmlns:p14="http://schemas.microsoft.com/office/powerpoint/2010/main" val="4240724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spcBef>
                <a:spcPts val="1000"/>
              </a:spcBef>
            </a:pPr>
            <a:r>
              <a:rPr lang="en-GB" sz="3200" dirty="0" smtClean="0">
                <a:solidFill>
                  <a:prstClr val="white"/>
                </a:solidFill>
              </a:rPr>
              <a:t>‘Respecting </a:t>
            </a:r>
            <a:r>
              <a:rPr lang="en-GB" sz="3200" dirty="0">
                <a:solidFill>
                  <a:prstClr val="white"/>
                </a:solidFill>
              </a:rPr>
              <a:t>authorship through good academic practice is one </a:t>
            </a:r>
            <a:r>
              <a:rPr lang="en-GB" sz="3200" dirty="0" smtClean="0">
                <a:solidFill>
                  <a:prstClr val="white"/>
                </a:solidFill>
              </a:rPr>
              <a:t>of the </a:t>
            </a:r>
            <a:r>
              <a:rPr lang="en-GB" sz="3200" dirty="0">
                <a:solidFill>
                  <a:prstClr val="white"/>
                </a:solidFill>
              </a:rPr>
              <a:t>key values of higher </a:t>
            </a:r>
            <a:r>
              <a:rPr lang="en-GB" sz="3200" dirty="0" smtClean="0">
                <a:solidFill>
                  <a:prstClr val="white"/>
                </a:solidFill>
              </a:rPr>
              <a:t>education in </a:t>
            </a:r>
            <a:r>
              <a:rPr lang="en-GB" sz="3200" dirty="0">
                <a:solidFill>
                  <a:prstClr val="white"/>
                </a:solidFill>
              </a:rPr>
              <a:t>the UK</a:t>
            </a:r>
            <a:r>
              <a:rPr lang="en-GB" sz="3200" dirty="0" smtClean="0">
                <a:solidFill>
                  <a:prstClr val="white"/>
                </a:solidFill>
              </a:rPr>
              <a:t>.’ </a:t>
            </a:r>
            <a:r>
              <a:rPr lang="en-GB" sz="2000" dirty="0" smtClean="0">
                <a:solidFill>
                  <a:prstClr val="white"/>
                </a:solidFill>
              </a:rPr>
              <a:t>(University of Essex, </a:t>
            </a:r>
            <a:r>
              <a:rPr lang="en-GB" sz="2000" dirty="0" err="1" smtClean="0">
                <a:solidFill>
                  <a:prstClr val="white"/>
                </a:solidFill>
              </a:rPr>
              <a:t>n.d.</a:t>
            </a:r>
            <a:r>
              <a:rPr lang="en-GB" sz="2000" dirty="0" smtClean="0">
                <a:solidFill>
                  <a:prstClr val="white"/>
                </a:solidFill>
              </a:rPr>
              <a:t>)</a:t>
            </a:r>
            <a:r>
              <a:rPr lang="en-GB" sz="3200" dirty="0">
                <a:solidFill>
                  <a:prstClr val="white"/>
                </a:solidFill>
              </a:rPr>
              <a:t/>
            </a:r>
            <a:br>
              <a:rPr lang="en-GB" sz="3200" dirty="0">
                <a:solidFill>
                  <a:prstClr val="white"/>
                </a:solidFill>
              </a:rPr>
            </a:br>
            <a:endParaRPr lang="en-GB" sz="3200" dirty="0"/>
          </a:p>
        </p:txBody>
      </p:sp>
      <p:sp>
        <p:nvSpPr>
          <p:cNvPr id="3" name="Content Placeholder 2"/>
          <p:cNvSpPr>
            <a:spLocks noGrp="1"/>
          </p:cNvSpPr>
          <p:nvPr>
            <p:ph idx="1"/>
          </p:nvPr>
        </p:nvSpPr>
        <p:spPr>
          <a:xfrm>
            <a:off x="1103312" y="2933700"/>
            <a:ext cx="8946541" cy="3314699"/>
          </a:xfrm>
        </p:spPr>
        <p:txBody>
          <a:bodyPr>
            <a:normAutofit/>
          </a:bodyPr>
          <a:lstStyle/>
          <a:p>
            <a:pPr marL="0" indent="0">
              <a:buNone/>
            </a:pPr>
            <a:r>
              <a:rPr lang="en-GB" sz="2800" dirty="0" smtClean="0"/>
              <a:t>Plagiarism </a:t>
            </a:r>
          </a:p>
          <a:p>
            <a:r>
              <a:rPr lang="en-GB" sz="2800" dirty="0" smtClean="0"/>
              <a:t>term </a:t>
            </a:r>
            <a:r>
              <a:rPr lang="en-GB" sz="2800" dirty="0"/>
              <a:t>used to describe </a:t>
            </a:r>
            <a:r>
              <a:rPr lang="en-GB" sz="2800" dirty="0" smtClean="0"/>
              <a:t>the misuse </a:t>
            </a:r>
            <a:r>
              <a:rPr lang="en-GB" sz="2800" dirty="0"/>
              <a:t>of authorship. </a:t>
            </a:r>
            <a:endParaRPr lang="en-GB" sz="2800" dirty="0" smtClean="0"/>
          </a:p>
          <a:p>
            <a:r>
              <a:rPr lang="en-GB" sz="2800" dirty="0" smtClean="0"/>
              <a:t>a serious academic </a:t>
            </a:r>
            <a:r>
              <a:rPr lang="en-GB" sz="2800" dirty="0"/>
              <a:t>offence and is </a:t>
            </a:r>
            <a:r>
              <a:rPr lang="en-GB" sz="2800" dirty="0" smtClean="0"/>
              <a:t>treated as </a:t>
            </a:r>
            <a:r>
              <a:rPr lang="en-GB" sz="2800" dirty="0"/>
              <a:t>such by the University </a:t>
            </a:r>
            <a:r>
              <a:rPr lang="en-GB" sz="2800" dirty="0" smtClean="0"/>
              <a:t>of Wales Trinity Saint David.</a:t>
            </a:r>
            <a:endParaRPr lang="en-GB" sz="2800" dirty="0"/>
          </a:p>
        </p:txBody>
      </p:sp>
    </p:spTree>
    <p:extLst>
      <p:ext uri="{BB962C8B-B14F-4D97-AF65-F5344CB8AC3E}">
        <p14:creationId xmlns:p14="http://schemas.microsoft.com/office/powerpoint/2010/main" val="7544628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Avoiding plagiarism – awareness of the reasons for it</a:t>
            </a:r>
            <a:endParaRPr lang="en-GB" dirty="0"/>
          </a:p>
        </p:txBody>
      </p:sp>
      <p:sp>
        <p:nvSpPr>
          <p:cNvPr id="3" name="Content Placeholder 2"/>
          <p:cNvSpPr>
            <a:spLocks noGrp="1"/>
          </p:cNvSpPr>
          <p:nvPr>
            <p:ph idx="1"/>
          </p:nvPr>
        </p:nvSpPr>
        <p:spPr>
          <a:xfrm>
            <a:off x="646112" y="2052918"/>
            <a:ext cx="9403742" cy="4449482"/>
          </a:xfrm>
        </p:spPr>
        <p:txBody>
          <a:bodyPr>
            <a:normAutofit lnSpcReduction="10000"/>
          </a:bodyPr>
          <a:lstStyle/>
          <a:p>
            <a:r>
              <a:rPr lang="en-GB" dirty="0">
                <a:latin typeface="Arial" panose="020B0604020202020204" pitchFamily="34" charset="0"/>
              </a:rPr>
              <a:t>Being unclear about what plagiarism is</a:t>
            </a:r>
          </a:p>
          <a:p>
            <a:r>
              <a:rPr lang="en-GB" dirty="0" smtClean="0">
                <a:latin typeface="Arial" panose="020B0604020202020204" pitchFamily="34" charset="0"/>
              </a:rPr>
              <a:t>Poor time </a:t>
            </a:r>
            <a:r>
              <a:rPr lang="en-GB" dirty="0">
                <a:latin typeface="Arial" panose="020B0604020202020204" pitchFamily="34" charset="0"/>
              </a:rPr>
              <a:t>management skills </a:t>
            </a:r>
          </a:p>
          <a:p>
            <a:r>
              <a:rPr lang="en-GB" dirty="0">
                <a:latin typeface="ZapfDingbats"/>
              </a:rPr>
              <a:t>I</a:t>
            </a:r>
            <a:r>
              <a:rPr lang="en-GB" dirty="0" smtClean="0">
                <a:latin typeface="Arial" panose="020B0604020202020204" pitchFamily="34" charset="0"/>
              </a:rPr>
              <a:t>neffective </a:t>
            </a:r>
            <a:r>
              <a:rPr lang="en-GB" dirty="0">
                <a:latin typeface="Arial" panose="020B0604020202020204" pitchFamily="34" charset="0"/>
              </a:rPr>
              <a:t>method of note-taking – e.g. not </a:t>
            </a:r>
            <a:r>
              <a:rPr lang="en-GB" dirty="0" smtClean="0">
                <a:latin typeface="Arial" panose="020B0604020202020204" pitchFamily="34" charset="0"/>
              </a:rPr>
              <a:t>always recording </a:t>
            </a:r>
            <a:r>
              <a:rPr lang="en-GB" dirty="0">
                <a:latin typeface="Arial" panose="020B0604020202020204" pitchFamily="34" charset="0"/>
              </a:rPr>
              <a:t>the source of information</a:t>
            </a:r>
          </a:p>
          <a:p>
            <a:r>
              <a:rPr lang="en-GB" dirty="0" smtClean="0">
                <a:latin typeface="Arial" panose="020B0604020202020204" pitchFamily="34" charset="0"/>
              </a:rPr>
              <a:t>Feeling </a:t>
            </a:r>
            <a:r>
              <a:rPr lang="en-GB" dirty="0">
                <a:latin typeface="Arial" panose="020B0604020202020204" pitchFamily="34" charset="0"/>
              </a:rPr>
              <a:t>under extreme pressure to pass or succeed </a:t>
            </a:r>
          </a:p>
          <a:p>
            <a:r>
              <a:rPr lang="en-GB" dirty="0" smtClean="0">
                <a:latin typeface="Arial" panose="020B0604020202020204" pitchFamily="34" charset="0"/>
              </a:rPr>
              <a:t>Having </a:t>
            </a:r>
            <a:r>
              <a:rPr lang="en-GB" dirty="0">
                <a:latin typeface="Arial" panose="020B0604020202020204" pitchFamily="34" charset="0"/>
              </a:rPr>
              <a:t>different cultural values / practising different </a:t>
            </a:r>
            <a:r>
              <a:rPr lang="en-GB" dirty="0" smtClean="0">
                <a:latin typeface="Arial" panose="020B0604020202020204" pitchFamily="34" charset="0"/>
              </a:rPr>
              <a:t>academic conventions</a:t>
            </a:r>
            <a:endParaRPr lang="en-GB" dirty="0">
              <a:latin typeface="Arial" panose="020B0604020202020204" pitchFamily="34" charset="0"/>
            </a:endParaRPr>
          </a:p>
          <a:p>
            <a:r>
              <a:rPr lang="en-GB" dirty="0">
                <a:latin typeface="ZapfDingbats"/>
              </a:rPr>
              <a:t>B</a:t>
            </a:r>
            <a:r>
              <a:rPr lang="en-GB" dirty="0" smtClean="0">
                <a:latin typeface="Arial" panose="020B0604020202020204" pitchFamily="34" charset="0"/>
              </a:rPr>
              <a:t>elieving </a:t>
            </a:r>
            <a:r>
              <a:rPr lang="en-GB" dirty="0">
                <a:latin typeface="Arial" panose="020B0604020202020204" pitchFamily="34" charset="0"/>
              </a:rPr>
              <a:t>that it will </a:t>
            </a:r>
            <a:r>
              <a:rPr lang="en-GB" dirty="0" smtClean="0">
                <a:latin typeface="Arial" panose="020B0604020202020204" pitchFamily="34" charset="0"/>
              </a:rPr>
              <a:t>not be detected</a:t>
            </a:r>
            <a:endParaRPr lang="en-GB" dirty="0">
              <a:latin typeface="Arial" panose="020B0604020202020204" pitchFamily="34" charset="0"/>
            </a:endParaRPr>
          </a:p>
          <a:p>
            <a:r>
              <a:rPr lang="en-GB" dirty="0" smtClean="0">
                <a:latin typeface="Arial" panose="020B0604020202020204" pitchFamily="34" charset="0"/>
              </a:rPr>
              <a:t>Knowing </a:t>
            </a:r>
            <a:r>
              <a:rPr lang="en-GB" dirty="0">
                <a:latin typeface="Arial" panose="020B0604020202020204" pitchFamily="34" charset="0"/>
              </a:rPr>
              <a:t>that the syllabus has stayed the same each year – </a:t>
            </a:r>
            <a:r>
              <a:rPr lang="en-GB" dirty="0" smtClean="0">
                <a:latin typeface="Arial" panose="020B0604020202020204" pitchFamily="34" charset="0"/>
              </a:rPr>
              <a:t>e.g. having </a:t>
            </a:r>
            <a:r>
              <a:rPr lang="en-GB" dirty="0">
                <a:latin typeface="Arial" panose="020B0604020202020204" pitchFamily="34" charset="0"/>
              </a:rPr>
              <a:t>access to work from previous </a:t>
            </a:r>
            <a:r>
              <a:rPr lang="en-GB" dirty="0" smtClean="0">
                <a:latin typeface="Arial" panose="020B0604020202020204" pitchFamily="34" charset="0"/>
              </a:rPr>
              <a:t>students</a:t>
            </a:r>
            <a:endParaRPr lang="en-GB" dirty="0">
              <a:latin typeface="Arial" panose="020B0604020202020204" pitchFamily="34" charset="0"/>
            </a:endParaRPr>
          </a:p>
          <a:p>
            <a:r>
              <a:rPr lang="en-GB" dirty="0">
                <a:latin typeface="ZapfDingbats"/>
              </a:rPr>
              <a:t>L</a:t>
            </a:r>
            <a:r>
              <a:rPr lang="en-GB" dirty="0" smtClean="0">
                <a:latin typeface="Arial" panose="020B0604020202020204" pitchFamily="34" charset="0"/>
              </a:rPr>
              <a:t>ack </a:t>
            </a:r>
            <a:r>
              <a:rPr lang="en-GB" dirty="0">
                <a:latin typeface="Arial" panose="020B0604020202020204" pitchFamily="34" charset="0"/>
              </a:rPr>
              <a:t>of academic </a:t>
            </a:r>
            <a:r>
              <a:rPr lang="en-GB" dirty="0" smtClean="0">
                <a:latin typeface="Arial" panose="020B0604020202020204" pitchFamily="34" charset="0"/>
              </a:rPr>
              <a:t>confidence</a:t>
            </a:r>
            <a:endParaRPr lang="en-GB" dirty="0">
              <a:latin typeface="Arial" panose="020B0604020202020204" pitchFamily="34" charset="0"/>
            </a:endParaRPr>
          </a:p>
          <a:p>
            <a:r>
              <a:rPr lang="en-GB" dirty="0" smtClean="0">
                <a:latin typeface="Arial" panose="020B0604020202020204" pitchFamily="34" charset="0"/>
              </a:rPr>
              <a:t>Being </a:t>
            </a:r>
            <a:r>
              <a:rPr lang="en-GB" dirty="0">
                <a:latin typeface="Arial" panose="020B0604020202020204" pitchFamily="34" charset="0"/>
              </a:rPr>
              <a:t>conditioned from secondary schooling </a:t>
            </a:r>
          </a:p>
        </p:txBody>
      </p:sp>
    </p:spTree>
    <p:extLst>
      <p:ext uri="{BB962C8B-B14F-4D97-AF65-F5344CB8AC3E}">
        <p14:creationId xmlns:p14="http://schemas.microsoft.com/office/powerpoint/2010/main" val="20800934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 y="452718"/>
            <a:ext cx="10299700" cy="1600200"/>
          </a:xfrm>
        </p:spPr>
        <p:txBody>
          <a:bodyPr/>
          <a:lstStyle/>
          <a:p>
            <a:r>
              <a:rPr lang="en-GB" dirty="0" smtClean="0"/>
              <a:t/>
            </a:r>
            <a:br>
              <a:rPr lang="en-GB" dirty="0" smtClean="0"/>
            </a:br>
            <a:r>
              <a:rPr lang="en-GB" sz="3200" dirty="0" smtClean="0"/>
              <a:t>Study Skills Lecture Content to avoid plagiarism for overseas students</a:t>
            </a:r>
            <a:endParaRPr lang="en-GB" sz="3200" dirty="0"/>
          </a:p>
        </p:txBody>
      </p:sp>
      <p:sp>
        <p:nvSpPr>
          <p:cNvPr id="3" name="Content Placeholder 2"/>
          <p:cNvSpPr>
            <a:spLocks noGrp="1"/>
          </p:cNvSpPr>
          <p:nvPr>
            <p:ph idx="1"/>
          </p:nvPr>
        </p:nvSpPr>
        <p:spPr>
          <a:xfrm>
            <a:off x="1103312" y="2387600"/>
            <a:ext cx="8946541" cy="3860799"/>
          </a:xfrm>
        </p:spPr>
        <p:txBody>
          <a:bodyPr>
            <a:normAutofit/>
          </a:bodyPr>
          <a:lstStyle/>
          <a:p>
            <a:r>
              <a:rPr lang="en-GB" dirty="0"/>
              <a:t>T</a:t>
            </a:r>
            <a:r>
              <a:rPr lang="en-GB" dirty="0" smtClean="0"/>
              <a:t>erminology, concepts and cultural differences</a:t>
            </a:r>
          </a:p>
          <a:p>
            <a:r>
              <a:rPr lang="en-GB" dirty="0" smtClean="0"/>
              <a:t>Using quotes correctly and appropriately/linking text and quotes/using compound sentences with adverbials </a:t>
            </a:r>
          </a:p>
          <a:p>
            <a:r>
              <a:rPr lang="en-GB" dirty="0" smtClean="0"/>
              <a:t>Paraphrasing/using academic language/passive voice/indirect speech</a:t>
            </a:r>
          </a:p>
          <a:p>
            <a:r>
              <a:rPr lang="en-GB" dirty="0" smtClean="0"/>
              <a:t>Plagiarism detection/</a:t>
            </a:r>
            <a:r>
              <a:rPr lang="en-GB" dirty="0" err="1" smtClean="0"/>
              <a:t>Turnitin</a:t>
            </a:r>
            <a:endParaRPr lang="en-GB" dirty="0" smtClean="0"/>
          </a:p>
          <a:p>
            <a:r>
              <a:rPr lang="en-GB" dirty="0" smtClean="0"/>
              <a:t>Role of the module coordinator/student support/other forms of support</a:t>
            </a:r>
          </a:p>
          <a:p>
            <a:r>
              <a:rPr lang="en-GB" dirty="0" smtClean="0"/>
              <a:t>Academic Processes once unfair practice is suspected</a:t>
            </a:r>
          </a:p>
          <a:p>
            <a:endParaRPr lang="en-GB" dirty="0" smtClean="0"/>
          </a:p>
          <a:p>
            <a:endParaRPr lang="en-GB" dirty="0"/>
          </a:p>
        </p:txBody>
      </p:sp>
    </p:spTree>
    <p:extLst>
      <p:ext uri="{BB962C8B-B14F-4D97-AF65-F5344CB8AC3E}">
        <p14:creationId xmlns:p14="http://schemas.microsoft.com/office/powerpoint/2010/main" val="42270032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spcBef>
                <a:spcPts val="1000"/>
              </a:spcBef>
              <a:buClr>
                <a:srgbClr val="ACD433"/>
              </a:buClr>
              <a:buSzPct val="80000"/>
            </a:pPr>
            <a:r>
              <a:rPr lang="en-GB" dirty="0" smtClean="0"/>
              <a:t>Class debate</a:t>
            </a:r>
            <a:br>
              <a:rPr lang="en-GB" dirty="0" smtClean="0"/>
            </a:br>
            <a:r>
              <a:rPr lang="en-GB" sz="2400" dirty="0">
                <a:solidFill>
                  <a:prstClr val="white"/>
                </a:solidFill>
              </a:rPr>
              <a:t>Is intellectual property owned communally or individually? </a:t>
            </a:r>
            <a:br>
              <a:rPr lang="en-GB" sz="2400" dirty="0">
                <a:solidFill>
                  <a:prstClr val="white"/>
                </a:solidFill>
              </a:rPr>
            </a:b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What is </a:t>
            </a:r>
          </a:p>
          <a:p>
            <a:r>
              <a:rPr lang="en-GB" sz="2400" dirty="0" smtClean="0"/>
              <a:t>intellectual property?</a:t>
            </a:r>
          </a:p>
          <a:p>
            <a:r>
              <a:rPr lang="en-GB" sz="2400" dirty="0" smtClean="0"/>
              <a:t>Authorship?</a:t>
            </a: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8800" y="2368549"/>
            <a:ext cx="3416300" cy="3467545"/>
          </a:xfrm>
          <a:prstGeom prst="rect">
            <a:avLst/>
          </a:prstGeom>
        </p:spPr>
      </p:pic>
      <p:sp>
        <p:nvSpPr>
          <p:cNvPr id="5" name="TextBox 4"/>
          <p:cNvSpPr txBox="1"/>
          <p:nvPr/>
        </p:nvSpPr>
        <p:spPr>
          <a:xfrm>
            <a:off x="6527800" y="5956300"/>
            <a:ext cx="2641600" cy="369332"/>
          </a:xfrm>
          <a:prstGeom prst="rect">
            <a:avLst/>
          </a:prstGeom>
          <a:noFill/>
        </p:spPr>
        <p:txBody>
          <a:bodyPr wrap="square" rtlCol="0">
            <a:spAutoFit/>
          </a:bodyPr>
          <a:lstStyle/>
          <a:p>
            <a:r>
              <a:rPr lang="en-GB" dirty="0" smtClean="0"/>
              <a:t>Image 2</a:t>
            </a:r>
            <a:endParaRPr lang="en-GB" dirty="0"/>
          </a:p>
        </p:txBody>
      </p:sp>
    </p:spTree>
    <p:extLst>
      <p:ext uri="{BB962C8B-B14F-4D97-AF65-F5344CB8AC3E}">
        <p14:creationId xmlns:p14="http://schemas.microsoft.com/office/powerpoint/2010/main" val="4795445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1" y="452718"/>
            <a:ext cx="9796834" cy="1400530"/>
          </a:xfrm>
        </p:spPr>
        <p:txBody>
          <a:bodyPr/>
          <a:lstStyle/>
          <a:p>
            <a:r>
              <a:rPr lang="en-GB" dirty="0" smtClean="0"/>
              <a:t/>
            </a:r>
            <a:br>
              <a:rPr lang="en-GB" dirty="0" smtClean="0"/>
            </a:br>
            <a:r>
              <a:rPr lang="en-GB" dirty="0" smtClean="0"/>
              <a:t>What is ‘proper acknowledgement?</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latin typeface="Arial" panose="020B0604020202020204" pitchFamily="34" charset="0"/>
              </a:rPr>
              <a:t>Quote the work of others </a:t>
            </a:r>
          </a:p>
          <a:p>
            <a:r>
              <a:rPr lang="en-GB" sz="2800" b="1" dirty="0" smtClean="0">
                <a:latin typeface="Arial" panose="020B0604020202020204" pitchFamily="34" charset="0"/>
              </a:rPr>
              <a:t>using </a:t>
            </a:r>
            <a:r>
              <a:rPr lang="en-GB" sz="2800" b="1" dirty="0">
                <a:latin typeface="Arial" panose="020B0604020202020204" pitchFamily="34" charset="0"/>
              </a:rPr>
              <a:t>quotation marks </a:t>
            </a:r>
            <a:r>
              <a:rPr lang="en-GB" sz="2800" dirty="0">
                <a:latin typeface="Arial" panose="020B0604020202020204" pitchFamily="34" charset="0"/>
              </a:rPr>
              <a:t>or</a:t>
            </a:r>
          </a:p>
          <a:p>
            <a:r>
              <a:rPr lang="en-GB" sz="2800" dirty="0" smtClean="0">
                <a:latin typeface="Arial" panose="020B0604020202020204" pitchFamily="34" charset="0"/>
              </a:rPr>
              <a:t>paraphrasing </a:t>
            </a:r>
            <a:r>
              <a:rPr lang="en-GB" sz="2800" dirty="0">
                <a:latin typeface="Arial" panose="020B0604020202020204" pitchFamily="34" charset="0"/>
              </a:rPr>
              <a:t>it </a:t>
            </a:r>
            <a:r>
              <a:rPr lang="en-GB" sz="2800" dirty="0" smtClean="0">
                <a:latin typeface="Arial" panose="020B0604020202020204" pitchFamily="34" charset="0"/>
              </a:rPr>
              <a:t> </a:t>
            </a:r>
          </a:p>
          <a:p>
            <a:pPr marL="0" indent="0">
              <a:buNone/>
            </a:pPr>
            <a:r>
              <a:rPr lang="en-GB" sz="2800" dirty="0" smtClean="0">
                <a:latin typeface="Arial" panose="020B0604020202020204" pitchFamily="34" charset="0"/>
              </a:rPr>
              <a:t>Whichever </a:t>
            </a:r>
            <a:r>
              <a:rPr lang="en-GB" sz="2800" dirty="0">
                <a:latin typeface="Arial" panose="020B0604020202020204" pitchFamily="34" charset="0"/>
              </a:rPr>
              <a:t>method you choose, </a:t>
            </a:r>
            <a:r>
              <a:rPr lang="en-GB" sz="2800" dirty="0" smtClean="0">
                <a:latin typeface="Arial" panose="020B0604020202020204" pitchFamily="34" charset="0"/>
              </a:rPr>
              <a:t>you must </a:t>
            </a:r>
            <a:r>
              <a:rPr lang="en-GB" sz="2800" dirty="0">
                <a:latin typeface="Arial" panose="020B0604020202020204" pitchFamily="34" charset="0"/>
              </a:rPr>
              <a:t>always include </a:t>
            </a:r>
            <a:endParaRPr lang="en-GB" sz="2800" dirty="0" smtClean="0">
              <a:latin typeface="Arial" panose="020B0604020202020204" pitchFamily="34" charset="0"/>
            </a:endParaRPr>
          </a:p>
          <a:p>
            <a:r>
              <a:rPr lang="en-GB" sz="2800" dirty="0" smtClean="0">
                <a:latin typeface="Arial" panose="020B0604020202020204" pitchFamily="34" charset="0"/>
              </a:rPr>
              <a:t>A citation </a:t>
            </a:r>
            <a:r>
              <a:rPr lang="en-GB" sz="2800" dirty="0">
                <a:latin typeface="Arial" panose="020B0604020202020204" pitchFamily="34" charset="0"/>
              </a:rPr>
              <a:t>(i.e. a short </a:t>
            </a:r>
            <a:r>
              <a:rPr lang="en-GB" sz="2800" dirty="0" smtClean="0">
                <a:latin typeface="Arial" panose="020B0604020202020204" pitchFamily="34" charset="0"/>
              </a:rPr>
              <a:t>in-text reference</a:t>
            </a:r>
            <a:r>
              <a:rPr lang="en-GB" sz="2800" dirty="0">
                <a:latin typeface="Arial" panose="020B0604020202020204" pitchFamily="34" charset="0"/>
              </a:rPr>
              <a:t>, e.g. Andrews, </a:t>
            </a:r>
            <a:r>
              <a:rPr lang="en-GB" sz="2800" dirty="0" smtClean="0">
                <a:latin typeface="Arial" panose="020B0604020202020204" pitchFamily="34" charset="0"/>
              </a:rPr>
              <a:t>2008, p.22</a:t>
            </a:r>
            <a:r>
              <a:rPr lang="en-GB" sz="2800" dirty="0">
                <a:latin typeface="Arial" panose="020B0604020202020204" pitchFamily="34" charset="0"/>
              </a:rPr>
              <a:t>) </a:t>
            </a:r>
            <a:r>
              <a:rPr lang="en-GB" sz="2800" b="1" u="sng" dirty="0">
                <a:latin typeface="Arial" panose="020B0604020202020204" pitchFamily="34" charset="0"/>
              </a:rPr>
              <a:t>and</a:t>
            </a:r>
            <a:r>
              <a:rPr lang="en-GB" sz="2800" dirty="0">
                <a:latin typeface="Arial" panose="020B0604020202020204" pitchFamily="34" charset="0"/>
              </a:rPr>
              <a:t> </a:t>
            </a:r>
          </a:p>
          <a:p>
            <a:r>
              <a:rPr lang="en-GB" sz="2800" dirty="0" smtClean="0">
                <a:latin typeface="Arial" panose="020B0604020202020204" pitchFamily="34" charset="0"/>
              </a:rPr>
              <a:t>A bibliographic </a:t>
            </a:r>
            <a:r>
              <a:rPr lang="en-GB" sz="2800" dirty="0">
                <a:latin typeface="Arial" panose="020B0604020202020204" pitchFamily="34" charset="0"/>
              </a:rPr>
              <a:t>reference</a:t>
            </a:r>
            <a:endParaRPr lang="en-GB" sz="2800" dirty="0"/>
          </a:p>
        </p:txBody>
      </p:sp>
    </p:spTree>
    <p:extLst>
      <p:ext uri="{BB962C8B-B14F-4D97-AF65-F5344CB8AC3E}">
        <p14:creationId xmlns:p14="http://schemas.microsoft.com/office/powerpoint/2010/main" val="17455067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sz="half" idx="1"/>
          </p:nvPr>
        </p:nvSpPr>
        <p:spPr>
          <a:xfrm>
            <a:off x="1981200" y="2280212"/>
            <a:ext cx="4038600" cy="3726887"/>
          </a:xfrm>
        </p:spPr>
        <p:txBody>
          <a:bodyPr/>
          <a:lstStyle/>
          <a:p>
            <a:r>
              <a:rPr lang="en-GB" altLang="en-US" dirty="0" err="1" smtClean="0"/>
              <a:t>Deall</a:t>
            </a:r>
            <a:r>
              <a:rPr lang="en-GB" altLang="en-US" dirty="0" smtClean="0"/>
              <a:t> </a:t>
            </a:r>
            <a:r>
              <a:rPr lang="en-GB" altLang="en-US" dirty="0" err="1" smtClean="0"/>
              <a:t>pryd</a:t>
            </a:r>
            <a:r>
              <a:rPr lang="en-GB" altLang="en-US" dirty="0" smtClean="0"/>
              <a:t> </a:t>
            </a:r>
            <a:r>
              <a:rPr lang="en-GB" altLang="en-US" dirty="0" err="1" smtClean="0"/>
              <a:t>i</a:t>
            </a:r>
            <a:r>
              <a:rPr lang="en-GB" altLang="en-US" dirty="0" smtClean="0"/>
              <a:t> </a:t>
            </a:r>
            <a:r>
              <a:rPr lang="en-GB" altLang="en-US" dirty="0" err="1" smtClean="0"/>
              <a:t>gyfeirnodi</a:t>
            </a:r>
            <a:endParaRPr lang="en-GB" altLang="en-US" dirty="0" smtClean="0"/>
          </a:p>
          <a:p>
            <a:r>
              <a:rPr lang="en-GB" altLang="en-US" dirty="0" err="1" smtClean="0"/>
              <a:t>Cwis</a:t>
            </a:r>
            <a:r>
              <a:rPr lang="en-GB" altLang="en-US" dirty="0" smtClean="0"/>
              <a:t> </a:t>
            </a:r>
            <a:r>
              <a:rPr lang="en-GB" altLang="en-US" dirty="0" err="1" smtClean="0"/>
              <a:t>llên-ladrad</a:t>
            </a:r>
            <a:endParaRPr lang="en-GB" altLang="en-US" dirty="0" smtClean="0"/>
          </a:p>
          <a:p>
            <a:r>
              <a:rPr lang="en-GB" altLang="en-US" dirty="0" err="1" smtClean="0"/>
              <a:t>Cyfeirnodi’n</a:t>
            </a:r>
            <a:r>
              <a:rPr lang="en-GB" altLang="en-US" dirty="0" smtClean="0"/>
              <a:t> </a:t>
            </a:r>
            <a:r>
              <a:rPr lang="en-GB" altLang="en-US" dirty="0" err="1" smtClean="0"/>
              <a:t>gywir</a:t>
            </a:r>
            <a:endParaRPr lang="en-GB" altLang="en-US" dirty="0" smtClean="0"/>
          </a:p>
          <a:p>
            <a:endParaRPr lang="en-GB" altLang="en-US" dirty="0" smtClean="0"/>
          </a:p>
        </p:txBody>
      </p:sp>
      <p:sp>
        <p:nvSpPr>
          <p:cNvPr id="35843" name="Content Placeholder 2"/>
          <p:cNvSpPr>
            <a:spLocks noGrp="1"/>
          </p:cNvSpPr>
          <p:nvPr>
            <p:ph sz="half" idx="2"/>
          </p:nvPr>
        </p:nvSpPr>
        <p:spPr>
          <a:xfrm>
            <a:off x="6172200" y="2280212"/>
            <a:ext cx="4038600" cy="3726888"/>
          </a:xfrm>
        </p:spPr>
        <p:txBody>
          <a:bodyPr/>
          <a:lstStyle/>
          <a:p>
            <a:r>
              <a:rPr lang="en-GB" altLang="en-US" i="1" dirty="0" smtClean="0"/>
              <a:t>Understanding When to Reference</a:t>
            </a:r>
          </a:p>
          <a:p>
            <a:r>
              <a:rPr lang="en-GB" altLang="en-US" i="1" dirty="0" smtClean="0">
                <a:solidFill>
                  <a:srgbClr val="FFFF00"/>
                </a:solidFill>
              </a:rPr>
              <a:t>Plagiarism Quiz</a:t>
            </a:r>
          </a:p>
          <a:p>
            <a:r>
              <a:rPr lang="en-GB" altLang="en-US" i="1" dirty="0" smtClean="0"/>
              <a:t>Correctly Referencing</a:t>
            </a:r>
          </a:p>
          <a:p>
            <a:endParaRPr lang="en-GB" altLang="en-US" i="1" dirty="0" smtClean="0"/>
          </a:p>
        </p:txBody>
      </p:sp>
      <p:sp>
        <p:nvSpPr>
          <p:cNvPr id="4" name="Title 3"/>
          <p:cNvSpPr>
            <a:spLocks noGrp="1"/>
          </p:cNvSpPr>
          <p:nvPr>
            <p:ph type="title"/>
          </p:nvPr>
        </p:nvSpPr>
        <p:spPr/>
        <p:txBody>
          <a:bodyPr>
            <a:normAutofit/>
          </a:bodyPr>
          <a:lstStyle/>
          <a:p>
            <a:pPr>
              <a:defRPr/>
            </a:pPr>
            <a:r>
              <a:rPr lang="en-GB" i="1" dirty="0" err="1" smtClean="0"/>
              <a:t>Tasgiau</a:t>
            </a:r>
            <a:r>
              <a:rPr lang="en-GB" i="1" dirty="0" smtClean="0"/>
              <a:t/>
            </a:r>
            <a:br>
              <a:rPr lang="en-GB" i="1" dirty="0" smtClean="0"/>
            </a:br>
            <a:r>
              <a:rPr lang="en-GB" i="1" dirty="0" smtClean="0"/>
              <a:t>Tasks</a:t>
            </a:r>
            <a:endParaRPr lang="en-GB" i="1" dirty="0"/>
          </a:p>
        </p:txBody>
      </p:sp>
    </p:spTree>
    <p:extLst>
      <p:ext uri="{BB962C8B-B14F-4D97-AF65-F5344CB8AC3E}">
        <p14:creationId xmlns:p14="http://schemas.microsoft.com/office/powerpoint/2010/main" val="5972427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Detecting Plagiarism</a:t>
            </a:r>
            <a:endParaRPr lang="en-GB" dirty="0"/>
          </a:p>
        </p:txBody>
      </p:sp>
      <p:pic>
        <p:nvPicPr>
          <p:cNvPr id="4" name="Content Placeholder 3"/>
          <p:cNvPicPr>
            <a:picLocks noGrp="1"/>
          </p:cNvPicPr>
          <p:nvPr>
            <p:ph idx="1"/>
          </p:nvPr>
        </p:nvPicPr>
        <p:blipFill rotWithShape="1">
          <a:blip r:embed="rId2"/>
          <a:srcRect l="831" t="10344" r="1784" b="9261"/>
          <a:stretch/>
        </p:blipFill>
        <p:spPr bwMode="auto">
          <a:xfrm>
            <a:off x="646111" y="1992949"/>
            <a:ext cx="9404352" cy="4373628"/>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4140200" y="2247900"/>
            <a:ext cx="2222500" cy="369332"/>
          </a:xfrm>
          <a:prstGeom prst="rect">
            <a:avLst/>
          </a:prstGeom>
          <a:noFill/>
        </p:spPr>
        <p:txBody>
          <a:bodyPr wrap="square" rtlCol="0">
            <a:spAutoFit/>
          </a:bodyPr>
          <a:lstStyle/>
          <a:p>
            <a:endParaRPr lang="en-GB" dirty="0"/>
          </a:p>
        </p:txBody>
      </p:sp>
      <p:sp>
        <p:nvSpPr>
          <p:cNvPr id="6" name="TextBox 5"/>
          <p:cNvSpPr txBox="1"/>
          <p:nvPr/>
        </p:nvSpPr>
        <p:spPr>
          <a:xfrm>
            <a:off x="4140200" y="2247899"/>
            <a:ext cx="2222500"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1524000" y="6489700"/>
            <a:ext cx="3746500" cy="369332"/>
          </a:xfrm>
          <a:prstGeom prst="rect">
            <a:avLst/>
          </a:prstGeom>
          <a:noFill/>
        </p:spPr>
        <p:txBody>
          <a:bodyPr wrap="square" rtlCol="0">
            <a:spAutoFit/>
          </a:bodyPr>
          <a:lstStyle/>
          <a:p>
            <a:r>
              <a:rPr lang="en-GB" dirty="0" smtClean="0"/>
              <a:t>(</a:t>
            </a:r>
            <a:r>
              <a:rPr lang="en-GB" dirty="0" err="1" smtClean="0"/>
              <a:t>Turnitin</a:t>
            </a:r>
            <a:r>
              <a:rPr lang="en-GB" dirty="0" smtClean="0"/>
              <a:t>, 2015)</a:t>
            </a:r>
            <a:endParaRPr lang="en-GB" dirty="0"/>
          </a:p>
        </p:txBody>
      </p:sp>
    </p:spTree>
    <p:extLst>
      <p:ext uri="{BB962C8B-B14F-4D97-AF65-F5344CB8AC3E}">
        <p14:creationId xmlns:p14="http://schemas.microsoft.com/office/powerpoint/2010/main" val="17850448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122368"/>
          </a:xfrm>
        </p:spPr>
        <p:txBody>
          <a:bodyPr/>
          <a:lstStyle/>
          <a:p>
            <a:r>
              <a:rPr lang="en-GB" dirty="0" smtClean="0"/>
              <a:t>Detecting Plagiarism</a:t>
            </a:r>
            <a:endParaRPr lang="en-GB" dirty="0"/>
          </a:p>
        </p:txBody>
      </p:sp>
      <p:pic>
        <p:nvPicPr>
          <p:cNvPr id="4" name="Content Placeholder 3"/>
          <p:cNvPicPr>
            <a:picLocks noGrp="1" noChangeAspect="1"/>
          </p:cNvPicPr>
          <p:nvPr>
            <p:ph idx="1"/>
          </p:nvPr>
        </p:nvPicPr>
        <p:blipFill rotWithShape="1">
          <a:blip r:embed="rId2"/>
          <a:srcRect t="10405" r="1861" b="5751"/>
          <a:stretch/>
        </p:blipFill>
        <p:spPr>
          <a:xfrm>
            <a:off x="443541" y="1676400"/>
            <a:ext cx="9809862" cy="4711986"/>
          </a:xfrm>
          <a:prstGeom prst="rect">
            <a:avLst/>
          </a:prstGeom>
        </p:spPr>
      </p:pic>
      <p:sp>
        <p:nvSpPr>
          <p:cNvPr id="6" name="TextBox 5"/>
          <p:cNvSpPr txBox="1"/>
          <p:nvPr/>
        </p:nvSpPr>
        <p:spPr>
          <a:xfrm>
            <a:off x="4046722" y="1999258"/>
            <a:ext cx="2603500"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1524000" y="6489700"/>
            <a:ext cx="3746500" cy="369332"/>
          </a:xfrm>
          <a:prstGeom prst="rect">
            <a:avLst/>
          </a:prstGeom>
          <a:noFill/>
        </p:spPr>
        <p:txBody>
          <a:bodyPr wrap="square" rtlCol="0">
            <a:spAutoFit/>
          </a:bodyPr>
          <a:lstStyle/>
          <a:p>
            <a:r>
              <a:rPr lang="en-GB" dirty="0" smtClean="0"/>
              <a:t>(</a:t>
            </a:r>
            <a:r>
              <a:rPr lang="en-GB" dirty="0" err="1" smtClean="0"/>
              <a:t>Turnitin</a:t>
            </a:r>
            <a:r>
              <a:rPr lang="en-GB" dirty="0" smtClean="0"/>
              <a:t>, 2015)</a:t>
            </a:r>
            <a:endParaRPr lang="en-GB" dirty="0"/>
          </a:p>
        </p:txBody>
      </p:sp>
    </p:spTree>
    <p:extLst>
      <p:ext uri="{BB962C8B-B14F-4D97-AF65-F5344CB8AC3E}">
        <p14:creationId xmlns:p14="http://schemas.microsoft.com/office/powerpoint/2010/main" val="26907311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7786" y="-6035129"/>
            <a:ext cx="12054214" cy="4939814"/>
          </a:xfrm>
          <a:prstGeom prst="rect">
            <a:avLst/>
          </a:prstGeom>
        </p:spPr>
        <p:txBody>
          <a:bodyPr wrap="square">
            <a:spAutoFit/>
          </a:bodyPr>
          <a:lstStyle/>
          <a:p>
            <a:r>
              <a:rPr lang="en-GB" sz="1100" dirty="0"/>
              <a:t>Allegation of Unfair Practice</a:t>
            </a:r>
          </a:p>
          <a:p>
            <a:r>
              <a:rPr lang="en-GB" sz="1100" dirty="0"/>
              <a:t> </a:t>
            </a:r>
          </a:p>
          <a:p>
            <a:r>
              <a:rPr lang="en-GB" sz="1100" dirty="0"/>
              <a:t>I am writing to inform you that the School of Social Justice and Inclusion has detected potential unfair practice in work which you submitted for the following module:</a:t>
            </a:r>
          </a:p>
          <a:p>
            <a:r>
              <a:rPr lang="en-GB" sz="1100" dirty="0"/>
              <a:t> </a:t>
            </a:r>
          </a:p>
          <a:p>
            <a:r>
              <a:rPr lang="en-GB" sz="1100" dirty="0"/>
              <a:t>·         SJSI4017 Landscape of Social Inclusion, Component 1</a:t>
            </a:r>
          </a:p>
          <a:p>
            <a:r>
              <a:rPr lang="en-GB" sz="1100" dirty="0"/>
              <a:t> </a:t>
            </a:r>
          </a:p>
          <a:p>
            <a:r>
              <a:rPr lang="en-GB" sz="1100" dirty="0"/>
              <a:t>According to our records this allegation would represent a Second offence if substantiated.</a:t>
            </a:r>
          </a:p>
          <a:p>
            <a:r>
              <a:rPr lang="en-GB" sz="1100" dirty="0"/>
              <a:t> </a:t>
            </a:r>
          </a:p>
          <a:p>
            <a:r>
              <a:rPr lang="en-GB" sz="1100" dirty="0"/>
              <a:t>A copy of the Unfair Practice Investigation Form (Appendix GA6) relating to this allegation along with a copy of the evidence submitted by the School is enclosed. A copy of the University’s Unfair Practice Procedure and the Unfair Practice Guidelines and Penalties (Appendix GA8) is also enclosed for information.</a:t>
            </a:r>
          </a:p>
          <a:p>
            <a:r>
              <a:rPr lang="en-GB" sz="1100" dirty="0"/>
              <a:t> </a:t>
            </a:r>
          </a:p>
          <a:p>
            <a:r>
              <a:rPr lang="en-GB" sz="1100" dirty="0"/>
              <a:t>You are required to respond to this allegation of unfair practice within 5 clear working days of the date of this communication by completing the relevant section of the Unfair Practice Investigation Form, and returning the form to the Academic Office (Ref: Unfair Practice), University of Wales: Trinity Saint David, College Road, Carmarthen, SA31 3EP  (or email to aocases@uwtsd.ac.uk). If you fail to respond by 24 August 2016, it will be understood that you have accepted the allegation of unfair practice.</a:t>
            </a:r>
          </a:p>
          <a:p>
            <a:r>
              <a:rPr lang="en-GB" sz="1100" dirty="0"/>
              <a:t> </a:t>
            </a:r>
          </a:p>
          <a:p>
            <a:r>
              <a:rPr lang="en-GB" sz="1100" dirty="0"/>
              <a:t>If you accept the allegation of unfair practice, then the following penalty as indicated by the Unfair Practice Guidelines and Penalties (Appendix GA8) will be applied:</a:t>
            </a:r>
          </a:p>
          <a:p>
            <a:r>
              <a:rPr lang="en-GB" sz="1100" dirty="0"/>
              <a:t> </a:t>
            </a:r>
          </a:p>
          <a:p>
            <a:r>
              <a:rPr lang="en-GB" sz="1100" dirty="0"/>
              <a:t>The component will be awarded mark of 0% (fail).</a:t>
            </a:r>
          </a:p>
          <a:p>
            <a:r>
              <a:rPr lang="en-GB" sz="1100" dirty="0"/>
              <a:t> </a:t>
            </a:r>
          </a:p>
          <a:p>
            <a:r>
              <a:rPr lang="en-GB" sz="1100" dirty="0"/>
              <a:t>You will receive confirmation of the penalty applied within 5 working days of your acceptance of the allegation.</a:t>
            </a:r>
          </a:p>
          <a:p>
            <a:r>
              <a:rPr lang="en-GB" sz="1100" dirty="0"/>
              <a:t> </a:t>
            </a:r>
          </a:p>
          <a:p>
            <a:r>
              <a:rPr lang="en-GB" sz="1100" dirty="0"/>
              <a:t>If you deny the allegation of unfair practice, a Panel of Inquiry will be established, as outlined in section 13.8.5 of the enclosed Unfair Practice Procedures. You will be given the opportunity to appear before that Panel of Inquiry and present your case. If the Panel of Inquiry finds that the allegation is not substantiated, your work will be marked in the normal way.  If the Panel of Inquiry finds that that the allegation is substantiated, then the appropriate penalty as indicated by the Unfair Practice Guidelines and Penalties (Appendix GA8) will be applied.</a:t>
            </a:r>
          </a:p>
          <a:p>
            <a:r>
              <a:rPr lang="en-GB" sz="1100" dirty="0"/>
              <a:t> </a:t>
            </a:r>
          </a:p>
          <a:p>
            <a:r>
              <a:rPr lang="en-GB" sz="1100" dirty="0"/>
              <a:t>If you require any further information please do not hesitate to contact your Programme Director or the Academic Office.</a:t>
            </a:r>
          </a:p>
          <a:p>
            <a:r>
              <a:rPr lang="en-GB" dirty="0"/>
              <a:t> </a:t>
            </a:r>
          </a:p>
        </p:txBody>
      </p:sp>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137786" y="100208"/>
            <a:ext cx="11674258" cy="6148191"/>
          </a:xfrm>
        </p:spPr>
        <p:txBody>
          <a:bodyPr>
            <a:normAutofit fontScale="70000" lnSpcReduction="20000"/>
          </a:bodyPr>
          <a:lstStyle/>
          <a:p>
            <a:pPr marL="0" indent="0">
              <a:buNone/>
            </a:pPr>
            <a:r>
              <a:rPr lang="en-GB" dirty="0"/>
              <a:t>Allegation of Unfair Practice</a:t>
            </a:r>
          </a:p>
          <a:p>
            <a:pPr marL="0" indent="0">
              <a:buNone/>
            </a:pPr>
            <a:r>
              <a:rPr lang="en-GB" dirty="0"/>
              <a:t> </a:t>
            </a:r>
          </a:p>
          <a:p>
            <a:pPr marL="0" indent="0">
              <a:buNone/>
            </a:pPr>
            <a:r>
              <a:rPr lang="en-GB" dirty="0"/>
              <a:t>I am writing to inform you that the School of Social Justice and Inclusion has detected potential unfair practice in work which you submitted for the following module</a:t>
            </a:r>
            <a:r>
              <a:rPr lang="en-GB" dirty="0" smtClean="0"/>
              <a:t>:</a:t>
            </a:r>
            <a:endParaRPr lang="en-GB" dirty="0"/>
          </a:p>
          <a:p>
            <a:pPr marL="0" indent="0">
              <a:buNone/>
            </a:pPr>
            <a:r>
              <a:rPr lang="en-GB" dirty="0"/>
              <a:t>·         SJSI4017 Landscape of Social Inclusion, Component </a:t>
            </a:r>
            <a:r>
              <a:rPr lang="en-GB" dirty="0" smtClean="0"/>
              <a:t>1</a:t>
            </a:r>
            <a:endParaRPr lang="en-GB" dirty="0"/>
          </a:p>
          <a:p>
            <a:pPr marL="0" indent="0">
              <a:buNone/>
            </a:pPr>
            <a:r>
              <a:rPr lang="en-GB" dirty="0"/>
              <a:t>According to our records this allegation would represent a Second offence if substantiated</a:t>
            </a:r>
            <a:r>
              <a:rPr lang="en-GB" dirty="0" smtClean="0"/>
              <a:t>.</a:t>
            </a:r>
            <a:endParaRPr lang="en-GB" dirty="0"/>
          </a:p>
          <a:p>
            <a:pPr marL="0" indent="0">
              <a:buNone/>
            </a:pPr>
            <a:r>
              <a:rPr lang="en-GB" dirty="0"/>
              <a:t>A copy of the Unfair Practice Investigation Form (Appendix GA6) relating to this allegation along with a copy of the evidence submitted by the School is enclosed. A copy of the University’s Unfair Practice Procedure and the Unfair Practice Guidelines and Penalties (Appendix GA8) is also enclosed for information</a:t>
            </a:r>
            <a:r>
              <a:rPr lang="en-GB" dirty="0" smtClean="0"/>
              <a:t>.</a:t>
            </a:r>
            <a:endParaRPr lang="en-GB" dirty="0"/>
          </a:p>
          <a:p>
            <a:pPr marL="0" indent="0">
              <a:buNone/>
            </a:pPr>
            <a:r>
              <a:rPr lang="en-GB" dirty="0"/>
              <a:t>You are required to respond to this allegation of unfair practice within 5 clear working days of the date of this communication by completing the relevant section of the Unfair Practice Investigation Form, and returning the form to the Academic Office (Ref: Unfair Practice), University of Wales: Trinity Saint David, College Road, Carmarthen, SA31 3EP  (or email to aocases@uwtsd.ac.uk). If you fail to respond by 24 August 2016, it will be understood that you have accepted the allegation of unfair practice</a:t>
            </a:r>
            <a:r>
              <a:rPr lang="en-GB" dirty="0" smtClean="0"/>
              <a:t>.</a:t>
            </a:r>
            <a:endParaRPr lang="en-GB" dirty="0"/>
          </a:p>
          <a:p>
            <a:pPr marL="0" indent="0">
              <a:buNone/>
            </a:pPr>
            <a:r>
              <a:rPr lang="en-GB" dirty="0"/>
              <a:t>If you accept the allegation of unfair practice, then the following penalty as indicated by the Unfair Practice Guidelines and Penalties (Appendix GA8) will be applied</a:t>
            </a:r>
            <a:r>
              <a:rPr lang="en-GB" dirty="0" smtClean="0"/>
              <a:t>:</a:t>
            </a:r>
            <a:endParaRPr lang="en-GB" dirty="0"/>
          </a:p>
          <a:p>
            <a:pPr marL="0" indent="0">
              <a:buNone/>
            </a:pPr>
            <a:r>
              <a:rPr lang="en-GB" dirty="0"/>
              <a:t>The component will be awarded mark of 0% (fail</a:t>
            </a:r>
            <a:r>
              <a:rPr lang="en-GB" dirty="0" smtClean="0"/>
              <a:t>).</a:t>
            </a:r>
            <a:endParaRPr lang="en-GB" dirty="0"/>
          </a:p>
          <a:p>
            <a:pPr marL="0" indent="0">
              <a:buNone/>
            </a:pPr>
            <a:r>
              <a:rPr lang="en-GB" dirty="0"/>
              <a:t>You will receive confirmation of the penalty applied within 5 working days of your acceptance of the allegation</a:t>
            </a:r>
            <a:r>
              <a:rPr lang="en-GB" dirty="0" smtClean="0"/>
              <a:t>.</a:t>
            </a:r>
            <a:endParaRPr lang="en-GB" dirty="0"/>
          </a:p>
          <a:p>
            <a:pPr marL="0" indent="0">
              <a:buNone/>
            </a:pPr>
            <a:r>
              <a:rPr lang="en-GB" dirty="0"/>
              <a:t>If you deny the allegation of unfair practice, a Panel of Inquiry will be established, as outlined in section 13.8.5 of the enclosed Unfair Practice Procedures. You will be given the opportunity to appear before that Panel of Inquiry and present your case. If the Panel of Inquiry finds that the allegation is not substantiated, your work will be marked in the normal way.  If the Panel of Inquiry finds that that the allegation is substantiated, then the appropriate penalty as indicated by the Unfair Practice Guidelines and Penalties (Appendix GA8) will be applied.</a:t>
            </a:r>
          </a:p>
          <a:p>
            <a:pPr marL="0" indent="0">
              <a:buNone/>
            </a:pPr>
            <a:r>
              <a:rPr lang="en-GB" dirty="0"/>
              <a:t> </a:t>
            </a:r>
          </a:p>
          <a:p>
            <a:pPr marL="0" indent="0">
              <a:buNone/>
            </a:pPr>
            <a:r>
              <a:rPr lang="en-GB" dirty="0"/>
              <a:t>If you require any further information please do not hesitate to contact your Programme Director or the Academic Office.</a:t>
            </a:r>
          </a:p>
          <a:p>
            <a:pPr marL="0" indent="0">
              <a:buNone/>
            </a:pPr>
            <a:r>
              <a:rPr lang="en-GB" dirty="0"/>
              <a:t> </a:t>
            </a:r>
          </a:p>
        </p:txBody>
      </p:sp>
    </p:spTree>
    <p:extLst>
      <p:ext uri="{BB962C8B-B14F-4D97-AF65-F5344CB8AC3E}">
        <p14:creationId xmlns:p14="http://schemas.microsoft.com/office/powerpoint/2010/main" val="30495494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i="1" dirty="0" smtClean="0"/>
              <a:t>Avoiding Plagiarism</a:t>
            </a:r>
          </a:p>
        </p:txBody>
      </p:sp>
      <p:sp>
        <p:nvSpPr>
          <p:cNvPr id="5" name="Content Placeholder 4"/>
          <p:cNvSpPr>
            <a:spLocks noGrp="1"/>
          </p:cNvSpPr>
          <p:nvPr>
            <p:ph idx="1"/>
          </p:nvPr>
        </p:nvSpPr>
        <p:spPr/>
        <p:txBody>
          <a:bodyPr>
            <a:normAutofit fontScale="92500" lnSpcReduction="20000"/>
          </a:bodyPr>
          <a:lstStyle/>
          <a:p>
            <a:pPr marL="109728" indent="0">
              <a:buNone/>
              <a:defRPr/>
            </a:pPr>
            <a:r>
              <a:rPr lang="en-US" i="1" dirty="0" smtClean="0"/>
              <a:t>What can I ‘read’?</a:t>
            </a:r>
          </a:p>
          <a:p>
            <a:pPr marL="365760" indent="-256032">
              <a:buFont typeface="Wingdings 3"/>
              <a:buChar char=""/>
              <a:defRPr/>
            </a:pPr>
            <a:r>
              <a:rPr lang="en-US" i="1" dirty="0" smtClean="0"/>
              <a:t>Books</a:t>
            </a:r>
          </a:p>
          <a:p>
            <a:pPr marL="365760" indent="-256032">
              <a:buFont typeface="Wingdings 3"/>
              <a:buChar char=""/>
              <a:defRPr/>
            </a:pPr>
            <a:r>
              <a:rPr lang="en-US" i="1" dirty="0" smtClean="0"/>
              <a:t>Journals</a:t>
            </a:r>
          </a:p>
          <a:p>
            <a:pPr marL="365760" indent="-256032">
              <a:buFont typeface="Wingdings 3"/>
              <a:buChar char=""/>
              <a:defRPr/>
            </a:pPr>
            <a:r>
              <a:rPr lang="en-US" i="1" dirty="0" smtClean="0"/>
              <a:t>Government publications</a:t>
            </a:r>
          </a:p>
          <a:p>
            <a:pPr marL="365760" indent="-256032">
              <a:buFont typeface="Wingdings 3"/>
              <a:buChar char=""/>
              <a:defRPr/>
            </a:pPr>
            <a:r>
              <a:rPr lang="en-US" i="1" dirty="0" smtClean="0"/>
              <a:t>The internet</a:t>
            </a:r>
          </a:p>
          <a:p>
            <a:pPr marL="365760" indent="-256032">
              <a:buFont typeface="Wingdings 3"/>
              <a:buChar char=""/>
              <a:defRPr/>
            </a:pPr>
            <a:r>
              <a:rPr lang="en-US" i="1" dirty="0" smtClean="0"/>
              <a:t>E-mails</a:t>
            </a:r>
          </a:p>
          <a:p>
            <a:pPr marL="365760" indent="-256032">
              <a:buFont typeface="Wingdings 3"/>
              <a:buChar char=""/>
              <a:defRPr/>
            </a:pPr>
            <a:r>
              <a:rPr lang="en-US" i="1" dirty="0" smtClean="0"/>
              <a:t>Reports (e.g. UN, WG, NICE)</a:t>
            </a:r>
          </a:p>
          <a:p>
            <a:pPr marL="365760" indent="-256032">
              <a:buFont typeface="Wingdings 3"/>
              <a:buChar char=""/>
              <a:defRPr/>
            </a:pPr>
            <a:r>
              <a:rPr lang="en-US" i="1" dirty="0" smtClean="0"/>
              <a:t>T.V. </a:t>
            </a:r>
            <a:r>
              <a:rPr lang="en-US" i="1" dirty="0" err="1" smtClean="0"/>
              <a:t>programmes</a:t>
            </a:r>
            <a:r>
              <a:rPr lang="en-US" i="1" dirty="0" smtClean="0"/>
              <a:t>, songs, poems, social media content to a limited amount </a:t>
            </a:r>
          </a:p>
          <a:p>
            <a:pPr marL="365760" indent="-256032">
              <a:buFont typeface="Wingdings 3"/>
              <a:buChar char=""/>
              <a:defRPr/>
            </a:pPr>
            <a:endParaRPr lang="en-US" i="1" dirty="0" smtClean="0"/>
          </a:p>
          <a:p>
            <a:pPr marL="365760" indent="-256032">
              <a:buFont typeface="Wingdings 3"/>
              <a:buChar char=""/>
              <a:defRPr/>
            </a:pPr>
            <a:endParaRPr lang="en-US" i="1" dirty="0" smtClean="0"/>
          </a:p>
          <a:p>
            <a:pPr marL="365760" indent="-256032">
              <a:buFont typeface="Wingdings 3"/>
              <a:buChar char=""/>
              <a:defRPr/>
            </a:pPr>
            <a:r>
              <a:rPr lang="en-US" i="1" dirty="0" smtClean="0"/>
              <a:t>REFERENCE THESE TO AVOID PLAGIARISM</a:t>
            </a:r>
          </a:p>
        </p:txBody>
      </p:sp>
    </p:spTree>
    <p:extLst>
      <p:ext uri="{BB962C8B-B14F-4D97-AF65-F5344CB8AC3E}">
        <p14:creationId xmlns:p14="http://schemas.microsoft.com/office/powerpoint/2010/main" val="37413233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Avoiding Plagiarism</a:t>
            </a:r>
          </a:p>
        </p:txBody>
      </p:sp>
      <p:sp>
        <p:nvSpPr>
          <p:cNvPr id="11267" name="Content Placeholder 3"/>
          <p:cNvSpPr>
            <a:spLocks noGrp="1"/>
          </p:cNvSpPr>
          <p:nvPr>
            <p:ph idx="1"/>
          </p:nvPr>
        </p:nvSpPr>
        <p:spPr/>
        <p:txBody>
          <a:bodyPr>
            <a:normAutofit/>
          </a:bodyPr>
          <a:lstStyle/>
          <a:p>
            <a:pPr marL="365760" indent="-256032">
              <a:buFont typeface="Wingdings 3"/>
              <a:buChar char=""/>
              <a:defRPr/>
            </a:pPr>
            <a:r>
              <a:rPr lang="en-US" i="1" dirty="0" smtClean="0"/>
              <a:t>Whilst preparing for an assignment</a:t>
            </a:r>
          </a:p>
          <a:p>
            <a:pPr marL="365760" indent="-256032">
              <a:buFont typeface="Wingdings 3"/>
              <a:buChar char=""/>
              <a:defRPr/>
            </a:pPr>
            <a:endParaRPr lang="en-US" i="1" dirty="0" smtClean="0"/>
          </a:p>
          <a:p>
            <a:pPr marL="365760" indent="-256032">
              <a:buFont typeface="Wingdings 3"/>
              <a:buChar char=""/>
              <a:defRPr/>
            </a:pPr>
            <a:r>
              <a:rPr lang="en-US" i="1" dirty="0" smtClean="0"/>
              <a:t>IMPORTANT- WRITE</a:t>
            </a:r>
          </a:p>
          <a:p>
            <a:pPr marL="365760" indent="-256032">
              <a:buFont typeface="Wingdings 3"/>
              <a:buChar char=""/>
              <a:defRPr/>
            </a:pPr>
            <a:endParaRPr lang="en-US" i="1" dirty="0" smtClean="0"/>
          </a:p>
          <a:p>
            <a:pPr marL="365760" indent="-256032">
              <a:buFont typeface="Wingdings 3"/>
              <a:buChar char=""/>
              <a:defRPr/>
            </a:pPr>
            <a:r>
              <a:rPr lang="en-US" i="1" dirty="0" smtClean="0"/>
              <a:t>Who said this?</a:t>
            </a:r>
          </a:p>
          <a:p>
            <a:pPr marL="365760" indent="-256032">
              <a:buFont typeface="Wingdings 3"/>
              <a:buChar char=""/>
              <a:defRPr/>
            </a:pPr>
            <a:r>
              <a:rPr lang="en-US" i="1" dirty="0" smtClean="0"/>
              <a:t>What are they saying?</a:t>
            </a:r>
          </a:p>
          <a:p>
            <a:pPr marL="365760" indent="-256032">
              <a:buFont typeface="Wingdings 3"/>
              <a:buChar char=""/>
              <a:defRPr/>
            </a:pPr>
            <a:r>
              <a:rPr lang="en-US" i="1" dirty="0" smtClean="0"/>
              <a:t>Where have they said it?</a:t>
            </a:r>
          </a:p>
        </p:txBody>
      </p:sp>
    </p:spTree>
    <p:extLst>
      <p:ext uri="{BB962C8B-B14F-4D97-AF65-F5344CB8AC3E}">
        <p14:creationId xmlns:p14="http://schemas.microsoft.com/office/powerpoint/2010/main" val="20751991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err="1" smtClean="0"/>
              <a:t>Osgoi</a:t>
            </a:r>
            <a:r>
              <a:rPr lang="en-US" dirty="0" smtClean="0"/>
              <a:t> </a:t>
            </a:r>
            <a:r>
              <a:rPr lang="en-US" dirty="0" err="1" smtClean="0"/>
              <a:t>Llên</a:t>
            </a:r>
            <a:r>
              <a:rPr lang="en-US" dirty="0" smtClean="0"/>
              <a:t> </a:t>
            </a:r>
            <a:r>
              <a:rPr lang="en-US" dirty="0" err="1" smtClean="0"/>
              <a:t>Ladrad</a:t>
            </a:r>
            <a:r>
              <a:rPr lang="en-US" dirty="0" smtClean="0"/>
              <a:t/>
            </a:r>
            <a:br>
              <a:rPr lang="en-US" dirty="0" smtClean="0"/>
            </a:br>
            <a:r>
              <a:rPr lang="en-US" i="1" dirty="0" smtClean="0"/>
              <a:t>Avoiding Plagiarism</a:t>
            </a:r>
          </a:p>
        </p:txBody>
      </p:sp>
      <p:sp>
        <p:nvSpPr>
          <p:cNvPr id="12291" name="Content Placeholder 8"/>
          <p:cNvSpPr>
            <a:spLocks noGrp="1"/>
          </p:cNvSpPr>
          <p:nvPr>
            <p:ph idx="1"/>
          </p:nvPr>
        </p:nvSpPr>
        <p:spPr/>
        <p:txBody>
          <a:bodyPr/>
          <a:lstStyle/>
          <a:p>
            <a:pPr eaLnBrk="1" hangingPunct="1"/>
            <a:r>
              <a:rPr lang="en-US" altLang="en-US" i="1" dirty="0" smtClean="0"/>
              <a:t>Always reference your work</a:t>
            </a:r>
          </a:p>
          <a:p>
            <a:pPr eaLnBrk="1" hangingPunct="1"/>
            <a:r>
              <a:rPr lang="en-US" altLang="en-US" i="1" dirty="0" smtClean="0"/>
              <a:t>Remember to include REFERENCES</a:t>
            </a:r>
          </a:p>
          <a:p>
            <a:pPr eaLnBrk="1" hangingPunct="1"/>
            <a:r>
              <a:rPr lang="en-US" altLang="en-US" i="1" dirty="0" smtClean="0"/>
              <a:t>Use ORIGINAL ideas</a:t>
            </a:r>
          </a:p>
          <a:p>
            <a:pPr eaLnBrk="1" hangingPunct="1"/>
            <a:r>
              <a:rPr lang="en-US" altLang="en-US" i="1" dirty="0" smtClean="0"/>
              <a:t>Use </a:t>
            </a:r>
            <a:r>
              <a:rPr lang="en-US" altLang="en-US" i="1" dirty="0" err="1" smtClean="0"/>
              <a:t>Turnitin</a:t>
            </a:r>
            <a:endParaRPr lang="en-US" altLang="en-US" i="1" dirty="0" smtClean="0"/>
          </a:p>
        </p:txBody>
      </p:sp>
      <p:pic>
        <p:nvPicPr>
          <p:cNvPr id="12293"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64363" y="4260850"/>
            <a:ext cx="1739900" cy="166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65496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015924" y="1990425"/>
            <a:ext cx="4038600" cy="4525962"/>
          </a:xfrm>
        </p:spPr>
        <p:txBody>
          <a:bodyPr>
            <a:normAutofit/>
          </a:bodyPr>
          <a:lstStyle/>
          <a:p>
            <a:pPr marL="365760" indent="-256032">
              <a:buFont typeface="Wingdings 3"/>
              <a:buChar char=""/>
              <a:defRPr/>
            </a:pPr>
            <a:r>
              <a:rPr lang="en-US" dirty="0" err="1" smtClean="0"/>
              <a:t>Mewn</a:t>
            </a:r>
            <a:r>
              <a:rPr lang="en-US" dirty="0" smtClean="0"/>
              <a:t> </a:t>
            </a:r>
            <a:r>
              <a:rPr lang="en-US" dirty="0" err="1" smtClean="0"/>
              <a:t>ysgrifennu</a:t>
            </a:r>
            <a:r>
              <a:rPr lang="en-US" dirty="0" smtClean="0"/>
              <a:t> </a:t>
            </a:r>
            <a:r>
              <a:rPr lang="en-US" dirty="0" err="1" smtClean="0"/>
              <a:t>academaidd</a:t>
            </a:r>
            <a:r>
              <a:rPr lang="en-US" dirty="0" smtClean="0"/>
              <a:t> </a:t>
            </a:r>
            <a:r>
              <a:rPr lang="en-US" dirty="0" err="1" smtClean="0"/>
              <a:t>mae’n</a:t>
            </a:r>
            <a:r>
              <a:rPr lang="en-US" dirty="0" smtClean="0"/>
              <a:t> </a:t>
            </a:r>
            <a:r>
              <a:rPr lang="en-US" dirty="0" err="1" smtClean="0"/>
              <a:t>hanfodol</a:t>
            </a:r>
            <a:r>
              <a:rPr lang="en-US" dirty="0" smtClean="0"/>
              <a:t> </a:t>
            </a:r>
            <a:r>
              <a:rPr lang="en-US" dirty="0" err="1" smtClean="0"/>
              <a:t>eich</a:t>
            </a:r>
            <a:r>
              <a:rPr lang="en-US" dirty="0" smtClean="0"/>
              <a:t> bod </a:t>
            </a:r>
            <a:r>
              <a:rPr lang="en-US" dirty="0" err="1" smtClean="0"/>
              <a:t>yn</a:t>
            </a:r>
            <a:r>
              <a:rPr lang="en-US" dirty="0" smtClean="0"/>
              <a:t> </a:t>
            </a:r>
            <a:r>
              <a:rPr lang="en-US" dirty="0" err="1" smtClean="0"/>
              <a:t>gwneud</a:t>
            </a:r>
            <a:r>
              <a:rPr lang="en-US" dirty="0" smtClean="0"/>
              <a:t> </a:t>
            </a:r>
            <a:r>
              <a:rPr lang="en-US" dirty="0" err="1" smtClean="0"/>
              <a:t>yn</a:t>
            </a:r>
            <a:r>
              <a:rPr lang="en-US" dirty="0" smtClean="0"/>
              <a:t> </a:t>
            </a:r>
            <a:r>
              <a:rPr lang="en-US" dirty="0" err="1" smtClean="0"/>
              <a:t>eglur</a:t>
            </a:r>
            <a:r>
              <a:rPr lang="en-US" dirty="0" smtClean="0"/>
              <a:t> </a:t>
            </a:r>
            <a:r>
              <a:rPr lang="en-US" dirty="0" err="1" smtClean="0"/>
              <a:t>beth</a:t>
            </a:r>
            <a:r>
              <a:rPr lang="en-US" dirty="0" smtClean="0"/>
              <a:t> </a:t>
            </a:r>
            <a:r>
              <a:rPr lang="en-US" dirty="0" err="1" smtClean="0"/>
              <a:t>yw</a:t>
            </a:r>
            <a:r>
              <a:rPr lang="en-US" dirty="0" smtClean="0"/>
              <a:t> </a:t>
            </a:r>
            <a:r>
              <a:rPr lang="en-US" dirty="0" err="1" smtClean="0"/>
              <a:t>eich</a:t>
            </a:r>
            <a:r>
              <a:rPr lang="en-US" dirty="0" smtClean="0"/>
              <a:t> </a:t>
            </a:r>
            <a:r>
              <a:rPr lang="en-US" dirty="0" err="1" smtClean="0"/>
              <a:t>safbwyntiau</a:t>
            </a:r>
            <a:r>
              <a:rPr lang="en-US" dirty="0" smtClean="0"/>
              <a:t> chi a </a:t>
            </a:r>
            <a:r>
              <a:rPr lang="en-US" dirty="0" err="1" smtClean="0"/>
              <a:t>beth</a:t>
            </a:r>
            <a:r>
              <a:rPr lang="en-US" dirty="0" smtClean="0"/>
              <a:t> </a:t>
            </a:r>
            <a:r>
              <a:rPr lang="en-US" dirty="0" err="1" smtClean="0"/>
              <a:t>yw</a:t>
            </a:r>
            <a:r>
              <a:rPr lang="en-US" dirty="0" smtClean="0"/>
              <a:t> </a:t>
            </a:r>
            <a:r>
              <a:rPr lang="en-US" dirty="0" err="1" smtClean="0"/>
              <a:t>syniadau</a:t>
            </a:r>
            <a:r>
              <a:rPr lang="en-US" dirty="0" smtClean="0"/>
              <a:t> </a:t>
            </a:r>
            <a:r>
              <a:rPr lang="en-US" dirty="0" err="1" smtClean="0"/>
              <a:t>pobl</a:t>
            </a:r>
            <a:r>
              <a:rPr lang="en-US" dirty="0" smtClean="0"/>
              <a:t> </a:t>
            </a:r>
            <a:r>
              <a:rPr lang="en-US" dirty="0" err="1" smtClean="0"/>
              <a:t>eraill</a:t>
            </a:r>
            <a:endParaRPr lang="en-US" dirty="0" smtClean="0"/>
          </a:p>
          <a:p>
            <a:pPr marL="365760" indent="-256032">
              <a:buFont typeface="Wingdings 3"/>
              <a:buChar char=""/>
              <a:defRPr/>
            </a:pPr>
            <a:r>
              <a:rPr lang="en-US" dirty="0" smtClean="0"/>
              <a:t>Mae ‘</a:t>
            </a:r>
            <a:r>
              <a:rPr lang="en-US" dirty="0" err="1" smtClean="0"/>
              <a:t>cyfeirnodi</a:t>
            </a:r>
            <a:r>
              <a:rPr lang="en-US" dirty="0" smtClean="0"/>
              <a:t>’ </a:t>
            </a:r>
            <a:r>
              <a:rPr lang="en-US" dirty="0" err="1" smtClean="0"/>
              <a:t>neu</a:t>
            </a:r>
            <a:r>
              <a:rPr lang="en-US" dirty="0" smtClean="0"/>
              <a:t> ‘</a:t>
            </a:r>
            <a:r>
              <a:rPr lang="en-US" dirty="0" err="1" smtClean="0"/>
              <a:t>ddyfynnu</a:t>
            </a:r>
            <a:r>
              <a:rPr lang="en-US" dirty="0" smtClean="0"/>
              <a:t>’ </a:t>
            </a:r>
            <a:r>
              <a:rPr lang="en-US" dirty="0" err="1" smtClean="0"/>
              <a:t>yn</a:t>
            </a:r>
            <a:r>
              <a:rPr lang="en-US" dirty="0" smtClean="0"/>
              <a:t> </a:t>
            </a:r>
            <a:r>
              <a:rPr lang="en-US" dirty="0" err="1" smtClean="0"/>
              <a:t>golygu</a:t>
            </a:r>
            <a:r>
              <a:rPr lang="en-US" dirty="0" smtClean="0"/>
              <a:t> </a:t>
            </a:r>
            <a:r>
              <a:rPr lang="en-US" dirty="0" err="1" smtClean="0"/>
              <a:t>eich</a:t>
            </a:r>
            <a:r>
              <a:rPr lang="en-US" dirty="0" smtClean="0"/>
              <a:t> bod </a:t>
            </a:r>
            <a:r>
              <a:rPr lang="en-US" dirty="0" err="1" smtClean="0"/>
              <a:t>yn</a:t>
            </a:r>
            <a:r>
              <a:rPr lang="en-US" dirty="0" smtClean="0"/>
              <a:t> </a:t>
            </a:r>
            <a:r>
              <a:rPr lang="en-US" dirty="0" err="1" smtClean="0"/>
              <a:t>dangos</a:t>
            </a:r>
            <a:r>
              <a:rPr lang="en-US" dirty="0" smtClean="0"/>
              <a:t> o </a:t>
            </a:r>
            <a:r>
              <a:rPr lang="en-US" dirty="0" err="1" smtClean="0"/>
              <a:t>ble</a:t>
            </a:r>
            <a:r>
              <a:rPr lang="en-US" dirty="0" smtClean="0"/>
              <a:t> </a:t>
            </a:r>
            <a:r>
              <a:rPr lang="en-US" dirty="0" err="1" smtClean="0"/>
              <a:t>cawsoch</a:t>
            </a:r>
            <a:r>
              <a:rPr lang="en-US" dirty="0" smtClean="0"/>
              <a:t> </a:t>
            </a:r>
            <a:r>
              <a:rPr lang="en-US" dirty="0" err="1" smtClean="0"/>
              <a:t>eich</a:t>
            </a:r>
            <a:r>
              <a:rPr lang="en-US" dirty="0" smtClean="0"/>
              <a:t> </a:t>
            </a:r>
            <a:r>
              <a:rPr lang="en-US" dirty="0" err="1" smtClean="0"/>
              <a:t>syniadau</a:t>
            </a:r>
            <a:r>
              <a:rPr lang="en-US" dirty="0" smtClean="0"/>
              <a:t> </a:t>
            </a:r>
            <a:r>
              <a:rPr lang="en-US" dirty="0" err="1" smtClean="0"/>
              <a:t>a’ch</a:t>
            </a:r>
            <a:r>
              <a:rPr lang="en-US" dirty="0" smtClean="0"/>
              <a:t> </a:t>
            </a:r>
            <a:r>
              <a:rPr lang="en-US" dirty="0" err="1" smtClean="0"/>
              <a:t>gwybodaeth</a:t>
            </a:r>
            <a:endParaRPr lang="en-US" dirty="0" smtClean="0"/>
          </a:p>
        </p:txBody>
      </p:sp>
      <p:sp>
        <p:nvSpPr>
          <p:cNvPr id="4" name="Content Placeholder 3"/>
          <p:cNvSpPr>
            <a:spLocks noGrp="1"/>
          </p:cNvSpPr>
          <p:nvPr>
            <p:ph sz="half" idx="2"/>
          </p:nvPr>
        </p:nvSpPr>
        <p:spPr>
          <a:xfrm>
            <a:off x="6218499" y="1990425"/>
            <a:ext cx="4038600" cy="4525962"/>
          </a:xfrm>
        </p:spPr>
        <p:txBody>
          <a:bodyPr>
            <a:normAutofit/>
          </a:bodyPr>
          <a:lstStyle/>
          <a:p>
            <a:pPr marL="365760" indent="-256032">
              <a:buFont typeface="Wingdings 3"/>
              <a:buChar char=""/>
              <a:defRPr/>
            </a:pPr>
            <a:r>
              <a:rPr lang="en-US" i="1" dirty="0" smtClean="0"/>
              <a:t>In academic writing it is vital that you clearly note which are your ideas and which are other people’s ideas</a:t>
            </a:r>
          </a:p>
          <a:p>
            <a:pPr marL="365760" indent="-256032">
              <a:buFont typeface="Wingdings 3"/>
              <a:buChar char=""/>
              <a:defRPr/>
            </a:pPr>
            <a:r>
              <a:rPr lang="en-US" i="1" dirty="0" smtClean="0"/>
              <a:t>‘Referencing’ or ‘quoting’ means that you are showing where your ideas / information has come from.</a:t>
            </a:r>
          </a:p>
        </p:txBody>
      </p:sp>
      <p:sp>
        <p:nvSpPr>
          <p:cNvPr id="2" name="Title 1"/>
          <p:cNvSpPr>
            <a:spLocks noGrp="1"/>
          </p:cNvSpPr>
          <p:nvPr>
            <p:ph type="title"/>
          </p:nvPr>
        </p:nvSpPr>
        <p:spPr/>
        <p:txBody>
          <a:bodyPr>
            <a:normAutofit/>
          </a:bodyPr>
          <a:lstStyle/>
          <a:p>
            <a:pPr>
              <a:defRPr/>
            </a:pPr>
            <a:r>
              <a:rPr lang="en-US" dirty="0" err="1" smtClean="0"/>
              <a:t>Cyfeirnodi</a:t>
            </a:r>
            <a:r>
              <a:rPr lang="en-US" dirty="0" smtClean="0"/>
              <a:t/>
            </a:r>
            <a:br>
              <a:rPr lang="en-US" dirty="0" smtClean="0"/>
            </a:br>
            <a:r>
              <a:rPr lang="en-US" i="1" dirty="0" smtClean="0"/>
              <a:t>Referencing</a:t>
            </a:r>
          </a:p>
        </p:txBody>
      </p:sp>
    </p:spTree>
    <p:extLst>
      <p:ext uri="{BB962C8B-B14F-4D97-AF65-F5344CB8AC3E}">
        <p14:creationId xmlns:p14="http://schemas.microsoft.com/office/powerpoint/2010/main" val="23881973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81200" y="1481138"/>
            <a:ext cx="4038600" cy="4525962"/>
          </a:xfrm>
        </p:spPr>
        <p:txBody>
          <a:bodyPr>
            <a:normAutofit/>
          </a:bodyPr>
          <a:lstStyle/>
          <a:p>
            <a:pPr marL="365760" indent="-256032">
              <a:buFont typeface="Wingdings 3"/>
              <a:buChar char=""/>
              <a:defRPr/>
            </a:pPr>
            <a:r>
              <a:rPr lang="en-US" smtClean="0"/>
              <a:t>I ddangos fod gennych gaffaeliad ar y prif syniadau yn eich maes astudio</a:t>
            </a:r>
          </a:p>
          <a:p>
            <a:pPr marL="365760" indent="-256032">
              <a:buFont typeface="Wingdings 3"/>
              <a:buChar char=""/>
              <a:defRPr/>
            </a:pPr>
            <a:r>
              <a:rPr lang="en-US" smtClean="0"/>
              <a:t>I ddangos eich bod wedi darllen yn eang am bwnc- mae bod yn fyfyriwr yn brentisiaeth lle mae angen astudio pynciau</a:t>
            </a:r>
          </a:p>
          <a:p>
            <a:pPr marL="365760" indent="-256032">
              <a:buFont typeface="Wingdings 3"/>
              <a:buChar char=""/>
              <a:defRPr/>
            </a:pPr>
            <a:r>
              <a:rPr lang="en-US" smtClean="0"/>
              <a:t>I bwysleisio pwyntiau rydych yn ceisio eu gwneud – mae’r llenyddiaeth yn darparu tystiolaeth o’ch syniadau</a:t>
            </a:r>
          </a:p>
        </p:txBody>
      </p:sp>
      <p:sp>
        <p:nvSpPr>
          <p:cNvPr id="4" name="Content Placeholder 3"/>
          <p:cNvSpPr>
            <a:spLocks noGrp="1"/>
          </p:cNvSpPr>
          <p:nvPr>
            <p:ph sz="half" idx="2"/>
          </p:nvPr>
        </p:nvSpPr>
        <p:spPr>
          <a:xfrm>
            <a:off x="6172200" y="1481138"/>
            <a:ext cx="4038600" cy="4525962"/>
          </a:xfrm>
        </p:spPr>
        <p:txBody>
          <a:bodyPr>
            <a:normAutofit/>
          </a:bodyPr>
          <a:lstStyle/>
          <a:p>
            <a:pPr marL="365760" indent="-256032">
              <a:buFont typeface="Wingdings 3"/>
              <a:buChar char=""/>
              <a:defRPr/>
            </a:pPr>
            <a:r>
              <a:rPr lang="en-US" i="1" dirty="0" smtClean="0"/>
              <a:t>To show that you understand the main ideas in our area of study</a:t>
            </a:r>
          </a:p>
          <a:p>
            <a:pPr marL="365760" indent="-256032">
              <a:buFont typeface="Wingdings 3"/>
              <a:buChar char=""/>
              <a:defRPr/>
            </a:pPr>
            <a:r>
              <a:rPr lang="en-US" i="1" dirty="0" smtClean="0"/>
              <a:t>To show that you have read widely about a subject- being a student is an apprenticeship where you need to study subjects</a:t>
            </a:r>
          </a:p>
          <a:p>
            <a:pPr marL="365760" indent="-256032">
              <a:buFont typeface="Wingdings 3"/>
              <a:buChar char=""/>
              <a:defRPr/>
            </a:pPr>
            <a:r>
              <a:rPr lang="en-US" i="1" dirty="0" smtClean="0"/>
              <a:t>To underline points that you are trying to make- literature provides evidence for your ideas</a:t>
            </a:r>
          </a:p>
        </p:txBody>
      </p:sp>
      <p:sp>
        <p:nvSpPr>
          <p:cNvPr id="2" name="Title 1"/>
          <p:cNvSpPr>
            <a:spLocks noGrp="1"/>
          </p:cNvSpPr>
          <p:nvPr>
            <p:ph type="title"/>
          </p:nvPr>
        </p:nvSpPr>
        <p:spPr>
          <a:xfrm>
            <a:off x="1981200" y="274638"/>
            <a:ext cx="8577072" cy="1143000"/>
          </a:xfrm>
        </p:spPr>
        <p:txBody>
          <a:bodyPr>
            <a:noAutofit/>
          </a:bodyPr>
          <a:lstStyle/>
          <a:p>
            <a:pPr>
              <a:defRPr/>
            </a:pPr>
            <a:r>
              <a:rPr lang="en-US" sz="2800" dirty="0"/>
              <a:t>Pam </a:t>
            </a:r>
            <a:r>
              <a:rPr lang="en-US" sz="2800" dirty="0" err="1"/>
              <a:t>Defnyddio</a:t>
            </a:r>
            <a:r>
              <a:rPr lang="en-US" sz="2800" dirty="0"/>
              <a:t> </a:t>
            </a:r>
            <a:r>
              <a:rPr lang="en-US" sz="2800" dirty="0" err="1"/>
              <a:t>Llenyddiaeth</a:t>
            </a:r>
            <a:r>
              <a:rPr lang="en-US" sz="2800" dirty="0"/>
              <a:t> </a:t>
            </a:r>
            <a:r>
              <a:rPr lang="en-US" sz="2800" dirty="0" err="1"/>
              <a:t>sy’n</a:t>
            </a:r>
            <a:r>
              <a:rPr lang="en-US" sz="2800" dirty="0"/>
              <a:t> </a:t>
            </a:r>
            <a:r>
              <a:rPr lang="en-US" sz="2800" dirty="0" err="1"/>
              <a:t>Bodoli</a:t>
            </a:r>
            <a:r>
              <a:rPr lang="en-US" sz="2800" dirty="0"/>
              <a:t> </a:t>
            </a:r>
            <a:r>
              <a:rPr lang="en-US" sz="2800" dirty="0" err="1"/>
              <a:t>Eisoes</a:t>
            </a:r>
            <a:r>
              <a:rPr lang="en-US" sz="2800" dirty="0"/>
              <a:t>?</a:t>
            </a:r>
            <a:br>
              <a:rPr lang="en-US" sz="2800" dirty="0"/>
            </a:br>
            <a:r>
              <a:rPr lang="en-US" sz="2800" i="1" dirty="0"/>
              <a:t>Why Use Other Authors’ Work?</a:t>
            </a:r>
          </a:p>
        </p:txBody>
      </p:sp>
    </p:spTree>
    <p:extLst>
      <p:ext uri="{BB962C8B-B14F-4D97-AF65-F5344CB8AC3E}">
        <p14:creationId xmlns:p14="http://schemas.microsoft.com/office/powerpoint/2010/main" val="180785337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sz="half" idx="1"/>
          </p:nvPr>
        </p:nvSpPr>
        <p:spPr>
          <a:xfrm>
            <a:off x="1969625" y="2175619"/>
            <a:ext cx="4038600" cy="4525962"/>
          </a:xfrm>
        </p:spPr>
        <p:txBody>
          <a:bodyPr/>
          <a:lstStyle/>
          <a:p>
            <a:pPr eaLnBrk="1" hangingPunct="1"/>
            <a:r>
              <a:rPr lang="en-US" altLang="en-US" dirty="0" err="1" smtClean="0"/>
              <a:t>Dyfynnu’n</a:t>
            </a:r>
            <a:r>
              <a:rPr lang="en-US" altLang="en-US" dirty="0" smtClean="0"/>
              <a:t> </a:t>
            </a:r>
            <a:r>
              <a:rPr lang="en-US" altLang="en-US" dirty="0" err="1" smtClean="0"/>
              <a:t>uniongyrchol</a:t>
            </a:r>
            <a:endParaRPr lang="en-US" altLang="en-US" dirty="0" smtClean="0"/>
          </a:p>
          <a:p>
            <a:pPr eaLnBrk="1" hangingPunct="1"/>
            <a:endParaRPr lang="en-US" altLang="en-US" dirty="0" smtClean="0"/>
          </a:p>
          <a:p>
            <a:pPr eaLnBrk="1" hangingPunct="1"/>
            <a:r>
              <a:rPr lang="en-US" altLang="en-US" dirty="0" err="1" smtClean="0"/>
              <a:t>Adrodd</a:t>
            </a:r>
            <a:r>
              <a:rPr lang="en-US" altLang="en-US" dirty="0" smtClean="0"/>
              <a:t> </a:t>
            </a:r>
            <a:r>
              <a:rPr lang="en-US" altLang="en-US" dirty="0" err="1" smtClean="0"/>
              <a:t>yr</a:t>
            </a:r>
            <a:r>
              <a:rPr lang="en-US" altLang="en-US" dirty="0" smtClean="0"/>
              <a:t> </a:t>
            </a:r>
            <a:r>
              <a:rPr lang="en-US" altLang="en-US" dirty="0" err="1" smtClean="0"/>
              <a:t>hyn</a:t>
            </a:r>
            <a:r>
              <a:rPr lang="en-US" altLang="en-US" dirty="0" smtClean="0"/>
              <a:t> </a:t>
            </a:r>
            <a:r>
              <a:rPr lang="en-US" altLang="en-US" dirty="0" err="1" smtClean="0"/>
              <a:t>mae</a:t>
            </a:r>
            <a:r>
              <a:rPr lang="en-US" altLang="en-US" dirty="0" smtClean="0"/>
              <a:t> </a:t>
            </a:r>
            <a:r>
              <a:rPr lang="en-US" altLang="en-US" dirty="0" err="1" smtClean="0"/>
              <a:t>awdur</a:t>
            </a:r>
            <a:r>
              <a:rPr lang="en-US" altLang="en-US" dirty="0" smtClean="0"/>
              <a:t> </a:t>
            </a:r>
            <a:r>
              <a:rPr lang="en-US" altLang="en-US" dirty="0" err="1" smtClean="0"/>
              <a:t>arall</a:t>
            </a:r>
            <a:r>
              <a:rPr lang="en-US" altLang="en-US" dirty="0" smtClean="0"/>
              <a:t> </a:t>
            </a:r>
            <a:r>
              <a:rPr lang="en-US" altLang="en-US" dirty="0" err="1" smtClean="0"/>
              <a:t>wedi</a:t>
            </a:r>
            <a:r>
              <a:rPr lang="en-US" altLang="en-US" dirty="0" smtClean="0"/>
              <a:t> </a:t>
            </a:r>
            <a:r>
              <a:rPr lang="en-US" altLang="en-US" dirty="0" err="1" smtClean="0"/>
              <a:t>ei</a:t>
            </a:r>
            <a:r>
              <a:rPr lang="en-US" altLang="en-US" dirty="0" smtClean="0"/>
              <a:t> </a:t>
            </a:r>
            <a:r>
              <a:rPr lang="en-US" altLang="en-US" dirty="0" err="1" smtClean="0"/>
              <a:t>ysgrifennu</a:t>
            </a:r>
            <a:endParaRPr lang="en-US" altLang="en-US" dirty="0" smtClean="0"/>
          </a:p>
          <a:p>
            <a:pPr eaLnBrk="1" hangingPunct="1"/>
            <a:endParaRPr lang="en-US" altLang="en-US" dirty="0" smtClean="0"/>
          </a:p>
        </p:txBody>
      </p:sp>
      <p:sp>
        <p:nvSpPr>
          <p:cNvPr id="15363" name="Content Placeholder 5"/>
          <p:cNvSpPr>
            <a:spLocks noGrp="1"/>
          </p:cNvSpPr>
          <p:nvPr>
            <p:ph sz="half" idx="2"/>
          </p:nvPr>
        </p:nvSpPr>
        <p:spPr>
          <a:xfrm>
            <a:off x="6172201" y="2087885"/>
            <a:ext cx="4038600" cy="4525962"/>
          </a:xfrm>
        </p:spPr>
        <p:txBody>
          <a:bodyPr/>
          <a:lstStyle/>
          <a:p>
            <a:pPr eaLnBrk="1" hangingPunct="1"/>
            <a:r>
              <a:rPr lang="en-US" altLang="en-US" i="1" dirty="0" smtClean="0"/>
              <a:t>Direct quotations</a:t>
            </a:r>
          </a:p>
          <a:p>
            <a:pPr eaLnBrk="1" hangingPunct="1"/>
            <a:endParaRPr lang="en-US" altLang="en-US" i="1" dirty="0" smtClean="0"/>
          </a:p>
          <a:p>
            <a:pPr eaLnBrk="1" hangingPunct="1"/>
            <a:r>
              <a:rPr lang="en-US" altLang="en-US" i="1" dirty="0" smtClean="0"/>
              <a:t>Reporting on another author’s work</a:t>
            </a:r>
          </a:p>
          <a:p>
            <a:pPr eaLnBrk="1" hangingPunct="1"/>
            <a:endParaRPr lang="en-US" altLang="en-US" dirty="0" smtClean="0"/>
          </a:p>
          <a:p>
            <a:pPr eaLnBrk="1" hangingPunct="1"/>
            <a:endParaRPr lang="en-US" altLang="en-US" dirty="0" smtClean="0"/>
          </a:p>
        </p:txBody>
      </p:sp>
      <p:sp>
        <p:nvSpPr>
          <p:cNvPr id="2" name="Title 1"/>
          <p:cNvSpPr>
            <a:spLocks noGrp="1"/>
          </p:cNvSpPr>
          <p:nvPr>
            <p:ph type="title"/>
          </p:nvPr>
        </p:nvSpPr>
        <p:spPr/>
        <p:txBody>
          <a:bodyPr>
            <a:normAutofit/>
          </a:bodyPr>
          <a:lstStyle/>
          <a:p>
            <a:pPr>
              <a:defRPr/>
            </a:pPr>
            <a:r>
              <a:rPr lang="en-US" dirty="0" err="1" smtClean="0"/>
              <a:t>Defnyddio</a:t>
            </a:r>
            <a:r>
              <a:rPr lang="en-US" dirty="0" smtClean="0"/>
              <a:t> </a:t>
            </a:r>
            <a:r>
              <a:rPr lang="en-US" dirty="0" err="1" smtClean="0"/>
              <a:t>Llenyddiaeth</a:t>
            </a:r>
            <a:r>
              <a:rPr lang="en-US" dirty="0" smtClean="0"/>
              <a:t/>
            </a:r>
            <a:br>
              <a:rPr lang="en-US" dirty="0" smtClean="0"/>
            </a:br>
            <a:r>
              <a:rPr lang="en-US" i="1" dirty="0" smtClean="0"/>
              <a:t>Using Literature</a:t>
            </a:r>
          </a:p>
        </p:txBody>
      </p:sp>
      <p:pic>
        <p:nvPicPr>
          <p:cNvPr id="15365"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50214" y="3673475"/>
            <a:ext cx="2160587" cy="281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595734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sz="half" idx="1"/>
          </p:nvPr>
        </p:nvSpPr>
        <p:spPr>
          <a:xfrm>
            <a:off x="1973634" y="1853248"/>
            <a:ext cx="4038600" cy="4525962"/>
          </a:xfrm>
        </p:spPr>
        <p:txBody>
          <a:bodyPr/>
          <a:lstStyle/>
          <a:p>
            <a:r>
              <a:rPr lang="en-GB" altLang="en-US" dirty="0" err="1" smtClean="0"/>
              <a:t>Llyfr</a:t>
            </a:r>
            <a:endParaRPr lang="en-GB" altLang="en-US" dirty="0" smtClean="0"/>
          </a:p>
          <a:p>
            <a:r>
              <a:rPr lang="en-GB" altLang="en-US" dirty="0" err="1" smtClean="0"/>
              <a:t>Cyfnodolyn</a:t>
            </a:r>
            <a:endParaRPr lang="en-GB" altLang="en-US" dirty="0" smtClean="0"/>
          </a:p>
          <a:p>
            <a:r>
              <a:rPr lang="en-GB" altLang="en-US" dirty="0" err="1" smtClean="0"/>
              <a:t>Pennod</a:t>
            </a:r>
            <a:r>
              <a:rPr lang="en-GB" altLang="en-US" dirty="0" smtClean="0"/>
              <a:t> </a:t>
            </a:r>
            <a:r>
              <a:rPr lang="en-GB" altLang="en-US" dirty="0" err="1" smtClean="0"/>
              <a:t>mewn</a:t>
            </a:r>
            <a:r>
              <a:rPr lang="en-GB" altLang="en-US" dirty="0" smtClean="0"/>
              <a:t> </a:t>
            </a:r>
            <a:r>
              <a:rPr lang="en-GB" altLang="en-US" dirty="0" err="1" smtClean="0"/>
              <a:t>llyfr</a:t>
            </a:r>
            <a:endParaRPr lang="en-GB" altLang="en-US" dirty="0" smtClean="0"/>
          </a:p>
          <a:p>
            <a:r>
              <a:rPr lang="en-GB" altLang="en-US" dirty="0" err="1" smtClean="0"/>
              <a:t>Mewnoli</a:t>
            </a:r>
            <a:r>
              <a:rPr lang="en-GB" altLang="en-US" dirty="0" smtClean="0"/>
              <a:t>- </a:t>
            </a:r>
            <a:r>
              <a:rPr lang="en-GB" altLang="en-US" dirty="0" err="1" smtClean="0"/>
              <a:t>dros</a:t>
            </a:r>
            <a:r>
              <a:rPr lang="en-GB" altLang="en-US" dirty="0" smtClean="0"/>
              <a:t> </a:t>
            </a:r>
            <a:r>
              <a:rPr lang="en-GB" altLang="en-US" dirty="0" err="1" smtClean="0"/>
              <a:t>dwy</a:t>
            </a:r>
            <a:r>
              <a:rPr lang="en-GB" altLang="en-US" dirty="0" smtClean="0"/>
              <a:t> </a:t>
            </a:r>
            <a:r>
              <a:rPr lang="en-GB" altLang="en-US" dirty="0" err="1" smtClean="0"/>
              <a:t>linell</a:t>
            </a:r>
            <a:endParaRPr lang="en-GB" altLang="en-US" dirty="0" smtClean="0"/>
          </a:p>
          <a:p>
            <a:r>
              <a:rPr lang="en-GB" altLang="en-US" dirty="0" err="1" smtClean="0"/>
              <a:t>Gwefan</a:t>
            </a:r>
            <a:endParaRPr lang="en-GB" altLang="en-US" dirty="0" smtClean="0"/>
          </a:p>
        </p:txBody>
      </p:sp>
      <p:sp>
        <p:nvSpPr>
          <p:cNvPr id="16387" name="Content Placeholder 2"/>
          <p:cNvSpPr>
            <a:spLocks noGrp="1"/>
          </p:cNvSpPr>
          <p:nvPr>
            <p:ph sz="half" idx="2"/>
          </p:nvPr>
        </p:nvSpPr>
        <p:spPr>
          <a:xfrm>
            <a:off x="6206924" y="1853248"/>
            <a:ext cx="4038600" cy="4525962"/>
          </a:xfrm>
        </p:spPr>
        <p:txBody>
          <a:bodyPr/>
          <a:lstStyle/>
          <a:p>
            <a:r>
              <a:rPr lang="en-GB" altLang="en-US" i="1" dirty="0" smtClean="0"/>
              <a:t>Book </a:t>
            </a:r>
          </a:p>
          <a:p>
            <a:r>
              <a:rPr lang="en-GB" altLang="en-US" i="1" dirty="0" smtClean="0"/>
              <a:t>Journal</a:t>
            </a:r>
          </a:p>
          <a:p>
            <a:r>
              <a:rPr lang="en-GB" altLang="en-US" i="1" dirty="0" smtClean="0"/>
              <a:t>Chapter in Book</a:t>
            </a:r>
          </a:p>
          <a:p>
            <a:r>
              <a:rPr lang="en-GB" altLang="en-US" i="1" dirty="0" smtClean="0"/>
              <a:t>Indented – over two lines</a:t>
            </a:r>
          </a:p>
          <a:p>
            <a:r>
              <a:rPr lang="en-GB" altLang="en-US" i="1" dirty="0" smtClean="0"/>
              <a:t>Website</a:t>
            </a:r>
          </a:p>
        </p:txBody>
      </p:sp>
      <p:sp>
        <p:nvSpPr>
          <p:cNvPr id="4" name="Title 3"/>
          <p:cNvSpPr>
            <a:spLocks noGrp="1"/>
          </p:cNvSpPr>
          <p:nvPr>
            <p:ph type="title"/>
          </p:nvPr>
        </p:nvSpPr>
        <p:spPr/>
        <p:txBody>
          <a:bodyPr>
            <a:normAutofit/>
          </a:bodyPr>
          <a:lstStyle/>
          <a:p>
            <a:pPr>
              <a:defRPr/>
            </a:pPr>
            <a:r>
              <a:rPr lang="en-GB" dirty="0" err="1" smtClean="0"/>
              <a:t>Esiamplau</a:t>
            </a:r>
            <a:r>
              <a:rPr lang="en-GB" dirty="0" smtClean="0"/>
              <a:t> </a:t>
            </a:r>
            <a:r>
              <a:rPr lang="en-GB" dirty="0" err="1" smtClean="0"/>
              <a:t>Cyfeirnodi</a:t>
            </a:r>
            <a:r>
              <a:rPr lang="en-GB" dirty="0" smtClean="0"/>
              <a:t/>
            </a:r>
            <a:br>
              <a:rPr lang="en-GB" dirty="0" smtClean="0"/>
            </a:br>
            <a:r>
              <a:rPr lang="en-GB" i="1" dirty="0" smtClean="0"/>
              <a:t>Referencing Examples</a:t>
            </a:r>
            <a:endParaRPr lang="en-GB" i="1" dirty="0"/>
          </a:p>
        </p:txBody>
      </p:sp>
    </p:spTree>
    <p:extLst>
      <p:ext uri="{BB962C8B-B14F-4D97-AF65-F5344CB8AC3E}">
        <p14:creationId xmlns:p14="http://schemas.microsoft.com/office/powerpoint/2010/main" val="1612526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sz="half" idx="1"/>
          </p:nvPr>
        </p:nvSpPr>
        <p:spPr>
          <a:xfrm>
            <a:off x="1981200" y="1481138"/>
            <a:ext cx="4038600" cy="4525962"/>
          </a:xfrm>
        </p:spPr>
        <p:txBody>
          <a:bodyPr/>
          <a:lstStyle/>
          <a:p>
            <a:r>
              <a:rPr lang="en-GB" altLang="en-US" smtClean="0"/>
              <a:t>Sganio’r clawr blaen</a:t>
            </a:r>
          </a:p>
          <a:p>
            <a:r>
              <a:rPr lang="en-GB" altLang="en-US" smtClean="0"/>
              <a:t>Sganio tu mewn y clawr blaen</a:t>
            </a:r>
          </a:p>
          <a:p>
            <a:endParaRPr lang="en-GB" altLang="en-US" smtClean="0"/>
          </a:p>
          <a:p>
            <a:r>
              <a:rPr lang="en-GB" altLang="en-US" smtClean="0"/>
              <a:t>Enghraifft gywir</a:t>
            </a:r>
          </a:p>
        </p:txBody>
      </p:sp>
      <p:sp>
        <p:nvSpPr>
          <p:cNvPr id="17411" name="Content Placeholder 2"/>
          <p:cNvSpPr>
            <a:spLocks noGrp="1"/>
          </p:cNvSpPr>
          <p:nvPr>
            <p:ph sz="half" idx="2"/>
          </p:nvPr>
        </p:nvSpPr>
        <p:spPr>
          <a:xfrm>
            <a:off x="6172200" y="1481138"/>
            <a:ext cx="4038600" cy="4525962"/>
          </a:xfrm>
        </p:spPr>
        <p:txBody>
          <a:bodyPr/>
          <a:lstStyle/>
          <a:p>
            <a:r>
              <a:rPr lang="en-GB" altLang="en-US" i="1" dirty="0"/>
              <a:t>F</a:t>
            </a:r>
            <a:r>
              <a:rPr lang="en-GB" altLang="en-US" i="1" dirty="0" smtClean="0"/>
              <a:t>ront cover</a:t>
            </a:r>
          </a:p>
          <a:p>
            <a:r>
              <a:rPr lang="en-GB" altLang="en-US" i="1" dirty="0"/>
              <a:t>I</a:t>
            </a:r>
            <a:r>
              <a:rPr lang="en-GB" altLang="en-US" i="1" dirty="0" smtClean="0"/>
              <a:t>nside cover</a:t>
            </a:r>
          </a:p>
          <a:p>
            <a:endParaRPr lang="en-GB" altLang="en-US" i="1" dirty="0" smtClean="0"/>
          </a:p>
          <a:p>
            <a:endParaRPr lang="en-GB" altLang="en-US" i="1" dirty="0" smtClean="0"/>
          </a:p>
          <a:p>
            <a:r>
              <a:rPr lang="en-GB" altLang="en-US" i="1" dirty="0" smtClean="0"/>
              <a:t>Correct example</a:t>
            </a:r>
          </a:p>
          <a:p>
            <a:endParaRPr lang="en-GB" altLang="en-US" dirty="0" smtClean="0"/>
          </a:p>
        </p:txBody>
      </p:sp>
      <p:sp>
        <p:nvSpPr>
          <p:cNvPr id="4" name="Title 3"/>
          <p:cNvSpPr>
            <a:spLocks noGrp="1"/>
          </p:cNvSpPr>
          <p:nvPr>
            <p:ph type="title"/>
          </p:nvPr>
        </p:nvSpPr>
        <p:spPr/>
        <p:txBody>
          <a:bodyPr>
            <a:normAutofit/>
          </a:bodyPr>
          <a:lstStyle/>
          <a:p>
            <a:pPr>
              <a:defRPr/>
            </a:pPr>
            <a:r>
              <a:rPr lang="en-GB" dirty="0" err="1" smtClean="0"/>
              <a:t>Llyfr</a:t>
            </a:r>
            <a:r>
              <a:rPr lang="en-GB" dirty="0" smtClean="0"/>
              <a:t/>
            </a:r>
            <a:br>
              <a:rPr lang="en-GB" dirty="0" smtClean="0"/>
            </a:br>
            <a:r>
              <a:rPr lang="en-GB" i="1" dirty="0" smtClean="0"/>
              <a:t>Book</a:t>
            </a:r>
            <a:endParaRPr lang="en-GB" i="1" dirty="0"/>
          </a:p>
        </p:txBody>
      </p:sp>
    </p:spTree>
    <p:extLst>
      <p:ext uri="{BB962C8B-B14F-4D97-AF65-F5344CB8AC3E}">
        <p14:creationId xmlns:p14="http://schemas.microsoft.com/office/powerpoint/2010/main" val="472869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sz="half" idx="1"/>
          </p:nvPr>
        </p:nvSpPr>
        <p:spPr>
          <a:xfrm>
            <a:off x="1981200" y="2013574"/>
            <a:ext cx="4038600" cy="4525962"/>
          </a:xfrm>
        </p:spPr>
        <p:txBody>
          <a:bodyPr/>
          <a:lstStyle/>
          <a:p>
            <a:r>
              <a:rPr lang="en-GB" altLang="en-US" dirty="0" err="1" smtClean="0"/>
              <a:t>Sganio’r</a:t>
            </a:r>
            <a:r>
              <a:rPr lang="en-GB" altLang="en-US" dirty="0" smtClean="0"/>
              <a:t> </a:t>
            </a:r>
            <a:r>
              <a:rPr lang="en-GB" altLang="en-US" dirty="0" err="1" smtClean="0"/>
              <a:t>clawr</a:t>
            </a:r>
            <a:r>
              <a:rPr lang="en-GB" altLang="en-US" dirty="0" smtClean="0"/>
              <a:t> </a:t>
            </a:r>
            <a:r>
              <a:rPr lang="en-GB" altLang="en-US" dirty="0" err="1" smtClean="0"/>
              <a:t>blaen</a:t>
            </a:r>
            <a:endParaRPr lang="en-GB" altLang="en-US" dirty="0" smtClean="0"/>
          </a:p>
          <a:p>
            <a:r>
              <a:rPr lang="en-GB" altLang="en-US" dirty="0" err="1" smtClean="0"/>
              <a:t>Sganio’r</a:t>
            </a:r>
            <a:r>
              <a:rPr lang="en-GB" altLang="en-US" dirty="0" smtClean="0"/>
              <a:t> </a:t>
            </a:r>
            <a:r>
              <a:rPr lang="en-GB" altLang="en-US" dirty="0" err="1" smtClean="0"/>
              <a:t>papur</a:t>
            </a:r>
            <a:r>
              <a:rPr lang="en-GB" altLang="en-US" dirty="0" smtClean="0"/>
              <a:t> </a:t>
            </a:r>
            <a:r>
              <a:rPr lang="en-GB" altLang="en-US" dirty="0" err="1" smtClean="0"/>
              <a:t>blaen</a:t>
            </a:r>
            <a:endParaRPr lang="en-GB" altLang="en-US" dirty="0" smtClean="0"/>
          </a:p>
          <a:p>
            <a:endParaRPr lang="en-GB" altLang="en-US" dirty="0" smtClean="0"/>
          </a:p>
          <a:p>
            <a:endParaRPr lang="en-GB" altLang="en-US" dirty="0" smtClean="0"/>
          </a:p>
          <a:p>
            <a:r>
              <a:rPr lang="en-GB" altLang="en-US" dirty="0" err="1" smtClean="0"/>
              <a:t>Enghraifft</a:t>
            </a:r>
            <a:r>
              <a:rPr lang="en-GB" altLang="en-US" dirty="0" smtClean="0"/>
              <a:t> </a:t>
            </a:r>
            <a:r>
              <a:rPr lang="en-GB" altLang="en-US" dirty="0" err="1" smtClean="0"/>
              <a:t>gywir</a:t>
            </a:r>
            <a:endParaRPr lang="en-GB" altLang="en-US" dirty="0" smtClean="0"/>
          </a:p>
        </p:txBody>
      </p:sp>
      <p:sp>
        <p:nvSpPr>
          <p:cNvPr id="18435" name="Content Placeholder 2"/>
          <p:cNvSpPr>
            <a:spLocks noGrp="1"/>
          </p:cNvSpPr>
          <p:nvPr>
            <p:ph sz="half" idx="2"/>
          </p:nvPr>
        </p:nvSpPr>
        <p:spPr>
          <a:xfrm>
            <a:off x="6114326" y="1853248"/>
            <a:ext cx="4038600" cy="4525962"/>
          </a:xfrm>
        </p:spPr>
        <p:txBody>
          <a:bodyPr/>
          <a:lstStyle/>
          <a:p>
            <a:r>
              <a:rPr lang="en-GB" altLang="en-US" i="1" dirty="0" smtClean="0"/>
              <a:t>Front Cover</a:t>
            </a:r>
          </a:p>
          <a:p>
            <a:r>
              <a:rPr lang="en-GB" altLang="en-US" i="1" dirty="0" smtClean="0"/>
              <a:t>Front of Paper</a:t>
            </a:r>
          </a:p>
          <a:p>
            <a:endParaRPr lang="en-GB" altLang="en-US" i="1" dirty="0" smtClean="0"/>
          </a:p>
          <a:p>
            <a:endParaRPr lang="en-GB" altLang="en-US" i="1" dirty="0" smtClean="0"/>
          </a:p>
          <a:p>
            <a:r>
              <a:rPr lang="en-GB" altLang="en-US" i="1" dirty="0" smtClean="0"/>
              <a:t>Correct example</a:t>
            </a:r>
          </a:p>
          <a:p>
            <a:endParaRPr lang="en-GB" altLang="en-US" dirty="0" smtClean="0"/>
          </a:p>
          <a:p>
            <a:endParaRPr lang="en-GB" altLang="en-US" dirty="0" smtClean="0"/>
          </a:p>
        </p:txBody>
      </p:sp>
      <p:sp>
        <p:nvSpPr>
          <p:cNvPr id="4" name="Title 3"/>
          <p:cNvSpPr>
            <a:spLocks noGrp="1"/>
          </p:cNvSpPr>
          <p:nvPr>
            <p:ph type="title"/>
          </p:nvPr>
        </p:nvSpPr>
        <p:spPr/>
        <p:txBody>
          <a:bodyPr>
            <a:normAutofit/>
          </a:bodyPr>
          <a:lstStyle/>
          <a:p>
            <a:pPr>
              <a:defRPr/>
            </a:pPr>
            <a:r>
              <a:rPr lang="en-GB" dirty="0" err="1" smtClean="0"/>
              <a:t>Cyfnodolyn</a:t>
            </a:r>
            <a:r>
              <a:rPr lang="en-GB" dirty="0" smtClean="0"/>
              <a:t/>
            </a:r>
            <a:br>
              <a:rPr lang="en-GB" dirty="0" smtClean="0"/>
            </a:br>
            <a:r>
              <a:rPr lang="en-GB" i="1" dirty="0" smtClean="0"/>
              <a:t>Journal</a:t>
            </a:r>
            <a:endParaRPr lang="en-GB" i="1" dirty="0"/>
          </a:p>
        </p:txBody>
      </p:sp>
    </p:spTree>
    <p:extLst>
      <p:ext uri="{BB962C8B-B14F-4D97-AF65-F5344CB8AC3E}">
        <p14:creationId xmlns:p14="http://schemas.microsoft.com/office/powerpoint/2010/main" val="9535756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Content Placeholder 1"/>
          <p:cNvSpPr>
            <a:spLocks noGrp="1"/>
          </p:cNvSpPr>
          <p:nvPr>
            <p:ph sz="half" idx="1"/>
          </p:nvPr>
        </p:nvSpPr>
        <p:spPr>
          <a:xfrm>
            <a:off x="1971593" y="1932551"/>
            <a:ext cx="4038600" cy="4525962"/>
          </a:xfrm>
        </p:spPr>
        <p:txBody>
          <a:bodyPr/>
          <a:lstStyle/>
          <a:p>
            <a:r>
              <a:rPr lang="en-GB" altLang="en-US" dirty="0" err="1" smtClean="0"/>
              <a:t>Sganio’r</a:t>
            </a:r>
            <a:r>
              <a:rPr lang="en-GB" altLang="en-US" dirty="0" smtClean="0"/>
              <a:t> </a:t>
            </a:r>
            <a:r>
              <a:rPr lang="en-GB" altLang="en-US" dirty="0" err="1" smtClean="0"/>
              <a:t>clawr</a:t>
            </a:r>
            <a:r>
              <a:rPr lang="en-GB" altLang="en-US" dirty="0" smtClean="0"/>
              <a:t> </a:t>
            </a:r>
            <a:r>
              <a:rPr lang="en-GB" altLang="en-US" dirty="0" err="1" smtClean="0"/>
              <a:t>blaen</a:t>
            </a:r>
            <a:endParaRPr lang="en-GB" altLang="en-US" dirty="0" smtClean="0"/>
          </a:p>
          <a:p>
            <a:r>
              <a:rPr lang="en-GB" altLang="en-US" dirty="0" err="1" smtClean="0"/>
              <a:t>Sganio</a:t>
            </a:r>
            <a:r>
              <a:rPr lang="en-GB" altLang="en-US" dirty="0" smtClean="0"/>
              <a:t> </a:t>
            </a:r>
            <a:r>
              <a:rPr lang="en-GB" altLang="en-US" dirty="0" err="1" smtClean="0"/>
              <a:t>tu</a:t>
            </a:r>
            <a:r>
              <a:rPr lang="en-GB" altLang="en-US" dirty="0" smtClean="0"/>
              <a:t> </a:t>
            </a:r>
            <a:r>
              <a:rPr lang="en-GB" altLang="en-US" dirty="0" err="1" smtClean="0"/>
              <a:t>mewn</a:t>
            </a:r>
            <a:r>
              <a:rPr lang="en-GB" altLang="en-US" dirty="0" smtClean="0"/>
              <a:t> y </a:t>
            </a:r>
            <a:r>
              <a:rPr lang="en-GB" altLang="en-US" dirty="0" err="1" smtClean="0"/>
              <a:t>clawr</a:t>
            </a:r>
            <a:r>
              <a:rPr lang="en-GB" altLang="en-US" dirty="0" smtClean="0"/>
              <a:t> </a:t>
            </a:r>
            <a:r>
              <a:rPr lang="en-GB" altLang="en-US" dirty="0" err="1" smtClean="0"/>
              <a:t>blaen</a:t>
            </a:r>
            <a:endParaRPr lang="en-GB" altLang="en-US" dirty="0" smtClean="0"/>
          </a:p>
          <a:p>
            <a:r>
              <a:rPr lang="en-GB" altLang="en-US" dirty="0" err="1" smtClean="0"/>
              <a:t>Sganio</a:t>
            </a:r>
            <a:r>
              <a:rPr lang="en-GB" altLang="en-US" dirty="0" smtClean="0"/>
              <a:t> </a:t>
            </a:r>
            <a:r>
              <a:rPr lang="en-GB" altLang="en-US" dirty="0" err="1" smtClean="0"/>
              <a:t>tudalen</a:t>
            </a:r>
            <a:r>
              <a:rPr lang="en-GB" altLang="en-US" dirty="0" smtClean="0"/>
              <a:t> </a:t>
            </a:r>
            <a:r>
              <a:rPr lang="en-GB" altLang="en-US" dirty="0" err="1" smtClean="0"/>
              <a:t>cyntaf</a:t>
            </a:r>
            <a:r>
              <a:rPr lang="en-GB" altLang="en-US" dirty="0" smtClean="0"/>
              <a:t> </a:t>
            </a:r>
            <a:r>
              <a:rPr lang="en-GB" altLang="en-US" dirty="0" err="1" smtClean="0"/>
              <a:t>pennod</a:t>
            </a:r>
            <a:endParaRPr lang="en-GB" altLang="en-US" dirty="0" smtClean="0"/>
          </a:p>
          <a:p>
            <a:endParaRPr lang="en-GB" altLang="en-US" dirty="0" smtClean="0"/>
          </a:p>
          <a:p>
            <a:r>
              <a:rPr lang="en-GB" altLang="en-US" dirty="0" err="1" smtClean="0"/>
              <a:t>Enghraifft</a:t>
            </a:r>
            <a:r>
              <a:rPr lang="en-GB" altLang="en-US" dirty="0" smtClean="0"/>
              <a:t> </a:t>
            </a:r>
            <a:r>
              <a:rPr lang="en-GB" altLang="en-US" dirty="0" err="1" smtClean="0"/>
              <a:t>gywir</a:t>
            </a:r>
            <a:endParaRPr lang="en-GB" altLang="en-US" dirty="0" smtClean="0"/>
          </a:p>
        </p:txBody>
      </p:sp>
      <p:sp>
        <p:nvSpPr>
          <p:cNvPr id="19459" name="Content Placeholder 2"/>
          <p:cNvSpPr>
            <a:spLocks noGrp="1"/>
          </p:cNvSpPr>
          <p:nvPr>
            <p:ph sz="half" idx="2"/>
          </p:nvPr>
        </p:nvSpPr>
        <p:spPr>
          <a:xfrm>
            <a:off x="6163056" y="1868630"/>
            <a:ext cx="4038600" cy="4525962"/>
          </a:xfrm>
        </p:spPr>
        <p:txBody>
          <a:bodyPr/>
          <a:lstStyle/>
          <a:p>
            <a:r>
              <a:rPr lang="en-GB" altLang="en-US" i="1" dirty="0" smtClean="0"/>
              <a:t>Scan in front cover</a:t>
            </a:r>
          </a:p>
          <a:p>
            <a:r>
              <a:rPr lang="en-GB" altLang="en-US" i="1" dirty="0" smtClean="0"/>
              <a:t>Scan in inside cover</a:t>
            </a:r>
          </a:p>
          <a:p>
            <a:r>
              <a:rPr lang="en-GB" altLang="en-US" i="1" dirty="0" smtClean="0"/>
              <a:t>Scan in first page of chapter</a:t>
            </a:r>
          </a:p>
          <a:p>
            <a:endParaRPr lang="en-GB" altLang="en-US" i="1" dirty="0" smtClean="0"/>
          </a:p>
          <a:p>
            <a:endParaRPr lang="en-GB" altLang="en-US" i="1" dirty="0" smtClean="0"/>
          </a:p>
          <a:p>
            <a:r>
              <a:rPr lang="en-GB" altLang="en-US" i="1" dirty="0" smtClean="0"/>
              <a:t>Correct example</a:t>
            </a:r>
          </a:p>
          <a:p>
            <a:endParaRPr lang="en-GB" altLang="en-US" dirty="0" smtClean="0"/>
          </a:p>
          <a:p>
            <a:endParaRPr lang="en-GB" altLang="en-US" dirty="0" smtClean="0"/>
          </a:p>
          <a:p>
            <a:endParaRPr lang="en-GB" altLang="en-US" dirty="0" smtClean="0"/>
          </a:p>
        </p:txBody>
      </p:sp>
      <p:sp>
        <p:nvSpPr>
          <p:cNvPr id="4" name="Title 3"/>
          <p:cNvSpPr>
            <a:spLocks noGrp="1"/>
          </p:cNvSpPr>
          <p:nvPr>
            <p:ph type="title"/>
          </p:nvPr>
        </p:nvSpPr>
        <p:spPr>
          <a:xfrm>
            <a:off x="1972056" y="274638"/>
            <a:ext cx="8229600" cy="1143000"/>
          </a:xfrm>
        </p:spPr>
        <p:txBody>
          <a:bodyPr>
            <a:normAutofit fontScale="90000"/>
          </a:bodyPr>
          <a:lstStyle/>
          <a:p>
            <a:pPr>
              <a:defRPr/>
            </a:pPr>
            <a:r>
              <a:rPr lang="en-GB" dirty="0" err="1" smtClean="0"/>
              <a:t>Pennod</a:t>
            </a:r>
            <a:r>
              <a:rPr lang="en-GB" dirty="0" smtClean="0"/>
              <a:t> </a:t>
            </a:r>
            <a:r>
              <a:rPr lang="en-GB" dirty="0" err="1" smtClean="0"/>
              <a:t>mewn</a:t>
            </a:r>
            <a:r>
              <a:rPr lang="en-GB" dirty="0" smtClean="0"/>
              <a:t> </a:t>
            </a:r>
            <a:r>
              <a:rPr lang="en-GB" dirty="0" err="1" smtClean="0"/>
              <a:t>Llyfr</a:t>
            </a:r>
            <a:r>
              <a:rPr lang="en-GB" dirty="0" smtClean="0"/>
              <a:t/>
            </a:r>
            <a:br>
              <a:rPr lang="en-GB" dirty="0" smtClean="0"/>
            </a:br>
            <a:r>
              <a:rPr lang="en-GB" i="1" dirty="0" smtClean="0"/>
              <a:t>Chapter in Book</a:t>
            </a:r>
            <a:endParaRPr lang="en-GB" i="1" dirty="0"/>
          </a:p>
        </p:txBody>
      </p:sp>
    </p:spTree>
    <p:extLst>
      <p:ext uri="{BB962C8B-B14F-4D97-AF65-F5344CB8AC3E}">
        <p14:creationId xmlns:p14="http://schemas.microsoft.com/office/powerpoint/2010/main" val="31739864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defRPr/>
            </a:pPr>
            <a:r>
              <a:rPr lang="en-GB" dirty="0" err="1" smtClean="0"/>
              <a:t>Gwefan</a:t>
            </a:r>
            <a:r>
              <a:rPr lang="en-GB" dirty="0" smtClean="0"/>
              <a:t/>
            </a:r>
            <a:br>
              <a:rPr lang="en-GB" dirty="0" smtClean="0"/>
            </a:br>
            <a:r>
              <a:rPr lang="en-GB" i="1" dirty="0" smtClean="0"/>
              <a:t>Website</a:t>
            </a:r>
            <a:endParaRPr lang="en-GB" i="1" dirty="0"/>
          </a:p>
        </p:txBody>
      </p:sp>
      <p:sp>
        <p:nvSpPr>
          <p:cNvPr id="20483" name="Content Placeholder 2"/>
          <p:cNvSpPr>
            <a:spLocks noGrp="1"/>
          </p:cNvSpPr>
          <p:nvPr>
            <p:ph idx="1"/>
          </p:nvPr>
        </p:nvSpPr>
        <p:spPr/>
        <p:txBody>
          <a:bodyPr/>
          <a:lstStyle/>
          <a:p>
            <a:r>
              <a:rPr lang="en-GB" altLang="en-US" i="1" dirty="0" smtClean="0"/>
              <a:t>Use a Website</a:t>
            </a:r>
          </a:p>
          <a:p>
            <a:endParaRPr lang="en-GB" altLang="en-US" i="1" dirty="0" smtClean="0"/>
          </a:p>
          <a:p>
            <a:endParaRPr lang="en-GB" altLang="en-US" i="1" dirty="0" smtClean="0"/>
          </a:p>
          <a:p>
            <a:endParaRPr lang="en-GB" altLang="en-US" i="1" dirty="0" smtClean="0"/>
          </a:p>
          <a:p>
            <a:endParaRPr lang="en-GB" altLang="en-US" i="1" dirty="0" smtClean="0"/>
          </a:p>
          <a:p>
            <a:r>
              <a:rPr lang="en-GB" altLang="en-US" i="1" dirty="0" smtClean="0"/>
              <a:t>Correct example</a:t>
            </a:r>
          </a:p>
          <a:p>
            <a:pPr>
              <a:buFont typeface="Wingdings 3" panose="05040102010807070707" pitchFamily="18" charset="2"/>
              <a:buNone/>
            </a:pPr>
            <a:r>
              <a:rPr lang="en-GB" altLang="en-US" i="1" dirty="0" smtClean="0"/>
              <a:t> </a:t>
            </a:r>
          </a:p>
          <a:p>
            <a:endParaRPr lang="en-GB" altLang="en-US" dirty="0" smtClean="0"/>
          </a:p>
        </p:txBody>
      </p:sp>
    </p:spTree>
    <p:extLst>
      <p:ext uri="{BB962C8B-B14F-4D97-AF65-F5344CB8AC3E}">
        <p14:creationId xmlns:p14="http://schemas.microsoft.com/office/powerpoint/2010/main" val="17139825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defRPr/>
            </a:pPr>
            <a:r>
              <a:rPr lang="en-GB" dirty="0" err="1" smtClean="0"/>
              <a:t>Defnyddio</a:t>
            </a:r>
            <a:r>
              <a:rPr lang="en-GB" dirty="0" smtClean="0"/>
              <a:t> </a:t>
            </a:r>
            <a:r>
              <a:rPr lang="en-GB" dirty="0" err="1" smtClean="0"/>
              <a:t>Lluniau</a:t>
            </a:r>
            <a:r>
              <a:rPr lang="en-GB" dirty="0" smtClean="0"/>
              <a:t> a </a:t>
            </a:r>
            <a:r>
              <a:rPr lang="en-GB" dirty="0" err="1" smtClean="0"/>
              <a:t>Graffiau</a:t>
            </a:r>
            <a:r>
              <a:rPr lang="en-GB" dirty="0" smtClean="0"/>
              <a:t/>
            </a:r>
            <a:br>
              <a:rPr lang="en-GB" dirty="0" smtClean="0"/>
            </a:br>
            <a:r>
              <a:rPr lang="en-GB" i="1" dirty="0" smtClean="0"/>
              <a:t>Using Pictures and Graphs</a:t>
            </a:r>
            <a:endParaRPr lang="en-GB" dirty="0"/>
          </a:p>
        </p:txBody>
      </p:sp>
      <p:sp>
        <p:nvSpPr>
          <p:cNvPr id="21507" name="Content Placeholder 2"/>
          <p:cNvSpPr>
            <a:spLocks noGrp="1"/>
          </p:cNvSpPr>
          <p:nvPr>
            <p:ph idx="1"/>
          </p:nvPr>
        </p:nvSpPr>
        <p:spPr/>
        <p:txBody>
          <a:bodyPr/>
          <a:lstStyle/>
          <a:p>
            <a:r>
              <a:rPr lang="en-GB" altLang="en-US" i="1" dirty="0" smtClean="0"/>
              <a:t>Picture</a:t>
            </a:r>
          </a:p>
          <a:p>
            <a:pPr lvl="1"/>
            <a:r>
              <a:rPr lang="en-GB" altLang="en-US" i="1" dirty="0" smtClean="0"/>
              <a:t>Website</a:t>
            </a:r>
          </a:p>
          <a:p>
            <a:pPr lvl="1"/>
            <a:r>
              <a:rPr lang="en-GB" altLang="en-US" i="1" dirty="0" smtClean="0"/>
              <a:t>Correct version</a:t>
            </a:r>
          </a:p>
          <a:p>
            <a:endParaRPr lang="en-GB" altLang="en-US" i="1" dirty="0" smtClean="0"/>
          </a:p>
          <a:p>
            <a:r>
              <a:rPr lang="en-GB" altLang="en-US" i="1" dirty="0" smtClean="0"/>
              <a:t>Graphs</a:t>
            </a:r>
          </a:p>
          <a:p>
            <a:pPr lvl="1"/>
            <a:r>
              <a:rPr lang="en-GB" altLang="en-US" i="1" dirty="0" smtClean="0"/>
              <a:t>Website</a:t>
            </a:r>
          </a:p>
          <a:p>
            <a:pPr lvl="1"/>
            <a:r>
              <a:rPr lang="en-GB" altLang="en-US" i="1" dirty="0" smtClean="0"/>
              <a:t>Correct version</a:t>
            </a:r>
          </a:p>
        </p:txBody>
      </p:sp>
    </p:spTree>
    <p:extLst>
      <p:ext uri="{BB962C8B-B14F-4D97-AF65-F5344CB8AC3E}">
        <p14:creationId xmlns:p14="http://schemas.microsoft.com/office/powerpoint/2010/main" val="1273693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defRPr/>
            </a:pPr>
            <a:r>
              <a:rPr lang="en-GB" dirty="0" err="1" smtClean="0"/>
              <a:t>Gosod</a:t>
            </a:r>
            <a:r>
              <a:rPr lang="en-GB" dirty="0" smtClean="0"/>
              <a:t> </a:t>
            </a:r>
            <a:r>
              <a:rPr lang="en-GB" dirty="0" err="1" smtClean="0"/>
              <a:t>euich</a:t>
            </a:r>
            <a:r>
              <a:rPr lang="en-GB" dirty="0" smtClean="0"/>
              <a:t> </a:t>
            </a:r>
            <a:r>
              <a:rPr lang="en-GB" dirty="0" err="1" smtClean="0"/>
              <a:t>aseiniad</a:t>
            </a:r>
            <a:r>
              <a:rPr lang="en-GB" dirty="0" smtClean="0"/>
              <a:t/>
            </a:r>
            <a:br>
              <a:rPr lang="en-GB" dirty="0" smtClean="0"/>
            </a:br>
            <a:r>
              <a:rPr lang="en-GB" i="1" dirty="0" smtClean="0"/>
              <a:t>Laying Out Your Assignment</a:t>
            </a:r>
            <a:endParaRPr lang="en-GB" i="1" dirty="0"/>
          </a:p>
        </p:txBody>
      </p:sp>
      <p:sp>
        <p:nvSpPr>
          <p:cNvPr id="22531" name="Content Placeholder 2"/>
          <p:cNvSpPr>
            <a:spLocks noGrp="1"/>
          </p:cNvSpPr>
          <p:nvPr>
            <p:ph idx="1"/>
          </p:nvPr>
        </p:nvSpPr>
        <p:spPr/>
        <p:txBody>
          <a:bodyPr>
            <a:normAutofit/>
          </a:bodyPr>
          <a:lstStyle/>
          <a:p>
            <a:pPr marL="0" indent="0">
              <a:buNone/>
            </a:pPr>
            <a:endParaRPr lang="en-GB" altLang="en-US" sz="2000" i="1" dirty="0"/>
          </a:p>
          <a:p>
            <a:r>
              <a:rPr lang="en-GB" altLang="en-US" sz="2000" i="1" dirty="0" smtClean="0"/>
              <a:t>Font – Times New Roman</a:t>
            </a:r>
            <a:endParaRPr lang="en-GB" altLang="en-US" sz="2000" i="1" dirty="0"/>
          </a:p>
          <a:p>
            <a:r>
              <a:rPr lang="en-GB" altLang="en-US" sz="2000" i="1" dirty="0" smtClean="0"/>
              <a:t>Size - 12</a:t>
            </a:r>
            <a:endParaRPr lang="en-GB" altLang="en-US" sz="2000" i="1" dirty="0"/>
          </a:p>
          <a:p>
            <a:r>
              <a:rPr lang="en-GB" altLang="en-US" sz="2000" i="1" dirty="0" smtClean="0"/>
              <a:t>Spacing – 1.5</a:t>
            </a:r>
            <a:endParaRPr lang="en-GB" altLang="en-US" sz="2000" i="1" dirty="0"/>
          </a:p>
          <a:p>
            <a:r>
              <a:rPr lang="en-GB" altLang="en-US" sz="2000" i="1" dirty="0"/>
              <a:t>Indented – over two </a:t>
            </a:r>
            <a:r>
              <a:rPr lang="en-GB" altLang="en-US" sz="2000" i="1" dirty="0" smtClean="0"/>
              <a:t>lines</a:t>
            </a:r>
            <a:endParaRPr lang="en-GB" altLang="en-US" sz="2000" i="1" dirty="0"/>
          </a:p>
          <a:p>
            <a:r>
              <a:rPr lang="en-GB" altLang="en-US" sz="2000" i="1" dirty="0"/>
              <a:t>Fully Justified</a:t>
            </a:r>
          </a:p>
          <a:p>
            <a:r>
              <a:rPr lang="en-GB" altLang="en-US" sz="2000" i="1" dirty="0"/>
              <a:t>Headings:</a:t>
            </a:r>
          </a:p>
          <a:p>
            <a:pPr lvl="1"/>
            <a:r>
              <a:rPr lang="en-GB" altLang="en-US" sz="1800" i="1" dirty="0"/>
              <a:t>Student No Module </a:t>
            </a:r>
            <a:r>
              <a:rPr lang="en-GB" altLang="en-US" sz="1800" i="1" dirty="0" smtClean="0"/>
              <a:t>Code Assessment number</a:t>
            </a:r>
            <a:endParaRPr lang="en-GB" altLang="en-US" sz="2400" i="1" dirty="0"/>
          </a:p>
          <a:p>
            <a:r>
              <a:rPr lang="en-GB" altLang="en-US" sz="2400" i="1" dirty="0"/>
              <a:t>Reference list (A/Z) </a:t>
            </a:r>
          </a:p>
        </p:txBody>
      </p:sp>
    </p:spTree>
    <p:extLst>
      <p:ext uri="{BB962C8B-B14F-4D97-AF65-F5344CB8AC3E}">
        <p14:creationId xmlns:p14="http://schemas.microsoft.com/office/powerpoint/2010/main" val="14037357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sz="half" idx="1"/>
          </p:nvPr>
        </p:nvSpPr>
        <p:spPr>
          <a:xfrm>
            <a:off x="1973634" y="1853248"/>
            <a:ext cx="4038600" cy="4525962"/>
          </a:xfrm>
        </p:spPr>
        <p:txBody>
          <a:bodyPr/>
          <a:lstStyle/>
          <a:p>
            <a:pPr eaLnBrk="1" hangingPunct="1"/>
            <a:r>
              <a:rPr lang="en-US" altLang="en-US" dirty="0" err="1" smtClean="0"/>
              <a:t>Perthnasol</a:t>
            </a:r>
            <a:r>
              <a:rPr lang="en-US" altLang="en-US" dirty="0" smtClean="0"/>
              <a:t> </a:t>
            </a:r>
            <a:r>
              <a:rPr lang="en-US" altLang="en-US" dirty="0" err="1" smtClean="0"/>
              <a:t>i’r</a:t>
            </a:r>
            <a:r>
              <a:rPr lang="en-US" altLang="en-US" dirty="0" smtClean="0"/>
              <a:t> </a:t>
            </a:r>
            <a:r>
              <a:rPr lang="en-US" altLang="en-US" dirty="0" err="1" smtClean="0"/>
              <a:t>pwnc</a:t>
            </a:r>
            <a:endParaRPr lang="en-US" altLang="en-US" dirty="0" smtClean="0"/>
          </a:p>
          <a:p>
            <a:pPr eaLnBrk="1" hangingPunct="1"/>
            <a:r>
              <a:rPr lang="en-US" altLang="en-US" dirty="0" err="1" smtClean="0"/>
              <a:t>Eu</a:t>
            </a:r>
            <a:r>
              <a:rPr lang="en-US" altLang="en-US" dirty="0" smtClean="0"/>
              <a:t> </a:t>
            </a:r>
            <a:r>
              <a:rPr lang="en-US" altLang="en-US" dirty="0" err="1" smtClean="0"/>
              <a:t>defnyddio</a:t>
            </a:r>
            <a:r>
              <a:rPr lang="en-US" altLang="en-US" dirty="0" smtClean="0"/>
              <a:t> </a:t>
            </a:r>
            <a:r>
              <a:rPr lang="en-US" altLang="en-US" dirty="0" err="1" smtClean="0"/>
              <a:t>i</a:t>
            </a:r>
            <a:r>
              <a:rPr lang="en-US" altLang="en-US" dirty="0" smtClean="0"/>
              <a:t> </a:t>
            </a:r>
            <a:r>
              <a:rPr lang="en-US" altLang="en-US" dirty="0" err="1" smtClean="0"/>
              <a:t>bwysleisio</a:t>
            </a:r>
            <a:r>
              <a:rPr lang="en-US" altLang="en-US" dirty="0" smtClean="0"/>
              <a:t> </a:t>
            </a:r>
            <a:r>
              <a:rPr lang="en-US" altLang="en-US" dirty="0" err="1" smtClean="0"/>
              <a:t>safbwynt</a:t>
            </a:r>
            <a:endParaRPr lang="en-US" altLang="en-US" dirty="0" smtClean="0"/>
          </a:p>
          <a:p>
            <a:pPr eaLnBrk="1" hangingPunct="1"/>
            <a:r>
              <a:rPr lang="en-US" altLang="en-US" dirty="0" err="1" smtClean="0"/>
              <a:t>Ffordd</a:t>
            </a:r>
            <a:r>
              <a:rPr lang="en-US" altLang="en-US" dirty="0" smtClean="0"/>
              <a:t> </a:t>
            </a:r>
            <a:r>
              <a:rPr lang="en-US" altLang="en-US" dirty="0" err="1" smtClean="0"/>
              <a:t>effeithiol</a:t>
            </a:r>
            <a:r>
              <a:rPr lang="en-US" altLang="en-US" dirty="0" smtClean="0"/>
              <a:t> o </a:t>
            </a:r>
            <a:r>
              <a:rPr lang="en-US" altLang="en-US" dirty="0" err="1" smtClean="0"/>
              <a:t>gyflwyno</a:t>
            </a:r>
            <a:r>
              <a:rPr lang="en-US" altLang="en-US" dirty="0" smtClean="0"/>
              <a:t> </a:t>
            </a:r>
            <a:r>
              <a:rPr lang="en-US" altLang="en-US" dirty="0" err="1" smtClean="0"/>
              <a:t>testun</a:t>
            </a:r>
            <a:r>
              <a:rPr lang="en-US" altLang="en-US" dirty="0" smtClean="0"/>
              <a:t> </a:t>
            </a:r>
            <a:r>
              <a:rPr lang="en-US" altLang="en-US" dirty="0" err="1" smtClean="0"/>
              <a:t>neu</a:t>
            </a:r>
            <a:r>
              <a:rPr lang="en-US" altLang="en-US" dirty="0" smtClean="0"/>
              <a:t> </a:t>
            </a:r>
            <a:r>
              <a:rPr lang="en-US" altLang="en-US" dirty="0" err="1" smtClean="0"/>
              <a:t>i</a:t>
            </a:r>
            <a:r>
              <a:rPr lang="en-US" altLang="en-US" dirty="0" smtClean="0"/>
              <a:t> </a:t>
            </a:r>
            <a:r>
              <a:rPr lang="en-US" altLang="en-US" dirty="0" err="1" smtClean="0"/>
              <a:t>gloi</a:t>
            </a:r>
            <a:r>
              <a:rPr lang="en-US" altLang="en-US" dirty="0" smtClean="0"/>
              <a:t>  </a:t>
            </a:r>
            <a:r>
              <a:rPr lang="en-US" altLang="en-US" dirty="0" err="1" smtClean="0"/>
              <a:t>traethawd</a:t>
            </a:r>
            <a:endParaRPr lang="en-US" altLang="en-US" dirty="0" smtClean="0"/>
          </a:p>
        </p:txBody>
      </p:sp>
      <p:sp>
        <p:nvSpPr>
          <p:cNvPr id="23555" name="Content Placeholder 3"/>
          <p:cNvSpPr>
            <a:spLocks noGrp="1"/>
          </p:cNvSpPr>
          <p:nvPr>
            <p:ph sz="half" idx="2"/>
          </p:nvPr>
        </p:nvSpPr>
        <p:spPr>
          <a:xfrm>
            <a:off x="6195349" y="1853248"/>
            <a:ext cx="4038600" cy="4525962"/>
          </a:xfrm>
        </p:spPr>
        <p:txBody>
          <a:bodyPr/>
          <a:lstStyle/>
          <a:p>
            <a:pPr eaLnBrk="1" hangingPunct="1"/>
            <a:r>
              <a:rPr lang="en-US" altLang="en-US" i="1" dirty="0" smtClean="0"/>
              <a:t>Relevant to the subject</a:t>
            </a:r>
          </a:p>
          <a:p>
            <a:pPr eaLnBrk="1" hangingPunct="1"/>
            <a:r>
              <a:rPr lang="en-US" altLang="en-US" i="1" dirty="0" smtClean="0"/>
              <a:t>Use to emphasize a point</a:t>
            </a:r>
          </a:p>
          <a:p>
            <a:pPr eaLnBrk="1" hangingPunct="1"/>
            <a:r>
              <a:rPr lang="en-US" altLang="en-US" i="1" dirty="0" smtClean="0"/>
              <a:t>An effective way to introduce a subject or to close an essay</a:t>
            </a:r>
          </a:p>
        </p:txBody>
      </p:sp>
      <p:sp>
        <p:nvSpPr>
          <p:cNvPr id="2" name="Title 1"/>
          <p:cNvSpPr>
            <a:spLocks noGrp="1"/>
          </p:cNvSpPr>
          <p:nvPr>
            <p:ph type="title"/>
          </p:nvPr>
        </p:nvSpPr>
        <p:spPr/>
        <p:txBody>
          <a:bodyPr>
            <a:normAutofit/>
          </a:bodyPr>
          <a:lstStyle/>
          <a:p>
            <a:pPr>
              <a:defRPr/>
            </a:pPr>
            <a:r>
              <a:rPr lang="en-US" dirty="0" err="1" smtClean="0"/>
              <a:t>Dyfyniadau</a:t>
            </a:r>
            <a:r>
              <a:rPr lang="en-US" dirty="0" smtClean="0"/>
              <a:t/>
            </a:r>
            <a:br>
              <a:rPr lang="en-US" dirty="0" smtClean="0"/>
            </a:br>
            <a:r>
              <a:rPr lang="en-US" i="1" dirty="0" smtClean="0"/>
              <a:t>Quotations</a:t>
            </a:r>
          </a:p>
        </p:txBody>
      </p:sp>
    </p:spTree>
    <p:extLst>
      <p:ext uri="{BB962C8B-B14F-4D97-AF65-F5344CB8AC3E}">
        <p14:creationId xmlns:p14="http://schemas.microsoft.com/office/powerpoint/2010/main" val="16177545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sz="half" idx="1"/>
          </p:nvPr>
        </p:nvSpPr>
        <p:spPr>
          <a:xfrm>
            <a:off x="1969625" y="2164044"/>
            <a:ext cx="4038600" cy="4525962"/>
          </a:xfrm>
        </p:spPr>
        <p:txBody>
          <a:bodyPr/>
          <a:lstStyle/>
          <a:p>
            <a:pPr eaLnBrk="1" hangingPunct="1"/>
            <a:r>
              <a:rPr lang="en-US" altLang="en-US" dirty="0" err="1" smtClean="0"/>
              <a:t>Ffordd</a:t>
            </a:r>
            <a:r>
              <a:rPr lang="en-US" altLang="en-US" dirty="0" smtClean="0"/>
              <a:t> </a:t>
            </a:r>
            <a:r>
              <a:rPr lang="en-US" altLang="en-US" dirty="0" err="1" smtClean="0"/>
              <a:t>wych</a:t>
            </a:r>
            <a:r>
              <a:rPr lang="en-US" altLang="en-US" dirty="0" smtClean="0"/>
              <a:t> o </a:t>
            </a:r>
            <a:r>
              <a:rPr lang="en-US" altLang="en-US" dirty="0" err="1" smtClean="0"/>
              <a:t>arall</a:t>
            </a:r>
            <a:r>
              <a:rPr lang="en-US" altLang="en-US" dirty="0" smtClean="0"/>
              <a:t> </a:t>
            </a:r>
            <a:r>
              <a:rPr lang="en-US" altLang="en-US" dirty="0" err="1" smtClean="0"/>
              <a:t>eirio’r</a:t>
            </a:r>
            <a:r>
              <a:rPr lang="en-US" altLang="en-US" dirty="0" smtClean="0"/>
              <a:t> </a:t>
            </a:r>
            <a:r>
              <a:rPr lang="en-US" altLang="en-US" dirty="0" err="1" smtClean="0"/>
              <a:t>pwynt</a:t>
            </a:r>
            <a:r>
              <a:rPr lang="en-US" altLang="en-US" dirty="0" smtClean="0"/>
              <a:t> a </a:t>
            </a:r>
            <a:r>
              <a:rPr lang="en-US" altLang="en-US" dirty="0" err="1" smtClean="0"/>
              <a:t>gyflwynir</a:t>
            </a:r>
            <a:endParaRPr lang="en-US" altLang="en-US" dirty="0" smtClean="0"/>
          </a:p>
          <a:p>
            <a:pPr eaLnBrk="1" hangingPunct="1"/>
            <a:r>
              <a:rPr lang="en-US" altLang="en-US" dirty="0" smtClean="0"/>
              <a:t>Dim </a:t>
            </a:r>
            <a:r>
              <a:rPr lang="en-US" altLang="en-US" dirty="0" err="1" smtClean="0"/>
              <a:t>gor</a:t>
            </a:r>
            <a:r>
              <a:rPr lang="en-US" altLang="en-US" dirty="0" smtClean="0"/>
              <a:t> </a:t>
            </a:r>
            <a:r>
              <a:rPr lang="en-US" altLang="en-US" dirty="0" err="1" smtClean="0"/>
              <a:t>ddefnydd</a:t>
            </a:r>
            <a:r>
              <a:rPr lang="en-US" altLang="en-US" dirty="0" smtClean="0"/>
              <a:t> </a:t>
            </a:r>
            <a:r>
              <a:rPr lang="en-US" altLang="en-US" dirty="0" err="1" smtClean="0"/>
              <a:t>ohonynt</a:t>
            </a:r>
            <a:endParaRPr lang="en-US" altLang="en-US" dirty="0" smtClean="0"/>
          </a:p>
          <a:p>
            <a:pPr eaLnBrk="1" hangingPunct="1"/>
            <a:r>
              <a:rPr lang="en-US" altLang="en-US" dirty="0" smtClean="0"/>
              <a:t>Ni </a:t>
            </a:r>
            <a:r>
              <a:rPr lang="en-US" altLang="en-US" dirty="0" err="1" smtClean="0"/>
              <a:t>ddylid</a:t>
            </a:r>
            <a:r>
              <a:rPr lang="en-US" altLang="en-US" dirty="0" smtClean="0"/>
              <a:t> </a:t>
            </a:r>
            <a:r>
              <a:rPr lang="en-US" altLang="en-US" dirty="0" err="1" smtClean="0"/>
              <a:t>eu</a:t>
            </a:r>
            <a:r>
              <a:rPr lang="en-US" altLang="en-US" dirty="0" smtClean="0"/>
              <a:t> </a:t>
            </a:r>
            <a:r>
              <a:rPr lang="en-US" altLang="en-US" dirty="0" err="1" smtClean="0"/>
              <a:t>defnyddio</a:t>
            </a:r>
            <a:r>
              <a:rPr lang="en-US" altLang="en-US" dirty="0" smtClean="0"/>
              <a:t> am </a:t>
            </a:r>
            <a:r>
              <a:rPr lang="en-US" altLang="en-US" dirty="0" err="1" smtClean="0"/>
              <a:t>na</a:t>
            </a:r>
            <a:r>
              <a:rPr lang="en-US" altLang="en-US" dirty="0" smtClean="0"/>
              <a:t> </a:t>
            </a:r>
            <a:r>
              <a:rPr lang="en-US" altLang="en-US" dirty="0" err="1" smtClean="0"/>
              <a:t>allwch</a:t>
            </a:r>
            <a:r>
              <a:rPr lang="en-US" altLang="en-US" dirty="0" smtClean="0"/>
              <a:t> </a:t>
            </a:r>
            <a:r>
              <a:rPr lang="en-US" altLang="en-US" dirty="0" err="1" smtClean="0"/>
              <a:t>grynhoi</a:t>
            </a:r>
            <a:r>
              <a:rPr lang="en-US" altLang="en-US" dirty="0" smtClean="0"/>
              <a:t> </a:t>
            </a:r>
            <a:r>
              <a:rPr lang="en-US" altLang="en-US" dirty="0" err="1" smtClean="0"/>
              <a:t>geiriau’r</a:t>
            </a:r>
            <a:r>
              <a:rPr lang="en-US" altLang="en-US" dirty="0" smtClean="0"/>
              <a:t> </a:t>
            </a:r>
            <a:r>
              <a:rPr lang="en-US" altLang="en-US" dirty="0" err="1" smtClean="0"/>
              <a:t>awdur</a:t>
            </a:r>
            <a:endParaRPr lang="en-US" altLang="en-US" dirty="0" smtClean="0"/>
          </a:p>
        </p:txBody>
      </p:sp>
      <p:sp>
        <p:nvSpPr>
          <p:cNvPr id="24579" name="Content Placeholder 3"/>
          <p:cNvSpPr>
            <a:spLocks noGrp="1"/>
          </p:cNvSpPr>
          <p:nvPr>
            <p:ph sz="half" idx="2"/>
          </p:nvPr>
        </p:nvSpPr>
        <p:spPr>
          <a:xfrm>
            <a:off x="6114328" y="2107469"/>
            <a:ext cx="4038600" cy="4525962"/>
          </a:xfrm>
        </p:spPr>
        <p:txBody>
          <a:bodyPr/>
          <a:lstStyle/>
          <a:p>
            <a:pPr eaLnBrk="1" hangingPunct="1"/>
            <a:r>
              <a:rPr lang="en-US" altLang="en-US" i="1" dirty="0" smtClean="0"/>
              <a:t>A great way to word the point that you are making</a:t>
            </a:r>
          </a:p>
          <a:p>
            <a:pPr eaLnBrk="1" hangingPunct="1"/>
            <a:r>
              <a:rPr lang="en-US" altLang="en-US" i="1" dirty="0" smtClean="0"/>
              <a:t>Do not use too many</a:t>
            </a:r>
          </a:p>
          <a:p>
            <a:pPr eaLnBrk="1" hangingPunct="1"/>
            <a:r>
              <a:rPr lang="en-US" altLang="en-US" i="1" dirty="0" smtClean="0"/>
              <a:t>They shouldn’t be used because you’re unable to </a:t>
            </a:r>
            <a:r>
              <a:rPr lang="en-US" altLang="en-US" i="1" dirty="0" err="1" smtClean="0"/>
              <a:t>summarise</a:t>
            </a:r>
            <a:r>
              <a:rPr lang="en-US" altLang="en-US" i="1" dirty="0" smtClean="0"/>
              <a:t> the author’s words</a:t>
            </a:r>
          </a:p>
        </p:txBody>
      </p:sp>
      <p:sp>
        <p:nvSpPr>
          <p:cNvPr id="2" name="Title 1"/>
          <p:cNvSpPr>
            <a:spLocks noGrp="1"/>
          </p:cNvSpPr>
          <p:nvPr>
            <p:ph type="title"/>
          </p:nvPr>
        </p:nvSpPr>
        <p:spPr/>
        <p:txBody>
          <a:bodyPr>
            <a:normAutofit/>
          </a:bodyPr>
          <a:lstStyle/>
          <a:p>
            <a:pPr>
              <a:defRPr/>
            </a:pPr>
            <a:r>
              <a:rPr lang="en-US" dirty="0" err="1" smtClean="0"/>
              <a:t>Dyfyniadau</a:t>
            </a:r>
            <a:r>
              <a:rPr lang="en-US" dirty="0" smtClean="0"/>
              <a:t/>
            </a:r>
            <a:br>
              <a:rPr lang="en-US" dirty="0" smtClean="0"/>
            </a:br>
            <a:r>
              <a:rPr lang="en-US" i="1" dirty="0" smtClean="0"/>
              <a:t>Quotations</a:t>
            </a:r>
          </a:p>
        </p:txBody>
      </p:sp>
    </p:spTree>
    <p:extLst>
      <p:ext uri="{BB962C8B-B14F-4D97-AF65-F5344CB8AC3E}">
        <p14:creationId xmlns:p14="http://schemas.microsoft.com/office/powerpoint/2010/main" val="243046728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sz="half" idx="1"/>
          </p:nvPr>
        </p:nvSpPr>
        <p:spPr>
          <a:xfrm>
            <a:off x="1981200" y="1481138"/>
            <a:ext cx="4038600" cy="4525962"/>
          </a:xfrm>
        </p:spPr>
        <p:txBody>
          <a:bodyPr/>
          <a:lstStyle/>
          <a:p>
            <a:pPr eaLnBrk="1" hangingPunct="1"/>
            <a:r>
              <a:rPr lang="en-US" altLang="en-US" smtClean="0"/>
              <a:t>Dylai dyfyniadau fod mewn dyfynodau – byddwch yn gyson</a:t>
            </a:r>
          </a:p>
          <a:p>
            <a:pPr eaLnBrk="1" hangingPunct="1"/>
            <a:r>
              <a:rPr lang="en-US" altLang="en-US" smtClean="0"/>
              <a:t>Marciau dyfynod </a:t>
            </a:r>
          </a:p>
          <a:p>
            <a:pPr lvl="1" eaLnBrk="1" hangingPunct="1"/>
            <a:r>
              <a:rPr lang="en-US" altLang="en-US" smtClean="0"/>
              <a:t>‘ ……………’.</a:t>
            </a:r>
          </a:p>
          <a:p>
            <a:pPr eaLnBrk="1" hangingPunct="1"/>
            <a:r>
              <a:rPr lang="en-US" altLang="en-US" smtClean="0"/>
              <a:t>Marciau siarad</a:t>
            </a:r>
          </a:p>
          <a:p>
            <a:pPr lvl="1" eaLnBrk="1" hangingPunct="1"/>
            <a:r>
              <a:rPr lang="en-US" altLang="en-US" smtClean="0"/>
              <a:t>“……………”.</a:t>
            </a:r>
          </a:p>
          <a:p>
            <a:pPr eaLnBrk="1" hangingPunct="1"/>
            <a:endParaRPr lang="en-US" altLang="en-US" smtClean="0"/>
          </a:p>
          <a:p>
            <a:pPr eaLnBrk="1" hangingPunct="1"/>
            <a:endParaRPr lang="en-US" altLang="en-US" smtClean="0"/>
          </a:p>
          <a:p>
            <a:pPr eaLnBrk="1" hangingPunct="1"/>
            <a:endParaRPr lang="en-US" altLang="en-US" smtClean="0"/>
          </a:p>
        </p:txBody>
      </p:sp>
      <p:sp>
        <p:nvSpPr>
          <p:cNvPr id="25603" name="Content Placeholder 3"/>
          <p:cNvSpPr>
            <a:spLocks noGrp="1"/>
          </p:cNvSpPr>
          <p:nvPr>
            <p:ph sz="half" idx="2"/>
          </p:nvPr>
        </p:nvSpPr>
        <p:spPr>
          <a:xfrm>
            <a:off x="6172200" y="1481138"/>
            <a:ext cx="4038600" cy="4525962"/>
          </a:xfrm>
        </p:spPr>
        <p:txBody>
          <a:bodyPr/>
          <a:lstStyle/>
          <a:p>
            <a:pPr eaLnBrk="1" hangingPunct="1"/>
            <a:r>
              <a:rPr lang="en-US" altLang="en-US" i="1" dirty="0" smtClean="0"/>
              <a:t>Quotations should be in single quotation marks- be consistent</a:t>
            </a:r>
          </a:p>
          <a:p>
            <a:pPr eaLnBrk="1" hangingPunct="1"/>
            <a:r>
              <a:rPr lang="en-US" altLang="en-US" i="1" dirty="0" smtClean="0"/>
              <a:t>Quotation marks </a:t>
            </a:r>
          </a:p>
          <a:p>
            <a:pPr lvl="1" eaLnBrk="1" hangingPunct="1"/>
            <a:r>
              <a:rPr lang="en-US" altLang="en-US" i="1" dirty="0" smtClean="0"/>
              <a:t>‘ ……………’.</a:t>
            </a:r>
          </a:p>
          <a:p>
            <a:pPr eaLnBrk="1" hangingPunct="1"/>
            <a:r>
              <a:rPr lang="en-US" altLang="en-US" i="1" dirty="0" smtClean="0"/>
              <a:t>Speech marks</a:t>
            </a:r>
          </a:p>
          <a:p>
            <a:pPr lvl="1" eaLnBrk="1" hangingPunct="1"/>
            <a:r>
              <a:rPr lang="en-US" altLang="en-US" i="1" dirty="0" smtClean="0"/>
              <a:t>“……………”.</a:t>
            </a:r>
          </a:p>
        </p:txBody>
      </p:sp>
      <p:sp>
        <p:nvSpPr>
          <p:cNvPr id="2" name="Title 1"/>
          <p:cNvSpPr>
            <a:spLocks noGrp="1"/>
          </p:cNvSpPr>
          <p:nvPr>
            <p:ph type="title"/>
          </p:nvPr>
        </p:nvSpPr>
        <p:spPr/>
        <p:txBody>
          <a:bodyPr/>
          <a:lstStyle/>
          <a:p>
            <a:pPr>
              <a:defRPr/>
            </a:pPr>
            <a:r>
              <a:rPr lang="en-US" dirty="0" smtClean="0"/>
              <a:t>‘ …………….’</a:t>
            </a:r>
          </a:p>
        </p:txBody>
      </p:sp>
    </p:spTree>
    <p:extLst>
      <p:ext uri="{BB962C8B-B14F-4D97-AF65-F5344CB8AC3E}">
        <p14:creationId xmlns:p14="http://schemas.microsoft.com/office/powerpoint/2010/main" val="322037465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981200" y="1944125"/>
            <a:ext cx="4038600" cy="4525962"/>
          </a:xfrm>
        </p:spPr>
        <p:txBody>
          <a:bodyPr>
            <a:normAutofit/>
          </a:bodyPr>
          <a:lstStyle/>
          <a:p>
            <a:pPr marL="365760" indent="-256032">
              <a:buFont typeface="Wingdings 3"/>
              <a:buChar char=""/>
              <a:defRPr/>
            </a:pPr>
            <a:r>
              <a:rPr lang="en-US" dirty="0" err="1" smtClean="0"/>
              <a:t>Dylent</a:t>
            </a:r>
            <a:r>
              <a:rPr lang="en-US" dirty="0" smtClean="0"/>
              <a:t> </a:t>
            </a:r>
            <a:r>
              <a:rPr lang="en-US" dirty="0" err="1" smtClean="0"/>
              <a:t>fod</a:t>
            </a:r>
            <a:r>
              <a:rPr lang="en-US" dirty="0" smtClean="0"/>
              <a:t> </a:t>
            </a:r>
            <a:r>
              <a:rPr lang="en-US" dirty="0" err="1" smtClean="0"/>
              <a:t>yn</a:t>
            </a:r>
            <a:r>
              <a:rPr lang="en-US" dirty="0" smtClean="0"/>
              <a:t> </a:t>
            </a:r>
            <a:r>
              <a:rPr lang="en-US" dirty="0" err="1" smtClean="0"/>
              <a:t>gywir</a:t>
            </a:r>
            <a:endParaRPr lang="en-US" dirty="0" smtClean="0"/>
          </a:p>
          <a:p>
            <a:pPr marL="365760" indent="-256032">
              <a:buFont typeface="Wingdings 3"/>
              <a:buChar char=""/>
              <a:defRPr/>
            </a:pPr>
            <a:r>
              <a:rPr lang="en-US" dirty="0" err="1" smtClean="0"/>
              <a:t>Angen</a:t>
            </a:r>
            <a:r>
              <a:rPr lang="en-US" dirty="0" smtClean="0"/>
              <a:t> </a:t>
            </a:r>
            <a:r>
              <a:rPr lang="en-US" dirty="0" err="1" smtClean="0"/>
              <a:t>iddynt</a:t>
            </a:r>
            <a:r>
              <a:rPr lang="en-US" dirty="0" smtClean="0"/>
              <a:t> </a:t>
            </a:r>
            <a:r>
              <a:rPr lang="en-US" dirty="0" err="1" smtClean="0"/>
              <a:t>gael</a:t>
            </a:r>
            <a:r>
              <a:rPr lang="en-US" dirty="0" smtClean="0"/>
              <a:t> </a:t>
            </a:r>
            <a:r>
              <a:rPr lang="en-US" dirty="0" err="1" smtClean="0"/>
              <a:t>eu</a:t>
            </a:r>
            <a:r>
              <a:rPr lang="en-US" dirty="0" smtClean="0"/>
              <a:t> </a:t>
            </a:r>
            <a:r>
              <a:rPr lang="en-US" dirty="0" err="1" smtClean="0"/>
              <a:t>cyfeirnodi’n</a:t>
            </a:r>
            <a:r>
              <a:rPr lang="en-US" dirty="0" smtClean="0"/>
              <a:t> </a:t>
            </a:r>
            <a:r>
              <a:rPr lang="en-US" dirty="0" err="1" smtClean="0"/>
              <a:t>llawn</a:t>
            </a:r>
            <a:r>
              <a:rPr lang="en-US" dirty="0" smtClean="0"/>
              <a:t> </a:t>
            </a:r>
            <a:r>
              <a:rPr lang="en-US" dirty="0" err="1" smtClean="0"/>
              <a:t>ar</a:t>
            </a:r>
            <a:r>
              <a:rPr lang="en-US" dirty="0" smtClean="0"/>
              <a:t> </a:t>
            </a:r>
            <a:r>
              <a:rPr lang="en-US" dirty="0" err="1" smtClean="0"/>
              <a:t>ddiwedd</a:t>
            </a:r>
            <a:r>
              <a:rPr lang="en-US" dirty="0" smtClean="0"/>
              <a:t> yr </a:t>
            </a:r>
            <a:r>
              <a:rPr lang="en-US" dirty="0" err="1" smtClean="0"/>
              <a:t>aseiniad</a:t>
            </a:r>
            <a:endParaRPr lang="en-US" dirty="0" smtClean="0"/>
          </a:p>
          <a:p>
            <a:pPr marL="365760" indent="-256032">
              <a:buFont typeface="Wingdings 3"/>
              <a:buChar char=""/>
              <a:defRPr/>
            </a:pPr>
            <a:r>
              <a:rPr lang="en-US" dirty="0" err="1" smtClean="0"/>
              <a:t>Dylent</a:t>
            </a:r>
            <a:r>
              <a:rPr lang="en-US" dirty="0" smtClean="0"/>
              <a:t> </a:t>
            </a:r>
            <a:r>
              <a:rPr lang="en-US" dirty="0" err="1" smtClean="0"/>
              <a:t>gael</a:t>
            </a:r>
            <a:r>
              <a:rPr lang="en-US" dirty="0" smtClean="0"/>
              <a:t> </a:t>
            </a:r>
            <a:r>
              <a:rPr lang="en-US" dirty="0" err="1" smtClean="0"/>
              <a:t>eu</a:t>
            </a:r>
            <a:r>
              <a:rPr lang="en-US" dirty="0" smtClean="0"/>
              <a:t> </a:t>
            </a:r>
            <a:r>
              <a:rPr lang="en-US" dirty="0" err="1" smtClean="0"/>
              <a:t>cyferinodi’n</a:t>
            </a:r>
            <a:r>
              <a:rPr lang="en-US" dirty="0" smtClean="0"/>
              <a:t> </a:t>
            </a:r>
            <a:r>
              <a:rPr lang="en-US" dirty="0" err="1" smtClean="0"/>
              <a:t>gywir</a:t>
            </a:r>
            <a:r>
              <a:rPr lang="en-US" dirty="0" smtClean="0"/>
              <a:t> </a:t>
            </a:r>
            <a:r>
              <a:rPr lang="en-US" dirty="0" err="1" smtClean="0"/>
              <a:t>yn</a:t>
            </a:r>
            <a:r>
              <a:rPr lang="en-US" dirty="0" smtClean="0"/>
              <a:t> y </a:t>
            </a:r>
            <a:r>
              <a:rPr lang="en-US" dirty="0" err="1" smtClean="0"/>
              <a:t>testun</a:t>
            </a:r>
            <a:endParaRPr lang="en-US" dirty="0" smtClean="0"/>
          </a:p>
          <a:p>
            <a:pPr marL="365760" indent="-256032">
              <a:buFont typeface="Wingdings 3"/>
              <a:buChar char=""/>
              <a:defRPr/>
            </a:pPr>
            <a:r>
              <a:rPr lang="en-US" dirty="0" smtClean="0"/>
              <a:t>RHAID </a:t>
            </a:r>
            <a:r>
              <a:rPr lang="en-US" dirty="0" err="1" smtClean="0"/>
              <a:t>cynnwys</a:t>
            </a:r>
            <a:r>
              <a:rPr lang="en-US" dirty="0" smtClean="0"/>
              <a:t> </a:t>
            </a:r>
            <a:r>
              <a:rPr lang="en-US" dirty="0" err="1" smtClean="0"/>
              <a:t>mewn</a:t>
            </a:r>
            <a:r>
              <a:rPr lang="en-US" dirty="0" smtClean="0"/>
              <a:t> </a:t>
            </a:r>
            <a:r>
              <a:rPr lang="en-US" dirty="0" err="1" smtClean="0"/>
              <a:t>dyfynodau</a:t>
            </a:r>
            <a:r>
              <a:rPr lang="en-US" dirty="0" smtClean="0"/>
              <a:t>  (</a:t>
            </a:r>
            <a:r>
              <a:rPr lang="en-US" dirty="0" err="1" smtClean="0"/>
              <a:t>os</a:t>
            </a:r>
            <a:r>
              <a:rPr lang="en-US" dirty="0" smtClean="0"/>
              <a:t> </a:t>
            </a:r>
            <a:r>
              <a:rPr lang="en-US" dirty="0" err="1" smtClean="0"/>
              <a:t>yn</a:t>
            </a:r>
            <a:r>
              <a:rPr lang="en-US" dirty="0" smtClean="0"/>
              <a:t>  </a:t>
            </a:r>
            <a:r>
              <a:rPr lang="en-US" dirty="0" err="1" smtClean="0"/>
              <a:t>llai</a:t>
            </a:r>
            <a:r>
              <a:rPr lang="en-US" dirty="0" smtClean="0"/>
              <a:t> </a:t>
            </a:r>
            <a:r>
              <a:rPr lang="en-US" dirty="0" err="1" smtClean="0"/>
              <a:t>na</a:t>
            </a:r>
            <a:r>
              <a:rPr lang="en-US" dirty="0" smtClean="0"/>
              <a:t> 2 </a:t>
            </a:r>
            <a:r>
              <a:rPr lang="en-US" dirty="0" err="1" smtClean="0"/>
              <a:t>llinell</a:t>
            </a:r>
            <a:r>
              <a:rPr lang="en-US" dirty="0" smtClean="0"/>
              <a:t> o </a:t>
            </a:r>
            <a:r>
              <a:rPr lang="en-US" dirty="0" err="1" smtClean="0"/>
              <a:t>hyd</a:t>
            </a:r>
            <a:r>
              <a:rPr lang="en-US" dirty="0" smtClean="0"/>
              <a:t>)</a:t>
            </a:r>
          </a:p>
          <a:p>
            <a:pPr marL="365760" indent="-256032">
              <a:buFont typeface="Wingdings 3"/>
              <a:buChar char=""/>
              <a:defRPr/>
            </a:pPr>
            <a:r>
              <a:rPr lang="en-US" dirty="0" err="1" smtClean="0"/>
              <a:t>Yn</a:t>
            </a:r>
            <a:r>
              <a:rPr lang="en-US" dirty="0" smtClean="0"/>
              <a:t> y </a:t>
            </a:r>
            <a:r>
              <a:rPr lang="en-US" dirty="0" err="1" smtClean="0"/>
              <a:t>iaith</a:t>
            </a:r>
            <a:r>
              <a:rPr lang="en-US" dirty="0" smtClean="0"/>
              <a:t> </a:t>
            </a:r>
            <a:r>
              <a:rPr lang="en-US" dirty="0" err="1" smtClean="0"/>
              <a:t>wreiddiol</a:t>
            </a:r>
            <a:endParaRPr lang="en-US" dirty="0" smtClean="0"/>
          </a:p>
        </p:txBody>
      </p:sp>
      <p:sp>
        <p:nvSpPr>
          <p:cNvPr id="4" name="Content Placeholder 3"/>
          <p:cNvSpPr>
            <a:spLocks noGrp="1"/>
          </p:cNvSpPr>
          <p:nvPr>
            <p:ph sz="half" idx="2"/>
          </p:nvPr>
        </p:nvSpPr>
        <p:spPr>
          <a:xfrm>
            <a:off x="6183775" y="1853248"/>
            <a:ext cx="4038600" cy="4525962"/>
          </a:xfrm>
        </p:spPr>
        <p:txBody>
          <a:bodyPr>
            <a:normAutofit/>
          </a:bodyPr>
          <a:lstStyle/>
          <a:p>
            <a:pPr marL="365760" indent="-256032">
              <a:buFont typeface="Wingdings 3"/>
              <a:buChar char=""/>
              <a:defRPr/>
            </a:pPr>
            <a:r>
              <a:rPr lang="en-US" i="1" dirty="0" smtClean="0"/>
              <a:t>They need to be accurate</a:t>
            </a:r>
          </a:p>
          <a:p>
            <a:pPr marL="365760" indent="-256032">
              <a:buFont typeface="Wingdings 3"/>
              <a:buChar char=""/>
              <a:defRPr/>
            </a:pPr>
            <a:r>
              <a:rPr lang="en-US" i="1" dirty="0" smtClean="0"/>
              <a:t>They need to be fully referenced at the end of the  assignment</a:t>
            </a:r>
          </a:p>
          <a:p>
            <a:pPr marL="365760" indent="-256032">
              <a:buFont typeface="Wingdings 3"/>
              <a:buChar char=""/>
              <a:defRPr/>
            </a:pPr>
            <a:r>
              <a:rPr lang="en-US" i="1" dirty="0" smtClean="0"/>
              <a:t>They need to be accurately referenced in the text</a:t>
            </a:r>
          </a:p>
          <a:p>
            <a:pPr marL="365760" indent="-256032">
              <a:buFont typeface="Wingdings 3"/>
              <a:buChar char=""/>
              <a:defRPr/>
            </a:pPr>
            <a:r>
              <a:rPr lang="en-US" i="1" dirty="0" smtClean="0"/>
              <a:t>MUST be in quotation marks (if less than 2 lines long)</a:t>
            </a:r>
          </a:p>
          <a:p>
            <a:pPr marL="365760" indent="-256032">
              <a:buFont typeface="Wingdings 3"/>
              <a:buChar char=""/>
              <a:defRPr/>
            </a:pPr>
            <a:r>
              <a:rPr lang="en-US" i="1" dirty="0" smtClean="0"/>
              <a:t>In the original language</a:t>
            </a:r>
          </a:p>
        </p:txBody>
      </p:sp>
      <p:sp>
        <p:nvSpPr>
          <p:cNvPr id="2" name="Title 1"/>
          <p:cNvSpPr>
            <a:spLocks noGrp="1"/>
          </p:cNvSpPr>
          <p:nvPr>
            <p:ph type="title"/>
          </p:nvPr>
        </p:nvSpPr>
        <p:spPr/>
        <p:txBody>
          <a:bodyPr>
            <a:normAutofit/>
          </a:bodyPr>
          <a:lstStyle/>
          <a:p>
            <a:pPr>
              <a:defRPr/>
            </a:pPr>
            <a:r>
              <a:rPr lang="en-US" dirty="0" err="1" smtClean="0"/>
              <a:t>Dyfynnu</a:t>
            </a:r>
            <a:r>
              <a:rPr lang="en-US" dirty="0" smtClean="0"/>
              <a:t> </a:t>
            </a:r>
            <a:r>
              <a:rPr lang="en-US" dirty="0" err="1" smtClean="0"/>
              <a:t>Awduron</a:t>
            </a:r>
            <a:r>
              <a:rPr lang="en-US" dirty="0" smtClean="0"/>
              <a:t> </a:t>
            </a:r>
            <a:r>
              <a:rPr lang="en-US" dirty="0" err="1" smtClean="0"/>
              <a:t>yn</a:t>
            </a:r>
            <a:r>
              <a:rPr lang="en-US" dirty="0" smtClean="0"/>
              <a:t> y </a:t>
            </a:r>
            <a:r>
              <a:rPr lang="en-US" dirty="0" err="1" smtClean="0"/>
              <a:t>Testun</a:t>
            </a:r>
            <a:r>
              <a:rPr lang="en-US" dirty="0" smtClean="0"/>
              <a:t/>
            </a:r>
            <a:br>
              <a:rPr lang="en-US" dirty="0" smtClean="0"/>
            </a:br>
            <a:r>
              <a:rPr lang="en-US" i="1" dirty="0" smtClean="0"/>
              <a:t>Quoting Authors in the Text</a:t>
            </a:r>
          </a:p>
        </p:txBody>
      </p:sp>
    </p:spTree>
    <p:extLst>
      <p:ext uri="{BB962C8B-B14F-4D97-AF65-F5344CB8AC3E}">
        <p14:creationId xmlns:p14="http://schemas.microsoft.com/office/powerpoint/2010/main" val="40052087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4"/>
          <p:cNvSpPr>
            <a:spLocks noGrp="1"/>
          </p:cNvSpPr>
          <p:nvPr>
            <p:ph idx="1"/>
          </p:nvPr>
        </p:nvSpPr>
        <p:spPr/>
        <p:txBody>
          <a:bodyPr/>
          <a:lstStyle/>
          <a:p>
            <a:pPr eaLnBrk="1" hangingPunct="1">
              <a:buFont typeface="Wingdings 3" panose="05040102010807070707" pitchFamily="18" charset="2"/>
              <a:buNone/>
            </a:pPr>
            <a:r>
              <a:rPr lang="en-US" altLang="en-US" dirty="0" smtClean="0"/>
              <a:t>Examples </a:t>
            </a:r>
          </a:p>
          <a:p>
            <a:pPr eaLnBrk="1" hangingPunct="1"/>
            <a:r>
              <a:rPr lang="en-US" altLang="en-US" dirty="0" smtClean="0"/>
              <a:t>‘You will no doubt be aware that plagiarism is a hot topic of discussion in higher education’ (Neville, 2007, p.27).</a:t>
            </a:r>
          </a:p>
          <a:p>
            <a:pPr eaLnBrk="1" hangingPunct="1">
              <a:buFont typeface="Wingdings 3" panose="05040102010807070707" pitchFamily="18" charset="2"/>
              <a:buNone/>
            </a:pPr>
            <a:endParaRPr lang="en-US" altLang="en-US" dirty="0" smtClean="0"/>
          </a:p>
          <a:p>
            <a:pPr eaLnBrk="1" hangingPunct="1"/>
            <a:r>
              <a:rPr lang="en-US" altLang="en-US" dirty="0" smtClean="0"/>
              <a:t>Neville (2007, p.27) believes that ‘plagiarism  is a hot topic of discussion in higher education’.</a:t>
            </a:r>
          </a:p>
          <a:p>
            <a:pPr eaLnBrk="1" hangingPunct="1"/>
            <a:endParaRPr lang="en-US" altLang="en-US" dirty="0" smtClean="0"/>
          </a:p>
        </p:txBody>
      </p:sp>
      <p:sp>
        <p:nvSpPr>
          <p:cNvPr id="2" name="Title 1"/>
          <p:cNvSpPr>
            <a:spLocks noGrp="1"/>
          </p:cNvSpPr>
          <p:nvPr>
            <p:ph type="title"/>
          </p:nvPr>
        </p:nvSpPr>
        <p:spPr>
          <a:xfrm>
            <a:off x="646111" y="452718"/>
            <a:ext cx="10098089" cy="1400530"/>
          </a:xfrm>
        </p:spPr>
        <p:txBody>
          <a:bodyPr>
            <a:normAutofit fontScale="90000"/>
          </a:bodyPr>
          <a:lstStyle/>
          <a:p>
            <a:pPr>
              <a:defRPr/>
            </a:pPr>
            <a:r>
              <a:rPr lang="en-US" dirty="0" smtClean="0"/>
              <a:t/>
            </a:r>
            <a:br>
              <a:rPr lang="en-US" dirty="0" smtClean="0"/>
            </a:br>
            <a:r>
              <a:rPr lang="en-US" i="1" dirty="0" smtClean="0"/>
              <a:t>Quoting Authors in the Text (direct quote)</a:t>
            </a:r>
          </a:p>
        </p:txBody>
      </p:sp>
    </p:spTree>
    <p:extLst>
      <p:ext uri="{BB962C8B-B14F-4D97-AF65-F5344CB8AC3E}">
        <p14:creationId xmlns:p14="http://schemas.microsoft.com/office/powerpoint/2010/main" val="23261774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p:txBody>
          <a:bodyPr/>
          <a:lstStyle/>
          <a:p>
            <a:pPr eaLnBrk="1" hangingPunct="1">
              <a:buFont typeface="Wingdings 3" panose="05040102010807070707" pitchFamily="18" charset="2"/>
              <a:buNone/>
            </a:pPr>
            <a:r>
              <a:rPr lang="en-US" altLang="en-US" smtClean="0"/>
              <a:t>Neu/Or</a:t>
            </a:r>
          </a:p>
          <a:p>
            <a:pPr eaLnBrk="1" hangingPunct="1"/>
            <a:r>
              <a:rPr lang="en-US" altLang="en-US" smtClean="0"/>
              <a:t>Plagiarism in higher education has been debated at length (Neville 2007).</a:t>
            </a:r>
          </a:p>
          <a:p>
            <a:pPr eaLnBrk="1" hangingPunct="1">
              <a:buFont typeface="Wingdings 3" panose="05040102010807070707" pitchFamily="18" charset="2"/>
              <a:buNone/>
            </a:pPr>
            <a:r>
              <a:rPr lang="en-US" altLang="en-US" smtClean="0"/>
              <a:t>Neu/Or</a:t>
            </a:r>
          </a:p>
          <a:p>
            <a:pPr eaLnBrk="1" hangingPunct="1"/>
            <a:r>
              <a:rPr lang="en-US" altLang="en-US" smtClean="0"/>
              <a:t>According to Neville (2007) plagiarism in higher education has been debated at length.</a:t>
            </a:r>
          </a:p>
        </p:txBody>
      </p:sp>
      <p:sp>
        <p:nvSpPr>
          <p:cNvPr id="7" name="Title 6"/>
          <p:cNvSpPr>
            <a:spLocks noGrp="1"/>
          </p:cNvSpPr>
          <p:nvPr>
            <p:ph type="title"/>
          </p:nvPr>
        </p:nvSpPr>
        <p:spPr/>
        <p:txBody>
          <a:bodyPr/>
          <a:lstStyle/>
          <a:p>
            <a:pPr>
              <a:defRPr/>
            </a:pPr>
            <a:r>
              <a:rPr lang="en-GB" dirty="0" smtClean="0"/>
              <a:t>Quoting authors in the text (indirect quote)</a:t>
            </a:r>
            <a:endParaRPr lang="en-GB" dirty="0"/>
          </a:p>
        </p:txBody>
      </p:sp>
    </p:spTree>
    <p:extLst>
      <p:ext uri="{BB962C8B-B14F-4D97-AF65-F5344CB8AC3E}">
        <p14:creationId xmlns:p14="http://schemas.microsoft.com/office/powerpoint/2010/main" val="229478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2"/>
          <p:cNvSpPr>
            <a:spLocks noGrp="1"/>
          </p:cNvSpPr>
          <p:nvPr>
            <p:ph sz="half" idx="1"/>
          </p:nvPr>
        </p:nvSpPr>
        <p:spPr>
          <a:xfrm>
            <a:off x="1027134" y="1853248"/>
            <a:ext cx="4308954" cy="4525962"/>
          </a:xfrm>
        </p:spPr>
        <p:txBody>
          <a:bodyPr>
            <a:normAutofit/>
          </a:bodyPr>
          <a:lstStyle/>
          <a:p>
            <a:pPr>
              <a:buNone/>
            </a:pPr>
            <a:r>
              <a:rPr lang="en-GB" altLang="en-US" sz="2400" dirty="0"/>
              <a:t>2 authors</a:t>
            </a:r>
          </a:p>
          <a:p>
            <a:pPr>
              <a:buNone/>
            </a:pPr>
            <a:r>
              <a:rPr lang="en-GB" altLang="en-US" sz="2400" dirty="0"/>
              <a:t>Cottrell (2003) and Freeman(1991) suggest that success at Higher Education is more than about being clever.</a:t>
            </a:r>
          </a:p>
          <a:p>
            <a:pPr>
              <a:buNone/>
            </a:pPr>
            <a:r>
              <a:rPr lang="en-GB" altLang="en-US" sz="2400" dirty="0"/>
              <a:t>Davies and Evans (2008) suggest that…..</a:t>
            </a:r>
          </a:p>
          <a:p>
            <a:pPr eaLnBrk="1" hangingPunct="1">
              <a:buFont typeface="Wingdings 3" panose="05040102010807070707" pitchFamily="18" charset="2"/>
              <a:buNone/>
            </a:pPr>
            <a:endParaRPr lang="en-US" altLang="en-US" sz="2400" dirty="0"/>
          </a:p>
        </p:txBody>
      </p:sp>
      <p:sp>
        <p:nvSpPr>
          <p:cNvPr id="29699" name="Content Placeholder 3"/>
          <p:cNvSpPr>
            <a:spLocks noGrp="1"/>
          </p:cNvSpPr>
          <p:nvPr>
            <p:ph sz="half" idx="2"/>
          </p:nvPr>
        </p:nvSpPr>
        <p:spPr>
          <a:xfrm>
            <a:off x="6172200" y="1853248"/>
            <a:ext cx="4038600" cy="4525962"/>
          </a:xfrm>
        </p:spPr>
        <p:txBody>
          <a:bodyPr>
            <a:normAutofit/>
          </a:bodyPr>
          <a:lstStyle/>
          <a:p>
            <a:pPr>
              <a:buNone/>
            </a:pPr>
            <a:r>
              <a:rPr lang="en-GB" altLang="en-US" sz="2400" dirty="0"/>
              <a:t>More than 2 </a:t>
            </a:r>
            <a:r>
              <a:rPr lang="en-GB" altLang="en-US" sz="2400" dirty="0" smtClean="0"/>
              <a:t>authors</a:t>
            </a:r>
          </a:p>
          <a:p>
            <a:pPr>
              <a:buNone/>
            </a:pPr>
            <a:r>
              <a:rPr lang="en-GB" altLang="en-US" sz="2400" dirty="0" smtClean="0"/>
              <a:t>Write </a:t>
            </a:r>
            <a:r>
              <a:rPr lang="en-GB" altLang="en-US" sz="2400" dirty="0"/>
              <a:t>in full for the first quotation, and then use </a:t>
            </a:r>
            <a:r>
              <a:rPr lang="en-GB" altLang="en-US" sz="2400" i="1" dirty="0" smtClean="0"/>
              <a:t>et al</a:t>
            </a:r>
            <a:endParaRPr lang="en-GB" altLang="en-US" sz="2400" dirty="0"/>
          </a:p>
          <a:p>
            <a:pPr eaLnBrk="1" hangingPunct="1">
              <a:buFont typeface="Wingdings 3" panose="05040102010807070707" pitchFamily="18" charset="2"/>
              <a:buNone/>
            </a:pPr>
            <a:r>
              <a:rPr lang="en-GB" altLang="en-US" sz="2400" dirty="0" smtClean="0"/>
              <a:t>First time: David, Evans and Griffiths (2003) suggest that…..</a:t>
            </a:r>
          </a:p>
          <a:p>
            <a:pPr eaLnBrk="1" hangingPunct="1">
              <a:buFont typeface="Wingdings 3" panose="05040102010807070707" pitchFamily="18" charset="2"/>
              <a:buNone/>
            </a:pPr>
            <a:r>
              <a:rPr lang="en-GB" altLang="en-US" sz="2400" dirty="0" smtClean="0"/>
              <a:t>Consequently: David </a:t>
            </a:r>
            <a:r>
              <a:rPr lang="en-GB" altLang="en-US" sz="2400" i="1" dirty="0" smtClean="0"/>
              <a:t>et al </a:t>
            </a:r>
            <a:r>
              <a:rPr lang="en-GB" altLang="en-US" sz="2400" dirty="0" smtClean="0"/>
              <a:t>(2003)</a:t>
            </a:r>
            <a:endParaRPr lang="en-GB" altLang="en-US" sz="2400" dirty="0"/>
          </a:p>
        </p:txBody>
      </p:sp>
      <p:sp>
        <p:nvSpPr>
          <p:cNvPr id="2" name="Title 1"/>
          <p:cNvSpPr>
            <a:spLocks noGrp="1"/>
          </p:cNvSpPr>
          <p:nvPr>
            <p:ph type="title"/>
          </p:nvPr>
        </p:nvSpPr>
        <p:spPr/>
        <p:txBody>
          <a:bodyPr>
            <a:normAutofit/>
          </a:bodyPr>
          <a:lstStyle/>
          <a:p>
            <a:pPr>
              <a:defRPr/>
            </a:pPr>
            <a:r>
              <a:rPr lang="en-US" dirty="0" err="1" smtClean="0"/>
              <a:t>Dyfynnu</a:t>
            </a:r>
            <a:r>
              <a:rPr lang="en-US" dirty="0" smtClean="0"/>
              <a:t> </a:t>
            </a:r>
            <a:r>
              <a:rPr lang="en-US" dirty="0" err="1" smtClean="0"/>
              <a:t>Mwy</a:t>
            </a:r>
            <a:r>
              <a:rPr lang="en-US" dirty="0" smtClean="0"/>
              <a:t> nag Un </a:t>
            </a:r>
            <a:r>
              <a:rPr lang="en-US" dirty="0" err="1" smtClean="0"/>
              <a:t>Awdur</a:t>
            </a:r>
            <a:r>
              <a:rPr lang="en-US" dirty="0" smtClean="0"/>
              <a:t/>
            </a:r>
            <a:br>
              <a:rPr lang="en-US" dirty="0" smtClean="0"/>
            </a:br>
            <a:r>
              <a:rPr lang="en-US" i="1" dirty="0" smtClean="0"/>
              <a:t>Quoting More than One Author</a:t>
            </a:r>
          </a:p>
        </p:txBody>
      </p:sp>
    </p:spTree>
    <p:extLst>
      <p:ext uri="{BB962C8B-B14F-4D97-AF65-F5344CB8AC3E}">
        <p14:creationId xmlns:p14="http://schemas.microsoft.com/office/powerpoint/2010/main" val="5265000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US" sz="3200" dirty="0" err="1"/>
              <a:t>Dyfyniadau</a:t>
            </a:r>
            <a:r>
              <a:rPr lang="en-US" sz="3200" dirty="0"/>
              <a:t> </a:t>
            </a:r>
            <a:r>
              <a:rPr lang="en-US" sz="3200" dirty="0" err="1"/>
              <a:t>Hir</a:t>
            </a:r>
            <a:r>
              <a:rPr lang="en-US" sz="3200" dirty="0"/>
              <a:t>: </a:t>
            </a:r>
            <a:r>
              <a:rPr lang="en-US" sz="3200" dirty="0" err="1"/>
              <a:t>Mwy</a:t>
            </a:r>
            <a:r>
              <a:rPr lang="en-US" sz="3200" dirty="0"/>
              <a:t> </a:t>
            </a:r>
            <a:r>
              <a:rPr lang="en-US" sz="3200" dirty="0" err="1"/>
              <a:t>na</a:t>
            </a:r>
            <a:r>
              <a:rPr lang="en-US" sz="3200" dirty="0"/>
              <a:t> 2 </a:t>
            </a:r>
            <a:r>
              <a:rPr lang="en-US" sz="3200" dirty="0" err="1"/>
              <a:t>Llinell</a:t>
            </a:r>
            <a:r>
              <a:rPr lang="en-US" sz="3200" dirty="0"/>
              <a:t> o </a:t>
            </a:r>
            <a:r>
              <a:rPr lang="en-US" sz="3200" dirty="0" err="1"/>
              <a:t>Hyd</a:t>
            </a:r>
            <a:r>
              <a:rPr lang="en-US" sz="3200" dirty="0"/>
              <a:t/>
            </a:r>
            <a:br>
              <a:rPr lang="en-US" sz="3200" dirty="0"/>
            </a:br>
            <a:r>
              <a:rPr lang="en-US" sz="3200" i="1" dirty="0"/>
              <a:t>Long Quotes: More than 2 Lines</a:t>
            </a:r>
          </a:p>
        </p:txBody>
      </p:sp>
      <p:sp>
        <p:nvSpPr>
          <p:cNvPr id="30723" name="Content Placeholder 3"/>
          <p:cNvSpPr>
            <a:spLocks noGrp="1"/>
          </p:cNvSpPr>
          <p:nvPr>
            <p:ph idx="1"/>
          </p:nvPr>
        </p:nvSpPr>
        <p:spPr/>
        <p:txBody>
          <a:bodyPr>
            <a:normAutofit/>
          </a:bodyPr>
          <a:lstStyle/>
          <a:p>
            <a:r>
              <a:rPr lang="en-GB" altLang="en-US" i="1" dirty="0" smtClean="0"/>
              <a:t>Longer quotations should be entered as a separate paragraph</a:t>
            </a:r>
          </a:p>
          <a:p>
            <a:r>
              <a:rPr lang="en-GB" altLang="en-US" i="1" dirty="0" smtClean="0"/>
              <a:t>Indent 1cm</a:t>
            </a:r>
          </a:p>
          <a:p>
            <a:r>
              <a:rPr lang="en-GB" altLang="en-US" i="1" dirty="0" smtClean="0"/>
              <a:t>Quotation marks are not required</a:t>
            </a:r>
          </a:p>
          <a:p>
            <a:endParaRPr lang="en-GB" altLang="en-US" i="1" dirty="0"/>
          </a:p>
          <a:p>
            <a:endParaRPr lang="en-GB" altLang="en-US" i="1" dirty="0" smtClean="0"/>
          </a:p>
          <a:p>
            <a:r>
              <a:rPr lang="en-GB" altLang="en-US" i="1" dirty="0" smtClean="0">
                <a:solidFill>
                  <a:srgbClr val="FF0000"/>
                </a:solidFill>
              </a:rPr>
              <a:t>TOO MANY LONG QUOTATIONS SHOULD BE AVOIDED</a:t>
            </a:r>
          </a:p>
          <a:p>
            <a:endParaRPr lang="en-GB" altLang="en-US" dirty="0" smtClean="0"/>
          </a:p>
        </p:txBody>
      </p:sp>
    </p:spTree>
    <p:extLst>
      <p:ext uri="{BB962C8B-B14F-4D97-AF65-F5344CB8AC3E}">
        <p14:creationId xmlns:p14="http://schemas.microsoft.com/office/powerpoint/2010/main" val="10001090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US" sz="2800" dirty="0" err="1"/>
              <a:t>Gosod</a:t>
            </a:r>
            <a:r>
              <a:rPr lang="en-US" sz="2800" dirty="0"/>
              <a:t> </a:t>
            </a:r>
            <a:r>
              <a:rPr lang="en-US" sz="2800" dirty="0" err="1"/>
              <a:t>Rhywbeth</a:t>
            </a:r>
            <a:r>
              <a:rPr lang="en-US" sz="2800" dirty="0"/>
              <a:t> a </a:t>
            </a:r>
            <a:r>
              <a:rPr lang="en-US" sz="2800" dirty="0" err="1"/>
              <a:t>Ddarllenoch</a:t>
            </a:r>
            <a:r>
              <a:rPr lang="en-US" sz="2800" dirty="0"/>
              <a:t> </a:t>
            </a:r>
            <a:r>
              <a:rPr lang="en-US" sz="2800" dirty="0" err="1"/>
              <a:t>yn</a:t>
            </a:r>
            <a:r>
              <a:rPr lang="en-US" sz="2800" dirty="0"/>
              <a:t> </a:t>
            </a:r>
            <a:r>
              <a:rPr lang="en-US" sz="2800" dirty="0" err="1"/>
              <a:t>eich</a:t>
            </a:r>
            <a:r>
              <a:rPr lang="en-US" sz="2800" dirty="0"/>
              <a:t> </a:t>
            </a:r>
            <a:r>
              <a:rPr lang="en-US" sz="2800" dirty="0" err="1"/>
              <a:t>Geiriau</a:t>
            </a:r>
            <a:r>
              <a:rPr lang="en-US" sz="2800" dirty="0"/>
              <a:t> </a:t>
            </a:r>
            <a:r>
              <a:rPr lang="en-US" sz="2800" dirty="0" err="1"/>
              <a:t>eich</a:t>
            </a:r>
            <a:r>
              <a:rPr lang="en-US" sz="2800" dirty="0"/>
              <a:t> Hun</a:t>
            </a:r>
            <a:br>
              <a:rPr lang="en-US" sz="2800" dirty="0"/>
            </a:br>
            <a:r>
              <a:rPr lang="en-US" sz="2800" i="1" dirty="0"/>
              <a:t>Giving Ideas in your Own Words</a:t>
            </a:r>
          </a:p>
        </p:txBody>
      </p:sp>
      <p:sp>
        <p:nvSpPr>
          <p:cNvPr id="5" name="Content Placeholder 4"/>
          <p:cNvSpPr>
            <a:spLocks noGrp="1"/>
          </p:cNvSpPr>
          <p:nvPr>
            <p:ph idx="1"/>
          </p:nvPr>
        </p:nvSpPr>
        <p:spPr/>
        <p:txBody>
          <a:bodyPr>
            <a:normAutofit/>
          </a:bodyPr>
          <a:lstStyle/>
          <a:p>
            <a:pPr marL="365760" indent="-256032">
              <a:buFont typeface="Wingdings 3"/>
              <a:buChar char=""/>
              <a:defRPr/>
            </a:pPr>
            <a:r>
              <a:rPr lang="en-US" i="1" dirty="0" smtClean="0"/>
              <a:t>It is indirect e.g. Jones (1999, p.34) argues that . . </a:t>
            </a:r>
          </a:p>
          <a:p>
            <a:pPr marL="365760" indent="-256032">
              <a:buFont typeface="Wingdings 3"/>
              <a:buChar char=""/>
              <a:defRPr/>
            </a:pPr>
            <a:endParaRPr lang="en-US" i="1" dirty="0" smtClean="0"/>
          </a:p>
          <a:p>
            <a:pPr marL="365760" indent="-256032">
              <a:buFont typeface="Wingdings 3"/>
              <a:buChar char=""/>
              <a:defRPr/>
            </a:pPr>
            <a:r>
              <a:rPr lang="en-US" i="1" dirty="0" smtClean="0"/>
              <a:t>You are rewriting or summarising what Jones has written</a:t>
            </a:r>
          </a:p>
          <a:p>
            <a:pPr marL="365760" indent="-256032">
              <a:buFont typeface="Wingdings 3"/>
              <a:buChar char=""/>
              <a:defRPr/>
            </a:pPr>
            <a:endParaRPr lang="en-US" i="1" dirty="0" smtClean="0"/>
          </a:p>
          <a:p>
            <a:pPr marL="365760" indent="-256032">
              <a:buFont typeface="Wingdings 3"/>
              <a:buChar char=""/>
              <a:defRPr/>
            </a:pPr>
            <a:r>
              <a:rPr lang="en-US" i="1" dirty="0" smtClean="0"/>
              <a:t>Summarise or re-write in your own words</a:t>
            </a:r>
          </a:p>
          <a:p>
            <a:pPr marL="365760" indent="-256032">
              <a:buFont typeface="Wingdings 3"/>
              <a:buChar char=""/>
              <a:defRPr/>
            </a:pPr>
            <a:endParaRPr lang="en-US" i="1" dirty="0" smtClean="0"/>
          </a:p>
          <a:p>
            <a:pPr marL="365760" indent="-256032">
              <a:buFont typeface="Wingdings 3"/>
              <a:buChar char=""/>
              <a:defRPr/>
            </a:pPr>
            <a:r>
              <a:rPr lang="en-US" i="1" dirty="0" smtClean="0"/>
              <a:t>Be clear which ones are Jones’ (1999, p.34) ideas and where you found them</a:t>
            </a:r>
          </a:p>
        </p:txBody>
      </p:sp>
    </p:spTree>
    <p:extLst>
      <p:ext uri="{BB962C8B-B14F-4D97-AF65-F5344CB8AC3E}">
        <p14:creationId xmlns:p14="http://schemas.microsoft.com/office/powerpoint/2010/main" val="29849141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err="1" smtClean="0"/>
              <a:t>Rhannwch</a:t>
            </a:r>
            <a:r>
              <a:rPr lang="en-US" dirty="0" smtClean="0"/>
              <a:t> </a:t>
            </a:r>
            <a:r>
              <a:rPr lang="en-US" dirty="0" err="1" smtClean="0"/>
              <a:t>eich</a:t>
            </a:r>
            <a:r>
              <a:rPr lang="en-US" dirty="0" smtClean="0"/>
              <a:t> Barn</a:t>
            </a:r>
            <a:br>
              <a:rPr lang="en-US" dirty="0" smtClean="0"/>
            </a:br>
            <a:r>
              <a:rPr lang="en-US" i="1" dirty="0" smtClean="0"/>
              <a:t>Share Your Opinion</a:t>
            </a:r>
          </a:p>
        </p:txBody>
      </p:sp>
      <p:sp>
        <p:nvSpPr>
          <p:cNvPr id="3" name="Text Placeholder 2"/>
          <p:cNvSpPr>
            <a:spLocks noGrp="1"/>
          </p:cNvSpPr>
          <p:nvPr>
            <p:ph type="body" idx="1"/>
          </p:nvPr>
        </p:nvSpPr>
        <p:spPr/>
        <p:txBody>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Jones (2014, p.34) </a:t>
            </a:r>
            <a:endParaRPr lang="en-GB" dirty="0"/>
          </a:p>
        </p:txBody>
      </p:sp>
      <p:sp>
        <p:nvSpPr>
          <p:cNvPr id="4" name="Content Placeholder 3"/>
          <p:cNvSpPr>
            <a:spLocks noGrp="1"/>
          </p:cNvSpPr>
          <p:nvPr>
            <p:ph sz="half" idx="2"/>
          </p:nvPr>
        </p:nvSpPr>
        <p:spPr/>
        <p:txBody>
          <a:bodyPr>
            <a:normAutofit/>
          </a:bodyPr>
          <a:lstStyle/>
          <a:p>
            <a:pPr marL="651066" lvl="1">
              <a:defRPr/>
            </a:pPr>
            <a:r>
              <a:rPr lang="en-US" i="1" dirty="0" smtClean="0"/>
              <a:t>refers to…</a:t>
            </a:r>
          </a:p>
          <a:p>
            <a:pPr marL="621348" lvl="1" indent="-256032">
              <a:buFont typeface="Wingdings 3"/>
              <a:buChar char=""/>
              <a:defRPr/>
            </a:pPr>
            <a:r>
              <a:rPr lang="en-US" i="1" dirty="0" smtClean="0"/>
              <a:t>suggests that….</a:t>
            </a:r>
          </a:p>
          <a:p>
            <a:pPr marL="621348" lvl="1" indent="-256032">
              <a:buFont typeface="Wingdings 3"/>
              <a:buChar char=""/>
              <a:defRPr/>
            </a:pPr>
            <a:r>
              <a:rPr lang="en-US" i="1" dirty="0" smtClean="0"/>
              <a:t>offers a different narrative…</a:t>
            </a:r>
          </a:p>
          <a:p>
            <a:pPr marL="621348" lvl="1" indent="-256032">
              <a:buFont typeface="Wingdings 3"/>
              <a:buChar char=""/>
              <a:defRPr/>
            </a:pPr>
            <a:r>
              <a:rPr lang="en-US" i="1" dirty="0" err="1" smtClean="0"/>
              <a:t>hypothesises</a:t>
            </a:r>
            <a:r>
              <a:rPr lang="en-US" i="1" dirty="0" smtClean="0"/>
              <a:t> that </a:t>
            </a:r>
          </a:p>
          <a:p>
            <a:pPr marL="621348" lvl="1" indent="-256032">
              <a:buFont typeface="Wingdings 3"/>
              <a:buChar char=""/>
              <a:defRPr/>
            </a:pPr>
            <a:r>
              <a:rPr lang="en-US" i="1" dirty="0"/>
              <a:t>s</a:t>
            </a:r>
            <a:r>
              <a:rPr lang="en-US" i="1" dirty="0" smtClean="0"/>
              <a:t>tates that </a:t>
            </a:r>
          </a:p>
          <a:p>
            <a:pPr marL="621348" lvl="1" indent="-256032">
              <a:buFont typeface="Wingdings 3"/>
              <a:buChar char=""/>
              <a:defRPr/>
            </a:pPr>
            <a:r>
              <a:rPr lang="en-US" i="1" dirty="0"/>
              <a:t>a</a:t>
            </a:r>
            <a:r>
              <a:rPr lang="en-US" i="1" dirty="0" smtClean="0"/>
              <a:t>rgues that</a:t>
            </a:r>
          </a:p>
          <a:p>
            <a:pPr marL="621348" lvl="1" indent="-256032">
              <a:buFont typeface="Wingdings 3"/>
              <a:buChar char=""/>
              <a:defRPr/>
            </a:pPr>
            <a:r>
              <a:rPr lang="en-US" i="1" dirty="0" smtClean="0"/>
              <a:t>formulates</a:t>
            </a:r>
          </a:p>
          <a:p>
            <a:pPr marL="621348" lvl="1" indent="-256032">
              <a:buFont typeface="Wingdings 3"/>
              <a:buChar char=""/>
              <a:defRPr/>
            </a:pPr>
            <a:r>
              <a:rPr lang="en-US" i="1" dirty="0" smtClean="0"/>
              <a:t>supposes</a:t>
            </a:r>
          </a:p>
          <a:p>
            <a:pPr marL="621348" lvl="1" indent="-256032">
              <a:buFont typeface="Wingdings 3"/>
              <a:buChar char=""/>
              <a:defRPr/>
            </a:pPr>
            <a:endParaRPr lang="en-US" i="1" dirty="0" smtClean="0"/>
          </a:p>
          <a:p>
            <a:pPr marL="621348" lvl="1" indent="-256032">
              <a:buNone/>
              <a:defRPr/>
            </a:pPr>
            <a:endParaRPr lang="en-US" i="1" dirty="0" smtClean="0"/>
          </a:p>
        </p:txBody>
      </p:sp>
      <p:sp>
        <p:nvSpPr>
          <p:cNvPr id="5" name="Text Placeholder 4"/>
          <p:cNvSpPr>
            <a:spLocks noGrp="1"/>
          </p:cNvSpPr>
          <p:nvPr>
            <p:ph type="body" sz="quarter" idx="3"/>
          </p:nvPr>
        </p:nvSpPr>
        <p:spPr/>
        <p:txBody>
          <a:bodyPr/>
          <a:lstStyle/>
          <a:p>
            <a:r>
              <a:rPr lang="en-GB" dirty="0" smtClean="0"/>
              <a:t>Jones’ (2014, p.34)</a:t>
            </a:r>
            <a:endParaRPr lang="en-GB" dirty="0"/>
          </a:p>
        </p:txBody>
      </p:sp>
      <p:sp>
        <p:nvSpPr>
          <p:cNvPr id="6" name="Content Placeholder 5"/>
          <p:cNvSpPr>
            <a:spLocks noGrp="1"/>
          </p:cNvSpPr>
          <p:nvPr>
            <p:ph sz="quarter" idx="4"/>
          </p:nvPr>
        </p:nvSpPr>
        <p:spPr/>
        <p:txBody>
          <a:bodyPr/>
          <a:lstStyle/>
          <a:p>
            <a:r>
              <a:rPr lang="en-GB" dirty="0"/>
              <a:t>research indicates that</a:t>
            </a:r>
            <a:r>
              <a:rPr lang="en-GB" dirty="0" smtClean="0"/>
              <a:t>..</a:t>
            </a:r>
            <a:endParaRPr lang="en-GB" dirty="0"/>
          </a:p>
          <a:p>
            <a:r>
              <a:rPr lang="en-GB" dirty="0"/>
              <a:t>work suggests that</a:t>
            </a:r>
            <a:r>
              <a:rPr lang="en-GB" dirty="0" smtClean="0"/>
              <a:t>…</a:t>
            </a:r>
            <a:endParaRPr lang="en-GB" dirty="0"/>
          </a:p>
          <a:p>
            <a:r>
              <a:rPr lang="en-GB" dirty="0"/>
              <a:t>argument is that</a:t>
            </a:r>
            <a:r>
              <a:rPr lang="en-GB" dirty="0" smtClean="0"/>
              <a:t>…</a:t>
            </a:r>
            <a:endParaRPr lang="en-GB" dirty="0"/>
          </a:p>
          <a:p>
            <a:r>
              <a:rPr lang="en-GB" dirty="0"/>
              <a:t>experience is that</a:t>
            </a:r>
            <a:r>
              <a:rPr lang="en-GB" dirty="0" smtClean="0"/>
              <a:t>…</a:t>
            </a:r>
          </a:p>
          <a:p>
            <a:r>
              <a:rPr lang="en-GB" dirty="0"/>
              <a:t>a</a:t>
            </a:r>
            <a:r>
              <a:rPr lang="en-GB" dirty="0" smtClean="0"/>
              <a:t>nalysis points to ……</a:t>
            </a:r>
          </a:p>
          <a:p>
            <a:r>
              <a:rPr lang="en-GB" dirty="0"/>
              <a:t>s</a:t>
            </a:r>
            <a:r>
              <a:rPr lang="en-GB" dirty="0" smtClean="0"/>
              <a:t>ynthesis could mean</a:t>
            </a:r>
          </a:p>
          <a:p>
            <a:r>
              <a:rPr lang="en-GB" dirty="0" smtClean="0"/>
              <a:t>Hypothesis is based on </a:t>
            </a:r>
            <a:endParaRPr lang="en-GB" dirty="0"/>
          </a:p>
          <a:p>
            <a:endParaRPr lang="en-GB" dirty="0"/>
          </a:p>
        </p:txBody>
      </p:sp>
    </p:spTree>
    <p:extLst>
      <p:ext uri="{BB962C8B-B14F-4D97-AF65-F5344CB8AC3E}">
        <p14:creationId xmlns:p14="http://schemas.microsoft.com/office/powerpoint/2010/main" val="19438942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2"/>
          <p:cNvSpPr>
            <a:spLocks noGrp="1"/>
          </p:cNvSpPr>
          <p:nvPr>
            <p:ph sz="half" idx="1"/>
          </p:nvPr>
        </p:nvSpPr>
        <p:spPr>
          <a:xfrm>
            <a:off x="1981200" y="2025148"/>
            <a:ext cx="4038600" cy="4525962"/>
          </a:xfrm>
        </p:spPr>
        <p:txBody>
          <a:bodyPr/>
          <a:lstStyle/>
          <a:p>
            <a:pPr eaLnBrk="1" hangingPunct="1"/>
            <a:r>
              <a:rPr lang="en-US" altLang="en-US" dirty="0" err="1" smtClean="0"/>
              <a:t>Dangos</a:t>
            </a:r>
            <a:r>
              <a:rPr lang="en-US" altLang="en-US" dirty="0" smtClean="0"/>
              <a:t> o </a:t>
            </a:r>
            <a:r>
              <a:rPr lang="en-US" altLang="en-US" dirty="0" err="1" smtClean="0"/>
              <a:t>ble</a:t>
            </a:r>
            <a:r>
              <a:rPr lang="en-US" altLang="en-US" dirty="0" smtClean="0"/>
              <a:t> </a:t>
            </a:r>
            <a:r>
              <a:rPr lang="en-US" altLang="en-US" dirty="0" err="1" smtClean="0"/>
              <a:t>daeth</a:t>
            </a:r>
            <a:r>
              <a:rPr lang="en-US" altLang="en-US" dirty="0" smtClean="0"/>
              <a:t> y </a:t>
            </a:r>
            <a:r>
              <a:rPr lang="en-US" altLang="en-US" dirty="0" err="1" smtClean="0"/>
              <a:t>syniadau</a:t>
            </a:r>
            <a:endParaRPr lang="en-US" altLang="en-US" dirty="0" smtClean="0"/>
          </a:p>
          <a:p>
            <a:pPr eaLnBrk="1" hangingPunct="1"/>
            <a:r>
              <a:rPr lang="en-US" altLang="en-US" dirty="0" err="1" smtClean="0"/>
              <a:t>Peidiwch</a:t>
            </a:r>
            <a:r>
              <a:rPr lang="en-US" altLang="en-US" dirty="0" smtClean="0"/>
              <a:t> BYTH â </a:t>
            </a:r>
            <a:r>
              <a:rPr lang="en-US" altLang="en-US" dirty="0" err="1" smtClean="0"/>
              <a:t>defnyddio</a:t>
            </a:r>
            <a:r>
              <a:rPr lang="en-US" altLang="en-US" dirty="0" smtClean="0"/>
              <a:t> </a:t>
            </a:r>
            <a:r>
              <a:rPr lang="en-US" altLang="en-US" dirty="0" err="1" smtClean="0"/>
              <a:t>syniadau</a:t>
            </a:r>
            <a:r>
              <a:rPr lang="en-US" altLang="en-US" dirty="0" smtClean="0"/>
              <a:t> a </a:t>
            </a:r>
            <a:r>
              <a:rPr lang="en-US" altLang="en-US" dirty="0" err="1" smtClean="0"/>
              <a:t>geiriau</a:t>
            </a:r>
            <a:r>
              <a:rPr lang="en-US" altLang="en-US" dirty="0" smtClean="0"/>
              <a:t> </a:t>
            </a:r>
            <a:r>
              <a:rPr lang="en-US" altLang="en-US" dirty="0" err="1" smtClean="0"/>
              <a:t>rhywun</a:t>
            </a:r>
            <a:r>
              <a:rPr lang="en-US" altLang="en-US" dirty="0" smtClean="0"/>
              <a:t> </a:t>
            </a:r>
            <a:r>
              <a:rPr lang="en-US" altLang="en-US" dirty="0" err="1" smtClean="0"/>
              <a:t>arall</a:t>
            </a:r>
            <a:r>
              <a:rPr lang="en-US" altLang="en-US" dirty="0" smtClean="0"/>
              <a:t> </a:t>
            </a:r>
            <a:r>
              <a:rPr lang="en-US" altLang="en-US" dirty="0" err="1" smtClean="0"/>
              <a:t>fel</a:t>
            </a:r>
            <a:r>
              <a:rPr lang="en-US" altLang="en-US" dirty="0" smtClean="0"/>
              <a:t> </a:t>
            </a:r>
            <a:r>
              <a:rPr lang="en-US" altLang="en-US" dirty="0" err="1" smtClean="0"/>
              <a:t>petaent</a:t>
            </a:r>
            <a:r>
              <a:rPr lang="en-US" altLang="en-US" dirty="0" smtClean="0"/>
              <a:t> </a:t>
            </a:r>
            <a:r>
              <a:rPr lang="en-US" altLang="en-US" dirty="0" err="1" smtClean="0"/>
              <a:t>yn</a:t>
            </a:r>
            <a:r>
              <a:rPr lang="en-US" altLang="en-US" dirty="0" smtClean="0"/>
              <a:t> </a:t>
            </a:r>
            <a:r>
              <a:rPr lang="en-US" altLang="en-US" dirty="0" err="1" smtClean="0"/>
              <a:t>rhai</a:t>
            </a:r>
            <a:r>
              <a:rPr lang="en-US" altLang="en-US" dirty="0" smtClean="0"/>
              <a:t> </a:t>
            </a:r>
            <a:r>
              <a:rPr lang="en-US" altLang="en-US" dirty="0" err="1" smtClean="0"/>
              <a:t>eich</a:t>
            </a:r>
            <a:r>
              <a:rPr lang="en-US" altLang="en-US" dirty="0" smtClean="0"/>
              <a:t> </a:t>
            </a:r>
            <a:r>
              <a:rPr lang="en-US" altLang="en-US" dirty="0" err="1" smtClean="0"/>
              <a:t>hun</a:t>
            </a:r>
            <a:endParaRPr lang="en-US" altLang="en-US" dirty="0" smtClean="0"/>
          </a:p>
          <a:p>
            <a:pPr eaLnBrk="1" hangingPunct="1"/>
            <a:r>
              <a:rPr lang="en-US" altLang="en-US" dirty="0" err="1" smtClean="0"/>
              <a:t>Os</a:t>
            </a:r>
            <a:r>
              <a:rPr lang="en-US" altLang="en-US" dirty="0" smtClean="0"/>
              <a:t> </a:t>
            </a:r>
            <a:r>
              <a:rPr lang="en-US" altLang="en-US" dirty="0" err="1" smtClean="0"/>
              <a:t>ydych</a:t>
            </a:r>
            <a:r>
              <a:rPr lang="en-US" altLang="en-US" dirty="0" smtClean="0"/>
              <a:t> </a:t>
            </a:r>
            <a:r>
              <a:rPr lang="en-US" altLang="en-US" dirty="0" err="1" smtClean="0"/>
              <a:t>yn</a:t>
            </a:r>
            <a:r>
              <a:rPr lang="en-US" altLang="en-US" dirty="0" smtClean="0"/>
              <a:t> </a:t>
            </a:r>
            <a:r>
              <a:rPr lang="en-US" altLang="en-US" dirty="0" err="1" smtClean="0"/>
              <a:t>ansicr</a:t>
            </a:r>
            <a:r>
              <a:rPr lang="en-US" altLang="en-US" dirty="0" smtClean="0"/>
              <a:t>, </a:t>
            </a:r>
            <a:r>
              <a:rPr lang="en-US" altLang="en-US" dirty="0" err="1" smtClean="0"/>
              <a:t>gwiriwch</a:t>
            </a:r>
            <a:endParaRPr lang="en-US" altLang="en-US" dirty="0" smtClean="0"/>
          </a:p>
        </p:txBody>
      </p:sp>
      <p:sp>
        <p:nvSpPr>
          <p:cNvPr id="33795" name="Content Placeholder 3"/>
          <p:cNvSpPr>
            <a:spLocks noGrp="1"/>
          </p:cNvSpPr>
          <p:nvPr>
            <p:ph sz="half" idx="2"/>
          </p:nvPr>
        </p:nvSpPr>
        <p:spPr>
          <a:xfrm>
            <a:off x="6183775" y="1853248"/>
            <a:ext cx="4038600" cy="4525962"/>
          </a:xfrm>
        </p:spPr>
        <p:txBody>
          <a:bodyPr/>
          <a:lstStyle/>
          <a:p>
            <a:pPr eaLnBrk="1" hangingPunct="1"/>
            <a:r>
              <a:rPr lang="en-US" altLang="en-US" i="1" dirty="0" smtClean="0"/>
              <a:t>Show the source of the ideas</a:t>
            </a:r>
          </a:p>
          <a:p>
            <a:pPr eaLnBrk="1" hangingPunct="1"/>
            <a:r>
              <a:rPr lang="en-US" altLang="en-US" b="1" i="1" u="sng" dirty="0" smtClean="0"/>
              <a:t>Do not </a:t>
            </a:r>
            <a:r>
              <a:rPr lang="en-US" altLang="en-US" i="1" dirty="0" smtClean="0"/>
              <a:t>try and pass the ideas off as your own</a:t>
            </a:r>
          </a:p>
          <a:p>
            <a:pPr eaLnBrk="1" hangingPunct="1"/>
            <a:r>
              <a:rPr lang="en-US" altLang="en-US" i="1" dirty="0" smtClean="0"/>
              <a:t>If you are not sure , check</a:t>
            </a:r>
          </a:p>
        </p:txBody>
      </p:sp>
      <p:sp>
        <p:nvSpPr>
          <p:cNvPr id="2" name="Title 1"/>
          <p:cNvSpPr>
            <a:spLocks noGrp="1"/>
          </p:cNvSpPr>
          <p:nvPr>
            <p:ph type="title"/>
          </p:nvPr>
        </p:nvSpPr>
        <p:spPr/>
        <p:txBody>
          <a:bodyPr>
            <a:normAutofit/>
          </a:bodyPr>
          <a:lstStyle/>
          <a:p>
            <a:pPr>
              <a:defRPr/>
            </a:pPr>
            <a:r>
              <a:rPr lang="en-US" dirty="0" err="1" smtClean="0"/>
              <a:t>Cyfeirnodi</a:t>
            </a:r>
            <a:r>
              <a:rPr lang="en-US" dirty="0" smtClean="0"/>
              <a:t/>
            </a:r>
            <a:br>
              <a:rPr lang="en-US" dirty="0" smtClean="0"/>
            </a:br>
            <a:r>
              <a:rPr lang="en-US" i="1" dirty="0" smtClean="0"/>
              <a:t>Referencing</a:t>
            </a:r>
          </a:p>
        </p:txBody>
      </p:sp>
    </p:spTree>
    <p:extLst>
      <p:ext uri="{BB962C8B-B14F-4D97-AF65-F5344CB8AC3E}">
        <p14:creationId xmlns:p14="http://schemas.microsoft.com/office/powerpoint/2010/main" val="4516566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p:cNvSpPr>
            <a:spLocks noGrp="1"/>
          </p:cNvSpPr>
          <p:nvPr>
            <p:ph sz="half" idx="1"/>
          </p:nvPr>
        </p:nvSpPr>
        <p:spPr>
          <a:xfrm>
            <a:off x="1981200" y="1481138"/>
            <a:ext cx="4038600" cy="4525962"/>
          </a:xfrm>
        </p:spPr>
        <p:txBody>
          <a:bodyPr/>
          <a:lstStyle/>
          <a:p>
            <a:pPr algn="ctr" eaLnBrk="1" hangingPunct="1">
              <a:buFont typeface="Wingdings 3" panose="05040102010807070707" pitchFamily="18" charset="2"/>
              <a:buNone/>
            </a:pPr>
            <a:endParaRPr lang="en-US" altLang="en-US" smtClean="0"/>
          </a:p>
          <a:p>
            <a:pPr algn="ctr" eaLnBrk="1" hangingPunct="1">
              <a:buFont typeface="Wingdings 3" panose="05040102010807070707" pitchFamily="18" charset="2"/>
              <a:buNone/>
            </a:pPr>
            <a:endParaRPr lang="en-US" altLang="en-US" smtClean="0"/>
          </a:p>
          <a:p>
            <a:pPr algn="ctr" eaLnBrk="1" hangingPunct="1">
              <a:buFont typeface="Wingdings 3" panose="05040102010807070707" pitchFamily="18" charset="2"/>
              <a:buNone/>
            </a:pPr>
            <a:r>
              <a:rPr lang="en-US" altLang="en-US" smtClean="0"/>
              <a:t>DEFNYDDIWCH EICH LLAWLYFR CYFEIRNODI !</a:t>
            </a:r>
          </a:p>
        </p:txBody>
      </p:sp>
      <p:sp>
        <p:nvSpPr>
          <p:cNvPr id="34819" name="Content Placeholder 3"/>
          <p:cNvSpPr>
            <a:spLocks noGrp="1"/>
          </p:cNvSpPr>
          <p:nvPr>
            <p:ph sz="half" idx="2"/>
          </p:nvPr>
        </p:nvSpPr>
        <p:spPr>
          <a:xfrm>
            <a:off x="6172200" y="2306638"/>
            <a:ext cx="4038600" cy="3700462"/>
          </a:xfrm>
        </p:spPr>
        <p:txBody>
          <a:bodyPr/>
          <a:lstStyle/>
          <a:p>
            <a:pPr algn="ctr">
              <a:buFont typeface="Wingdings 3" panose="05040102010807070707" pitchFamily="18" charset="2"/>
              <a:buNone/>
            </a:pPr>
            <a:r>
              <a:rPr lang="en-US" altLang="en-US" i="1" smtClean="0"/>
              <a:t>USE YOUR REFERENCING HANDBOOK!</a:t>
            </a:r>
          </a:p>
          <a:p>
            <a:endParaRPr lang="en-GB" altLang="en-US" smtClean="0"/>
          </a:p>
          <a:p>
            <a:endParaRPr lang="en-GB" altLang="en-US" smtClean="0"/>
          </a:p>
        </p:txBody>
      </p:sp>
      <p:sp>
        <p:nvSpPr>
          <p:cNvPr id="2" name="Title 1"/>
          <p:cNvSpPr>
            <a:spLocks noGrp="1"/>
          </p:cNvSpPr>
          <p:nvPr>
            <p:ph type="title"/>
          </p:nvPr>
        </p:nvSpPr>
        <p:spPr/>
        <p:txBody>
          <a:bodyPr>
            <a:normAutofit/>
          </a:bodyPr>
          <a:lstStyle/>
          <a:p>
            <a:pPr>
              <a:defRPr/>
            </a:pPr>
            <a:r>
              <a:rPr lang="en-US" dirty="0" err="1" smtClean="0"/>
              <a:t>Cyfeirnodi’n</a:t>
            </a:r>
            <a:r>
              <a:rPr lang="en-US" dirty="0" smtClean="0"/>
              <a:t> </a:t>
            </a:r>
            <a:r>
              <a:rPr lang="en-US" dirty="0" err="1" smtClean="0"/>
              <a:t>Gywir</a:t>
            </a:r>
            <a:r>
              <a:rPr lang="en-US" dirty="0" smtClean="0"/>
              <a:t/>
            </a:r>
            <a:br>
              <a:rPr lang="en-US" dirty="0" smtClean="0"/>
            </a:br>
            <a:r>
              <a:rPr lang="en-US" i="1" dirty="0" smtClean="0"/>
              <a:t>Correct Referencing</a:t>
            </a:r>
          </a:p>
        </p:txBody>
      </p:sp>
    </p:spTree>
    <p:extLst>
      <p:ext uri="{BB962C8B-B14F-4D97-AF65-F5344CB8AC3E}">
        <p14:creationId xmlns:p14="http://schemas.microsoft.com/office/powerpoint/2010/main" val="39943425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latin typeface="Tahoma" charset="0"/>
              </a:rPr>
              <a:t>W</a:t>
            </a:r>
            <a:r>
              <a:rPr lang="en-GB" dirty="0" smtClean="0">
                <a:latin typeface="Tahoma" charset="0"/>
              </a:rPr>
              <a:t>hen </a:t>
            </a:r>
            <a:r>
              <a:rPr lang="en-GB" dirty="0">
                <a:latin typeface="Tahoma" charset="0"/>
              </a:rPr>
              <a:t>you refer to other people’s opinions and other people’s work, you must acknowledge this and reference it.</a:t>
            </a:r>
          </a:p>
          <a:p>
            <a:endParaRPr lang="en-US" dirty="0"/>
          </a:p>
        </p:txBody>
      </p:sp>
    </p:spTree>
    <p:extLst>
      <p:ext uri="{BB962C8B-B14F-4D97-AF65-F5344CB8AC3E}">
        <p14:creationId xmlns:p14="http://schemas.microsoft.com/office/powerpoint/2010/main" val="21284019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Reasons to reference</a:t>
            </a:r>
            <a:endParaRPr lang="en-US" dirty="0"/>
          </a:p>
        </p:txBody>
      </p:sp>
      <p:sp>
        <p:nvSpPr>
          <p:cNvPr id="3" name="Content Placeholder 2"/>
          <p:cNvSpPr>
            <a:spLocks noGrp="1"/>
          </p:cNvSpPr>
          <p:nvPr>
            <p:ph idx="1"/>
          </p:nvPr>
        </p:nvSpPr>
        <p:spPr/>
        <p:txBody>
          <a:bodyPr/>
          <a:lstStyle/>
          <a:p>
            <a:r>
              <a:rPr lang="en-US" dirty="0" smtClean="0"/>
              <a:t>Shows your research</a:t>
            </a:r>
          </a:p>
          <a:p>
            <a:r>
              <a:rPr lang="en-US" dirty="0" smtClean="0"/>
              <a:t>Supports your argument – and shows it is not just what you think</a:t>
            </a:r>
          </a:p>
          <a:p>
            <a:r>
              <a:rPr lang="en-US" dirty="0" smtClean="0"/>
              <a:t>It is a serious academic crime to ‘steal’ other people’s work!</a:t>
            </a:r>
            <a:endParaRPr lang="en-US" dirty="0"/>
          </a:p>
        </p:txBody>
      </p:sp>
    </p:spTree>
    <p:extLst>
      <p:ext uri="{BB962C8B-B14F-4D97-AF65-F5344CB8AC3E}">
        <p14:creationId xmlns:p14="http://schemas.microsoft.com/office/powerpoint/2010/main" val="2773499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avoid plagiarism</a:t>
            </a:r>
            <a:endParaRPr lang="en-US" dirty="0"/>
          </a:p>
        </p:txBody>
      </p:sp>
      <p:pic>
        <p:nvPicPr>
          <p:cNvPr id="4" name="Content Placeholder 3" descr="bart-simpson-plagiarize.png"/>
          <p:cNvPicPr>
            <a:picLocks noGrp="1" noChangeAspect="1"/>
          </p:cNvPicPr>
          <p:nvPr>
            <p:ph idx="1"/>
          </p:nvPr>
        </p:nvPicPr>
        <p:blipFill>
          <a:blip r:embed="rId2">
            <a:extLst>
              <a:ext uri="{28A0092B-C50C-407E-A947-70E740481C1C}">
                <a14:useLocalDpi xmlns:a14="http://schemas.microsoft.com/office/drawing/2010/main" val="0"/>
              </a:ext>
            </a:extLst>
          </a:blip>
          <a:srcRect t="10909" b="10909"/>
          <a:stretch>
            <a:fillRect/>
          </a:stretch>
        </p:blipFill>
        <p:spPr/>
      </p:pic>
    </p:spTree>
    <p:extLst>
      <p:ext uri="{BB962C8B-B14F-4D97-AF65-F5344CB8AC3E}">
        <p14:creationId xmlns:p14="http://schemas.microsoft.com/office/powerpoint/2010/main" val="24066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defRPr/>
            </a:pPr>
            <a:r>
              <a:rPr lang="en-GB">
                <a:latin typeface="Tahoma" charset="0"/>
                <a:cs typeface="+mj-cs"/>
              </a:rPr>
              <a:t>Harvard System</a:t>
            </a:r>
          </a:p>
        </p:txBody>
      </p:sp>
      <p:sp>
        <p:nvSpPr>
          <p:cNvPr id="45059" name="Rectangle 3"/>
          <p:cNvSpPr>
            <a:spLocks noGrp="1" noChangeArrowheads="1"/>
          </p:cNvSpPr>
          <p:nvPr>
            <p:ph type="body" idx="1"/>
          </p:nvPr>
        </p:nvSpPr>
        <p:spPr>
          <a:xfrm>
            <a:off x="2590800" y="1981200"/>
            <a:ext cx="7543800" cy="4256088"/>
          </a:xfrm>
        </p:spPr>
        <p:txBody>
          <a:bodyPr>
            <a:normAutofit lnSpcReduction="10000"/>
          </a:bodyPr>
          <a:lstStyle/>
          <a:p>
            <a:pPr eaLnBrk="1" hangingPunct="1">
              <a:lnSpc>
                <a:spcPct val="80000"/>
              </a:lnSpc>
              <a:defRPr/>
            </a:pPr>
            <a:r>
              <a:rPr lang="en-GB" sz="3600" dirty="0">
                <a:latin typeface="Tahoma" charset="0"/>
                <a:cs typeface="+mn-cs"/>
              </a:rPr>
              <a:t>When referencing a BOOK you must note:</a:t>
            </a:r>
          </a:p>
          <a:p>
            <a:pPr eaLnBrk="1" hangingPunct="1">
              <a:lnSpc>
                <a:spcPct val="80000"/>
              </a:lnSpc>
              <a:defRPr/>
            </a:pPr>
            <a:r>
              <a:rPr lang="en-GB" sz="2800" dirty="0">
                <a:latin typeface="Tahoma" charset="0"/>
                <a:cs typeface="+mn-cs"/>
              </a:rPr>
              <a:t>Author</a:t>
            </a:r>
          </a:p>
          <a:p>
            <a:pPr eaLnBrk="1" hangingPunct="1">
              <a:lnSpc>
                <a:spcPct val="80000"/>
              </a:lnSpc>
              <a:defRPr/>
            </a:pPr>
            <a:r>
              <a:rPr lang="en-GB" sz="2800" dirty="0">
                <a:latin typeface="Tahoma" charset="0"/>
                <a:cs typeface="+mn-cs"/>
              </a:rPr>
              <a:t>Date</a:t>
            </a:r>
          </a:p>
          <a:p>
            <a:pPr eaLnBrk="1" hangingPunct="1">
              <a:lnSpc>
                <a:spcPct val="80000"/>
              </a:lnSpc>
              <a:defRPr/>
            </a:pPr>
            <a:r>
              <a:rPr lang="en-GB" sz="2800" dirty="0">
                <a:latin typeface="Tahoma" charset="0"/>
                <a:cs typeface="+mn-cs"/>
              </a:rPr>
              <a:t>Title</a:t>
            </a:r>
          </a:p>
          <a:p>
            <a:pPr eaLnBrk="1" hangingPunct="1">
              <a:lnSpc>
                <a:spcPct val="80000"/>
              </a:lnSpc>
              <a:defRPr/>
            </a:pPr>
            <a:r>
              <a:rPr lang="en-GB" sz="2800" dirty="0">
                <a:latin typeface="Tahoma" charset="0"/>
                <a:cs typeface="+mn-cs"/>
              </a:rPr>
              <a:t>Place of publication </a:t>
            </a:r>
          </a:p>
          <a:p>
            <a:pPr eaLnBrk="1" hangingPunct="1">
              <a:lnSpc>
                <a:spcPct val="80000"/>
              </a:lnSpc>
              <a:defRPr/>
            </a:pPr>
            <a:r>
              <a:rPr lang="en-GB" sz="2800" dirty="0">
                <a:latin typeface="Tahoma" charset="0"/>
                <a:cs typeface="+mn-cs"/>
              </a:rPr>
              <a:t>Publisher</a:t>
            </a:r>
          </a:p>
          <a:p>
            <a:pPr eaLnBrk="1" hangingPunct="1">
              <a:lnSpc>
                <a:spcPct val="80000"/>
              </a:lnSpc>
              <a:buFont typeface="Wingdings" charset="0"/>
              <a:buNone/>
              <a:defRPr/>
            </a:pPr>
            <a:r>
              <a:rPr lang="en-GB" sz="2800" dirty="0">
                <a:latin typeface="Tahoma" charset="0"/>
                <a:cs typeface="+mn-cs"/>
              </a:rPr>
              <a:t>in this order:</a:t>
            </a:r>
          </a:p>
          <a:p>
            <a:pPr eaLnBrk="1" hangingPunct="1">
              <a:lnSpc>
                <a:spcPct val="80000"/>
              </a:lnSpc>
              <a:buFont typeface="Wingdings" charset="0"/>
              <a:buNone/>
              <a:defRPr/>
            </a:pPr>
            <a:r>
              <a:rPr lang="en-GB" sz="2800" dirty="0">
                <a:latin typeface="Tahoma" charset="0"/>
                <a:cs typeface="+mn-cs"/>
              </a:rPr>
              <a:t> </a:t>
            </a:r>
            <a:r>
              <a:rPr lang="en-GB" sz="2800" dirty="0" err="1">
                <a:latin typeface="Tahoma" charset="0"/>
                <a:cs typeface="+mn-cs"/>
              </a:rPr>
              <a:t>e.e</a:t>
            </a:r>
            <a:r>
              <a:rPr lang="en-GB" sz="2800" dirty="0">
                <a:latin typeface="Tahoma" charset="0"/>
                <a:cs typeface="+mn-cs"/>
              </a:rPr>
              <a:t>: Bowen, Z. (1988)</a:t>
            </a:r>
            <a:r>
              <a:rPr lang="en-GB" sz="2800" i="1" dirty="0">
                <a:latin typeface="Tahoma" charset="0"/>
                <a:cs typeface="+mn-cs"/>
              </a:rPr>
              <a:t> </a:t>
            </a:r>
            <a:r>
              <a:rPr lang="en-GB" sz="2800" dirty="0">
                <a:latin typeface="Tahoma" charset="0"/>
                <a:cs typeface="+mn-cs"/>
              </a:rPr>
              <a:t>Wales’  Great Story, </a:t>
            </a:r>
            <a:r>
              <a:rPr lang="en-GB" sz="2800" dirty="0" err="1">
                <a:latin typeface="Tahoma" charset="0"/>
                <a:cs typeface="+mn-cs"/>
              </a:rPr>
              <a:t>Caergrawnt</a:t>
            </a:r>
            <a:r>
              <a:rPr lang="en-GB" sz="2800" dirty="0">
                <a:latin typeface="Tahoma" charset="0"/>
                <a:cs typeface="+mn-cs"/>
              </a:rPr>
              <a:t>: Cambridge University Press.</a:t>
            </a:r>
          </a:p>
        </p:txBody>
      </p:sp>
    </p:spTree>
    <p:extLst>
      <p:ext uri="{BB962C8B-B14F-4D97-AF65-F5344CB8AC3E}">
        <p14:creationId xmlns:p14="http://schemas.microsoft.com/office/powerpoint/2010/main" val="57439225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defRPr/>
            </a:pPr>
            <a:r>
              <a:rPr lang="en-GB">
                <a:latin typeface="Tahoma" charset="0"/>
                <a:cs typeface="+mj-cs"/>
              </a:rPr>
              <a:t>Harvard System</a:t>
            </a:r>
          </a:p>
        </p:txBody>
      </p:sp>
      <p:sp>
        <p:nvSpPr>
          <p:cNvPr id="46083" name="Rectangle 3"/>
          <p:cNvSpPr>
            <a:spLocks noGrp="1" noChangeArrowheads="1"/>
          </p:cNvSpPr>
          <p:nvPr>
            <p:ph type="body" idx="1"/>
          </p:nvPr>
        </p:nvSpPr>
        <p:spPr/>
        <p:txBody>
          <a:bodyPr>
            <a:normAutofit lnSpcReduction="10000"/>
          </a:bodyPr>
          <a:lstStyle/>
          <a:p>
            <a:pPr eaLnBrk="1" hangingPunct="1">
              <a:lnSpc>
                <a:spcPct val="90000"/>
              </a:lnSpc>
              <a:defRPr/>
            </a:pPr>
            <a:r>
              <a:rPr lang="en-GB">
                <a:latin typeface="Tahoma" charset="0"/>
                <a:cs typeface="+mn-cs"/>
              </a:rPr>
              <a:t>When referecing a journal, note:</a:t>
            </a:r>
          </a:p>
          <a:p>
            <a:pPr eaLnBrk="1" hangingPunct="1">
              <a:lnSpc>
                <a:spcPct val="90000"/>
              </a:lnSpc>
              <a:defRPr/>
            </a:pPr>
            <a:r>
              <a:rPr lang="en-GB" sz="2400">
                <a:latin typeface="Tahoma" charset="0"/>
                <a:cs typeface="+mn-cs"/>
              </a:rPr>
              <a:t>Author</a:t>
            </a:r>
          </a:p>
          <a:p>
            <a:pPr eaLnBrk="1" hangingPunct="1">
              <a:lnSpc>
                <a:spcPct val="90000"/>
              </a:lnSpc>
              <a:defRPr/>
            </a:pPr>
            <a:r>
              <a:rPr lang="en-GB" sz="2400">
                <a:latin typeface="Tahoma" charset="0"/>
                <a:cs typeface="+mn-cs"/>
              </a:rPr>
              <a:t>Date</a:t>
            </a:r>
          </a:p>
          <a:p>
            <a:pPr eaLnBrk="1" hangingPunct="1">
              <a:lnSpc>
                <a:spcPct val="90000"/>
              </a:lnSpc>
              <a:defRPr/>
            </a:pPr>
            <a:r>
              <a:rPr lang="en-GB" sz="2400">
                <a:latin typeface="Tahoma" charset="0"/>
                <a:cs typeface="+mn-cs"/>
              </a:rPr>
              <a:t>Title of article</a:t>
            </a:r>
          </a:p>
          <a:p>
            <a:pPr eaLnBrk="1" hangingPunct="1">
              <a:lnSpc>
                <a:spcPct val="90000"/>
              </a:lnSpc>
              <a:defRPr/>
            </a:pPr>
            <a:r>
              <a:rPr lang="en-GB" sz="2400">
                <a:latin typeface="Tahoma" charset="0"/>
                <a:cs typeface="+mn-cs"/>
              </a:rPr>
              <a:t>Title of journal</a:t>
            </a:r>
          </a:p>
          <a:p>
            <a:pPr eaLnBrk="1" hangingPunct="1">
              <a:lnSpc>
                <a:spcPct val="90000"/>
              </a:lnSpc>
              <a:defRPr/>
            </a:pPr>
            <a:r>
              <a:rPr lang="en-GB" sz="2400">
                <a:latin typeface="Tahoma" charset="0"/>
                <a:cs typeface="+mn-cs"/>
              </a:rPr>
              <a:t>Volume number/ month</a:t>
            </a:r>
          </a:p>
          <a:p>
            <a:pPr eaLnBrk="1" hangingPunct="1">
              <a:lnSpc>
                <a:spcPct val="90000"/>
              </a:lnSpc>
              <a:defRPr/>
            </a:pPr>
            <a:r>
              <a:rPr lang="en-GB" sz="2400">
                <a:latin typeface="Tahoma" charset="0"/>
                <a:cs typeface="+mn-cs"/>
              </a:rPr>
              <a:t>Article pages </a:t>
            </a:r>
          </a:p>
          <a:p>
            <a:pPr eaLnBrk="1" hangingPunct="1">
              <a:lnSpc>
                <a:spcPct val="90000"/>
              </a:lnSpc>
              <a:buFont typeface="Wingdings" charset="0"/>
              <a:buNone/>
              <a:defRPr/>
            </a:pPr>
            <a:r>
              <a:rPr lang="en-GB" sz="2400">
                <a:latin typeface="Tahoma" charset="0"/>
                <a:cs typeface="+mn-cs"/>
              </a:rPr>
              <a:t> in this order:</a:t>
            </a:r>
          </a:p>
          <a:p>
            <a:pPr eaLnBrk="1" hangingPunct="1">
              <a:lnSpc>
                <a:spcPct val="90000"/>
              </a:lnSpc>
              <a:buFont typeface="Wingdings" charset="0"/>
              <a:buNone/>
              <a:defRPr/>
            </a:pPr>
            <a:r>
              <a:rPr lang="en-GB" sz="2400">
                <a:latin typeface="Tahoma" charset="0"/>
                <a:cs typeface="+mn-cs"/>
              </a:rPr>
              <a:t>	Davies, B. and Edwards, R. (1991) ‘Beth yw Mesur Glas y Nen?’, </a:t>
            </a:r>
            <a:r>
              <a:rPr lang="en-GB" sz="2400" i="1">
                <a:latin typeface="Tahoma" charset="0"/>
                <a:cs typeface="+mn-cs"/>
              </a:rPr>
              <a:t>The Astronomy Journal</a:t>
            </a:r>
            <a:r>
              <a:rPr lang="en-GB" sz="2400">
                <a:latin typeface="Tahoma" charset="0"/>
                <a:cs typeface="+mn-cs"/>
              </a:rPr>
              <a:t>, </a:t>
            </a:r>
            <a:r>
              <a:rPr lang="en-GB" sz="2400" b="1">
                <a:latin typeface="Tahoma" charset="0"/>
                <a:cs typeface="+mn-cs"/>
              </a:rPr>
              <a:t>2</a:t>
            </a:r>
            <a:r>
              <a:rPr lang="en-GB" sz="2400">
                <a:latin typeface="Tahoma" charset="0"/>
                <a:cs typeface="+mn-cs"/>
              </a:rPr>
              <a:t>, 4 172-90.</a:t>
            </a:r>
          </a:p>
          <a:p>
            <a:pPr eaLnBrk="1" hangingPunct="1">
              <a:lnSpc>
                <a:spcPct val="90000"/>
              </a:lnSpc>
              <a:buFont typeface="Wingdings" charset="0"/>
              <a:buNone/>
              <a:defRPr/>
            </a:pPr>
            <a:endParaRPr lang="en-GB" sz="2400">
              <a:latin typeface="Tahoma" charset="0"/>
              <a:cs typeface="+mn-cs"/>
            </a:endParaRPr>
          </a:p>
        </p:txBody>
      </p:sp>
    </p:spTree>
    <p:extLst>
      <p:ext uri="{BB962C8B-B14F-4D97-AF65-F5344CB8AC3E}">
        <p14:creationId xmlns:p14="http://schemas.microsoft.com/office/powerpoint/2010/main" val="405153943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Points to remember</a:t>
            </a:r>
            <a:endParaRPr lang="en-GB" dirty="0"/>
          </a:p>
        </p:txBody>
      </p:sp>
      <p:sp>
        <p:nvSpPr>
          <p:cNvPr id="3" name="Content Placeholder 2"/>
          <p:cNvSpPr>
            <a:spLocks noGrp="1"/>
          </p:cNvSpPr>
          <p:nvPr>
            <p:ph idx="1"/>
          </p:nvPr>
        </p:nvSpPr>
        <p:spPr/>
        <p:txBody>
          <a:bodyPr>
            <a:normAutofit/>
          </a:bodyPr>
          <a:lstStyle/>
          <a:p>
            <a:r>
              <a:rPr lang="en-GB" sz="2800" dirty="0" smtClean="0"/>
              <a:t>Keep track of your sources when note taking</a:t>
            </a:r>
          </a:p>
          <a:p>
            <a:r>
              <a:rPr lang="en-GB" sz="2800" dirty="0" smtClean="0"/>
              <a:t>Use quotation marks for in text quotes</a:t>
            </a:r>
          </a:p>
          <a:p>
            <a:r>
              <a:rPr lang="en-GB" sz="2800" dirty="0" smtClean="0"/>
              <a:t>Use indented paragraphs for longer quotations</a:t>
            </a:r>
          </a:p>
          <a:p>
            <a:r>
              <a:rPr lang="en-GB" sz="2800" dirty="0" smtClean="0"/>
              <a:t>Don’t forget page numbers</a:t>
            </a:r>
          </a:p>
          <a:p>
            <a:r>
              <a:rPr lang="en-GB" sz="2800" dirty="0" smtClean="0"/>
              <a:t>Ask for help if you are unsure</a:t>
            </a:r>
          </a:p>
          <a:p>
            <a:r>
              <a:rPr lang="en-GB" sz="2800" dirty="0" smtClean="0"/>
              <a:t>Use plagiarism detection software/</a:t>
            </a:r>
            <a:r>
              <a:rPr lang="en-GB" sz="2800" dirty="0" err="1" smtClean="0"/>
              <a:t>Turnitin</a:t>
            </a:r>
            <a:r>
              <a:rPr lang="en-GB" sz="2800" dirty="0" smtClean="0"/>
              <a:t> to check your work</a:t>
            </a:r>
            <a:endParaRPr lang="en-GB" sz="2800" dirty="0"/>
          </a:p>
        </p:txBody>
      </p:sp>
    </p:spTree>
    <p:extLst>
      <p:ext uri="{BB962C8B-B14F-4D97-AF65-F5344CB8AC3E}">
        <p14:creationId xmlns:p14="http://schemas.microsoft.com/office/powerpoint/2010/main" val="198912339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09728" indent="0">
              <a:buNone/>
              <a:defRPr/>
            </a:pPr>
            <a:r>
              <a:rPr lang="en-US" dirty="0" smtClean="0"/>
              <a:t>Crème, P &amp; </a:t>
            </a:r>
            <a:r>
              <a:rPr lang="en-US" dirty="0" err="1" smtClean="0"/>
              <a:t>Lea,R</a:t>
            </a:r>
            <a:r>
              <a:rPr lang="en-US" dirty="0" smtClean="0"/>
              <a:t> ( 2003) </a:t>
            </a:r>
            <a:r>
              <a:rPr lang="en-US" i="1" dirty="0" smtClean="0"/>
              <a:t>Writing at University – a Guide for Students.</a:t>
            </a:r>
            <a:r>
              <a:rPr lang="en-US" dirty="0" smtClean="0"/>
              <a:t> Maidenhead: Open University Press.</a:t>
            </a:r>
          </a:p>
          <a:p>
            <a:pPr marL="109728" indent="0">
              <a:buNone/>
              <a:defRPr/>
            </a:pPr>
            <a:r>
              <a:rPr lang="en-US" dirty="0" smtClean="0"/>
              <a:t>Lancashire University (2008) </a:t>
            </a:r>
            <a:r>
              <a:rPr lang="en-US" i="1" dirty="0" smtClean="0"/>
              <a:t>Referencing: Effective Learning</a:t>
            </a:r>
            <a:r>
              <a:rPr lang="en-US" dirty="0" smtClean="0"/>
              <a:t>. Available at </a:t>
            </a:r>
            <a:r>
              <a:rPr lang="en-US" dirty="0" smtClean="0">
                <a:hlinkClick r:id="rId3"/>
              </a:rPr>
              <a:t>http://www.lancs.ac.uk/depts/celt/sldc/materials.writing/referencing.htm</a:t>
            </a:r>
            <a:r>
              <a:rPr lang="en-US" dirty="0" smtClean="0"/>
              <a:t>  [</a:t>
            </a:r>
            <a:r>
              <a:rPr lang="en-US" dirty="0" err="1" smtClean="0"/>
              <a:t>gwelwyd</a:t>
            </a:r>
            <a:r>
              <a:rPr lang="en-US" dirty="0" smtClean="0"/>
              <a:t> 12/9/08]</a:t>
            </a:r>
          </a:p>
          <a:p>
            <a:pPr marL="109728" indent="0">
              <a:buNone/>
              <a:defRPr/>
            </a:pPr>
            <a:r>
              <a:rPr lang="en-US" dirty="0" err="1" smtClean="0"/>
              <a:t>Neville,C</a:t>
            </a:r>
            <a:r>
              <a:rPr lang="en-US" dirty="0" smtClean="0"/>
              <a:t> (2007)  T</a:t>
            </a:r>
            <a:r>
              <a:rPr lang="en-US" i="1" dirty="0" smtClean="0"/>
              <a:t>he Complete Guide to Referencing and Avoiding Plagiarism</a:t>
            </a:r>
            <a:r>
              <a:rPr lang="en-US" dirty="0" smtClean="0"/>
              <a:t>. Maidenhead: Open University Press.</a:t>
            </a:r>
          </a:p>
          <a:p>
            <a:pPr marL="109728" indent="0">
              <a:buNone/>
              <a:defRPr/>
            </a:pPr>
            <a:r>
              <a:rPr lang="en-US" dirty="0" smtClean="0"/>
              <a:t>Wyse, D (2006) </a:t>
            </a:r>
            <a:r>
              <a:rPr lang="en-US" i="1" dirty="0" smtClean="0"/>
              <a:t>The Good Writing Guide for Education Students. </a:t>
            </a:r>
            <a:r>
              <a:rPr lang="en-US" dirty="0" smtClean="0"/>
              <a:t>London: Sage Publications Ltd</a:t>
            </a:r>
          </a:p>
          <a:p>
            <a:pPr marL="365760" indent="-256032">
              <a:buFont typeface="Wingdings 3"/>
              <a:buChar char=""/>
              <a:defRPr/>
            </a:pPr>
            <a:endParaRPr lang="en-US" dirty="0" smtClean="0"/>
          </a:p>
        </p:txBody>
      </p:sp>
      <p:sp>
        <p:nvSpPr>
          <p:cNvPr id="2" name="Title 1"/>
          <p:cNvSpPr>
            <a:spLocks noGrp="1"/>
          </p:cNvSpPr>
          <p:nvPr>
            <p:ph type="title"/>
          </p:nvPr>
        </p:nvSpPr>
        <p:spPr/>
        <p:txBody>
          <a:bodyPr>
            <a:normAutofit/>
          </a:bodyPr>
          <a:lstStyle/>
          <a:p>
            <a:pPr>
              <a:defRPr/>
            </a:pPr>
            <a:r>
              <a:rPr lang="en-US" dirty="0" smtClean="0"/>
              <a:t/>
            </a:r>
            <a:br>
              <a:rPr lang="en-US" dirty="0" smtClean="0"/>
            </a:br>
            <a:r>
              <a:rPr lang="en-US" i="1" dirty="0" smtClean="0"/>
              <a:t>References</a:t>
            </a:r>
          </a:p>
        </p:txBody>
      </p:sp>
    </p:spTree>
    <p:extLst>
      <p:ext uri="{BB962C8B-B14F-4D97-AF65-F5344CB8AC3E}">
        <p14:creationId xmlns:p14="http://schemas.microsoft.com/office/powerpoint/2010/main" val="31700936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a:bodyPr>
          <a:lstStyle/>
          <a:p>
            <a:pPr marL="0" indent="0">
              <a:buNone/>
            </a:pPr>
            <a:r>
              <a:rPr lang="en-GB" dirty="0"/>
              <a:t>University of Essex, date unknown, Plagiarism and how to avoid it</a:t>
            </a:r>
          </a:p>
          <a:p>
            <a:pPr marL="0" indent="0">
              <a:buNone/>
            </a:pPr>
            <a:r>
              <a:rPr lang="en-GB" u="sng" dirty="0">
                <a:hlinkClick r:id="rId2"/>
              </a:rPr>
              <a:t> https://</a:t>
            </a:r>
            <a:r>
              <a:rPr lang="en-GB" u="sng" dirty="0" smtClean="0">
                <a:hlinkClick r:id="rId2"/>
              </a:rPr>
              <a:t>www.essex.ac.uk/myskills/Plagiarism_and_how_to_avoid_it.pdf</a:t>
            </a:r>
            <a:r>
              <a:rPr lang="en-GB" u="sng" dirty="0" smtClean="0"/>
              <a:t> (accessed on 09.09.2015)</a:t>
            </a:r>
          </a:p>
          <a:p>
            <a:pPr marL="0" indent="0">
              <a:buNone/>
            </a:pPr>
            <a:endParaRPr lang="en-GB" u="sng" dirty="0"/>
          </a:p>
          <a:p>
            <a:pPr marL="0" indent="0">
              <a:buNone/>
            </a:pPr>
            <a:r>
              <a:rPr lang="en-GB" dirty="0"/>
              <a:t>University of Wales Trinity Saint David</a:t>
            </a:r>
          </a:p>
          <a:p>
            <a:pPr marL="0" indent="0">
              <a:buNone/>
            </a:pPr>
            <a:r>
              <a:rPr lang="en-GB" dirty="0"/>
              <a:t> </a:t>
            </a:r>
            <a:r>
              <a:rPr lang="en-GB" dirty="0">
                <a:hlinkClick r:id="rId3"/>
              </a:rPr>
              <a:t>http://www.uwtsd.ac.uk/search/?</a:t>
            </a:r>
            <a:r>
              <a:rPr lang="en-GB" dirty="0" smtClean="0">
                <a:hlinkClick r:id="rId3"/>
              </a:rPr>
              <a:t>q=plagiarism</a:t>
            </a:r>
            <a:r>
              <a:rPr lang="en-GB" dirty="0"/>
              <a:t>  (accessed on 09.09.2015)</a:t>
            </a:r>
          </a:p>
          <a:p>
            <a:pPr marL="0" indent="0">
              <a:buNone/>
            </a:pPr>
            <a:endParaRPr lang="en-GB" dirty="0"/>
          </a:p>
          <a:p>
            <a:pPr marL="0" indent="0">
              <a:buNone/>
            </a:pPr>
            <a:r>
              <a:rPr lang="en-GB" dirty="0" err="1"/>
              <a:t>Turnitin</a:t>
            </a:r>
            <a:r>
              <a:rPr lang="en-GB" dirty="0"/>
              <a:t>, 2015, student submissions</a:t>
            </a:r>
          </a:p>
          <a:p>
            <a:pPr marL="0" indent="0">
              <a:buNone/>
            </a:pPr>
            <a:r>
              <a:rPr lang="en-GB" dirty="0"/>
              <a:t> </a:t>
            </a:r>
            <a:r>
              <a:rPr lang="en-GB" dirty="0">
                <a:hlinkClick r:id="rId4"/>
              </a:rPr>
              <a:t>https://</a:t>
            </a:r>
            <a:r>
              <a:rPr lang="en-GB" dirty="0" smtClean="0">
                <a:hlinkClick r:id="rId4"/>
              </a:rPr>
              <a:t>dysgu.ydds.ac.uk/login/index.php</a:t>
            </a:r>
            <a:r>
              <a:rPr lang="en-GB" dirty="0" smtClean="0"/>
              <a:t> </a:t>
            </a:r>
            <a:r>
              <a:rPr lang="en-GB" u="sng" dirty="0"/>
              <a:t>(accessed on 09.09.2015)</a:t>
            </a:r>
          </a:p>
          <a:p>
            <a:pPr marL="0" indent="0">
              <a:buNone/>
            </a:pPr>
            <a:endParaRPr lang="en-GB" u="sng" dirty="0"/>
          </a:p>
          <a:p>
            <a:pPr marL="0" indent="0">
              <a:buNone/>
            </a:pPr>
            <a:endParaRPr lang="en-GB" dirty="0"/>
          </a:p>
          <a:p>
            <a:endParaRPr lang="en-GB" dirty="0"/>
          </a:p>
        </p:txBody>
      </p:sp>
    </p:spTree>
    <p:extLst>
      <p:ext uri="{BB962C8B-B14F-4D97-AF65-F5344CB8AC3E}">
        <p14:creationId xmlns:p14="http://schemas.microsoft.com/office/powerpoint/2010/main" val="2301250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2"/>
          <p:cNvSpPr>
            <a:spLocks noGrp="1"/>
          </p:cNvSpPr>
          <p:nvPr>
            <p:ph idx="1"/>
          </p:nvPr>
        </p:nvSpPr>
        <p:spPr/>
        <p:txBody>
          <a:bodyPr/>
          <a:lstStyle/>
          <a:p>
            <a:pPr eaLnBrk="1" hangingPunct="1"/>
            <a:r>
              <a:rPr lang="en-GB" altLang="en-US" dirty="0" smtClean="0"/>
              <a:t>Clip art (dim </a:t>
            </a:r>
            <a:r>
              <a:rPr lang="en-GB" altLang="en-US" dirty="0" err="1" smtClean="0"/>
              <a:t>angen</a:t>
            </a:r>
            <a:r>
              <a:rPr lang="en-GB" altLang="en-US" dirty="0" smtClean="0"/>
              <a:t> </a:t>
            </a:r>
            <a:r>
              <a:rPr lang="en-GB" altLang="en-US" dirty="0" err="1" smtClean="0"/>
              <a:t>cyfeirnodi</a:t>
            </a:r>
            <a:r>
              <a:rPr lang="en-GB" altLang="en-US" dirty="0" smtClean="0"/>
              <a:t>)/</a:t>
            </a:r>
            <a:r>
              <a:rPr lang="en-GB" altLang="en-US" i="1" dirty="0" smtClean="0"/>
              <a:t>no need to reference</a:t>
            </a:r>
            <a:r>
              <a:rPr lang="en-GB" altLang="en-US" dirty="0" smtClean="0"/>
              <a:t>)</a:t>
            </a:r>
          </a:p>
          <a:p>
            <a:r>
              <a:rPr lang="en-GB" dirty="0"/>
              <a:t>Image 1: Crime and Security, UK</a:t>
            </a:r>
          </a:p>
          <a:p>
            <a:pPr marL="0" indent="0">
              <a:buNone/>
            </a:pPr>
            <a:r>
              <a:rPr lang="en-GB" dirty="0"/>
              <a:t> </a:t>
            </a:r>
            <a:r>
              <a:rPr lang="en-GB" dirty="0">
                <a:hlinkClick r:id="rId3"/>
              </a:rPr>
              <a:t>http://crime-security.org/71-thief/001-thief.html</a:t>
            </a:r>
            <a:endParaRPr lang="en-GB" dirty="0"/>
          </a:p>
          <a:p>
            <a:r>
              <a:rPr lang="en-GB" dirty="0"/>
              <a:t>Image 2: </a:t>
            </a:r>
          </a:p>
          <a:p>
            <a:pPr marL="0" indent="0">
              <a:buNone/>
            </a:pPr>
            <a:r>
              <a:rPr lang="en-GB" dirty="0"/>
              <a:t>http://www.lookfordiagnosis.com/mesh_info.php?term=Intellectual+Property&amp;lang=1</a:t>
            </a:r>
          </a:p>
          <a:p>
            <a:pPr eaLnBrk="1" hangingPunct="1"/>
            <a:endParaRPr lang="en-GB" altLang="en-US" dirty="0" smtClean="0"/>
          </a:p>
        </p:txBody>
      </p:sp>
      <p:sp>
        <p:nvSpPr>
          <p:cNvPr id="2" name="Title 1"/>
          <p:cNvSpPr>
            <a:spLocks noGrp="1"/>
          </p:cNvSpPr>
          <p:nvPr>
            <p:ph type="title"/>
          </p:nvPr>
        </p:nvSpPr>
        <p:spPr/>
        <p:txBody>
          <a:bodyPr/>
          <a:lstStyle/>
          <a:p>
            <a:pPr>
              <a:defRPr/>
            </a:pPr>
            <a:r>
              <a:rPr lang="en-GB" dirty="0" smtClean="0"/>
              <a:t>Images</a:t>
            </a:r>
            <a:endParaRPr lang="en-GB" dirty="0"/>
          </a:p>
        </p:txBody>
      </p:sp>
    </p:spTree>
    <p:extLst>
      <p:ext uri="{BB962C8B-B14F-4D97-AF65-F5344CB8AC3E}">
        <p14:creationId xmlns:p14="http://schemas.microsoft.com/office/powerpoint/2010/main" val="7784169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2149</TotalTime>
  <Words>2559</Words>
  <Application>Microsoft Office PowerPoint</Application>
  <PresentationFormat>Widescreen</PresentationFormat>
  <Paragraphs>397</Paragraphs>
  <Slides>49</Slides>
  <Notes>23</Notes>
  <HiddenSlides>5</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ＭＳ Ｐゴシック</vt:lpstr>
      <vt:lpstr>Arial</vt:lpstr>
      <vt:lpstr>Calibri</vt:lpstr>
      <vt:lpstr>Century Gothic</vt:lpstr>
      <vt:lpstr>Tahoma</vt:lpstr>
      <vt:lpstr>Wingdings</vt:lpstr>
      <vt:lpstr>Wingdings 3</vt:lpstr>
      <vt:lpstr>ZapfDingbats</vt:lpstr>
      <vt:lpstr>Ion</vt:lpstr>
      <vt:lpstr>The Letter Challenge! </vt:lpstr>
      <vt:lpstr>PowerPoint Presentation</vt:lpstr>
      <vt:lpstr>How many words did you find?</vt:lpstr>
      <vt:lpstr>How to avoid plagiarism</vt:lpstr>
      <vt:lpstr> Have you ever had anything stolen?</vt:lpstr>
      <vt:lpstr> So what exactly is plagiarism?</vt:lpstr>
      <vt:lpstr>‘Respecting authorship through good academic practice is one of the key values of higher education in the UK.’ (University of Essex, n.d.) </vt:lpstr>
      <vt:lpstr>Avoiding plagiarism – awareness of the reasons for it</vt:lpstr>
      <vt:lpstr> Study Skills Lecture Content to avoid plagiarism for overseas students</vt:lpstr>
      <vt:lpstr>Class debate Is intellectual property owned communally or individually?  </vt:lpstr>
      <vt:lpstr> What is ‘proper acknowledgement?</vt:lpstr>
      <vt:lpstr>Tasgiau Tasks</vt:lpstr>
      <vt:lpstr>Detecting Plagiarism</vt:lpstr>
      <vt:lpstr>Detecting Plagiarism</vt:lpstr>
      <vt:lpstr>PowerPoint Presentation</vt:lpstr>
      <vt:lpstr>Avoiding Plagiarism</vt:lpstr>
      <vt:lpstr> Avoiding Plagiarism</vt:lpstr>
      <vt:lpstr>Osgoi Llên Ladrad Avoiding Plagiarism</vt:lpstr>
      <vt:lpstr>Cyfeirnodi Referencing</vt:lpstr>
      <vt:lpstr>Pam Defnyddio Llenyddiaeth sy’n Bodoli Eisoes? Why Use Other Authors’ Work?</vt:lpstr>
      <vt:lpstr>Defnyddio Llenyddiaeth Using Literature</vt:lpstr>
      <vt:lpstr>Esiamplau Cyfeirnodi Referencing Examples</vt:lpstr>
      <vt:lpstr>Llyfr Book</vt:lpstr>
      <vt:lpstr>Cyfnodolyn Journal</vt:lpstr>
      <vt:lpstr>Pennod mewn Llyfr Chapter in Book</vt:lpstr>
      <vt:lpstr>Gwefan Website</vt:lpstr>
      <vt:lpstr>Defnyddio Lluniau a Graffiau Using Pictures and Graphs</vt:lpstr>
      <vt:lpstr>Gosod euich aseiniad Laying Out Your Assignment</vt:lpstr>
      <vt:lpstr>Dyfyniadau Quotations</vt:lpstr>
      <vt:lpstr>Dyfyniadau Quotations</vt:lpstr>
      <vt:lpstr>‘ …………….’</vt:lpstr>
      <vt:lpstr>Dyfynnu Awduron yn y Testun Quoting Authors in the Text</vt:lpstr>
      <vt:lpstr> Quoting Authors in the Text (direct quote)</vt:lpstr>
      <vt:lpstr>Quoting authors in the text (indirect quote)</vt:lpstr>
      <vt:lpstr>Dyfynnu Mwy nag Un Awdur Quoting More than One Author</vt:lpstr>
      <vt:lpstr>Dyfyniadau Hir: Mwy na 2 Llinell o Hyd Long Quotes: More than 2 Lines</vt:lpstr>
      <vt:lpstr>Gosod Rhywbeth a Ddarllenoch yn eich Geiriau eich Hun Giving Ideas in your Own Words</vt:lpstr>
      <vt:lpstr>Rhannwch eich Barn Share Your Opinion</vt:lpstr>
      <vt:lpstr>Cyfeirnodi Referencing</vt:lpstr>
      <vt:lpstr>Cyfeirnodi’n Gywir Correct Referencing</vt:lpstr>
      <vt:lpstr>PowerPoint Presentation</vt:lpstr>
      <vt:lpstr>Reasons to reference</vt:lpstr>
      <vt:lpstr>So, avoid plagiarism</vt:lpstr>
      <vt:lpstr>Harvard System</vt:lpstr>
      <vt:lpstr>Harvard System</vt:lpstr>
      <vt:lpstr> Points to remember</vt:lpstr>
      <vt:lpstr> References</vt:lpstr>
      <vt:lpstr>Reference List</vt:lpstr>
      <vt:lpstr>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avoid plagiarism for overseas students</dc:title>
  <dc:creator>Heike Griffiths</dc:creator>
  <cp:lastModifiedBy>Heike Griffiths</cp:lastModifiedBy>
  <cp:revision>35</cp:revision>
  <dcterms:created xsi:type="dcterms:W3CDTF">2015-07-09T08:44:51Z</dcterms:created>
  <dcterms:modified xsi:type="dcterms:W3CDTF">2017-09-16T10:51:34Z</dcterms:modified>
</cp:coreProperties>
</file>