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32"/>
  </p:notesMasterIdLst>
  <p:sldIdLst>
    <p:sldId id="256" r:id="rId2"/>
    <p:sldId id="288" r:id="rId3"/>
    <p:sldId id="281" r:id="rId4"/>
    <p:sldId id="257" r:id="rId5"/>
    <p:sldId id="258" r:id="rId6"/>
    <p:sldId id="259" r:id="rId7"/>
    <p:sldId id="260" r:id="rId8"/>
    <p:sldId id="261" r:id="rId9"/>
    <p:sldId id="262" r:id="rId10"/>
    <p:sldId id="263" r:id="rId11"/>
    <p:sldId id="264" r:id="rId12"/>
    <p:sldId id="265" r:id="rId13"/>
    <p:sldId id="266" r:id="rId14"/>
    <p:sldId id="280" r:id="rId15"/>
    <p:sldId id="267" r:id="rId16"/>
    <p:sldId id="268" r:id="rId17"/>
    <p:sldId id="269" r:id="rId18"/>
    <p:sldId id="270" r:id="rId19"/>
    <p:sldId id="271" r:id="rId20"/>
    <p:sldId id="272" r:id="rId21"/>
    <p:sldId id="273" r:id="rId22"/>
    <p:sldId id="285" r:id="rId23"/>
    <p:sldId id="283" r:id="rId24"/>
    <p:sldId id="284" r:id="rId25"/>
    <p:sldId id="289" r:id="rId26"/>
    <p:sldId id="275" r:id="rId27"/>
    <p:sldId id="276" r:id="rId28"/>
    <p:sldId id="277" r:id="rId29"/>
    <p:sldId id="278" r:id="rId30"/>
    <p:sldId id="279"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87"/>
  </p:normalViewPr>
  <p:slideViewPr>
    <p:cSldViewPr>
      <p:cViewPr>
        <p:scale>
          <a:sx n="110" d="100"/>
          <a:sy n="110" d="100"/>
        </p:scale>
        <p:origin x="480" y="-4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6F2C3-52D4-0243-9479-D8476EAFD087}" type="datetimeFigureOut">
              <a:rPr lang="en-US" smtClean="0"/>
              <a:t>3/18/19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F76823-82C7-BD41-8731-2D645C69A3A9}" type="slidenum">
              <a:rPr lang="en-US" smtClean="0"/>
              <a:t>‹#›</a:t>
            </a:fld>
            <a:endParaRPr lang="en-US"/>
          </a:p>
        </p:txBody>
      </p:sp>
    </p:spTree>
    <p:extLst>
      <p:ext uri="{BB962C8B-B14F-4D97-AF65-F5344CB8AC3E}">
        <p14:creationId xmlns:p14="http://schemas.microsoft.com/office/powerpoint/2010/main" val="805212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76823-82C7-BD41-8731-2D645C69A3A9}" type="slidenum">
              <a:rPr lang="en-US" smtClean="0"/>
              <a:t>1</a:t>
            </a:fld>
            <a:endParaRPr lang="en-US"/>
          </a:p>
        </p:txBody>
      </p:sp>
    </p:spTree>
    <p:extLst>
      <p:ext uri="{BB962C8B-B14F-4D97-AF65-F5344CB8AC3E}">
        <p14:creationId xmlns:p14="http://schemas.microsoft.com/office/powerpoint/2010/main" val="3234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8091" y="3085765"/>
            <a:ext cx="8240108"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2" y="990600"/>
            <a:ext cx="7989752" cy="1504844"/>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2" y="2495444"/>
            <a:ext cx="7989752"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7BBB664C-23C4-4336-8EA6-64607D1ED84C}" type="datetimeFigureOut">
              <a:rPr lang="en-US" smtClean="0"/>
              <a:t>3/18/19</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530218BB-2A33-4773-902A-8881B91E003D}" type="slidenum">
              <a:rPr lang="en-US" smtClean="0"/>
              <a:t>‹#›</a:t>
            </a:fld>
            <a:endParaRPr lang="en-US"/>
          </a:p>
        </p:txBody>
      </p:sp>
    </p:spTree>
    <p:extLst>
      <p:ext uri="{BB962C8B-B14F-4D97-AF65-F5344CB8AC3E}">
        <p14:creationId xmlns:p14="http://schemas.microsoft.com/office/powerpoint/2010/main" val="1680319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8092" y="599725"/>
            <a:ext cx="8238707"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581192" y="2228003"/>
            <a:ext cx="7989752" cy="36307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BB664C-23C4-4336-8EA6-64607D1ED84C}" type="datetimeFigureOut">
              <a:rPr lang="en-US" smtClean="0"/>
              <a:t>3/18/19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1514491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52646" y="5141973"/>
            <a:ext cx="8238707"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36573"/>
            <a:ext cx="7989751" cy="1504844"/>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3" y="4541417"/>
            <a:ext cx="7989751"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7BBB664C-23C4-4336-8EA6-64607D1ED84C}" type="datetimeFigureOut">
              <a:rPr lang="en-US" smtClean="0"/>
              <a:t>3/18/19</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530218BB-2A33-4773-902A-8881B91E003D}" type="slidenum">
              <a:rPr lang="en-US" smtClean="0"/>
              <a:t>‹#›</a:t>
            </a:fld>
            <a:endParaRPr lang="en-US"/>
          </a:p>
        </p:txBody>
      </p:sp>
    </p:spTree>
    <p:extLst>
      <p:ext uri="{BB962C8B-B14F-4D97-AF65-F5344CB8AC3E}">
        <p14:creationId xmlns:p14="http://schemas.microsoft.com/office/powerpoint/2010/main" val="1904871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8092" y="599725"/>
            <a:ext cx="8238707"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81192" y="2228002"/>
            <a:ext cx="389952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282" y="2228003"/>
            <a:ext cx="390766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BB664C-23C4-4336-8EA6-64607D1ED84C}" type="datetimeFigureOut">
              <a:rPr lang="en-US" smtClean="0"/>
              <a:t>3/18/19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2539840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a:spLocks noChangeAspect="1"/>
          </p:cNvSpPr>
          <p:nvPr/>
        </p:nvSpPr>
        <p:spPr>
          <a:xfrm>
            <a:off x="448092" y="599725"/>
            <a:ext cx="8238707"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87219" y="2228003"/>
            <a:ext cx="3593500" cy="576262"/>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2" y="2926051"/>
            <a:ext cx="3899527"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969308" y="2228003"/>
            <a:ext cx="3601635" cy="576262"/>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282" y="2926051"/>
            <a:ext cx="3907662"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BB664C-23C4-4336-8EA6-64607D1ED84C}" type="datetimeFigureOut">
              <a:rPr lang="en-US" smtClean="0"/>
              <a:t>3/18/19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4273659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p:cNvSpPr>
            <a:spLocks noChangeAspect="1"/>
          </p:cNvSpPr>
          <p:nvPr/>
        </p:nvSpPr>
        <p:spPr>
          <a:xfrm>
            <a:off x="448092" y="599725"/>
            <a:ext cx="8238707"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BBB664C-23C4-4336-8EA6-64607D1ED84C}" type="datetimeFigureOut">
              <a:rPr lang="en-US" smtClean="0"/>
              <a:t>3/18/19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4081991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BB664C-23C4-4336-8EA6-64607D1ED84C}" type="datetimeFigureOut">
              <a:rPr lang="en-US" smtClean="0"/>
              <a:t>3/18/19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2566930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52646" y="5141973"/>
            <a:ext cx="8238707"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352" y="5262296"/>
            <a:ext cx="353662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6399" y="601200"/>
            <a:ext cx="824040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305617" y="5262295"/>
            <a:ext cx="426532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7BBB664C-23C4-4336-8EA6-64607D1ED84C}" type="datetimeFigureOut">
              <a:rPr lang="en-US" smtClean="0"/>
              <a:t>3/18/19</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530218BB-2A33-4773-902A-8881B91E003D}" type="slidenum">
              <a:rPr lang="en-US" smtClean="0"/>
              <a:t>‹#›</a:t>
            </a:fld>
            <a:endParaRPr lang="en-US"/>
          </a:p>
        </p:txBody>
      </p:sp>
    </p:spTree>
    <p:extLst>
      <p:ext uri="{BB962C8B-B14F-4D97-AF65-F5344CB8AC3E}">
        <p14:creationId xmlns:p14="http://schemas.microsoft.com/office/powerpoint/2010/main" val="2121889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2" y="4693389"/>
            <a:ext cx="7989752"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8093" y="599725"/>
            <a:ext cx="8238706"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6"/>
            <a:ext cx="7989752"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BBB664C-23C4-4336-8EA6-64607D1ED84C}" type="datetimeFigureOut">
              <a:rPr lang="en-US" smtClean="0"/>
              <a:t>3/18/19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3528072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a:spLocks noChangeAspect="1"/>
          </p:cNvSpPr>
          <p:nvPr/>
        </p:nvSpPr>
        <p:spPr>
          <a:xfrm>
            <a:off x="448092" y="599725"/>
            <a:ext cx="8238707"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BB664C-23C4-4336-8EA6-64607D1ED84C}" type="datetimeFigureOut">
              <a:rPr lang="en-US" smtClean="0"/>
              <a:t>3/18/19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1944959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6629400" y="599725"/>
            <a:ext cx="2057399"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6629400" y="675725"/>
            <a:ext cx="1503123"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81192" y="675725"/>
            <a:ext cx="592220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745255" y="5956136"/>
            <a:ext cx="947672" cy="365125"/>
          </a:xfrm>
        </p:spPr>
        <p:txBody>
          <a:bodyPr/>
          <a:lstStyle>
            <a:lvl1pPr>
              <a:defRPr>
                <a:solidFill>
                  <a:schemeClr val="accent1">
                    <a:lumMod val="75000"/>
                    <a:lumOff val="25000"/>
                  </a:schemeClr>
                </a:solidFill>
              </a:defRPr>
            </a:lvl1pPr>
          </a:lstStyle>
          <a:p>
            <a:fld id="{7BBB664C-23C4-4336-8EA6-64607D1ED84C}" type="datetimeFigureOut">
              <a:rPr lang="en-US" smtClean="0"/>
              <a:t>3/18/19</a:t>
            </a:fld>
            <a:endParaRPr lang="en-US"/>
          </a:p>
        </p:txBody>
      </p:sp>
      <p:sp>
        <p:nvSpPr>
          <p:cNvPr id="5" name="Footer Placeholder 4"/>
          <p:cNvSpPr>
            <a:spLocks noGrp="1"/>
          </p:cNvSpPr>
          <p:nvPr>
            <p:ph type="ftr" sz="quarter" idx="11"/>
          </p:nvPr>
        </p:nvSpPr>
        <p:spPr>
          <a:xfrm>
            <a:off x="581192" y="5951810"/>
            <a:ext cx="5922209" cy="365125"/>
          </a:xfrm>
        </p:spPr>
        <p:txBody>
          <a:body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530218BB-2A33-4773-902A-8881B91E003D}" type="slidenum">
              <a:rPr lang="en-US" smtClean="0"/>
              <a:t>‹#›</a:t>
            </a:fld>
            <a:endParaRPr lang="en-US"/>
          </a:p>
        </p:txBody>
      </p:sp>
    </p:spTree>
    <p:extLst>
      <p:ext uri="{BB962C8B-B14F-4D97-AF65-F5344CB8AC3E}">
        <p14:creationId xmlns:p14="http://schemas.microsoft.com/office/powerpoint/2010/main" val="684123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687474"/>
            <a:ext cx="7989752" cy="1083329"/>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228003"/>
            <a:ext cx="7989752" cy="3630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559327" y="5956136"/>
            <a:ext cx="2133600" cy="365125"/>
          </a:xfrm>
          <a:prstGeom prst="rect">
            <a:avLst/>
          </a:prstGeom>
        </p:spPr>
        <p:txBody>
          <a:bodyPr vert="horz" lIns="91440" tIns="45720" rIns="91440" bIns="45720" rtlCol="0" anchor="ctr"/>
          <a:lstStyle>
            <a:lvl1pPr algn="r">
              <a:defRPr sz="900">
                <a:solidFill>
                  <a:schemeClr val="accent2"/>
                </a:solidFill>
              </a:defRPr>
            </a:lvl1pPr>
          </a:lstStyle>
          <a:p>
            <a:fld id="{7BBB664C-23C4-4336-8EA6-64607D1ED84C}" type="datetimeFigureOut">
              <a:rPr lang="en-US" smtClean="0"/>
              <a:t>3/18/19</a:t>
            </a:fld>
            <a:endParaRPr lang="en-US"/>
          </a:p>
        </p:txBody>
      </p:sp>
      <p:sp>
        <p:nvSpPr>
          <p:cNvPr id="5" name="Footer Placeholder 4"/>
          <p:cNvSpPr>
            <a:spLocks noGrp="1"/>
          </p:cNvSpPr>
          <p:nvPr>
            <p:ph type="ftr" sz="quarter" idx="3"/>
          </p:nvPr>
        </p:nvSpPr>
        <p:spPr>
          <a:xfrm>
            <a:off x="581192" y="5951810"/>
            <a:ext cx="4870585"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7800476" y="5956136"/>
            <a:ext cx="770468" cy="365125"/>
          </a:xfrm>
          <a:prstGeom prst="rect">
            <a:avLst/>
          </a:prstGeom>
        </p:spPr>
        <p:txBody>
          <a:bodyPr vert="horz" lIns="91440" tIns="45720" rIns="91440" bIns="45720" rtlCol="0" anchor="ctr"/>
          <a:lstStyle>
            <a:lvl1pPr algn="r">
              <a:defRPr sz="900">
                <a:solidFill>
                  <a:schemeClr val="accent2"/>
                </a:solidFill>
              </a:defRPr>
            </a:lvl1pPr>
          </a:lstStyle>
          <a:p>
            <a:fld id="{530218BB-2A33-4773-902A-8881B91E003D}" type="slidenum">
              <a:rPr lang="en-US" smtClean="0"/>
              <a:t>‹#›</a:t>
            </a:fld>
            <a:endParaRPr lang="en-US"/>
          </a:p>
        </p:txBody>
      </p:sp>
      <p:sp>
        <p:nvSpPr>
          <p:cNvPr id="9" name="Rectangle 8"/>
          <p:cNvSpPr/>
          <p:nvPr/>
        </p:nvSpPr>
        <p:spPr>
          <a:xfrm>
            <a:off x="448091" y="441325"/>
            <a:ext cx="2719909" cy="10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976001" y="441325"/>
            <a:ext cx="2710800" cy="108000"/>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3216601" y="441325"/>
            <a:ext cx="2710800" cy="10800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06639555"/>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1503200@student.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emf"/></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hyperlink" Target="https://www.youtube.com/watch?v=KlyHoo1Jtt4"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youtube.com/watch?v=N8eM1qKRoWw" TargetMode="External"/><Relationship Id="rId1" Type="http://schemas.openxmlformats.org/officeDocument/2006/relationships/slideLayout" Target="../slideLayouts/slideLayout2.xml"/><Relationship Id="rId6" Type="http://schemas.openxmlformats.org/officeDocument/2006/relationships/image" Target="../media/image3.tiff"/><Relationship Id="rId5" Type="http://schemas.openxmlformats.org/officeDocument/2006/relationships/image" Target="../media/image9.jpeg"/><Relationship Id="rId4" Type="http://schemas.openxmlformats.org/officeDocument/2006/relationships/image" Target="../media/image8.jpeg"/></Relationships>
</file>

<file path=ppt/slides/_rels/slide18.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hyperlink" Target="https://www.youtube.com/watch?v=a5xR4QB1ADw" TargetMode="External"/><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26.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hyperlink" Target="http://www.arwtraining.com/"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colourmind.co.uk/" TargetMode="External"/><Relationship Id="rId2" Type="http://schemas.openxmlformats.org/officeDocument/2006/relationships/hyperlink" Target="http://www.mind.org.uk/" TargetMode="External"/><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29.xml.rels><?xml version="1.0" encoding="UTF-8" standalone="yes"?>
<Relationships xmlns="http://schemas.openxmlformats.org/package/2006/relationships"><Relationship Id="rId3" Type="http://schemas.openxmlformats.org/officeDocument/2006/relationships/hyperlink" Target="http://www.actionforadvocacy.org.uk/" TargetMode="External"/><Relationship Id="rId2" Type="http://schemas.openxmlformats.org/officeDocument/2006/relationships/hyperlink" Target="http://www.rethink.org/" TargetMode="External"/><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30.xml.rels><?xml version="1.0" encoding="UTF-8" standalone="yes"?>
<Relationships xmlns="http://schemas.openxmlformats.org/package/2006/relationships"><Relationship Id="rId3" Type="http://schemas.openxmlformats.org/officeDocument/2006/relationships/hyperlink" Target="http://www.arwtraining.com/" TargetMode="External"/><Relationship Id="rId2" Type="http://schemas.openxmlformats.org/officeDocument/2006/relationships/hyperlink" Target="http://www.jrf.org.uk/" TargetMode="External"/><Relationship Id="rId1" Type="http://schemas.openxmlformats.org/officeDocument/2006/relationships/slideLayout" Target="../slideLayouts/slideLayout2.xml"/><Relationship Id="rId4" Type="http://schemas.openxmlformats.org/officeDocument/2006/relationships/image" Target="../media/image3.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1500" y="4667356"/>
            <a:ext cx="7989752" cy="1504844"/>
          </a:xfrm>
        </p:spPr>
        <p:txBody>
          <a:bodyPr>
            <a:noAutofit/>
          </a:bodyPr>
          <a:lstStyle/>
          <a:p>
            <a:r>
              <a:rPr lang="en-GB" sz="2800" dirty="0">
                <a:solidFill>
                  <a:schemeClr val="bg1"/>
                </a:solidFill>
              </a:rPr>
              <a:t>Advocacy and BME groups</a:t>
            </a:r>
            <a:br>
              <a:rPr lang="en-GB" sz="2800" dirty="0">
                <a:solidFill>
                  <a:schemeClr val="bg1"/>
                </a:solidFill>
              </a:rPr>
            </a:br>
            <a:r>
              <a:rPr lang="en-US" sz="2800" dirty="0">
                <a:solidFill>
                  <a:schemeClr val="bg1"/>
                </a:solidFill>
                <a:latin typeface="Calibri" panose="020F0502020204030204" pitchFamily="34" charset="0"/>
                <a:cs typeface="Calibri" panose="020F0502020204030204" pitchFamily="34" charset="0"/>
              </a:rPr>
              <a:t>Welcome to ECay5002</a:t>
            </a:r>
            <a:br>
              <a:rPr lang="en-US" sz="2800" dirty="0">
                <a:solidFill>
                  <a:schemeClr val="bg1"/>
                </a:solidFill>
                <a:latin typeface="Calibri" panose="020F0502020204030204" pitchFamily="34" charset="0"/>
                <a:cs typeface="Calibri" panose="020F0502020204030204" pitchFamily="34" charset="0"/>
              </a:rPr>
            </a:br>
            <a:r>
              <a:rPr lang="en-US" sz="2800" dirty="0">
                <a:solidFill>
                  <a:schemeClr val="bg1"/>
                </a:solidFill>
                <a:latin typeface="Calibri" panose="020F0502020204030204" pitchFamily="34" charset="0"/>
                <a:cs typeface="Calibri" panose="020F0502020204030204" pitchFamily="34" charset="0"/>
              </a:rPr>
              <a:t>professional Practice in advocacy.</a:t>
            </a:r>
            <a:br>
              <a:rPr lang="en-US" sz="2800" dirty="0">
                <a:solidFill>
                  <a:schemeClr val="bg1"/>
                </a:solidFill>
                <a:latin typeface="Calibri" panose="020F0502020204030204" pitchFamily="34" charset="0"/>
                <a:cs typeface="Calibri" panose="020F0502020204030204" pitchFamily="34" charset="0"/>
              </a:rPr>
            </a:br>
            <a:br>
              <a:rPr lang="en-US" sz="2800" dirty="0">
                <a:solidFill>
                  <a:schemeClr val="bg1"/>
                </a:solidFill>
                <a:latin typeface="Calibri" panose="020F0502020204030204" pitchFamily="34" charset="0"/>
                <a:cs typeface="Calibri" panose="020F0502020204030204" pitchFamily="34" charset="0"/>
              </a:rPr>
            </a:br>
            <a:r>
              <a:rPr lang="en-US" sz="2000" dirty="0">
                <a:solidFill>
                  <a:schemeClr val="bg1"/>
                </a:solidFill>
                <a:latin typeface="Calibri" panose="020F0502020204030204" pitchFamily="34" charset="0"/>
                <a:cs typeface="Calibri" panose="020F0502020204030204" pitchFamily="34" charset="0"/>
              </a:rPr>
              <a:t>Savannah Lowndes </a:t>
            </a:r>
            <a:r>
              <a:rPr lang="en-US" sz="2000" dirty="0">
                <a:solidFill>
                  <a:srgbClr val="0070C0"/>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1503200@student.uwtsd.ac.uk</a:t>
            </a:r>
            <a:br>
              <a:rPr lang="en-US" sz="2000" dirty="0">
                <a:solidFill>
                  <a:schemeClr val="bg1"/>
                </a:solidFill>
                <a:latin typeface="Calibri" panose="020F0502020204030204" pitchFamily="34" charset="0"/>
                <a:cs typeface="Calibri" panose="020F0502020204030204" pitchFamily="34" charset="0"/>
              </a:rPr>
            </a:br>
            <a:r>
              <a:rPr lang="en-US" sz="2000" dirty="0">
                <a:solidFill>
                  <a:schemeClr val="bg1"/>
                </a:solidFill>
                <a:latin typeface="Calibri" panose="020F0502020204030204" pitchFamily="34" charset="0"/>
                <a:cs typeface="Calibri" panose="020F0502020204030204" pitchFamily="34" charset="0"/>
              </a:rPr>
              <a:t>PHILLIP MORGAN </a:t>
            </a:r>
            <a:r>
              <a:rPr lang="en-US" sz="2000" dirty="0" err="1">
                <a:solidFill>
                  <a:srgbClr val="0070C0"/>
                </a:solidFill>
                <a:latin typeface="Calibri" panose="020F0502020204030204" pitchFamily="34" charset="0"/>
                <a:cs typeface="Calibri" panose="020F0502020204030204" pitchFamily="34" charset="0"/>
              </a:rPr>
              <a:t>p.morgan@uwtsd.ac.uk</a:t>
            </a:r>
            <a:endParaRPr lang="en-US" sz="2000" dirty="0">
              <a:solidFill>
                <a:schemeClr val="bg1"/>
              </a:solidFill>
            </a:endParaRPr>
          </a:p>
        </p:txBody>
      </p:sp>
      <p:pic>
        <p:nvPicPr>
          <p:cNvPr id="30" name="Picture 29">
            <a:extLst>
              <a:ext uri="{FF2B5EF4-FFF2-40B4-BE49-F238E27FC236}">
                <a16:creationId xmlns:a16="http://schemas.microsoft.com/office/drawing/2014/main" id="{73EBCADD-1C18-7E45-8584-716B6AAD79DD}"/>
              </a:ext>
            </a:extLst>
          </p:cNvPr>
          <p:cNvPicPr>
            <a:picLocks noChangeAspect="1"/>
          </p:cNvPicPr>
          <p:nvPr/>
        </p:nvPicPr>
        <p:blipFill>
          <a:blip r:embed="rId4"/>
          <a:stretch>
            <a:fillRect/>
          </a:stretch>
        </p:blipFill>
        <p:spPr>
          <a:xfrm>
            <a:off x="381000" y="685800"/>
            <a:ext cx="8370752" cy="1981200"/>
          </a:xfrm>
          <a:prstGeom prst="rect">
            <a:avLst/>
          </a:prstGeom>
        </p:spPr>
      </p:pic>
    </p:spTree>
    <p:extLst>
      <p:ext uri="{BB962C8B-B14F-4D97-AF65-F5344CB8AC3E}">
        <p14:creationId xmlns:p14="http://schemas.microsoft.com/office/powerpoint/2010/main" val="1479870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9A8AC-F99D-F341-869C-B2A61DC86885}"/>
              </a:ext>
            </a:extLst>
          </p:cNvPr>
          <p:cNvSpPr>
            <a:spLocks noGrp="1"/>
          </p:cNvSpPr>
          <p:nvPr>
            <p:ph type="title"/>
          </p:nvPr>
        </p:nvSpPr>
        <p:spPr/>
        <p:txBody>
          <a:bodyPr/>
          <a:lstStyle/>
          <a:p>
            <a:r>
              <a:rPr lang="en-US" dirty="0"/>
              <a:t>Recap of previous session?</a:t>
            </a:r>
          </a:p>
        </p:txBody>
      </p:sp>
      <p:sp>
        <p:nvSpPr>
          <p:cNvPr id="3" name="Content Placeholder 2">
            <a:extLst>
              <a:ext uri="{FF2B5EF4-FFF2-40B4-BE49-F238E27FC236}">
                <a16:creationId xmlns:a16="http://schemas.microsoft.com/office/drawing/2014/main" id="{75CA0766-A009-DD4F-A051-AF115B13E1C7}"/>
              </a:ext>
            </a:extLst>
          </p:cNvPr>
          <p:cNvSpPr>
            <a:spLocks noGrp="1"/>
          </p:cNvSpPr>
          <p:nvPr>
            <p:ph idx="1"/>
          </p:nvPr>
        </p:nvSpPr>
        <p:spPr>
          <a:xfrm>
            <a:off x="457200" y="2209800"/>
            <a:ext cx="7989752" cy="3630795"/>
          </a:xfrm>
        </p:spPr>
        <p:txBody>
          <a:bodyPr/>
          <a:lstStyle/>
          <a:p>
            <a:r>
              <a:rPr lang="en-US" sz="2400" dirty="0">
                <a:cs typeface="Times New Roman" panose="02020603050405020304" pitchFamily="18" charset="0"/>
              </a:rPr>
              <a:t>Recap of previous lesson:</a:t>
            </a:r>
          </a:p>
          <a:p>
            <a:endParaRPr lang="en-US" sz="2400" dirty="0">
              <a:cs typeface="Times New Roman" panose="02020603050405020304" pitchFamily="18" charset="0"/>
            </a:endParaRPr>
          </a:p>
          <a:p>
            <a:r>
              <a:rPr lang="en-US" sz="2400" dirty="0">
                <a:cs typeface="Times New Roman" panose="02020603050405020304" pitchFamily="18" charset="0"/>
              </a:rPr>
              <a:t>Please feedback in groups what we accomplished last lesson?</a:t>
            </a:r>
          </a:p>
          <a:p>
            <a:endParaRPr lang="en-US" dirty="0"/>
          </a:p>
        </p:txBody>
      </p:sp>
      <p:pic>
        <p:nvPicPr>
          <p:cNvPr id="4" name="Picture 3">
            <a:extLst>
              <a:ext uri="{FF2B5EF4-FFF2-40B4-BE49-F238E27FC236}">
                <a16:creationId xmlns:a16="http://schemas.microsoft.com/office/drawing/2014/main" id="{C5AD655F-0B36-7344-90A2-48B2F4C823AD}"/>
              </a:ext>
            </a:extLst>
          </p:cNvPr>
          <p:cNvPicPr>
            <a:picLocks noChangeAspect="1"/>
          </p:cNvPicPr>
          <p:nvPr/>
        </p:nvPicPr>
        <p:blipFill>
          <a:blip r:embed="rId2"/>
          <a:stretch>
            <a:fillRect/>
          </a:stretch>
        </p:blipFill>
        <p:spPr>
          <a:xfrm>
            <a:off x="6934200" y="4648200"/>
            <a:ext cx="1847457" cy="1847457"/>
          </a:xfrm>
          <a:prstGeom prst="rect">
            <a:avLst/>
          </a:prstGeom>
        </p:spPr>
      </p:pic>
      <p:pic>
        <p:nvPicPr>
          <p:cNvPr id="5" name="Picture 4">
            <a:extLst>
              <a:ext uri="{FF2B5EF4-FFF2-40B4-BE49-F238E27FC236}">
                <a16:creationId xmlns:a16="http://schemas.microsoft.com/office/drawing/2014/main" id="{7F05EF05-DD0F-F942-A5EB-1F1E70A335B3}"/>
              </a:ext>
            </a:extLst>
          </p:cNvPr>
          <p:cNvPicPr>
            <a:picLocks noChangeAspect="1"/>
          </p:cNvPicPr>
          <p:nvPr/>
        </p:nvPicPr>
        <p:blipFill>
          <a:blip r:embed="rId3"/>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176518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endParaRPr lang="en-US" dirty="0"/>
          </a:p>
        </p:txBody>
      </p:sp>
      <p:sp>
        <p:nvSpPr>
          <p:cNvPr id="3" name="Content Placeholder 2"/>
          <p:cNvSpPr>
            <a:spLocks noGrp="1"/>
          </p:cNvSpPr>
          <p:nvPr>
            <p:ph sz="half" idx="1"/>
          </p:nvPr>
        </p:nvSpPr>
        <p:spPr/>
        <p:txBody>
          <a:bodyPr>
            <a:normAutofit/>
          </a:bodyPr>
          <a:lstStyle/>
          <a:p>
            <a:r>
              <a:rPr lang="en-GB" sz="2400" dirty="0"/>
              <a:t>What do YOU think the issues might be about Mental Health services and people from BME backgrounds?</a:t>
            </a:r>
            <a:endParaRPr lang="en-US" sz="2400" dirty="0"/>
          </a:p>
        </p:txBody>
      </p:sp>
      <p:pic>
        <p:nvPicPr>
          <p:cNvPr id="7" name="Picture 6">
            <a:extLst>
              <a:ext uri="{FF2B5EF4-FFF2-40B4-BE49-F238E27FC236}">
                <a16:creationId xmlns:a16="http://schemas.microsoft.com/office/drawing/2014/main" id="{C547397C-2A4D-B34E-8B7F-D7BF866C2802}"/>
              </a:ext>
            </a:extLst>
          </p:cNvPr>
          <p:cNvPicPr>
            <a:picLocks noChangeAspect="1"/>
          </p:cNvPicPr>
          <p:nvPr/>
        </p:nvPicPr>
        <p:blipFill>
          <a:blip r:embed="rId2"/>
          <a:stretch>
            <a:fillRect/>
          </a:stretch>
        </p:blipFill>
        <p:spPr>
          <a:xfrm>
            <a:off x="6400800" y="4114800"/>
            <a:ext cx="2380857" cy="2380857"/>
          </a:xfrm>
          <a:prstGeom prst="rect">
            <a:avLst/>
          </a:prstGeom>
        </p:spPr>
      </p:pic>
      <p:pic>
        <p:nvPicPr>
          <p:cNvPr id="8" name="Picture 7">
            <a:extLst>
              <a:ext uri="{FF2B5EF4-FFF2-40B4-BE49-F238E27FC236}">
                <a16:creationId xmlns:a16="http://schemas.microsoft.com/office/drawing/2014/main" id="{4FC9D583-37B6-4747-B739-A3E214A98877}"/>
              </a:ext>
            </a:extLst>
          </p:cNvPr>
          <p:cNvPicPr>
            <a:picLocks noChangeAspect="1"/>
          </p:cNvPicPr>
          <p:nvPr/>
        </p:nvPicPr>
        <p:blipFill>
          <a:blip r:embed="rId3"/>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1193936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lstStyle/>
          <a:p>
            <a:r>
              <a:rPr lang="en-GB" altLang="en-US" dirty="0">
                <a:ea typeface="ＭＳ Ｐゴシック" pitchFamily="34" charset="-128"/>
              </a:rPr>
              <a:t>BMER and Mental Health</a:t>
            </a:r>
          </a:p>
        </p:txBody>
      </p:sp>
      <p:sp>
        <p:nvSpPr>
          <p:cNvPr id="41986" name="Content Placeholder 2"/>
          <p:cNvSpPr>
            <a:spLocks noGrp="1"/>
          </p:cNvSpPr>
          <p:nvPr>
            <p:ph idx="1"/>
          </p:nvPr>
        </p:nvSpPr>
        <p:spPr>
          <a:xfrm>
            <a:off x="443045" y="2209800"/>
            <a:ext cx="8110537" cy="3373599"/>
          </a:xfrm>
        </p:spPr>
        <p:txBody>
          <a:bodyPr>
            <a:normAutofit fontScale="92500" lnSpcReduction="20000"/>
          </a:bodyPr>
          <a:lstStyle/>
          <a:p>
            <a:pPr>
              <a:buFont typeface="Wingdings" pitchFamily="2" charset="2"/>
              <a:buNone/>
            </a:pPr>
            <a:r>
              <a:rPr lang="en-GB" altLang="en-US" sz="2800" dirty="0">
                <a:ea typeface="ＭＳ Ｐゴシック" pitchFamily="34" charset="-128"/>
              </a:rPr>
              <a:t>People from BME groups living in UK are:</a:t>
            </a:r>
          </a:p>
          <a:p>
            <a:r>
              <a:rPr lang="en-GB" altLang="en-US" sz="2400" dirty="0">
                <a:ea typeface="ＭＳ Ｐゴシック" pitchFamily="34" charset="-128"/>
              </a:rPr>
              <a:t>more likely to be diagnosed with mental health problems</a:t>
            </a:r>
          </a:p>
          <a:p>
            <a:r>
              <a:rPr lang="en-GB" altLang="en-US" sz="2400" dirty="0">
                <a:ea typeface="ＭＳ Ｐゴシック" pitchFamily="34" charset="-128"/>
              </a:rPr>
              <a:t>more likely to be diagnosed and admitted to hospital – particularly Afro-Caribbean people</a:t>
            </a:r>
          </a:p>
          <a:p>
            <a:r>
              <a:rPr lang="en-GB" altLang="en-US" sz="2400" dirty="0">
                <a:ea typeface="ＭＳ Ｐゴシック" pitchFamily="34" charset="-128"/>
              </a:rPr>
              <a:t>more likely to experience a poor outcome from treatment </a:t>
            </a:r>
          </a:p>
          <a:p>
            <a:r>
              <a:rPr lang="en-GB" altLang="en-US" sz="2400" dirty="0">
                <a:ea typeface="ＭＳ Ｐゴシック" pitchFamily="34" charset="-128"/>
              </a:rPr>
              <a:t>more likely to disengage from mainstream mental health services </a:t>
            </a:r>
          </a:p>
          <a:p>
            <a:r>
              <a:rPr lang="en-GB" altLang="en-US" sz="2400" dirty="0">
                <a:ea typeface="ＭＳ Ｐゴシック" pitchFamily="34" charset="-128"/>
              </a:rPr>
              <a:t>more likely to be socially excluded </a:t>
            </a:r>
          </a:p>
          <a:p>
            <a:r>
              <a:rPr lang="en-GB" altLang="en-US" sz="2400" dirty="0">
                <a:ea typeface="ＭＳ Ｐゴシック" pitchFamily="34" charset="-128"/>
              </a:rPr>
              <a:t>Poor access to non-drug treatments</a:t>
            </a:r>
          </a:p>
          <a:p>
            <a:endParaRPr lang="en-GB" altLang="en-US" dirty="0">
              <a:ea typeface="ＭＳ Ｐゴシック" pitchFamily="34" charset="-128"/>
            </a:endParaRPr>
          </a:p>
        </p:txBody>
      </p:sp>
      <p:pic>
        <p:nvPicPr>
          <p:cNvPr id="4" name="Picture 3">
            <a:extLst>
              <a:ext uri="{FF2B5EF4-FFF2-40B4-BE49-F238E27FC236}">
                <a16:creationId xmlns:a16="http://schemas.microsoft.com/office/drawing/2014/main" id="{2D50A51D-2C8F-F045-B1E5-2CAAE0DD10D8}"/>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956497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p:nvPr>
        </p:nvSpPr>
        <p:spPr/>
        <p:txBody>
          <a:bodyPr/>
          <a:lstStyle/>
          <a:p>
            <a:r>
              <a:rPr lang="en-GB" altLang="en-US">
                <a:ea typeface="ＭＳ Ｐゴシック" pitchFamily="34" charset="-128"/>
              </a:rPr>
              <a:t>WHY?</a:t>
            </a:r>
          </a:p>
        </p:txBody>
      </p:sp>
      <p:sp>
        <p:nvSpPr>
          <p:cNvPr id="43010" name="Content Placeholder 2"/>
          <p:cNvSpPr>
            <a:spLocks noGrp="1"/>
          </p:cNvSpPr>
          <p:nvPr>
            <p:ph idx="1"/>
          </p:nvPr>
        </p:nvSpPr>
        <p:spPr/>
        <p:txBody>
          <a:bodyPr/>
          <a:lstStyle/>
          <a:p>
            <a:r>
              <a:rPr lang="en-GB" altLang="en-US" dirty="0">
                <a:ea typeface="ＭＳ Ｐゴシック" pitchFamily="34" charset="-128"/>
              </a:rPr>
              <a:t>“</a:t>
            </a:r>
            <a:r>
              <a:rPr lang="en-GB" altLang="en-US" i="1" dirty="0">
                <a:ea typeface="ＭＳ Ｐゴシック" pitchFamily="34" charset="-128"/>
              </a:rPr>
              <a:t>Western concepts of mental health as a separate entity may seem alien to many people - who see it as an intrinsic part of a person’s overall well-being. Mental health is associated with faith, spirituality, family life, employment, housing, hope, safety and fulfilment</a:t>
            </a:r>
            <a:r>
              <a:rPr lang="en-GB" altLang="en-US" dirty="0">
                <a:ea typeface="ＭＳ Ｐゴシック" pitchFamily="34" charset="-128"/>
              </a:rPr>
              <a:t>”.</a:t>
            </a:r>
          </a:p>
          <a:p>
            <a:endParaRPr lang="en-GB" altLang="en-US" dirty="0">
              <a:ea typeface="ＭＳ Ｐゴシック" pitchFamily="34" charset="-128"/>
            </a:endParaRPr>
          </a:p>
        </p:txBody>
      </p:sp>
      <p:pic>
        <p:nvPicPr>
          <p:cNvPr id="4" name="Picture 3">
            <a:extLst>
              <a:ext uri="{FF2B5EF4-FFF2-40B4-BE49-F238E27FC236}">
                <a16:creationId xmlns:a16="http://schemas.microsoft.com/office/drawing/2014/main" id="{5907DC53-9A1B-7A43-B160-49D4712DB8FA}"/>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3046448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lstStyle/>
          <a:p>
            <a:r>
              <a:rPr lang="en-GB" altLang="en-US">
                <a:ea typeface="ＭＳ Ｐゴシック" pitchFamily="34" charset="-128"/>
              </a:rPr>
              <a:t>Breaking the circles of fear</a:t>
            </a:r>
          </a:p>
        </p:txBody>
      </p:sp>
      <p:sp>
        <p:nvSpPr>
          <p:cNvPr id="44034" name="Content Placeholder 2"/>
          <p:cNvSpPr>
            <a:spLocks noGrp="1"/>
          </p:cNvSpPr>
          <p:nvPr>
            <p:ph idx="1"/>
          </p:nvPr>
        </p:nvSpPr>
        <p:spPr>
          <a:xfrm>
            <a:off x="452271" y="1166812"/>
            <a:ext cx="8110537" cy="4524375"/>
          </a:xfrm>
        </p:spPr>
        <p:txBody>
          <a:bodyPr/>
          <a:lstStyle/>
          <a:p>
            <a:r>
              <a:rPr lang="en-GB" altLang="en-US" b="1" dirty="0">
                <a:ea typeface="ＭＳ Ｐゴシック" pitchFamily="34" charset="-128"/>
              </a:rPr>
              <a:t>Black people see using mental health services as a degrading </a:t>
            </a:r>
            <a:r>
              <a:rPr lang="en-GB" altLang="en-US" dirty="0">
                <a:ea typeface="ＭＳ Ｐゴシック" pitchFamily="34" charset="-128"/>
              </a:rPr>
              <a:t>and alienating experience: the last resort. They perceive that the way services respond to them mirror some of the controlling and oppressive dimensions of other institutions in their lives, e.g. exclusion from schools, contact with police and the criminal justice system. </a:t>
            </a:r>
          </a:p>
        </p:txBody>
      </p:sp>
      <p:pic>
        <p:nvPicPr>
          <p:cNvPr id="4" name="Picture 3">
            <a:extLst>
              <a:ext uri="{FF2B5EF4-FFF2-40B4-BE49-F238E27FC236}">
                <a16:creationId xmlns:a16="http://schemas.microsoft.com/office/drawing/2014/main" id="{A54DED0B-C396-E143-86A3-031ED1FCE6EA}"/>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4193543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p:nvPr>
        </p:nvSpPr>
        <p:spPr/>
        <p:txBody>
          <a:bodyPr/>
          <a:lstStyle/>
          <a:p>
            <a:r>
              <a:rPr lang="en-GB" altLang="en-US" dirty="0">
                <a:ea typeface="ＭＳ Ｐゴシック" pitchFamily="34" charset="-128"/>
              </a:rPr>
              <a:t>fear</a:t>
            </a:r>
          </a:p>
        </p:txBody>
      </p:sp>
      <p:sp>
        <p:nvSpPr>
          <p:cNvPr id="45058" name="Content Placeholder 2"/>
          <p:cNvSpPr>
            <a:spLocks noGrp="1"/>
          </p:cNvSpPr>
          <p:nvPr>
            <p:ph idx="1"/>
          </p:nvPr>
        </p:nvSpPr>
        <p:spPr>
          <a:xfrm>
            <a:off x="381000" y="1143000"/>
            <a:ext cx="8110537" cy="4381500"/>
          </a:xfrm>
        </p:spPr>
        <p:txBody>
          <a:bodyPr/>
          <a:lstStyle/>
          <a:p>
            <a:r>
              <a:rPr lang="en-GB" altLang="en-US" dirty="0">
                <a:ea typeface="ＭＳ Ｐゴシック" pitchFamily="34" charset="-128"/>
              </a:rPr>
              <a:t>There is a perception that mental health services replicate the experiences of racism and discrimination of Black people in wider society, particularly instances where individuals have experienced the more controlling and restricting aspects of treatment. A service user talks about her experience of seeking help from mental health services as a Black person:</a:t>
            </a:r>
          </a:p>
        </p:txBody>
      </p:sp>
      <p:pic>
        <p:nvPicPr>
          <p:cNvPr id="4" name="Picture 3">
            <a:extLst>
              <a:ext uri="{FF2B5EF4-FFF2-40B4-BE49-F238E27FC236}">
                <a16:creationId xmlns:a16="http://schemas.microsoft.com/office/drawing/2014/main" id="{E31C73AD-9478-6040-A878-D46CD90C89E2}"/>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239663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p:cNvSpPr>
            <a:spLocks noGrp="1"/>
          </p:cNvSpPr>
          <p:nvPr>
            <p:ph type="title"/>
          </p:nvPr>
        </p:nvSpPr>
        <p:spPr/>
        <p:txBody>
          <a:bodyPr/>
          <a:lstStyle/>
          <a:p>
            <a:r>
              <a:rPr lang="en-GB" altLang="en-US">
                <a:ea typeface="ＭＳ Ｐゴシック" pitchFamily="34" charset="-128"/>
              </a:rPr>
              <a:t>fear</a:t>
            </a:r>
          </a:p>
        </p:txBody>
      </p:sp>
      <p:sp>
        <p:nvSpPr>
          <p:cNvPr id="46082" name="Content Placeholder 2"/>
          <p:cNvSpPr>
            <a:spLocks noGrp="1"/>
          </p:cNvSpPr>
          <p:nvPr>
            <p:ph idx="1"/>
          </p:nvPr>
        </p:nvSpPr>
        <p:spPr>
          <a:xfrm>
            <a:off x="577124" y="1981200"/>
            <a:ext cx="7989752" cy="3630795"/>
          </a:xfrm>
        </p:spPr>
        <p:txBody>
          <a:bodyPr/>
          <a:lstStyle/>
          <a:p>
            <a:r>
              <a:rPr lang="en-GB" altLang="en-US" sz="2000" i="1" dirty="0">
                <a:ea typeface="ＭＳ Ｐゴシック" pitchFamily="34" charset="-128"/>
              </a:rPr>
              <a:t>“…Coming to mental health services was like the last straw… you come to services disempowered already, they strip you of your dignity…you become the dregs of society” </a:t>
            </a:r>
          </a:p>
          <a:p>
            <a:pPr>
              <a:buFont typeface="Wingdings" pitchFamily="2" charset="2"/>
              <a:buNone/>
            </a:pPr>
            <a:r>
              <a:rPr lang="en-GB" altLang="en-US" sz="2000" i="1" dirty="0">
                <a:ea typeface="ＭＳ Ｐゴシック" pitchFamily="34" charset="-128"/>
              </a:rPr>
              <a:t>	</a:t>
            </a:r>
            <a:r>
              <a:rPr lang="en-GB" altLang="en-US" sz="2000" dirty="0">
                <a:ea typeface="ＭＳ Ｐゴシック" pitchFamily="34" charset="-128"/>
              </a:rPr>
              <a:t>(Service User, quoted in Keating </a:t>
            </a:r>
            <a:r>
              <a:rPr lang="en-GB" altLang="en-US" sz="2000" i="1" dirty="0">
                <a:ea typeface="ＭＳ Ｐゴシック" pitchFamily="34" charset="-128"/>
              </a:rPr>
              <a:t>et al, </a:t>
            </a:r>
            <a:r>
              <a:rPr lang="en-GB" altLang="en-US" sz="2000" dirty="0">
                <a:ea typeface="ＭＳ Ｐゴシック" pitchFamily="34" charset="-128"/>
              </a:rPr>
              <a:t>2002)</a:t>
            </a:r>
          </a:p>
          <a:p>
            <a:pPr>
              <a:buFont typeface="Wingdings" pitchFamily="2" charset="2"/>
              <a:buNone/>
            </a:pPr>
            <a:endParaRPr lang="en-GB" altLang="en-US" sz="2000" dirty="0">
              <a:ea typeface="ＭＳ Ｐゴシック" pitchFamily="34" charset="-128"/>
            </a:endParaRPr>
          </a:p>
          <a:p>
            <a:pPr>
              <a:buFont typeface="Wingdings" pitchFamily="2" charset="2"/>
              <a:buNone/>
            </a:pPr>
            <a:r>
              <a:rPr lang="en-GB" altLang="en-US" sz="2000" dirty="0">
                <a:ea typeface="ＭＳ Ｐゴシック" pitchFamily="34" charset="-128"/>
              </a:rPr>
              <a:t>Please discuss this statement in pairs and feed back to the group;</a:t>
            </a:r>
          </a:p>
          <a:p>
            <a:endParaRPr lang="en-GB" altLang="en-US" dirty="0">
              <a:ea typeface="ＭＳ Ｐゴシック" pitchFamily="34" charset="-128"/>
            </a:endParaRPr>
          </a:p>
        </p:txBody>
      </p:sp>
      <p:pic>
        <p:nvPicPr>
          <p:cNvPr id="4" name="Picture 3">
            <a:extLst>
              <a:ext uri="{FF2B5EF4-FFF2-40B4-BE49-F238E27FC236}">
                <a16:creationId xmlns:a16="http://schemas.microsoft.com/office/drawing/2014/main" id="{4C1E75E9-B6F6-6C46-B018-4CBC33FB2C48}"/>
              </a:ext>
            </a:extLst>
          </p:cNvPr>
          <p:cNvPicPr>
            <a:picLocks noChangeAspect="1"/>
          </p:cNvPicPr>
          <p:nvPr/>
        </p:nvPicPr>
        <p:blipFill>
          <a:blip r:embed="rId2"/>
          <a:stretch>
            <a:fillRect/>
          </a:stretch>
        </p:blipFill>
        <p:spPr>
          <a:xfrm>
            <a:off x="6719419" y="4898663"/>
            <a:ext cx="1847457" cy="1847457"/>
          </a:xfrm>
          <a:prstGeom prst="rect">
            <a:avLst/>
          </a:prstGeom>
        </p:spPr>
      </p:pic>
      <p:pic>
        <p:nvPicPr>
          <p:cNvPr id="5" name="Picture 4">
            <a:extLst>
              <a:ext uri="{FF2B5EF4-FFF2-40B4-BE49-F238E27FC236}">
                <a16:creationId xmlns:a16="http://schemas.microsoft.com/office/drawing/2014/main" id="{0F6AEA90-9052-F449-A2E2-B3B7697A63D0}"/>
              </a:ext>
            </a:extLst>
          </p:cNvPr>
          <p:cNvPicPr>
            <a:picLocks noChangeAspect="1"/>
          </p:cNvPicPr>
          <p:nvPr/>
        </p:nvPicPr>
        <p:blipFill>
          <a:blip r:embed="rId3"/>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3072383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p:cNvSpPr>
            <a:spLocks noGrp="1"/>
          </p:cNvSpPr>
          <p:nvPr>
            <p:ph type="title"/>
          </p:nvPr>
        </p:nvSpPr>
        <p:spPr/>
        <p:txBody>
          <a:bodyPr/>
          <a:lstStyle/>
          <a:p>
            <a:r>
              <a:rPr lang="en-GB" altLang="en-US" dirty="0">
                <a:ea typeface="ＭＳ Ｐゴシック" pitchFamily="34" charset="-128"/>
              </a:rPr>
              <a:t>Poor Practice…</a:t>
            </a:r>
          </a:p>
        </p:txBody>
      </p:sp>
      <p:sp>
        <p:nvSpPr>
          <p:cNvPr id="47106" name="Content Placeholder 2"/>
          <p:cNvSpPr>
            <a:spLocks noGrp="1"/>
          </p:cNvSpPr>
          <p:nvPr>
            <p:ph sz="half" idx="1"/>
          </p:nvPr>
        </p:nvSpPr>
        <p:spPr/>
        <p:txBody>
          <a:bodyPr>
            <a:normAutofit/>
          </a:bodyPr>
          <a:lstStyle/>
          <a:p>
            <a:r>
              <a:rPr lang="en-GB" altLang="en-US" dirty="0">
                <a:ea typeface="ＭＳ Ｐゴシック" pitchFamily="34" charset="-128"/>
              </a:rPr>
              <a:t>Example of poor practice by mental health professionals dealing with a black woman:</a:t>
            </a:r>
          </a:p>
          <a:p>
            <a:r>
              <a:rPr lang="en-GB" altLang="en-US" i="1" dirty="0">
                <a:ea typeface="ＭＳ Ｐゴシック" pitchFamily="34" charset="-128"/>
              </a:rPr>
              <a:t>“There is one thing that I’ve done that I’ve felt really uncomfortable about … It was a pre-planned assessment on a woman who had given birth to a baby two or three weeks earlier. They knew she was at home.</a:t>
            </a:r>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64075" y="2945165"/>
            <a:ext cx="3906838" cy="2197983"/>
          </a:xfrm>
        </p:spPr>
      </p:pic>
      <p:pic>
        <p:nvPicPr>
          <p:cNvPr id="5" name="Picture 4">
            <a:extLst>
              <a:ext uri="{FF2B5EF4-FFF2-40B4-BE49-F238E27FC236}">
                <a16:creationId xmlns:a16="http://schemas.microsoft.com/office/drawing/2014/main" id="{DB8602A5-2B0A-654C-9F5C-42AE242B5778}"/>
              </a:ext>
            </a:extLst>
          </p:cNvPr>
          <p:cNvPicPr>
            <a:picLocks noChangeAspect="1"/>
          </p:cNvPicPr>
          <p:nvPr/>
        </p:nvPicPr>
        <p:blipFill>
          <a:blip r:embed="rId3"/>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1148945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Power</a:t>
            </a:r>
          </a:p>
        </p:txBody>
      </p:sp>
      <p:sp>
        <p:nvSpPr>
          <p:cNvPr id="48130" name="Content Placeholder 2"/>
          <p:cNvSpPr>
            <a:spLocks noGrp="1"/>
          </p:cNvSpPr>
          <p:nvPr>
            <p:ph sz="half" idx="1"/>
          </p:nvPr>
        </p:nvSpPr>
        <p:spPr/>
        <p:txBody>
          <a:bodyPr>
            <a:normAutofit/>
          </a:bodyPr>
          <a:lstStyle/>
          <a:p>
            <a:r>
              <a:rPr lang="en-GB" altLang="en-US" i="1" dirty="0">
                <a:ea typeface="ＭＳ Ｐゴシック" pitchFamily="34" charset="-128"/>
              </a:rPr>
              <a:t>We went in forced entry. Myself, a sergeant and one of my female colleagues and I felt really uncomfortable. He [the psychiatrist] asked this lady several questions that she got right and he got wrong! General knowledge questions like, ‘What’s the date?’ and ‘Who’s the Prime Minister?’</a:t>
            </a:r>
            <a:endParaRPr lang="en-GB" altLang="ja-JP" dirty="0">
              <a:ea typeface="ＭＳ Ｐゴシック" pitchFamily="34" charset="-128"/>
            </a:endParaRPr>
          </a:p>
          <a:p>
            <a:endParaRPr lang="en-GB" altLang="en-US" dirty="0">
              <a:ea typeface="ＭＳ Ｐゴシック" pitchFamily="34" charset="-128"/>
            </a:endParaRPr>
          </a:p>
        </p:txBody>
      </p:sp>
      <p:pic>
        <p:nvPicPr>
          <p:cNvPr id="4" name="Content Placeholder 3"/>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023728" y="2227263"/>
            <a:ext cx="3187532" cy="3633787"/>
          </a:xfrm>
        </p:spPr>
      </p:pic>
      <p:pic>
        <p:nvPicPr>
          <p:cNvPr id="5" name="Picture 4">
            <a:extLst>
              <a:ext uri="{FF2B5EF4-FFF2-40B4-BE49-F238E27FC236}">
                <a16:creationId xmlns:a16="http://schemas.microsoft.com/office/drawing/2014/main" id="{F4961C93-E739-AC4C-99DA-825125BD7158}"/>
              </a:ext>
            </a:extLst>
          </p:cNvPr>
          <p:cNvPicPr>
            <a:picLocks noChangeAspect="1"/>
          </p:cNvPicPr>
          <p:nvPr/>
        </p:nvPicPr>
        <p:blipFill>
          <a:blip r:embed="rId3"/>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140410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p:cNvSpPr>
            <a:spLocks noGrp="1"/>
          </p:cNvSpPr>
          <p:nvPr>
            <p:ph type="title"/>
          </p:nvPr>
        </p:nvSpPr>
        <p:spPr/>
        <p:txBody>
          <a:bodyPr/>
          <a:lstStyle/>
          <a:p>
            <a:r>
              <a:rPr lang="en-GB" altLang="en-US" dirty="0">
                <a:ea typeface="ＭＳ Ｐゴシック" pitchFamily="34" charset="-128"/>
              </a:rPr>
              <a:t>Power &amp; Control</a:t>
            </a:r>
          </a:p>
        </p:txBody>
      </p:sp>
      <p:sp>
        <p:nvSpPr>
          <p:cNvPr id="49154" name="Content Placeholder 2"/>
          <p:cNvSpPr>
            <a:spLocks noGrp="1"/>
          </p:cNvSpPr>
          <p:nvPr>
            <p:ph idx="1"/>
          </p:nvPr>
        </p:nvSpPr>
        <p:spPr/>
        <p:txBody>
          <a:bodyPr/>
          <a:lstStyle/>
          <a:p>
            <a:r>
              <a:rPr lang="en-GB" altLang="en-US" i="1" dirty="0">
                <a:ea typeface="ＭＳ Ｐゴシック" pitchFamily="34" charset="-128"/>
              </a:rPr>
              <a:t>And she was getting them right and he was going ‘Is that right?’ You know you sort of really felt quite awkward but at the end of it, it ended up in a free for all and I felt really quite awkward having to manhandle a female. …[She was] quite </a:t>
            </a:r>
            <a:r>
              <a:rPr lang="en-GB" altLang="en-US" b="1" i="1" dirty="0">
                <a:ea typeface="ＭＳ Ｐゴシック" pitchFamily="34" charset="-128"/>
              </a:rPr>
              <a:t>vulnerable</a:t>
            </a:r>
            <a:r>
              <a:rPr lang="en-GB" altLang="en-US" i="1" dirty="0">
                <a:ea typeface="ＭＳ Ｐゴシック" pitchFamily="34" charset="-128"/>
              </a:rPr>
              <a:t>, with baby in her arms.</a:t>
            </a:r>
            <a:endParaRPr lang="en-GB" altLang="en-US" dirty="0">
              <a:ea typeface="ＭＳ Ｐゴシック" pitchFamily="34" charset="-128"/>
            </a:endParaRPr>
          </a:p>
        </p:txBody>
      </p:sp>
      <p:pic>
        <p:nvPicPr>
          <p:cNvPr id="4" name="Picture 3">
            <a:extLst>
              <a:ext uri="{FF2B5EF4-FFF2-40B4-BE49-F238E27FC236}">
                <a16:creationId xmlns:a16="http://schemas.microsoft.com/office/drawing/2014/main" id="{B2299CB2-3D2A-674A-A67F-596978C9AEA4}"/>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16773611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en-GB" altLang="en-US" dirty="0">
                <a:ea typeface="ＭＳ Ｐゴシック" pitchFamily="34" charset="-128"/>
              </a:rPr>
              <a:t>Abuse of power?</a:t>
            </a:r>
          </a:p>
        </p:txBody>
      </p:sp>
      <p:sp>
        <p:nvSpPr>
          <p:cNvPr id="50178" name="Content Placeholder 2"/>
          <p:cNvSpPr>
            <a:spLocks noGrp="1"/>
          </p:cNvSpPr>
          <p:nvPr>
            <p:ph idx="1"/>
          </p:nvPr>
        </p:nvSpPr>
        <p:spPr/>
        <p:txBody>
          <a:bodyPr/>
          <a:lstStyle/>
          <a:p>
            <a:r>
              <a:rPr lang="en-GB" altLang="en-US" i="1" dirty="0">
                <a:ea typeface="ＭＳ Ｐゴシック" pitchFamily="34" charset="-128"/>
              </a:rPr>
              <a:t>So we had to not only manhandle her to remove the baby, which obviously at three weeks old [was] incredibly fragile and I felt quite awkward doing that. </a:t>
            </a:r>
          </a:p>
          <a:p>
            <a:r>
              <a:rPr lang="en-GB" altLang="en-US" i="1" dirty="0">
                <a:ea typeface="ＭＳ Ｐゴシック" pitchFamily="34" charset="-128"/>
              </a:rPr>
              <a:t>We found all the other professionals took one step back. As soon as it came to hands on. There must have been about eight people in that room.</a:t>
            </a:r>
          </a:p>
          <a:p>
            <a:endParaRPr lang="en-GB" altLang="en-US" i="1" dirty="0">
              <a:ea typeface="ＭＳ Ｐゴシック" pitchFamily="34" charset="-128"/>
            </a:endParaRPr>
          </a:p>
          <a:p>
            <a:r>
              <a:rPr lang="en-GB" altLang="en-US" i="1" dirty="0">
                <a:ea typeface="ＭＳ Ｐゴシック" pitchFamily="34" charset="-128"/>
              </a:rPr>
              <a:t>Can we highlight any personal experiences that we have encounter abuse of ‘</a:t>
            </a:r>
            <a:r>
              <a:rPr lang="en-GB" altLang="en-US" b="1" i="1" dirty="0">
                <a:ea typeface="ＭＳ Ｐゴシック" pitchFamily="34" charset="-128"/>
              </a:rPr>
              <a:t>power</a:t>
            </a:r>
            <a:r>
              <a:rPr lang="en-GB" altLang="en-US" i="1" dirty="0">
                <a:ea typeface="ＭＳ Ｐゴシック" pitchFamily="34" charset="-128"/>
              </a:rPr>
              <a:t>’?</a:t>
            </a:r>
          </a:p>
          <a:p>
            <a:r>
              <a:rPr lang="en-GB" altLang="en-US" i="1" dirty="0">
                <a:ea typeface="ＭＳ Ｐゴシック" pitchFamily="34" charset="-128"/>
              </a:rPr>
              <a:t> Please discuss in Pairs and feed back to the wider group.</a:t>
            </a:r>
            <a:endParaRPr lang="en-GB" altLang="en-US" dirty="0">
              <a:ea typeface="ＭＳ Ｐゴシック" pitchFamily="34" charset="-128"/>
            </a:endParaRPr>
          </a:p>
        </p:txBody>
      </p:sp>
      <p:pic>
        <p:nvPicPr>
          <p:cNvPr id="4" name="Picture 3">
            <a:extLst>
              <a:ext uri="{FF2B5EF4-FFF2-40B4-BE49-F238E27FC236}">
                <a16:creationId xmlns:a16="http://schemas.microsoft.com/office/drawing/2014/main" id="{DAB0D10D-D31B-AF49-836F-A176253E5F3B}"/>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23526536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a:xfrm>
            <a:off x="490537" y="381000"/>
            <a:ext cx="8162925" cy="1090613"/>
          </a:xfrm>
        </p:spPr>
        <p:txBody>
          <a:bodyPr/>
          <a:lstStyle/>
          <a:p>
            <a:r>
              <a:rPr lang="en-GB" altLang="en-US" dirty="0">
                <a:solidFill>
                  <a:prstClr val="white"/>
                </a:solidFill>
                <a:ea typeface="ＭＳ Ｐゴシック" pitchFamily="34" charset="-128"/>
              </a:rPr>
              <a:t>Abuse of power?</a:t>
            </a:r>
            <a:endParaRPr lang="en-GB" altLang="en-US" dirty="0">
              <a:ea typeface="ＭＳ Ｐゴシック" pitchFamily="34" charset="-128"/>
            </a:endParaRPr>
          </a:p>
        </p:txBody>
      </p:sp>
      <p:sp>
        <p:nvSpPr>
          <p:cNvPr id="51202" name="Content Placeholder 2"/>
          <p:cNvSpPr>
            <a:spLocks noGrp="1"/>
          </p:cNvSpPr>
          <p:nvPr>
            <p:ph idx="1"/>
          </p:nvPr>
        </p:nvSpPr>
        <p:spPr>
          <a:xfrm>
            <a:off x="480891" y="1676400"/>
            <a:ext cx="8110537" cy="4524375"/>
          </a:xfrm>
        </p:spPr>
        <p:txBody>
          <a:bodyPr/>
          <a:lstStyle/>
          <a:p>
            <a:r>
              <a:rPr lang="en-GB" altLang="en-US" i="1" dirty="0">
                <a:ea typeface="ＭＳ Ｐゴシック" pitchFamily="34" charset="-128"/>
              </a:rPr>
              <a:t>and only three moved forward … ASWs, two ambulance officers, staff psychiatrist, the social worker for the lady. There was doctor – there must have been four or five other professionals there and they all stepped back. It was just automatically – the police will deal with that. I mean not only did they leave us to wrestle with the woman they didn’t even assist to take the baby” (Police Officer).</a:t>
            </a:r>
            <a:endParaRPr lang="en-GB" altLang="en-US" dirty="0">
              <a:ea typeface="ＭＳ Ｐゴシック" pitchFamily="34" charset="-128"/>
            </a:endParaRPr>
          </a:p>
        </p:txBody>
      </p:sp>
      <p:pic>
        <p:nvPicPr>
          <p:cNvPr id="4" name="Picture 3">
            <a:extLst>
              <a:ext uri="{FF2B5EF4-FFF2-40B4-BE49-F238E27FC236}">
                <a16:creationId xmlns:a16="http://schemas.microsoft.com/office/drawing/2014/main" id="{5430A2B8-70CD-8E45-9CAC-06B7658DA012}"/>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12363227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Reflect on this….</a:t>
            </a:r>
            <a:endParaRPr lang="en-US" dirty="0"/>
          </a:p>
        </p:txBody>
      </p:sp>
      <p:sp>
        <p:nvSpPr>
          <p:cNvPr id="3" name="Content Placeholder 2"/>
          <p:cNvSpPr>
            <a:spLocks noGrp="1"/>
          </p:cNvSpPr>
          <p:nvPr>
            <p:ph sz="half" idx="1"/>
          </p:nvPr>
        </p:nvSpPr>
        <p:spPr>
          <a:xfrm>
            <a:off x="20256" y="2362200"/>
            <a:ext cx="5667208" cy="3633047"/>
          </a:xfrm>
        </p:spPr>
        <p:txBody>
          <a:bodyPr>
            <a:noAutofit/>
          </a:bodyPr>
          <a:lstStyle/>
          <a:p>
            <a:r>
              <a:rPr lang="en-GB" sz="1600" dirty="0"/>
              <a:t>What elements of practice would you question?</a:t>
            </a:r>
          </a:p>
          <a:p>
            <a:endParaRPr lang="en-GB" sz="1600" dirty="0"/>
          </a:p>
          <a:p>
            <a:r>
              <a:rPr lang="en-GB" sz="1600" dirty="0"/>
              <a:t>What changes do you think would have enhanced good practice?</a:t>
            </a:r>
          </a:p>
          <a:p>
            <a:endParaRPr lang="en-GB" sz="1600" dirty="0"/>
          </a:p>
          <a:p>
            <a:r>
              <a:rPr lang="en-GB" sz="1600" dirty="0"/>
              <a:t>What part do you think ‘culture’ played in this scenario?</a:t>
            </a:r>
          </a:p>
          <a:p>
            <a:endParaRPr lang="en-GB" sz="1600" dirty="0"/>
          </a:p>
          <a:p>
            <a:r>
              <a:rPr lang="en-GB" sz="1600" dirty="0"/>
              <a:t>Please discuss in Pairs.</a:t>
            </a:r>
          </a:p>
          <a:p>
            <a:pPr marL="0" indent="0">
              <a:buNone/>
            </a:pPr>
            <a:endParaRPr lang="en-GB" sz="1600" dirty="0"/>
          </a:p>
          <a:p>
            <a:r>
              <a:rPr lang="en-US" sz="1600" dirty="0"/>
              <a:t>Feed back to the group explaining your justifications and reasoning. </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34000" y="2362200"/>
            <a:ext cx="3633787" cy="3633787"/>
          </a:xfrm>
        </p:spPr>
      </p:pic>
      <p:pic>
        <p:nvPicPr>
          <p:cNvPr id="5" name="Picture 4">
            <a:extLst>
              <a:ext uri="{FF2B5EF4-FFF2-40B4-BE49-F238E27FC236}">
                <a16:creationId xmlns:a16="http://schemas.microsoft.com/office/drawing/2014/main" id="{92C5C4DF-0F52-C045-9065-098AB475B25A}"/>
              </a:ext>
            </a:extLst>
          </p:cNvPr>
          <p:cNvPicPr>
            <a:picLocks noChangeAspect="1"/>
          </p:cNvPicPr>
          <p:nvPr/>
        </p:nvPicPr>
        <p:blipFill>
          <a:blip r:embed="rId3"/>
          <a:stretch>
            <a:fillRect/>
          </a:stretch>
        </p:blipFill>
        <p:spPr>
          <a:xfrm>
            <a:off x="1752600" y="6147377"/>
            <a:ext cx="1666488" cy="666595"/>
          </a:xfrm>
          <a:prstGeom prst="rect">
            <a:avLst/>
          </a:prstGeom>
        </p:spPr>
      </p:pic>
    </p:spTree>
    <p:extLst>
      <p:ext uri="{BB962C8B-B14F-4D97-AF65-F5344CB8AC3E}">
        <p14:creationId xmlns:p14="http://schemas.microsoft.com/office/powerpoint/2010/main" val="19991188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normAutofit/>
          </a:bodyPr>
          <a:lstStyle/>
          <a:p>
            <a:r>
              <a:rPr lang="en-GB" altLang="en-US">
                <a:ea typeface="ＭＳ Ｐゴシック" pitchFamily="34" charset="-128"/>
              </a:rPr>
              <a:t>MH advocacy for BME groups</a:t>
            </a:r>
          </a:p>
        </p:txBody>
      </p:sp>
      <p:sp>
        <p:nvSpPr>
          <p:cNvPr id="52226" name="Content Placeholder 2"/>
          <p:cNvSpPr>
            <a:spLocks noGrp="1"/>
          </p:cNvSpPr>
          <p:nvPr>
            <p:ph idx="1"/>
          </p:nvPr>
        </p:nvSpPr>
        <p:spPr/>
        <p:txBody>
          <a:bodyPr>
            <a:normAutofit fontScale="92500" lnSpcReduction="20000"/>
          </a:bodyPr>
          <a:lstStyle/>
          <a:p>
            <a:r>
              <a:rPr lang="en-GB" altLang="en-US" sz="2800">
                <a:ea typeface="ＭＳ Ｐゴシック" pitchFamily="34" charset="-128"/>
              </a:rPr>
              <a:t>Research studies have found:</a:t>
            </a:r>
          </a:p>
          <a:p>
            <a:r>
              <a:rPr lang="en-GB" altLang="en-US" sz="2800">
                <a:ea typeface="ＭＳ Ｐゴシック" pitchFamily="34" charset="-128"/>
              </a:rPr>
              <a:t>Advocacy services are frequently inaccessible to BME groups</a:t>
            </a:r>
          </a:p>
          <a:p>
            <a:pPr>
              <a:buFont typeface="Wingdings" pitchFamily="2" charset="2"/>
              <a:buNone/>
            </a:pPr>
            <a:r>
              <a:rPr lang="en-GB" altLang="en-US" sz="2800">
                <a:ea typeface="ＭＳ Ｐゴシック" pitchFamily="34" charset="-128"/>
              </a:rPr>
              <a:t>WHILE AT THE SAME TIME:</a:t>
            </a:r>
          </a:p>
          <a:p>
            <a:r>
              <a:rPr lang="en-GB" altLang="en-US" sz="2800">
                <a:ea typeface="ＭＳ Ｐゴシック" pitchFamily="34" charset="-128"/>
              </a:rPr>
              <a:t>Users and carers from BME groups are dissatisfied with MH services – controlling of their experiences and methods of expression </a:t>
            </a:r>
          </a:p>
          <a:p>
            <a:r>
              <a:rPr lang="en-GB" altLang="en-US" sz="2800">
                <a:ea typeface="ＭＳ Ｐゴシック" pitchFamily="34" charset="-128"/>
              </a:rPr>
              <a:t>Afro-Caribbean individuals are over-represented in MH hospitals and facilities</a:t>
            </a:r>
          </a:p>
        </p:txBody>
      </p:sp>
      <p:pic>
        <p:nvPicPr>
          <p:cNvPr id="4" name="Picture 3">
            <a:extLst>
              <a:ext uri="{FF2B5EF4-FFF2-40B4-BE49-F238E27FC236}">
                <a16:creationId xmlns:a16="http://schemas.microsoft.com/office/drawing/2014/main" id="{6EC8BAD3-D2A8-BA4F-98C8-DFB8B096B8A9}"/>
              </a:ext>
            </a:extLst>
          </p:cNvPr>
          <p:cNvPicPr>
            <a:picLocks noChangeAspect="1"/>
          </p:cNvPicPr>
          <p:nvPr/>
        </p:nvPicPr>
        <p:blipFill>
          <a:blip r:embed="rId2"/>
          <a:stretch>
            <a:fillRect/>
          </a:stretch>
        </p:blipFill>
        <p:spPr>
          <a:xfrm>
            <a:off x="581192" y="5982700"/>
            <a:ext cx="1666488" cy="666595"/>
          </a:xfrm>
          <a:prstGeom prst="rect">
            <a:avLst/>
          </a:prstGeom>
        </p:spPr>
      </p:pic>
    </p:spTree>
    <p:extLst>
      <p:ext uri="{BB962C8B-B14F-4D97-AF65-F5344CB8AC3E}">
        <p14:creationId xmlns:p14="http://schemas.microsoft.com/office/powerpoint/2010/main" val="3783188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p:cNvSpPr>
            <a:spLocks noGrp="1"/>
          </p:cNvSpPr>
          <p:nvPr>
            <p:ph type="title"/>
          </p:nvPr>
        </p:nvSpPr>
        <p:spPr/>
        <p:txBody>
          <a:bodyPr>
            <a:normAutofit/>
          </a:bodyPr>
          <a:lstStyle/>
          <a:p>
            <a:r>
              <a:rPr lang="en-GB" altLang="en-US">
                <a:ea typeface="ＭＳ Ｐゴシック" pitchFamily="34" charset="-128"/>
              </a:rPr>
              <a:t>MH advocacy for BME groups</a:t>
            </a:r>
          </a:p>
        </p:txBody>
      </p:sp>
      <p:sp>
        <p:nvSpPr>
          <p:cNvPr id="53250" name="Content Placeholder 2"/>
          <p:cNvSpPr>
            <a:spLocks noGrp="1"/>
          </p:cNvSpPr>
          <p:nvPr>
            <p:ph sz="half" idx="1"/>
          </p:nvPr>
        </p:nvSpPr>
        <p:spPr/>
        <p:txBody>
          <a:bodyPr>
            <a:normAutofit/>
          </a:bodyPr>
          <a:lstStyle/>
          <a:p>
            <a:r>
              <a:rPr lang="en-GB" altLang="en-US" dirty="0">
                <a:ea typeface="ＭＳ Ｐゴシック" pitchFamily="34" charset="-128"/>
              </a:rPr>
              <a:t>Word ‘advocacy’ frequently misunderstood by BME groups – lack of awareness of what it means so low uptake</a:t>
            </a:r>
          </a:p>
          <a:p>
            <a:r>
              <a:rPr lang="en-GB" altLang="en-US" dirty="0">
                <a:ea typeface="ＭＳ Ｐゴシック" pitchFamily="34" charset="-128"/>
              </a:rPr>
              <a:t>Translation is an </a:t>
            </a:r>
            <a:r>
              <a:rPr lang="en-GB" altLang="en-US" b="1" dirty="0">
                <a:ea typeface="ＭＳ Ｐゴシック" pitchFamily="34" charset="-128"/>
              </a:rPr>
              <a:t>essential</a:t>
            </a:r>
            <a:r>
              <a:rPr lang="en-GB" altLang="en-US" dirty="0">
                <a:ea typeface="ＭＳ Ｐゴシック" pitchFamily="34" charset="-128"/>
              </a:rPr>
              <a:t> component </a:t>
            </a:r>
          </a:p>
          <a:p>
            <a:r>
              <a:rPr lang="en-GB" altLang="en-US" dirty="0">
                <a:ea typeface="ＭＳ Ｐゴシック" pitchFamily="34" charset="-128"/>
              </a:rPr>
              <a:t>Lack of BME </a:t>
            </a:r>
            <a:r>
              <a:rPr lang="en-GB" altLang="en-US" b="1" dirty="0">
                <a:ea typeface="ＭＳ Ｐゴシック" pitchFamily="34" charset="-128"/>
              </a:rPr>
              <a:t>user-led</a:t>
            </a:r>
            <a:r>
              <a:rPr lang="en-GB" altLang="en-US" dirty="0">
                <a:ea typeface="ＭＳ Ｐゴシック" pitchFamily="34" charset="-128"/>
              </a:rPr>
              <a:t> services and advocates</a:t>
            </a:r>
          </a:p>
        </p:txBody>
      </p:sp>
      <p:sp>
        <p:nvSpPr>
          <p:cNvPr id="2" name="Content Placeholder 1"/>
          <p:cNvSpPr>
            <a:spLocks noGrp="1"/>
          </p:cNvSpPr>
          <p:nvPr>
            <p:ph sz="half" idx="2"/>
          </p:nvPr>
        </p:nvSpPr>
        <p:spPr/>
        <p:txBody>
          <a:bodyPr>
            <a:normAutofit/>
          </a:bodyPr>
          <a:lstStyle/>
          <a:p>
            <a:r>
              <a:rPr lang="en-GB" dirty="0">
                <a:hlinkClick r:id="rId2"/>
              </a:rPr>
              <a:t>Listen</a:t>
            </a:r>
            <a:endParaRPr lang="en-US" dirty="0"/>
          </a:p>
        </p:txBody>
      </p:sp>
      <p:pic>
        <p:nvPicPr>
          <p:cNvPr id="5" name="Picture 4">
            <a:extLst>
              <a:ext uri="{FF2B5EF4-FFF2-40B4-BE49-F238E27FC236}">
                <a16:creationId xmlns:a16="http://schemas.microsoft.com/office/drawing/2014/main" id="{AC66F5BF-B5A1-7B4C-AEAE-25B898F76977}"/>
              </a:ext>
            </a:extLst>
          </p:cNvPr>
          <p:cNvPicPr>
            <a:picLocks noChangeAspect="1"/>
          </p:cNvPicPr>
          <p:nvPr/>
        </p:nvPicPr>
        <p:blipFill>
          <a:blip r:embed="rId3"/>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350508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en-GB" altLang="en-US">
                <a:ea typeface="ＭＳ Ｐゴシック" pitchFamily="34" charset="-128"/>
              </a:rPr>
              <a:t>Tensions</a:t>
            </a:r>
          </a:p>
        </p:txBody>
      </p:sp>
      <p:sp>
        <p:nvSpPr>
          <p:cNvPr id="54274" name="Content Placeholder 2"/>
          <p:cNvSpPr>
            <a:spLocks noGrp="1"/>
          </p:cNvSpPr>
          <p:nvPr>
            <p:ph idx="1"/>
          </p:nvPr>
        </p:nvSpPr>
        <p:spPr>
          <a:xfrm>
            <a:off x="304800" y="687474"/>
            <a:ext cx="7989752" cy="3630795"/>
          </a:xfrm>
        </p:spPr>
        <p:txBody>
          <a:bodyPr/>
          <a:lstStyle/>
          <a:p>
            <a:r>
              <a:rPr lang="en-GB" altLang="en-US" dirty="0">
                <a:ea typeface="ＭＳ Ｐゴシック" pitchFamily="34" charset="-128"/>
              </a:rPr>
              <a:t>“I have so much difficulty in getting white professionals to see me as a black person. I feel they see me as a </a:t>
            </a:r>
            <a:r>
              <a:rPr lang="en-GB" altLang="en-US" b="1" dirty="0">
                <a:ea typeface="ＭＳ Ｐゴシック" pitchFamily="34" charset="-128"/>
              </a:rPr>
              <a:t>stereotype</a:t>
            </a:r>
            <a:r>
              <a:rPr lang="en-GB" altLang="en-US" dirty="0">
                <a:ea typeface="ＭＳ Ｐゴシック" pitchFamily="34" charset="-128"/>
              </a:rPr>
              <a:t> and not as a </a:t>
            </a:r>
            <a:r>
              <a:rPr lang="en-GB" altLang="en-US" dirty="0">
                <a:ea typeface="ＭＳ Ｐゴシック" pitchFamily="34" charset="-128"/>
                <a:hlinkClick r:id="rId2"/>
              </a:rPr>
              <a:t>person</a:t>
            </a:r>
            <a:r>
              <a:rPr lang="en-GB" altLang="en-US" dirty="0">
                <a:ea typeface="ＭＳ Ｐゴシック" pitchFamily="34" charset="-128"/>
              </a:rPr>
              <a:t>”</a:t>
            </a:r>
          </a:p>
        </p:txBody>
      </p:sp>
      <p:pic>
        <p:nvPicPr>
          <p:cNvPr id="54275" name="Picture 4" descr="http://www.corbisimages.com/images/572/0A7D317B-96AB-40DB-8FAF-AF8C95126C8A/SFI07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71902" y="3303856"/>
            <a:ext cx="2028825" cy="202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6" name="Picture 6" descr="living-together-before-marri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8678" y="3817865"/>
            <a:ext cx="3452813" cy="1785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7" name="Picture 8" descr="http://www.purdue.edu/bcc/library/images/bcc_read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81459" y="3713432"/>
            <a:ext cx="2963863" cy="222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7B114BC7-8BC0-2344-A5C6-5CD51F0A6C13}"/>
              </a:ext>
            </a:extLst>
          </p:cNvPr>
          <p:cNvPicPr>
            <a:picLocks noChangeAspect="1"/>
          </p:cNvPicPr>
          <p:nvPr/>
        </p:nvPicPr>
        <p:blipFill>
          <a:blip r:embed="rId6"/>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39879981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p:cNvSpPr>
            <a:spLocks noGrp="1"/>
          </p:cNvSpPr>
          <p:nvPr>
            <p:ph type="title"/>
          </p:nvPr>
        </p:nvSpPr>
        <p:spPr/>
        <p:txBody>
          <a:bodyPr/>
          <a:lstStyle/>
          <a:p>
            <a:r>
              <a:rPr lang="en-GB" altLang="en-US" dirty="0">
                <a:solidFill>
                  <a:prstClr val="white"/>
                </a:solidFill>
                <a:ea typeface="ＭＳ Ｐゴシック" pitchFamily="34" charset="-128"/>
              </a:rPr>
              <a:t>Abuse of power?</a:t>
            </a:r>
            <a:endParaRPr lang="en-GB" altLang="en-US" dirty="0">
              <a:ea typeface="ＭＳ Ｐゴシック" pitchFamily="34" charset="-128"/>
            </a:endParaRPr>
          </a:p>
        </p:txBody>
      </p:sp>
      <p:sp>
        <p:nvSpPr>
          <p:cNvPr id="55298" name="Content Placeholder 2"/>
          <p:cNvSpPr>
            <a:spLocks noGrp="1"/>
          </p:cNvSpPr>
          <p:nvPr>
            <p:ph idx="1"/>
          </p:nvPr>
        </p:nvSpPr>
        <p:spPr/>
        <p:txBody>
          <a:bodyPr/>
          <a:lstStyle/>
          <a:p>
            <a:r>
              <a:rPr lang="en-GB" altLang="en-US">
                <a:ea typeface="ＭＳ Ｐゴシック" pitchFamily="34" charset="-128"/>
              </a:rPr>
              <a:t>“The reality is I see myself as ‘normal’ but a lot of people don't see me as normal.  I see other people who have similar experiences as me but they are not seen as mentally ill… I often question if it is my culture, gender, or age that gets a negative reaction”</a:t>
            </a:r>
          </a:p>
        </p:txBody>
      </p:sp>
      <p:pic>
        <p:nvPicPr>
          <p:cNvPr id="4" name="Picture 3">
            <a:extLst>
              <a:ext uri="{FF2B5EF4-FFF2-40B4-BE49-F238E27FC236}">
                <a16:creationId xmlns:a16="http://schemas.microsoft.com/office/drawing/2014/main" id="{A370D55B-0A97-2044-9970-508F8EBA43D5}"/>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26464497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p:cNvSpPr>
            <a:spLocks noGrp="1"/>
          </p:cNvSpPr>
          <p:nvPr>
            <p:ph type="title"/>
          </p:nvPr>
        </p:nvSpPr>
        <p:spPr/>
        <p:txBody>
          <a:bodyPr/>
          <a:lstStyle/>
          <a:p>
            <a:r>
              <a:rPr lang="en-GB" altLang="en-US">
                <a:ea typeface="ＭＳ Ｐゴシック" pitchFamily="34" charset="-128"/>
              </a:rPr>
              <a:t>Tensions</a:t>
            </a:r>
          </a:p>
        </p:txBody>
      </p:sp>
      <p:sp>
        <p:nvSpPr>
          <p:cNvPr id="56322" name="Content Placeholder 2"/>
          <p:cNvSpPr>
            <a:spLocks noGrp="1"/>
          </p:cNvSpPr>
          <p:nvPr>
            <p:ph idx="1"/>
          </p:nvPr>
        </p:nvSpPr>
        <p:spPr/>
        <p:txBody>
          <a:bodyPr>
            <a:normAutofit/>
          </a:bodyPr>
          <a:lstStyle/>
          <a:p>
            <a:r>
              <a:rPr lang="en-GB" altLang="en-US" sz="2800" dirty="0">
                <a:ea typeface="ＭＳ Ｐゴシック" pitchFamily="34" charset="-128"/>
              </a:rPr>
              <a:t>Low expectations of disempowered communities create climate of cynicism</a:t>
            </a:r>
          </a:p>
          <a:p>
            <a:r>
              <a:rPr lang="en-GB" altLang="en-US" sz="2800" dirty="0">
                <a:ea typeface="ＭＳ Ｐゴシック" pitchFamily="34" charset="-128"/>
              </a:rPr>
              <a:t>Much advocacy in BME communities is informal – through families &amp; communities of faith etc</a:t>
            </a:r>
          </a:p>
          <a:p>
            <a:r>
              <a:rPr lang="en-GB" altLang="en-US" sz="2800" dirty="0">
                <a:ea typeface="ＭＳ Ｐゴシック" pitchFamily="34" charset="-128"/>
              </a:rPr>
              <a:t>Black advocates felt their work intrinsically and inevitably involved challenging mainstream practice</a:t>
            </a:r>
          </a:p>
          <a:p>
            <a:pPr>
              <a:buFont typeface="Wingdings" pitchFamily="2" charset="2"/>
              <a:buNone/>
            </a:pPr>
            <a:r>
              <a:rPr lang="en-GB" altLang="en-US" sz="1400" dirty="0">
                <a:ea typeface="ＭＳ Ｐゴシック" pitchFamily="34" charset="-128"/>
              </a:rPr>
              <a:t> (Joseph Rowntree Foundation,2007).</a:t>
            </a:r>
          </a:p>
        </p:txBody>
      </p:sp>
      <p:pic>
        <p:nvPicPr>
          <p:cNvPr id="4" name="Picture 3">
            <a:extLst>
              <a:ext uri="{FF2B5EF4-FFF2-40B4-BE49-F238E27FC236}">
                <a16:creationId xmlns:a16="http://schemas.microsoft.com/office/drawing/2014/main" id="{B0DE0C5D-0425-9D4D-AB88-648BCB451888}"/>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1312754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p:cNvSpPr>
            <a:spLocks noGrp="1"/>
          </p:cNvSpPr>
          <p:nvPr>
            <p:ph type="title"/>
          </p:nvPr>
        </p:nvSpPr>
        <p:spPr/>
        <p:txBody>
          <a:bodyPr>
            <a:normAutofit fontScale="90000"/>
          </a:bodyPr>
          <a:lstStyle/>
          <a:p>
            <a:r>
              <a:rPr lang="en-GB" altLang="en-US" sz="4000" dirty="0">
                <a:ea typeface="ＭＳ Ｐゴシック" pitchFamily="34" charset="-128"/>
              </a:rPr>
              <a:t>Good practice in advocacy for BME communities;</a:t>
            </a:r>
          </a:p>
        </p:txBody>
      </p:sp>
      <p:sp>
        <p:nvSpPr>
          <p:cNvPr id="57346" name="Content Placeholder 2"/>
          <p:cNvSpPr>
            <a:spLocks noGrp="1"/>
          </p:cNvSpPr>
          <p:nvPr>
            <p:ph idx="1"/>
          </p:nvPr>
        </p:nvSpPr>
        <p:spPr/>
        <p:txBody>
          <a:bodyPr/>
          <a:lstStyle/>
          <a:p>
            <a:r>
              <a:rPr lang="en-GB" altLang="en-US" sz="2400" dirty="0">
                <a:ea typeface="ＭＳ Ｐゴシック" pitchFamily="34" charset="-128"/>
              </a:rPr>
              <a:t>Needs to challenge double discrimination of racism and mental health issues</a:t>
            </a:r>
          </a:p>
          <a:p>
            <a:r>
              <a:rPr lang="en-GB" altLang="en-US" sz="2400" dirty="0">
                <a:ea typeface="ＭＳ Ｐゴシック" pitchFamily="34" charset="-128"/>
              </a:rPr>
              <a:t>Facilitate access to culturally appropriate services</a:t>
            </a:r>
          </a:p>
          <a:p>
            <a:r>
              <a:rPr lang="en-GB" altLang="en-US" sz="2400" dirty="0">
                <a:ea typeface="ＭＳ Ｐゴシック" pitchFamily="34" charset="-128"/>
              </a:rPr>
              <a:t>Empower Black service users to identify their own needs </a:t>
            </a:r>
          </a:p>
          <a:p>
            <a:r>
              <a:rPr lang="en-GB" altLang="en-US" sz="2400" dirty="0">
                <a:ea typeface="ＭＳ Ｐゴシック" pitchFamily="34" charset="-128"/>
              </a:rPr>
              <a:t>More independent and accessible – and black-led advocacy services</a:t>
            </a:r>
          </a:p>
          <a:p>
            <a:endParaRPr lang="en-GB" altLang="en-US" dirty="0">
              <a:ea typeface="ＭＳ Ｐゴシック" pitchFamily="34" charset="-128"/>
            </a:endParaRPr>
          </a:p>
        </p:txBody>
      </p:sp>
      <p:pic>
        <p:nvPicPr>
          <p:cNvPr id="4" name="Picture 3">
            <a:extLst>
              <a:ext uri="{FF2B5EF4-FFF2-40B4-BE49-F238E27FC236}">
                <a16:creationId xmlns:a16="http://schemas.microsoft.com/office/drawing/2014/main" id="{55851EE7-DD8F-2441-AB0A-97603453E486}"/>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15589280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
          <p:cNvSpPr>
            <a:spLocks noGrp="1"/>
          </p:cNvSpPr>
          <p:nvPr>
            <p:ph type="title"/>
          </p:nvPr>
        </p:nvSpPr>
        <p:spPr/>
        <p:txBody>
          <a:bodyPr/>
          <a:lstStyle/>
          <a:p>
            <a:r>
              <a:rPr lang="en-GB" altLang="en-US">
                <a:ea typeface="ＭＳ Ｐゴシック" pitchFamily="34" charset="-128"/>
              </a:rPr>
              <a:t>Good practice….</a:t>
            </a:r>
          </a:p>
        </p:txBody>
      </p:sp>
      <p:sp>
        <p:nvSpPr>
          <p:cNvPr id="58370" name="Content Placeholder 2"/>
          <p:cNvSpPr>
            <a:spLocks noGrp="1"/>
          </p:cNvSpPr>
          <p:nvPr>
            <p:ph sz="half" idx="1"/>
          </p:nvPr>
        </p:nvSpPr>
        <p:spPr/>
        <p:txBody>
          <a:bodyPr>
            <a:normAutofit/>
          </a:bodyPr>
          <a:lstStyle/>
          <a:p>
            <a:r>
              <a:rPr lang="en-GB" altLang="en-US" sz="2400" dirty="0">
                <a:ea typeface="ＭＳ Ｐゴシック" pitchFamily="34" charset="-128"/>
              </a:rPr>
              <a:t>Should reflect service users’ cultural background, language &amp; gender</a:t>
            </a:r>
          </a:p>
          <a:p>
            <a:r>
              <a:rPr lang="en-GB" altLang="en-US" sz="2400" dirty="0">
                <a:ea typeface="ＭＳ Ｐゴシック" pitchFamily="34" charset="-128"/>
              </a:rPr>
              <a:t>Promote 5 themes: identity, faith, anti-racism, gender and spirituality</a:t>
            </a:r>
          </a:p>
          <a:p>
            <a:endParaRPr lang="en-GB" altLang="en-US" dirty="0">
              <a:ea typeface="ＭＳ Ｐゴシック" pitchFamily="34" charset="-128"/>
            </a:endParaRPr>
          </a:p>
        </p:txBody>
      </p:sp>
      <p:sp>
        <p:nvSpPr>
          <p:cNvPr id="58371" name="Content Placeholder 3"/>
          <p:cNvSpPr>
            <a:spLocks noGrp="1"/>
          </p:cNvSpPr>
          <p:nvPr>
            <p:ph sz="half" idx="2"/>
          </p:nvPr>
        </p:nvSpPr>
        <p:spPr/>
        <p:txBody>
          <a:bodyPr/>
          <a:lstStyle/>
          <a:p>
            <a:endParaRPr lang="en-GB" altLang="en-US">
              <a:ea typeface="ＭＳ Ｐゴシック" pitchFamily="34" charset="-128"/>
            </a:endParaRPr>
          </a:p>
        </p:txBody>
      </p:sp>
      <p:pic>
        <p:nvPicPr>
          <p:cNvPr id="58372" name="Picture 2" descr="http://www.biojobblog.com/uploads/image/patchen_diversity(1).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9254" y="2181310"/>
            <a:ext cx="3905250" cy="371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FBA42BAB-F52A-5D42-AB37-044F93D0F97E}"/>
              </a:ext>
            </a:extLst>
          </p:cNvPr>
          <p:cNvPicPr>
            <a:picLocks noChangeAspect="1"/>
          </p:cNvPicPr>
          <p:nvPr/>
        </p:nvPicPr>
        <p:blipFill>
          <a:blip r:embed="rId3"/>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41931431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C09F8-EA35-264D-95A7-4D2885A91C5A}"/>
              </a:ext>
            </a:extLst>
          </p:cNvPr>
          <p:cNvSpPr>
            <a:spLocks noGrp="1"/>
          </p:cNvSpPr>
          <p:nvPr>
            <p:ph type="title"/>
          </p:nvPr>
        </p:nvSpPr>
        <p:spPr/>
        <p:txBody>
          <a:bodyPr/>
          <a:lstStyle/>
          <a:p>
            <a:r>
              <a:rPr lang="en-US" dirty="0"/>
              <a:t>What is community engagement?</a:t>
            </a:r>
          </a:p>
        </p:txBody>
      </p:sp>
      <p:pic>
        <p:nvPicPr>
          <p:cNvPr id="4" name="Content Placeholder 3">
            <a:extLst>
              <a:ext uri="{FF2B5EF4-FFF2-40B4-BE49-F238E27FC236}">
                <a16:creationId xmlns:a16="http://schemas.microsoft.com/office/drawing/2014/main" id="{76E57EB9-EF85-594A-944B-69E39070A542}"/>
              </a:ext>
            </a:extLst>
          </p:cNvPr>
          <p:cNvPicPr>
            <a:picLocks noGrp="1" noChangeAspect="1"/>
          </p:cNvPicPr>
          <p:nvPr>
            <p:ph idx="1"/>
          </p:nvPr>
        </p:nvPicPr>
        <p:blipFill>
          <a:blip r:embed="rId2"/>
          <a:stretch>
            <a:fillRect/>
          </a:stretch>
        </p:blipFill>
        <p:spPr>
          <a:xfrm>
            <a:off x="6400800" y="4776133"/>
            <a:ext cx="1888331" cy="1888331"/>
          </a:xfrm>
          <a:prstGeom prst="rect">
            <a:avLst/>
          </a:prstGeom>
        </p:spPr>
      </p:pic>
      <p:sp>
        <p:nvSpPr>
          <p:cNvPr id="5" name="TextBox 4">
            <a:extLst>
              <a:ext uri="{FF2B5EF4-FFF2-40B4-BE49-F238E27FC236}">
                <a16:creationId xmlns:a16="http://schemas.microsoft.com/office/drawing/2014/main" id="{68213E81-4330-3E46-8B1D-0917BB8E1F8B}"/>
              </a:ext>
            </a:extLst>
          </p:cNvPr>
          <p:cNvSpPr txBox="1"/>
          <p:nvPr/>
        </p:nvSpPr>
        <p:spPr>
          <a:xfrm>
            <a:off x="685800" y="2590800"/>
            <a:ext cx="6400800" cy="1569660"/>
          </a:xfrm>
          <a:prstGeom prst="rect">
            <a:avLst/>
          </a:prstGeom>
          <a:noFill/>
        </p:spPr>
        <p:txBody>
          <a:bodyPr wrap="square" rtlCol="0">
            <a:spAutoFit/>
          </a:bodyPr>
          <a:lstStyle/>
          <a:p>
            <a:r>
              <a:rPr lang="en-US" sz="2400" dirty="0"/>
              <a:t>Please discuss in Pairs what ‘Community Engagement’ means?</a:t>
            </a:r>
          </a:p>
          <a:p>
            <a:endParaRPr lang="en-US" sz="2400" dirty="0"/>
          </a:p>
          <a:p>
            <a:r>
              <a:rPr lang="en-US" sz="2400" dirty="0"/>
              <a:t>Please feedback to the wider group.</a:t>
            </a:r>
          </a:p>
        </p:txBody>
      </p:sp>
      <p:pic>
        <p:nvPicPr>
          <p:cNvPr id="6" name="Picture 5">
            <a:extLst>
              <a:ext uri="{FF2B5EF4-FFF2-40B4-BE49-F238E27FC236}">
                <a16:creationId xmlns:a16="http://schemas.microsoft.com/office/drawing/2014/main" id="{A7C4C389-A03C-0449-AB78-04224091CFDF}"/>
              </a:ext>
            </a:extLst>
          </p:cNvPr>
          <p:cNvPicPr>
            <a:picLocks noChangeAspect="1"/>
          </p:cNvPicPr>
          <p:nvPr/>
        </p:nvPicPr>
        <p:blipFill>
          <a:blip r:embed="rId3"/>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29870849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B64E7-06A2-E04A-8AA6-BA486755C918}"/>
              </a:ext>
            </a:extLst>
          </p:cNvPr>
          <p:cNvSpPr>
            <a:spLocks noGrp="1"/>
          </p:cNvSpPr>
          <p:nvPr>
            <p:ph type="title"/>
          </p:nvPr>
        </p:nvSpPr>
        <p:spPr/>
        <p:txBody>
          <a:bodyPr/>
          <a:lstStyle/>
          <a:p>
            <a:r>
              <a:rPr lang="en-US" dirty="0"/>
              <a:t>What is community engagement?</a:t>
            </a:r>
          </a:p>
        </p:txBody>
      </p:sp>
      <p:sp>
        <p:nvSpPr>
          <p:cNvPr id="3" name="Content Placeholder 2">
            <a:extLst>
              <a:ext uri="{FF2B5EF4-FFF2-40B4-BE49-F238E27FC236}">
                <a16:creationId xmlns:a16="http://schemas.microsoft.com/office/drawing/2014/main" id="{0E3BC8A7-2B96-B249-904F-563565C8DEF3}"/>
              </a:ext>
            </a:extLst>
          </p:cNvPr>
          <p:cNvSpPr>
            <a:spLocks noGrp="1"/>
          </p:cNvSpPr>
          <p:nvPr>
            <p:ph idx="1"/>
          </p:nvPr>
        </p:nvSpPr>
        <p:spPr/>
        <p:txBody>
          <a:bodyPr>
            <a:normAutofit lnSpcReduction="10000"/>
          </a:bodyPr>
          <a:lstStyle/>
          <a:p>
            <a:r>
              <a:rPr lang="en-GB" dirty="0"/>
              <a:t>They are a practical tool to help improve the experience of all participants involved in community engagement to achieve the highest quality of process and results. </a:t>
            </a:r>
          </a:p>
          <a:p>
            <a:endParaRPr lang="en-GB" dirty="0"/>
          </a:p>
          <a:p>
            <a:r>
              <a:rPr lang="en-GB" dirty="0"/>
              <a:t>The standards can be used in both formal and informal community engagement. During the development of the standards for more formal settings community engagement was defined as: </a:t>
            </a:r>
          </a:p>
          <a:p>
            <a:endParaRPr lang="en-GB" dirty="0"/>
          </a:p>
          <a:p>
            <a:r>
              <a:rPr lang="en-GB" i="1" dirty="0"/>
              <a:t>‘Developing and sustaining a working relationship between one or more public body and one or more community group, to help them both to understand and act on the needs or issues that the community experiences’ </a:t>
            </a:r>
            <a:endParaRPr lang="en-GB" dirty="0"/>
          </a:p>
          <a:p>
            <a:endParaRPr lang="en-US" dirty="0"/>
          </a:p>
        </p:txBody>
      </p:sp>
      <p:sp>
        <p:nvSpPr>
          <p:cNvPr id="4" name="TextBox 3">
            <a:extLst>
              <a:ext uri="{FF2B5EF4-FFF2-40B4-BE49-F238E27FC236}">
                <a16:creationId xmlns:a16="http://schemas.microsoft.com/office/drawing/2014/main" id="{BD06D65E-03A1-6541-B673-DEB391288FC4}"/>
              </a:ext>
            </a:extLst>
          </p:cNvPr>
          <p:cNvSpPr txBox="1"/>
          <p:nvPr/>
        </p:nvSpPr>
        <p:spPr>
          <a:xfrm>
            <a:off x="7848600" y="6550223"/>
            <a:ext cx="1600200" cy="307777"/>
          </a:xfrm>
          <a:prstGeom prst="rect">
            <a:avLst/>
          </a:prstGeom>
          <a:noFill/>
        </p:spPr>
        <p:txBody>
          <a:bodyPr wrap="square" rtlCol="0">
            <a:spAutoFit/>
          </a:bodyPr>
          <a:lstStyle/>
          <a:p>
            <a:r>
              <a:rPr lang="en-US" sz="1400" dirty="0"/>
              <a:t>(Ducann,2007).</a:t>
            </a:r>
          </a:p>
        </p:txBody>
      </p:sp>
      <p:pic>
        <p:nvPicPr>
          <p:cNvPr id="5" name="Picture 4">
            <a:extLst>
              <a:ext uri="{FF2B5EF4-FFF2-40B4-BE49-F238E27FC236}">
                <a16:creationId xmlns:a16="http://schemas.microsoft.com/office/drawing/2014/main" id="{8CADE023-4C5A-674F-A553-15DB31570E60}"/>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3891724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A31E8-21BE-734B-8EC3-A04D00ADC1AE}"/>
              </a:ext>
            </a:extLst>
          </p:cNvPr>
          <p:cNvSpPr>
            <a:spLocks noGrp="1"/>
          </p:cNvSpPr>
          <p:nvPr>
            <p:ph type="title"/>
          </p:nvPr>
        </p:nvSpPr>
        <p:spPr/>
        <p:txBody>
          <a:bodyPr/>
          <a:lstStyle/>
          <a:p>
            <a:r>
              <a:rPr lang="en-US" dirty="0"/>
              <a:t>Community engagement;</a:t>
            </a:r>
          </a:p>
        </p:txBody>
      </p:sp>
      <p:sp>
        <p:nvSpPr>
          <p:cNvPr id="4" name="Rectangle 2">
            <a:extLst>
              <a:ext uri="{FF2B5EF4-FFF2-40B4-BE49-F238E27FC236}">
                <a16:creationId xmlns:a16="http://schemas.microsoft.com/office/drawing/2014/main" id="{E37C175E-5F62-0F4B-85E6-52300FB31123}"/>
              </a:ext>
            </a:extLst>
          </p:cNvPr>
          <p:cNvSpPr>
            <a:spLocks noChangeArrowheads="1"/>
          </p:cNvSpPr>
          <p:nvPr/>
        </p:nvSpPr>
        <p:spPr bwMode="auto">
          <a:xfrm>
            <a:off x="457200" y="1872312"/>
            <a:ext cx="8481358"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1E336D"/>
                </a:solidFill>
                <a:effectLst/>
                <a:latin typeface="BrandingSans"/>
              </a:rPr>
              <a:t>PRINCIPLES </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altLang="en-US" sz="1400" b="0" i="0" u="none" strike="noStrike" cap="none" normalizeH="0" baseline="0" dirty="0">
                <a:ln>
                  <a:noFill/>
                </a:ln>
                <a:solidFill>
                  <a:schemeClr val="tx1"/>
                </a:solidFill>
                <a:effectLst/>
                <a:latin typeface="ArialMT"/>
              </a:rPr>
              <a:t>Fairness, equality and inclusion must underpin all aspects of community engagement, and should be reflected in both community engagement policies and the way that everyone involved participates. </a:t>
            </a: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endParaRPr kumimoji="0" lang="en-US" altLang="en-US" sz="1400" b="0" i="0" u="none" strike="noStrike" cap="none" normalizeH="0" baseline="0" dirty="0">
              <a:ln>
                <a:noFill/>
              </a:ln>
              <a:solidFill>
                <a:schemeClr val="tx1"/>
              </a:solidFill>
              <a:effectLst/>
              <a:latin typeface="ArialMT"/>
            </a:endParaRP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altLang="en-US" sz="1400" b="0" i="0" u="none" strike="noStrike" cap="none" normalizeH="0" baseline="0" dirty="0">
                <a:ln>
                  <a:noFill/>
                </a:ln>
                <a:solidFill>
                  <a:schemeClr val="tx1"/>
                </a:solidFill>
                <a:effectLst/>
                <a:latin typeface="ArialMT"/>
              </a:rPr>
              <a:t>Community engagement should have clear and agreed purposes, and methods that achieve these purposes. </a:t>
            </a: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endParaRPr kumimoji="0" lang="en-US" altLang="en-US" sz="1400" b="0" i="0" u="none" strike="noStrike" cap="none" normalizeH="0" baseline="0" dirty="0">
              <a:ln>
                <a:noFill/>
              </a:ln>
              <a:solidFill>
                <a:schemeClr val="tx1"/>
              </a:solidFill>
              <a:effectLst/>
              <a:latin typeface="ArialMT"/>
            </a:endParaRP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altLang="en-US" sz="1400" b="0" i="0" u="none" strike="noStrike" cap="none" normalizeH="0" baseline="0" dirty="0">
                <a:ln>
                  <a:noFill/>
                </a:ln>
                <a:solidFill>
                  <a:schemeClr val="tx1"/>
                </a:solidFill>
                <a:effectLst/>
                <a:latin typeface="ArialMT"/>
              </a:rPr>
              <a:t>Improving the quality of community engagement requires commitment to learning from experience. </a:t>
            </a: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endParaRPr kumimoji="0" lang="en-US" altLang="en-US" sz="1400" b="0" i="0" u="none" strike="noStrike" cap="none" normalizeH="0" baseline="0" dirty="0">
              <a:ln>
                <a:noFill/>
              </a:ln>
              <a:solidFill>
                <a:schemeClr val="tx1"/>
              </a:solidFill>
              <a:effectLst/>
              <a:latin typeface="ArialMT"/>
            </a:endParaRP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altLang="en-US" sz="1400" b="0" i="0" u="none" strike="noStrike" cap="none" normalizeH="0" baseline="0" dirty="0">
                <a:ln>
                  <a:noFill/>
                </a:ln>
                <a:solidFill>
                  <a:schemeClr val="tx1"/>
                </a:solidFill>
                <a:effectLst/>
                <a:latin typeface="ArialMT"/>
              </a:rPr>
              <a:t>Skill must be exercised in order to build communities, to ensure practice of equalities principles, to share ownership of the agenda, and to enable all viewpoints to be reflected. </a:t>
            </a: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endParaRPr kumimoji="0" lang="en-US" altLang="en-US" sz="1400" b="0" i="0" u="none" strike="noStrike" cap="none" normalizeH="0" baseline="0" dirty="0">
              <a:ln>
                <a:noFill/>
              </a:ln>
              <a:solidFill>
                <a:schemeClr val="tx1"/>
              </a:solidFill>
              <a:effectLst/>
              <a:latin typeface="ArialMT"/>
            </a:endParaRP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altLang="en-US" sz="1400" b="0" i="0" u="none" strike="noStrike" cap="none" normalizeH="0" baseline="0" dirty="0">
                <a:ln>
                  <a:noFill/>
                </a:ln>
                <a:solidFill>
                  <a:schemeClr val="tx1"/>
                </a:solidFill>
                <a:effectLst/>
                <a:latin typeface="ArialMT"/>
              </a:rPr>
              <a:t>As all parties to community engagement possess knowledge based on study, experience, observation and reflection.</a:t>
            </a: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endParaRPr lang="en-US" altLang="en-US" sz="1400" dirty="0">
              <a:latin typeface="ArialMT"/>
            </a:endParaRP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altLang="en-US" sz="1400" b="0" i="0" u="none" strike="noStrike" cap="none" normalizeH="0" baseline="0" dirty="0">
                <a:ln>
                  <a:noFill/>
                </a:ln>
                <a:solidFill>
                  <a:schemeClr val="tx1"/>
                </a:solidFill>
                <a:effectLst/>
                <a:latin typeface="ArialMT"/>
              </a:rPr>
              <a:t>All participants should be given the opportunity to build on their knowledge and skills.</a:t>
            </a: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chemeClr val="tx1"/>
                </a:solidFill>
                <a:effectLst/>
                <a:latin typeface="ArialMT"/>
              </a:rPr>
              <a:t> </a:t>
            </a: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altLang="en-US" sz="1400" b="0" i="0" u="none" strike="noStrike" cap="none" normalizeH="0" baseline="0" dirty="0">
                <a:ln>
                  <a:noFill/>
                </a:ln>
                <a:solidFill>
                  <a:schemeClr val="tx1"/>
                </a:solidFill>
                <a:effectLst/>
                <a:latin typeface="ArialMT"/>
              </a:rPr>
              <a:t>Accurate, timely information is crucial for effective engagement. </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507E6A69-560F-924B-9F74-AA9EF6380F2F}"/>
              </a:ext>
            </a:extLst>
          </p:cNvPr>
          <p:cNvSpPr txBox="1"/>
          <p:nvPr/>
        </p:nvSpPr>
        <p:spPr>
          <a:xfrm>
            <a:off x="7772400" y="6550223"/>
            <a:ext cx="1905000" cy="307777"/>
          </a:xfrm>
          <a:prstGeom prst="rect">
            <a:avLst/>
          </a:prstGeom>
          <a:noFill/>
        </p:spPr>
        <p:txBody>
          <a:bodyPr wrap="square" rtlCol="0">
            <a:spAutoFit/>
          </a:bodyPr>
          <a:lstStyle/>
          <a:p>
            <a:r>
              <a:rPr lang="en-US" sz="1400" dirty="0"/>
              <a:t>(Duncann,2007).</a:t>
            </a:r>
          </a:p>
        </p:txBody>
      </p:sp>
      <p:pic>
        <p:nvPicPr>
          <p:cNvPr id="5" name="Picture 4">
            <a:extLst>
              <a:ext uri="{FF2B5EF4-FFF2-40B4-BE49-F238E27FC236}">
                <a16:creationId xmlns:a16="http://schemas.microsoft.com/office/drawing/2014/main" id="{2CD9FF4F-BD76-E841-ADCC-09727E81D803}"/>
              </a:ext>
            </a:extLst>
          </p:cNvPr>
          <p:cNvPicPr>
            <a:picLocks noChangeAspect="1"/>
          </p:cNvPicPr>
          <p:nvPr/>
        </p:nvPicPr>
        <p:blipFill>
          <a:blip r:embed="rId2"/>
          <a:stretch>
            <a:fillRect/>
          </a:stretch>
        </p:blipFill>
        <p:spPr>
          <a:xfrm>
            <a:off x="581192" y="6164838"/>
            <a:ext cx="1666488" cy="666595"/>
          </a:xfrm>
          <a:prstGeom prst="rect">
            <a:avLst/>
          </a:prstGeom>
        </p:spPr>
      </p:pic>
    </p:spTree>
    <p:extLst>
      <p:ext uri="{BB962C8B-B14F-4D97-AF65-F5344CB8AC3E}">
        <p14:creationId xmlns:p14="http://schemas.microsoft.com/office/powerpoint/2010/main" val="8971355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BB903-7318-FB40-BDA6-17D02A426104}"/>
              </a:ext>
            </a:extLst>
          </p:cNvPr>
          <p:cNvSpPr>
            <a:spLocks noGrp="1"/>
          </p:cNvSpPr>
          <p:nvPr>
            <p:ph type="title"/>
          </p:nvPr>
        </p:nvSpPr>
        <p:spPr/>
        <p:txBody>
          <a:bodyPr/>
          <a:lstStyle/>
          <a:p>
            <a:r>
              <a:rPr lang="en-US" dirty="0"/>
              <a:t>Group  video discussion;</a:t>
            </a:r>
          </a:p>
        </p:txBody>
      </p:sp>
      <p:sp>
        <p:nvSpPr>
          <p:cNvPr id="3" name="Content Placeholder 2">
            <a:extLst>
              <a:ext uri="{FF2B5EF4-FFF2-40B4-BE49-F238E27FC236}">
                <a16:creationId xmlns:a16="http://schemas.microsoft.com/office/drawing/2014/main" id="{199D5A06-9276-6B45-A500-E6DA3841626B}"/>
              </a:ext>
            </a:extLst>
          </p:cNvPr>
          <p:cNvSpPr>
            <a:spLocks noGrp="1"/>
          </p:cNvSpPr>
          <p:nvPr>
            <p:ph idx="1"/>
          </p:nvPr>
        </p:nvSpPr>
        <p:spPr/>
        <p:txBody>
          <a:bodyPr/>
          <a:lstStyle/>
          <a:p>
            <a:r>
              <a:rPr lang="en-US" dirty="0">
                <a:hlinkClick r:id="rId2"/>
              </a:rPr>
              <a:t>https://www.youtube.com/watch?v=a5xR4QB1ADw</a:t>
            </a:r>
            <a:endParaRPr lang="en-US" dirty="0"/>
          </a:p>
          <a:p>
            <a:endParaRPr lang="en-US" dirty="0"/>
          </a:p>
          <a:p>
            <a:r>
              <a:rPr lang="en-US" dirty="0"/>
              <a:t>Please discuss your thoughts on the video with the wider group.</a:t>
            </a:r>
          </a:p>
        </p:txBody>
      </p:sp>
      <p:pic>
        <p:nvPicPr>
          <p:cNvPr id="4" name="Picture 3">
            <a:extLst>
              <a:ext uri="{FF2B5EF4-FFF2-40B4-BE49-F238E27FC236}">
                <a16:creationId xmlns:a16="http://schemas.microsoft.com/office/drawing/2014/main" id="{EDD4846F-64DB-DA46-88BB-01D051AC846D}"/>
              </a:ext>
            </a:extLst>
          </p:cNvPr>
          <p:cNvPicPr>
            <a:picLocks noChangeAspect="1"/>
          </p:cNvPicPr>
          <p:nvPr/>
        </p:nvPicPr>
        <p:blipFill>
          <a:blip r:embed="rId3"/>
          <a:stretch>
            <a:fillRect/>
          </a:stretch>
        </p:blipFill>
        <p:spPr>
          <a:xfrm>
            <a:off x="6858000" y="4935069"/>
            <a:ext cx="1847457" cy="1847457"/>
          </a:xfrm>
          <a:prstGeom prst="rect">
            <a:avLst/>
          </a:prstGeom>
        </p:spPr>
      </p:pic>
      <p:pic>
        <p:nvPicPr>
          <p:cNvPr id="5" name="Picture 4">
            <a:extLst>
              <a:ext uri="{FF2B5EF4-FFF2-40B4-BE49-F238E27FC236}">
                <a16:creationId xmlns:a16="http://schemas.microsoft.com/office/drawing/2014/main" id="{74E240EC-F195-064A-8633-05317FEB521B}"/>
              </a:ext>
            </a:extLst>
          </p:cNvPr>
          <p:cNvPicPr>
            <a:picLocks noChangeAspect="1"/>
          </p:cNvPicPr>
          <p:nvPr/>
        </p:nvPicPr>
        <p:blipFill>
          <a:blip r:embed="rId4"/>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7554129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
          <p:cNvSpPr>
            <a:spLocks noGrp="1"/>
          </p:cNvSpPr>
          <p:nvPr>
            <p:ph type="title"/>
          </p:nvPr>
        </p:nvSpPr>
        <p:spPr/>
        <p:txBody>
          <a:bodyPr/>
          <a:lstStyle/>
          <a:p>
            <a:r>
              <a:rPr lang="en-GB" altLang="en-US">
                <a:ea typeface="ＭＳ Ｐゴシック" pitchFamily="34" charset="-128"/>
              </a:rPr>
              <a:t>References</a:t>
            </a:r>
          </a:p>
        </p:txBody>
      </p:sp>
      <p:sp>
        <p:nvSpPr>
          <p:cNvPr id="61442" name="Content Placeholder 2"/>
          <p:cNvSpPr>
            <a:spLocks noGrp="1"/>
          </p:cNvSpPr>
          <p:nvPr>
            <p:ph idx="1"/>
          </p:nvPr>
        </p:nvSpPr>
        <p:spPr>
          <a:xfrm>
            <a:off x="339622" y="2117071"/>
            <a:ext cx="8110537" cy="3624805"/>
          </a:xfrm>
        </p:spPr>
        <p:txBody>
          <a:bodyPr>
            <a:normAutofit fontScale="85000" lnSpcReduction="20000"/>
          </a:bodyPr>
          <a:lstStyle/>
          <a:p>
            <a:r>
              <a:rPr lang="en-GB" altLang="en-US" sz="2100" dirty="0">
                <a:ea typeface="ＭＳ Ｐゴシック" pitchFamily="34" charset="-128"/>
              </a:rPr>
              <a:t>Henderson, R. ‘Mental Health Advocacy and Empowerment in Focus’ in, </a:t>
            </a:r>
            <a:r>
              <a:rPr lang="en-GB" altLang="en-US" sz="2100" dirty="0" err="1">
                <a:ea typeface="ＭＳ Ｐゴシック" pitchFamily="34" charset="-128"/>
              </a:rPr>
              <a:t>Ryan,T</a:t>
            </a:r>
            <a:r>
              <a:rPr lang="en-GB" altLang="en-US" sz="2100" dirty="0">
                <a:ea typeface="ＭＳ Ｐゴシック" pitchFamily="34" charset="-128"/>
              </a:rPr>
              <a:t> and Pritchard, J. (</a:t>
            </a:r>
            <a:r>
              <a:rPr lang="en-GB" altLang="en-US" sz="2100" dirty="0" err="1">
                <a:ea typeface="ＭＳ Ｐゴシック" pitchFamily="34" charset="-128"/>
              </a:rPr>
              <a:t>eds</a:t>
            </a:r>
            <a:r>
              <a:rPr lang="en-GB" altLang="en-US" sz="2100" dirty="0">
                <a:ea typeface="ＭＳ Ｐゴシック" pitchFamily="34" charset="-128"/>
              </a:rPr>
              <a:t>) </a:t>
            </a:r>
            <a:r>
              <a:rPr lang="en-GB" altLang="en-US" sz="2100" i="1" dirty="0">
                <a:ea typeface="ＭＳ Ｐゴシック" pitchFamily="34" charset="-128"/>
              </a:rPr>
              <a:t>Good Practice in Adult Mental Health</a:t>
            </a:r>
            <a:r>
              <a:rPr lang="en-GB" altLang="en-US" sz="2100" dirty="0">
                <a:ea typeface="ＭＳ Ｐゴシック" pitchFamily="34" charset="-128"/>
              </a:rPr>
              <a:t>. London: Jessica Kingsley Publishers, 2005.</a:t>
            </a:r>
          </a:p>
          <a:p>
            <a:endParaRPr lang="en-GB" altLang="en-US" sz="2100" dirty="0">
              <a:ea typeface="ＭＳ Ｐゴシック" pitchFamily="34" charset="-128"/>
            </a:endParaRPr>
          </a:p>
          <a:p>
            <a:r>
              <a:rPr lang="en-GB" altLang="en-US" sz="2100" dirty="0">
                <a:ea typeface="ＭＳ Ｐゴシック" pitchFamily="34" charset="-128"/>
              </a:rPr>
              <a:t>World Health Organisation. </a:t>
            </a:r>
            <a:r>
              <a:rPr lang="en-GB" altLang="en-US" sz="2100" i="1" dirty="0">
                <a:ea typeface="ＭＳ Ｐゴシック" pitchFamily="34" charset="-128"/>
              </a:rPr>
              <a:t>Advocacy for Mental Health</a:t>
            </a:r>
            <a:r>
              <a:rPr lang="en-GB" altLang="en-US" sz="2100" dirty="0">
                <a:ea typeface="ＭＳ Ｐゴシック" pitchFamily="34" charset="-128"/>
              </a:rPr>
              <a:t>. Geneva: World Health Organisation, 2003.</a:t>
            </a:r>
          </a:p>
          <a:p>
            <a:endParaRPr lang="en-GB" altLang="en-US" sz="2100" dirty="0">
              <a:ea typeface="ＭＳ Ｐゴシック" pitchFamily="34" charset="-128"/>
            </a:endParaRPr>
          </a:p>
          <a:p>
            <a:r>
              <a:rPr lang="en-GB" altLang="en-US" sz="2100" dirty="0">
                <a:ea typeface="ＭＳ Ｐゴシック" pitchFamily="34" charset="-128"/>
              </a:rPr>
              <a:t>Rethink Factsheet: </a:t>
            </a:r>
            <a:r>
              <a:rPr lang="en-GB" altLang="en-US" sz="2100" i="1" dirty="0">
                <a:ea typeface="ＭＳ Ｐゴシック" pitchFamily="34" charset="-128"/>
              </a:rPr>
              <a:t>Black and minority ethnic communities and mental illness</a:t>
            </a:r>
            <a:r>
              <a:rPr lang="en-GB" altLang="en-US" sz="2100" dirty="0">
                <a:ea typeface="ＭＳ Ｐゴシック" pitchFamily="34" charset="-128"/>
              </a:rPr>
              <a:t>.</a:t>
            </a:r>
          </a:p>
          <a:p>
            <a:endParaRPr lang="en-GB" altLang="en-US" sz="2100" dirty="0">
              <a:ea typeface="ＭＳ Ｐゴシック" pitchFamily="34" charset="-128"/>
            </a:endParaRPr>
          </a:p>
          <a:p>
            <a:r>
              <a:rPr lang="en-GB" sz="2100" dirty="0"/>
              <a:t>JRF. (2017). </a:t>
            </a:r>
            <a:r>
              <a:rPr lang="en-GB" sz="2100" i="1" dirty="0"/>
              <a:t>Poverty and Ethnicity in the Labour Market</a:t>
            </a:r>
            <a:r>
              <a:rPr lang="en-GB" sz="2100" dirty="0"/>
              <a:t>. [online] Available at: https://</a:t>
            </a:r>
            <a:r>
              <a:rPr lang="en-GB" sz="2100" dirty="0" err="1"/>
              <a:t>www.jrf.org.uk</a:t>
            </a:r>
            <a:r>
              <a:rPr lang="en-GB" sz="2100" dirty="0"/>
              <a:t>/report/poverty-ethnicity-labour-market [Accessed 10th March, 2019].</a:t>
            </a:r>
            <a:endParaRPr lang="en-GB" altLang="en-US" sz="2100" dirty="0">
              <a:ea typeface="ＭＳ Ｐゴシック" pitchFamily="34" charset="-128"/>
            </a:endParaRPr>
          </a:p>
          <a:p>
            <a:endParaRPr lang="en-GB" altLang="en-US" sz="2800" dirty="0">
              <a:ea typeface="ＭＳ Ｐゴシック" pitchFamily="34" charset="-128"/>
            </a:endParaRPr>
          </a:p>
        </p:txBody>
      </p:sp>
      <p:pic>
        <p:nvPicPr>
          <p:cNvPr id="4" name="Picture 3">
            <a:extLst>
              <a:ext uri="{FF2B5EF4-FFF2-40B4-BE49-F238E27FC236}">
                <a16:creationId xmlns:a16="http://schemas.microsoft.com/office/drawing/2014/main" id="{F81872B9-3AE6-BC47-9603-B2AF7B4B5ADE}"/>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22809074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
          <p:cNvSpPr>
            <a:spLocks noGrp="1"/>
          </p:cNvSpPr>
          <p:nvPr>
            <p:ph type="title"/>
          </p:nvPr>
        </p:nvSpPr>
        <p:spPr/>
        <p:txBody>
          <a:bodyPr/>
          <a:lstStyle/>
          <a:p>
            <a:r>
              <a:rPr lang="en-GB" altLang="en-US">
                <a:ea typeface="ＭＳ Ｐゴシック" pitchFamily="34" charset="-128"/>
              </a:rPr>
              <a:t>References</a:t>
            </a:r>
          </a:p>
        </p:txBody>
      </p:sp>
      <p:sp>
        <p:nvSpPr>
          <p:cNvPr id="62466" name="Content Placeholder 2"/>
          <p:cNvSpPr>
            <a:spLocks noGrp="1"/>
          </p:cNvSpPr>
          <p:nvPr>
            <p:ph idx="1"/>
          </p:nvPr>
        </p:nvSpPr>
        <p:spPr>
          <a:xfrm>
            <a:off x="457200" y="2201631"/>
            <a:ext cx="7989752" cy="3706995"/>
          </a:xfrm>
        </p:spPr>
        <p:txBody>
          <a:bodyPr>
            <a:normAutofit fontScale="62500" lnSpcReduction="20000"/>
          </a:bodyPr>
          <a:lstStyle/>
          <a:p>
            <a:r>
              <a:rPr lang="en-GB" altLang="en-US" sz="2600" dirty="0">
                <a:ea typeface="ＭＳ Ｐゴシック" pitchFamily="34" charset="-128"/>
              </a:rPr>
              <a:t>Barnes, D et al. </a:t>
            </a:r>
            <a:r>
              <a:rPr lang="en-GB" altLang="en-US" sz="2600" i="1" dirty="0">
                <a:ea typeface="ＭＳ Ｐゴシック" pitchFamily="34" charset="-128"/>
              </a:rPr>
              <a:t>Independent Specialist Advocacy in England and Wales: recommendations for good practice. </a:t>
            </a:r>
            <a:r>
              <a:rPr lang="en-GB" altLang="en-US" sz="2600" dirty="0">
                <a:ea typeface="ＭＳ Ｐゴシック" pitchFamily="34" charset="-128"/>
              </a:rPr>
              <a:t>Durham: University of Durham, 2002.</a:t>
            </a:r>
          </a:p>
          <a:p>
            <a:endParaRPr lang="en-GB" altLang="en-US" sz="2600" dirty="0">
              <a:ea typeface="ＭＳ Ｐゴシック" pitchFamily="34" charset="-128"/>
            </a:endParaRPr>
          </a:p>
          <a:p>
            <a:r>
              <a:rPr lang="en-GB" altLang="en-US" sz="2600" dirty="0">
                <a:ea typeface="ＭＳ Ｐゴシック" pitchFamily="34" charset="-128"/>
              </a:rPr>
              <a:t>Hawkins, J. (2002) </a:t>
            </a:r>
            <a:r>
              <a:rPr lang="en-GB" altLang="en-US" sz="2600" i="1" dirty="0">
                <a:ea typeface="ＭＳ Ｐゴシック" pitchFamily="34" charset="-128"/>
              </a:rPr>
              <a:t>Voices of the Voiceless: Person-Centred approaches and people with learning difficulties</a:t>
            </a:r>
            <a:r>
              <a:rPr lang="en-GB" altLang="en-US" sz="2600" dirty="0">
                <a:ea typeface="ＭＳ Ｐゴシック" pitchFamily="34" charset="-128"/>
              </a:rPr>
              <a:t>, Ross-on-Wye: PCCS Books.</a:t>
            </a:r>
          </a:p>
          <a:p>
            <a:endParaRPr lang="en-GB" altLang="en-US" sz="2600" dirty="0">
              <a:ea typeface="ＭＳ Ｐゴシック" pitchFamily="34" charset="-128"/>
            </a:endParaRPr>
          </a:p>
          <a:p>
            <a:r>
              <a:rPr lang="en-GB" altLang="en-US" sz="2600" dirty="0">
                <a:ea typeface="ＭＳ Ｐゴシック" pitchFamily="34" charset="-128"/>
              </a:rPr>
              <a:t>Keating, F et al. </a:t>
            </a:r>
            <a:r>
              <a:rPr lang="en-GB" altLang="en-US" sz="2600" i="1" dirty="0">
                <a:ea typeface="ＭＳ Ｐゴシック" pitchFamily="34" charset="-128"/>
              </a:rPr>
              <a:t>Breaking the Circles of Fear</a:t>
            </a:r>
            <a:r>
              <a:rPr lang="en-GB" altLang="en-US" sz="2600" dirty="0">
                <a:ea typeface="ＭＳ Ｐゴシック" pitchFamily="34" charset="-128"/>
              </a:rPr>
              <a:t>. London: Salisbury Centre for Mental Health, 2002.</a:t>
            </a:r>
          </a:p>
          <a:p>
            <a:r>
              <a:rPr lang="en-GB" altLang="en-US" sz="2600" dirty="0">
                <a:ea typeface="ＭＳ Ｐゴシック" pitchFamily="34" charset="-128"/>
              </a:rPr>
              <a:t>Wetherell, A. </a:t>
            </a:r>
            <a:r>
              <a:rPr lang="en-GB" altLang="en-US" sz="2600" i="1" dirty="0">
                <a:ea typeface="ＭＳ Ｐゴシック" pitchFamily="34" charset="-128"/>
              </a:rPr>
              <a:t>Advocacy, That’s Counselling isn’t it?, </a:t>
            </a:r>
            <a:r>
              <a:rPr lang="en-GB" altLang="en-US" sz="2600" dirty="0">
                <a:ea typeface="ＭＳ Ｐゴシック" pitchFamily="34" charset="-128"/>
                <a:hlinkClick r:id="rId2"/>
              </a:rPr>
              <a:t>www.arwtraining.com</a:t>
            </a:r>
            <a:endParaRPr lang="en-GB" altLang="en-US" sz="2600" dirty="0">
              <a:ea typeface="ＭＳ Ｐゴシック" pitchFamily="34" charset="-128"/>
            </a:endParaRPr>
          </a:p>
          <a:p>
            <a:endParaRPr lang="en-GB" altLang="en-US" sz="2600" dirty="0">
              <a:ea typeface="ＭＳ Ｐゴシック" pitchFamily="34" charset="-128"/>
            </a:endParaRPr>
          </a:p>
          <a:p>
            <a:r>
              <a:rPr lang="en-GB" sz="2600" dirty="0"/>
              <a:t>Duncan, B. (2007). </a:t>
            </a:r>
            <a:r>
              <a:rPr lang="en-GB" sz="2600" i="1" dirty="0"/>
              <a:t>Conference Papers: Participation in Policy:</a:t>
            </a:r>
            <a:r>
              <a:rPr lang="en-GB" sz="2600" dirty="0"/>
              <a:t>. 1st ed. Dublin: Combat Poverty Agency.</a:t>
            </a:r>
            <a:endParaRPr lang="en-GB" altLang="en-US" sz="2600" dirty="0">
              <a:ea typeface="ＭＳ Ｐゴシック" pitchFamily="34" charset="-128"/>
            </a:endParaRPr>
          </a:p>
          <a:p>
            <a:endParaRPr lang="en-GB" altLang="en-US" sz="2400" dirty="0">
              <a:ea typeface="ＭＳ Ｐゴシック" pitchFamily="34" charset="-128"/>
            </a:endParaRPr>
          </a:p>
          <a:p>
            <a:endParaRPr lang="en-GB" altLang="en-US" sz="2400" dirty="0">
              <a:ea typeface="ＭＳ Ｐゴシック" pitchFamily="34" charset="-128"/>
            </a:endParaRPr>
          </a:p>
        </p:txBody>
      </p:sp>
      <p:pic>
        <p:nvPicPr>
          <p:cNvPr id="4" name="Picture 3">
            <a:extLst>
              <a:ext uri="{FF2B5EF4-FFF2-40B4-BE49-F238E27FC236}">
                <a16:creationId xmlns:a16="http://schemas.microsoft.com/office/drawing/2014/main" id="{F01FE5A3-E263-7E40-91A0-8CB3CD1656FC}"/>
              </a:ext>
            </a:extLst>
          </p:cNvPr>
          <p:cNvPicPr>
            <a:picLocks noChangeAspect="1"/>
          </p:cNvPicPr>
          <p:nvPr/>
        </p:nvPicPr>
        <p:blipFill>
          <a:blip r:embed="rId3"/>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2925821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title"/>
          </p:nvPr>
        </p:nvSpPr>
        <p:spPr/>
        <p:txBody>
          <a:bodyPr/>
          <a:lstStyle/>
          <a:p>
            <a:r>
              <a:rPr lang="en-GB" altLang="en-US">
                <a:ea typeface="ＭＳ Ｐゴシック" pitchFamily="34" charset="-128"/>
              </a:rPr>
              <a:t>Useful websites</a:t>
            </a:r>
          </a:p>
        </p:txBody>
      </p:sp>
      <p:sp>
        <p:nvSpPr>
          <p:cNvPr id="63490" name="Content Placeholder 2"/>
          <p:cNvSpPr>
            <a:spLocks noGrp="1"/>
          </p:cNvSpPr>
          <p:nvPr>
            <p:ph idx="1"/>
          </p:nvPr>
        </p:nvSpPr>
        <p:spPr/>
        <p:txBody>
          <a:bodyPr>
            <a:normAutofit fontScale="92500"/>
          </a:bodyPr>
          <a:lstStyle/>
          <a:p>
            <a:r>
              <a:rPr lang="en-GB" altLang="en-US">
                <a:ea typeface="ＭＳ Ｐゴシック" pitchFamily="34" charset="-128"/>
              </a:rPr>
              <a:t>Mind – </a:t>
            </a:r>
            <a:r>
              <a:rPr lang="en-GB" altLang="en-US">
                <a:ea typeface="ＭＳ Ｐゴシック" pitchFamily="34" charset="-128"/>
                <a:hlinkClick r:id="rId2"/>
              </a:rPr>
              <a:t>www.mind.org.uk</a:t>
            </a:r>
            <a:r>
              <a:rPr lang="en-GB" altLang="en-US">
                <a:ea typeface="ＭＳ Ｐゴシック" pitchFamily="34" charset="-128"/>
              </a:rPr>
              <a:t> </a:t>
            </a:r>
          </a:p>
          <a:p>
            <a:pPr>
              <a:buFont typeface="Wingdings" pitchFamily="2" charset="2"/>
              <a:buNone/>
            </a:pPr>
            <a:r>
              <a:rPr lang="en-GB" altLang="en-US" sz="3600">
                <a:ea typeface="ＭＳ Ｐゴシック" pitchFamily="34" charset="-128"/>
              </a:rPr>
              <a:t>	</a:t>
            </a:r>
            <a:r>
              <a:rPr lang="en-GB" altLang="en-US" sz="2400">
                <a:ea typeface="ＭＳ Ｐゴシック" pitchFamily="34" charset="-128"/>
              </a:rPr>
              <a:t>Mind helps people take control of their mental health. We do this by providing high-quality information and advice, and campaigning to promote and protect good mental health for everyone</a:t>
            </a:r>
          </a:p>
          <a:p>
            <a:r>
              <a:rPr lang="en-GB" altLang="en-US">
                <a:ea typeface="ＭＳ Ｐゴシック" pitchFamily="34" charset="-128"/>
              </a:rPr>
              <a:t>Colourmind – </a:t>
            </a:r>
            <a:r>
              <a:rPr lang="en-GB" altLang="en-US">
                <a:ea typeface="ＭＳ Ｐゴシック" pitchFamily="34" charset="-128"/>
                <a:hlinkClick r:id="rId3"/>
              </a:rPr>
              <a:t>www.colourmind.co.uk</a:t>
            </a:r>
            <a:r>
              <a:rPr lang="en-GB" altLang="en-US">
                <a:ea typeface="ＭＳ Ｐゴシック" pitchFamily="34" charset="-128"/>
              </a:rPr>
              <a:t> </a:t>
            </a:r>
          </a:p>
          <a:p>
            <a:pPr>
              <a:buFont typeface="Wingdings" pitchFamily="2" charset="2"/>
              <a:buNone/>
            </a:pPr>
            <a:r>
              <a:rPr lang="en-GB" altLang="en-US" sz="3600" b="1">
                <a:ea typeface="ＭＳ Ｐゴシック" pitchFamily="34" charset="-128"/>
              </a:rPr>
              <a:t>	</a:t>
            </a:r>
            <a:r>
              <a:rPr lang="en-GB" altLang="en-US" sz="2400" b="1">
                <a:ea typeface="ＭＳ Ｐゴシック" pitchFamily="34" charset="-128"/>
              </a:rPr>
              <a:t>Colour Mind is the website of the Mental Health Race Equality Team for Central Lancashire.</a:t>
            </a:r>
          </a:p>
          <a:p>
            <a:pPr>
              <a:buFont typeface="Wingdings" pitchFamily="2" charset="2"/>
              <a:buNone/>
            </a:pPr>
            <a:r>
              <a:rPr lang="en-GB" altLang="en-US" sz="2400">
                <a:ea typeface="ＭＳ Ｐゴシック" pitchFamily="34" charset="-128"/>
              </a:rPr>
              <a:t>	</a:t>
            </a:r>
            <a:endParaRPr lang="en-GB" altLang="en-US">
              <a:ea typeface="ＭＳ Ｐゴシック" pitchFamily="34" charset="-128"/>
            </a:endParaRPr>
          </a:p>
        </p:txBody>
      </p:sp>
      <p:pic>
        <p:nvPicPr>
          <p:cNvPr id="4" name="Picture 3">
            <a:extLst>
              <a:ext uri="{FF2B5EF4-FFF2-40B4-BE49-F238E27FC236}">
                <a16:creationId xmlns:a16="http://schemas.microsoft.com/office/drawing/2014/main" id="{21DE4718-0820-124D-B1D5-7D3086322DE1}"/>
              </a:ext>
            </a:extLst>
          </p:cNvPr>
          <p:cNvPicPr>
            <a:picLocks noChangeAspect="1"/>
          </p:cNvPicPr>
          <p:nvPr/>
        </p:nvPicPr>
        <p:blipFill>
          <a:blip r:embed="rId4"/>
          <a:stretch>
            <a:fillRect/>
          </a:stretch>
        </p:blipFill>
        <p:spPr>
          <a:xfrm>
            <a:off x="685800" y="5982700"/>
            <a:ext cx="1666488" cy="666595"/>
          </a:xfrm>
          <a:prstGeom prst="rect">
            <a:avLst/>
          </a:prstGeom>
        </p:spPr>
      </p:pic>
    </p:spTree>
    <p:extLst>
      <p:ext uri="{BB962C8B-B14F-4D97-AF65-F5344CB8AC3E}">
        <p14:creationId xmlns:p14="http://schemas.microsoft.com/office/powerpoint/2010/main" val="6908334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p:cNvSpPr>
            <a:spLocks noGrp="1"/>
          </p:cNvSpPr>
          <p:nvPr>
            <p:ph type="title"/>
          </p:nvPr>
        </p:nvSpPr>
        <p:spPr/>
        <p:txBody>
          <a:bodyPr/>
          <a:lstStyle/>
          <a:p>
            <a:r>
              <a:rPr lang="en-GB" altLang="en-US" dirty="0">
                <a:ea typeface="ＭＳ Ｐゴシック" pitchFamily="34" charset="-128"/>
              </a:rPr>
              <a:t>Useful websites</a:t>
            </a:r>
          </a:p>
        </p:txBody>
      </p:sp>
      <p:sp>
        <p:nvSpPr>
          <p:cNvPr id="64514" name="Content Placeholder 2"/>
          <p:cNvSpPr>
            <a:spLocks noGrp="1"/>
          </p:cNvSpPr>
          <p:nvPr>
            <p:ph idx="1"/>
          </p:nvPr>
        </p:nvSpPr>
        <p:spPr/>
        <p:txBody>
          <a:bodyPr>
            <a:normAutofit/>
          </a:bodyPr>
          <a:lstStyle/>
          <a:p>
            <a:r>
              <a:rPr lang="en-GB" altLang="en-US">
                <a:ea typeface="ＭＳ Ｐゴシック" pitchFamily="34" charset="-128"/>
              </a:rPr>
              <a:t>Rethink – </a:t>
            </a:r>
            <a:r>
              <a:rPr lang="en-GB" altLang="en-US">
                <a:ea typeface="ＭＳ Ｐゴシック" pitchFamily="34" charset="-128"/>
                <a:hlinkClick r:id="rId2"/>
              </a:rPr>
              <a:t>www.rethink.org</a:t>
            </a:r>
            <a:r>
              <a:rPr lang="en-GB" altLang="en-US">
                <a:ea typeface="ＭＳ Ｐゴシック" pitchFamily="34" charset="-128"/>
              </a:rPr>
              <a:t> </a:t>
            </a:r>
          </a:p>
          <a:p>
            <a:pPr>
              <a:buFont typeface="Wingdings" pitchFamily="2" charset="2"/>
              <a:buNone/>
            </a:pPr>
            <a:r>
              <a:rPr lang="en-GB" altLang="en-US">
                <a:ea typeface="ＭＳ Ｐゴシック" pitchFamily="34" charset="-128"/>
              </a:rPr>
              <a:t>	Working to help everyone affected by severe mental illness recover a better quality of life</a:t>
            </a:r>
          </a:p>
          <a:p>
            <a:r>
              <a:rPr lang="en-GB" altLang="en-US">
                <a:ea typeface="ＭＳ Ｐゴシック" pitchFamily="34" charset="-128"/>
                <a:hlinkClick r:id="rId3"/>
              </a:rPr>
              <a:t>www.actionforadvocacy.org.uk</a:t>
            </a:r>
            <a:endParaRPr lang="en-GB" altLang="en-US">
              <a:ea typeface="ＭＳ Ｐゴシック" pitchFamily="34" charset="-128"/>
            </a:endParaRPr>
          </a:p>
          <a:p>
            <a:pPr>
              <a:buFont typeface="Wingdings" pitchFamily="2" charset="2"/>
              <a:buNone/>
            </a:pPr>
            <a:r>
              <a:rPr lang="en-GB" altLang="en-US">
                <a:ea typeface="ＭＳ Ｐゴシック" pitchFamily="34" charset="-128"/>
              </a:rPr>
              <a:t> taking action to help people say what they want, secure their rights, represent their interests and obtain services they need. </a:t>
            </a:r>
          </a:p>
          <a:p>
            <a:pPr>
              <a:buFont typeface="Wingdings" pitchFamily="2" charset="2"/>
              <a:buNone/>
            </a:pPr>
            <a:endParaRPr lang="en-GB" altLang="en-US">
              <a:ea typeface="ＭＳ Ｐゴシック" pitchFamily="34" charset="-128"/>
            </a:endParaRPr>
          </a:p>
        </p:txBody>
      </p:sp>
      <p:pic>
        <p:nvPicPr>
          <p:cNvPr id="4" name="Picture 3">
            <a:extLst>
              <a:ext uri="{FF2B5EF4-FFF2-40B4-BE49-F238E27FC236}">
                <a16:creationId xmlns:a16="http://schemas.microsoft.com/office/drawing/2014/main" id="{05FDB213-47FA-8F46-B7D8-557820FFDFA4}"/>
              </a:ext>
            </a:extLst>
          </p:cNvPr>
          <p:cNvPicPr>
            <a:picLocks noChangeAspect="1"/>
          </p:cNvPicPr>
          <p:nvPr/>
        </p:nvPicPr>
        <p:blipFill>
          <a:blip r:embed="rId4"/>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5945850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
          <p:cNvSpPr>
            <a:spLocks noGrp="1"/>
          </p:cNvSpPr>
          <p:nvPr>
            <p:ph type="title"/>
          </p:nvPr>
        </p:nvSpPr>
        <p:spPr/>
        <p:txBody>
          <a:bodyPr/>
          <a:lstStyle/>
          <a:p>
            <a:r>
              <a:rPr lang="en-GB" altLang="en-US" dirty="0">
                <a:ea typeface="ＭＳ Ｐゴシック" pitchFamily="34" charset="-128"/>
              </a:rPr>
              <a:t>Useful websites</a:t>
            </a:r>
          </a:p>
        </p:txBody>
      </p:sp>
      <p:sp>
        <p:nvSpPr>
          <p:cNvPr id="65538" name="Content Placeholder 2"/>
          <p:cNvSpPr>
            <a:spLocks noGrp="1"/>
          </p:cNvSpPr>
          <p:nvPr>
            <p:ph idx="1"/>
          </p:nvPr>
        </p:nvSpPr>
        <p:spPr/>
        <p:txBody>
          <a:bodyPr>
            <a:normAutofit fontScale="92500" lnSpcReduction="10000"/>
          </a:bodyPr>
          <a:lstStyle/>
          <a:p>
            <a:r>
              <a:rPr lang="en-GB" altLang="en-US" sz="2800">
                <a:ea typeface="ＭＳ Ｐゴシック" pitchFamily="34" charset="-128"/>
              </a:rPr>
              <a:t>The Joseph Rowntree Foundation is an endowed charity that funds a large, UK-wide research and development programme aimed to understand the root causes of social problems, to identify ways of overcoming them. </a:t>
            </a:r>
            <a:r>
              <a:rPr lang="en-GB" altLang="en-US" sz="2800">
                <a:ea typeface="ＭＳ Ｐゴシック" pitchFamily="34" charset="-128"/>
                <a:hlinkClick r:id="rId2"/>
              </a:rPr>
              <a:t>www.jrf.org.uk</a:t>
            </a:r>
            <a:r>
              <a:rPr lang="en-GB" altLang="en-US" sz="2800">
                <a:ea typeface="ＭＳ Ｐゴシック" pitchFamily="34" charset="-128"/>
              </a:rPr>
              <a:t> </a:t>
            </a:r>
          </a:p>
          <a:p>
            <a:r>
              <a:rPr lang="en-GB" altLang="en-US" sz="2800">
                <a:ea typeface="ＭＳ Ｐゴシック" pitchFamily="34" charset="-128"/>
              </a:rPr>
              <a:t>Advocacy Really Works – training and development for the MH advocacy sector.</a:t>
            </a:r>
          </a:p>
          <a:p>
            <a:r>
              <a:rPr lang="en-GB" altLang="en-US" sz="2800">
                <a:ea typeface="ＭＳ Ｐゴシック" pitchFamily="34" charset="-128"/>
                <a:hlinkClick r:id="rId3"/>
              </a:rPr>
              <a:t>www.arwtraining.com</a:t>
            </a:r>
            <a:r>
              <a:rPr lang="en-GB" altLang="en-US" sz="2800">
                <a:ea typeface="ＭＳ Ｐゴシック" pitchFamily="34" charset="-128"/>
              </a:rPr>
              <a:t> </a:t>
            </a:r>
          </a:p>
          <a:p>
            <a:endParaRPr lang="en-GB" altLang="en-US">
              <a:ea typeface="ＭＳ Ｐゴシック" pitchFamily="34" charset="-128"/>
            </a:endParaRPr>
          </a:p>
        </p:txBody>
      </p:sp>
      <p:pic>
        <p:nvPicPr>
          <p:cNvPr id="4" name="Picture 3">
            <a:extLst>
              <a:ext uri="{FF2B5EF4-FFF2-40B4-BE49-F238E27FC236}">
                <a16:creationId xmlns:a16="http://schemas.microsoft.com/office/drawing/2014/main" id="{AAFA42A4-2C18-C14A-AD18-03C14E411A13}"/>
              </a:ext>
            </a:extLst>
          </p:cNvPr>
          <p:cNvPicPr>
            <a:picLocks noChangeAspect="1"/>
          </p:cNvPicPr>
          <p:nvPr/>
        </p:nvPicPr>
        <p:blipFill>
          <a:blip r:embed="rId4"/>
          <a:stretch>
            <a:fillRect/>
          </a:stretch>
        </p:blipFill>
        <p:spPr>
          <a:xfrm>
            <a:off x="581192" y="5982700"/>
            <a:ext cx="1666488" cy="666595"/>
          </a:xfrm>
          <a:prstGeom prst="rect">
            <a:avLst/>
          </a:prstGeom>
        </p:spPr>
      </p:pic>
    </p:spTree>
    <p:extLst>
      <p:ext uri="{BB962C8B-B14F-4D97-AF65-F5344CB8AC3E}">
        <p14:creationId xmlns:p14="http://schemas.microsoft.com/office/powerpoint/2010/main" val="1625649124"/>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{005A7A3F-A298-784B-93ED-4D7479A17B3F}tf10001123</Template>
  <TotalTime>694</TotalTime>
  <Words>1595</Words>
  <Application>Microsoft Macintosh PowerPoint</Application>
  <PresentationFormat>On-screen Show (4:3)</PresentationFormat>
  <Paragraphs>144</Paragraphs>
  <Slides>30</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ArialMT</vt:lpstr>
      <vt:lpstr>BrandingSans</vt:lpstr>
      <vt:lpstr>Calibri</vt:lpstr>
      <vt:lpstr>Gill Sans MT</vt:lpstr>
      <vt:lpstr>Wingdings</vt:lpstr>
      <vt:lpstr>Wingdings 2</vt:lpstr>
      <vt:lpstr>Dividend</vt:lpstr>
      <vt:lpstr>Advocacy and BME groups Welcome to ECay5002 professional Practice in advocacy.  Savannah Lowndes 1503200@student.uwtsd.ac.uk PHILLIP MORGAN p.morgan@uwtsd.ac.uk</vt:lpstr>
      <vt:lpstr>Recap of previous session?</vt:lpstr>
      <vt:lpstr>Question….</vt:lpstr>
      <vt:lpstr>BMER and Mental Health</vt:lpstr>
      <vt:lpstr>WHY?</vt:lpstr>
      <vt:lpstr>Breaking the circles of fear</vt:lpstr>
      <vt:lpstr>fear</vt:lpstr>
      <vt:lpstr>fear</vt:lpstr>
      <vt:lpstr>Poor Practice…</vt:lpstr>
      <vt:lpstr>Power</vt:lpstr>
      <vt:lpstr>Power &amp; Control</vt:lpstr>
      <vt:lpstr>Abuse of power?</vt:lpstr>
      <vt:lpstr>Abuse of power?</vt:lpstr>
      <vt:lpstr>Reflect on this….</vt:lpstr>
      <vt:lpstr>MH advocacy for BME groups</vt:lpstr>
      <vt:lpstr>MH advocacy for BME groups</vt:lpstr>
      <vt:lpstr>Tensions</vt:lpstr>
      <vt:lpstr>Abuse of power?</vt:lpstr>
      <vt:lpstr>Tensions</vt:lpstr>
      <vt:lpstr>Good practice in advocacy for BME communities;</vt:lpstr>
      <vt:lpstr>Good practice….</vt:lpstr>
      <vt:lpstr>What is community engagement?</vt:lpstr>
      <vt:lpstr>What is community engagement?</vt:lpstr>
      <vt:lpstr>Community engagement;</vt:lpstr>
      <vt:lpstr>Group  video discussion;</vt:lpstr>
      <vt:lpstr>References</vt:lpstr>
      <vt:lpstr>References</vt:lpstr>
      <vt:lpstr>Useful websites</vt:lpstr>
      <vt:lpstr>Useful websites</vt:lpstr>
      <vt:lpstr>Useful websites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Advocacy and BME groups</dc:title>
  <dc:creator>Administrator</dc:creator>
  <cp:lastModifiedBy>Savannah Lowndes (1503200)</cp:lastModifiedBy>
  <cp:revision>23</cp:revision>
  <dcterms:created xsi:type="dcterms:W3CDTF">2014-10-08T12:52:27Z</dcterms:created>
  <dcterms:modified xsi:type="dcterms:W3CDTF">2019-03-18T21:53:37Z</dcterms:modified>
</cp:coreProperties>
</file>