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Calibri" panose="020F0502020204030204" pitchFamily="34" charset="0"/>
      <p:regular r:id="rId12"/>
      <p:bold r:id="rId13"/>
      <p:italic r:id="rId14"/>
      <p:boldItalic r:id="rId15"/>
    </p:embeddedFont>
    <p:embeddedFont>
      <p:font typeface="Calibri Light" panose="020F0302020204030204" pitchFamily="34" charset="0"/>
      <p:regular r:id="rId16"/>
      <p:italic r:id="rId17"/>
    </p:embeddedFont>
    <p:embeddedFont>
      <p:font typeface="Merriweather" panose="00000500000000000000" pitchFamily="2" charset="0"/>
      <p:regular r:id="rId18"/>
      <p:bold r:id="rId19"/>
      <p:italic r:id="rId20"/>
      <p:boldItalic r:id="rId21"/>
    </p:embeddedFont>
    <p:embeddedFont>
      <p:font typeface="noto sans" panose="020B0502040504020204" pitchFamily="34" charset="0"/>
      <p:regular r:id="rId22"/>
      <p:bold r:id="rId23"/>
      <p:italic r:id="rId24"/>
      <p:boldItalic r:id="rId25"/>
    </p:embeddedFont>
    <p:embeddedFont>
      <p:font typeface="Open Sans" panose="020B0606030504020204" pitchFamily="34"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p:scale>
          <a:sx n="54" d="100"/>
          <a:sy n="54" d="100"/>
        </p:scale>
        <p:origin x="66" y="8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font" Target="fonts/font15.fntdata"/><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font" Target="fonts/font1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font" Target="fonts/font17.fntdata"/><Relationship Id="rId10" Type="http://schemas.openxmlformats.org/officeDocument/2006/relationships/slide" Target="slides/slide9.xml"/><Relationship Id="rId19" Type="http://schemas.openxmlformats.org/officeDocument/2006/relationships/font" Target="fonts/font8.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font" Target="fonts/font16.fntdata"/><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CF1C1-F3D8-464F-9AF3-8691AFD9F9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AAE052-6F44-4E5D-9E04-7F2F0DAC61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5FA558-606E-4C27-B53D-80F41E5F8B98}"/>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5" name="Footer Placeholder 4">
            <a:extLst>
              <a:ext uri="{FF2B5EF4-FFF2-40B4-BE49-F238E27FC236}">
                <a16:creationId xmlns:a16="http://schemas.microsoft.com/office/drawing/2014/main" id="{9C0C7A5D-4ADA-41F6-87DD-326D84F0BC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FE5BB-799F-4A0D-98B6-9E35FA0F7BD0}"/>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230343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5F1B-FE13-4BC1-85D8-BC75ADDDBA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361B1F-3B0A-451A-B6B9-977EC47AAE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C1AEA0-A6FC-4184-A055-80AF87F987E0}"/>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5" name="Footer Placeholder 4">
            <a:extLst>
              <a:ext uri="{FF2B5EF4-FFF2-40B4-BE49-F238E27FC236}">
                <a16:creationId xmlns:a16="http://schemas.microsoft.com/office/drawing/2014/main" id="{6F01A9BD-D1FA-4B45-AABC-4AA02145A6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52B97-3F53-4AFF-9E92-F90720947193}"/>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37290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A0818-0228-4008-BDCC-B70975F20F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3BA631-5448-414D-AA03-A7E75DE8C8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9E4982-BE2F-4800-8D7B-80C31ADC4386}"/>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5" name="Footer Placeholder 4">
            <a:extLst>
              <a:ext uri="{FF2B5EF4-FFF2-40B4-BE49-F238E27FC236}">
                <a16:creationId xmlns:a16="http://schemas.microsoft.com/office/drawing/2014/main" id="{ABBF6F37-4326-4EC7-B1F3-941B5667AC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44BADF-C7BC-467B-BBC2-8E39856E9B68}"/>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1031424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6C956-766C-4C66-B0B9-B271AEB120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9E3010-6688-42B0-9D89-F01FFCA2C8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CC3729-C7A1-411F-8789-BC929F915C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57CAAA-0A33-420C-8499-F794248A9A09}"/>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6" name="Footer Placeholder 5">
            <a:extLst>
              <a:ext uri="{FF2B5EF4-FFF2-40B4-BE49-F238E27FC236}">
                <a16:creationId xmlns:a16="http://schemas.microsoft.com/office/drawing/2014/main" id="{7601F6AC-87B1-4056-AC9B-23DE09E151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2132B6-7A21-41A1-83F3-C9E83C86B0C8}"/>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3105699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DDC9-C213-4BBA-AB2A-6B8CFFC3F0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2399DE-8D02-4C5F-A978-9C83DE05F2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EA3A96-E138-4177-8D87-E5EB0C58E2B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651DAE-DEE6-480B-980A-0AE16147DF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5B0D35-A7AB-4DD6-853D-E75CB96B9B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C3F1246-9603-4907-80A1-32BAB733A251}"/>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8" name="Footer Placeholder 7">
            <a:extLst>
              <a:ext uri="{FF2B5EF4-FFF2-40B4-BE49-F238E27FC236}">
                <a16:creationId xmlns:a16="http://schemas.microsoft.com/office/drawing/2014/main" id="{2BF488AD-580C-4080-A2E1-E7C2273FEB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2B3B4D-7965-45DB-BFA9-59BD42DDBE3E}"/>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498160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4019-41AF-4AC2-9277-C905C6D059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E9A6E07-F75D-4CE3-9465-315A13AD95C7}"/>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4" name="Footer Placeholder 3">
            <a:extLst>
              <a:ext uri="{FF2B5EF4-FFF2-40B4-BE49-F238E27FC236}">
                <a16:creationId xmlns:a16="http://schemas.microsoft.com/office/drawing/2014/main" id="{F65D62C3-4FBE-44FF-8DAA-1397F78EC2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EE4D9F-4C84-4636-8990-B76CDFAB74E6}"/>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216603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F77B6F-413C-401A-A1EB-49435A4A0F34}"/>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3" name="Footer Placeholder 2">
            <a:extLst>
              <a:ext uri="{FF2B5EF4-FFF2-40B4-BE49-F238E27FC236}">
                <a16:creationId xmlns:a16="http://schemas.microsoft.com/office/drawing/2014/main" id="{68DCBCEC-D60B-4E36-8DB6-20F6971387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5F38B6-288A-48F8-B83E-D630A44701EA}"/>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35251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BFCA-7AD3-43EC-B970-7075093430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B9BCA7-B74C-4572-B01F-3C29267337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F60F8C-2C86-4F9F-91E1-2F376F0D56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289BDC-FAF5-4701-AE22-1739B42EAC5E}"/>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6" name="Footer Placeholder 5">
            <a:extLst>
              <a:ext uri="{FF2B5EF4-FFF2-40B4-BE49-F238E27FC236}">
                <a16:creationId xmlns:a16="http://schemas.microsoft.com/office/drawing/2014/main" id="{F944C473-FB56-4F51-9628-63A0954F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3ECC34-969E-4FF8-937A-D88142C1BF1F}"/>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3842558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0070E-44AA-4033-AA43-3170017F55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ECE92A-50A4-4F7E-B195-960B506AFF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8D0CFC-716C-4721-BFD7-64497E86F5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F21AE1-2192-4AA4-A23E-CDDF5FCE2069}"/>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6" name="Footer Placeholder 5">
            <a:extLst>
              <a:ext uri="{FF2B5EF4-FFF2-40B4-BE49-F238E27FC236}">
                <a16:creationId xmlns:a16="http://schemas.microsoft.com/office/drawing/2014/main" id="{5ED5DB01-8F12-43D5-AC23-B406C79A69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E3376F-00B3-4159-B96A-C6230F2063C5}"/>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842679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32E92-4B31-4C49-AF8D-CDABC3BDA1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FDBDD1-436E-4BB5-A402-3C1EA585B7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62F901-9ACC-40DD-BEE4-33D3DB4E8FAE}"/>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5" name="Footer Placeholder 4">
            <a:extLst>
              <a:ext uri="{FF2B5EF4-FFF2-40B4-BE49-F238E27FC236}">
                <a16:creationId xmlns:a16="http://schemas.microsoft.com/office/drawing/2014/main" id="{183F0D99-3EDE-4FA6-971B-8F19766346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D89BC5-B374-4663-B85C-B3E401846388}"/>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741133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DE1FA2-5E57-4633-80BC-FDC9111FE4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DAB674-30E6-4729-B55B-BFA7DE50BC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A7EBC-A5DF-43BD-B6AD-BBA1BAE6F604}"/>
              </a:ext>
            </a:extLst>
          </p:cNvPr>
          <p:cNvSpPr>
            <a:spLocks noGrp="1"/>
          </p:cNvSpPr>
          <p:nvPr>
            <p:ph type="dt" sz="half" idx="10"/>
          </p:nvPr>
        </p:nvSpPr>
        <p:spPr/>
        <p:txBody>
          <a:bodyPr/>
          <a:lstStyle/>
          <a:p>
            <a:fld id="{D6D42262-1E8B-4C25-9854-0D9EB980F2EC}" type="datetimeFigureOut">
              <a:rPr lang="en-GB" smtClean="0"/>
              <a:t>25/02/2022</a:t>
            </a:fld>
            <a:endParaRPr lang="en-GB"/>
          </a:p>
        </p:txBody>
      </p:sp>
      <p:sp>
        <p:nvSpPr>
          <p:cNvPr id="5" name="Footer Placeholder 4">
            <a:extLst>
              <a:ext uri="{FF2B5EF4-FFF2-40B4-BE49-F238E27FC236}">
                <a16:creationId xmlns:a16="http://schemas.microsoft.com/office/drawing/2014/main" id="{84B9B0AF-0513-4FC6-8C86-87084CE8F1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B5507-D7B8-4D2B-A444-646267AA257D}"/>
              </a:ext>
            </a:extLst>
          </p:cNvPr>
          <p:cNvSpPr>
            <a:spLocks noGrp="1"/>
          </p:cNvSpPr>
          <p:nvPr>
            <p:ph type="sldNum" sz="quarter" idx="12"/>
          </p:nvPr>
        </p:nvSpPr>
        <p:spPr/>
        <p:txBody>
          <a:bodyPr/>
          <a:lstStyle/>
          <a:p>
            <a:fld id="{01434B52-D9AB-4E66-B5B0-B8301CE3E05B}" type="slidenum">
              <a:rPr lang="en-GB" smtClean="0"/>
              <a:t>‹#›</a:t>
            </a:fld>
            <a:endParaRPr lang="en-GB"/>
          </a:p>
        </p:txBody>
      </p:sp>
    </p:spTree>
    <p:extLst>
      <p:ext uri="{BB962C8B-B14F-4D97-AF65-F5344CB8AC3E}">
        <p14:creationId xmlns:p14="http://schemas.microsoft.com/office/powerpoint/2010/main" val="662289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E9B5FF-7D44-4743-8C53-6FBF72E829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BB0F40-98FB-4315-A904-496AD10D5B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6860EF-3633-4C13-B8F3-098FD27DE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D42262-1E8B-4C25-9854-0D9EB980F2EC}" type="datetimeFigureOut">
              <a:rPr lang="en-GB" smtClean="0"/>
              <a:t>25/02/2022</a:t>
            </a:fld>
            <a:endParaRPr lang="en-GB"/>
          </a:p>
        </p:txBody>
      </p:sp>
      <p:sp>
        <p:nvSpPr>
          <p:cNvPr id="5" name="Footer Placeholder 4">
            <a:extLst>
              <a:ext uri="{FF2B5EF4-FFF2-40B4-BE49-F238E27FC236}">
                <a16:creationId xmlns:a16="http://schemas.microsoft.com/office/drawing/2014/main" id="{C3ED42B0-E434-4E18-9554-374562CCA9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C12782-A8DF-4BD7-A469-96A62E1421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434B52-D9AB-4E66-B5B0-B8301CE3E05B}" type="slidenum">
              <a:rPr lang="en-GB" smtClean="0"/>
              <a:t>‹#›</a:t>
            </a:fld>
            <a:endParaRPr lang="en-GB"/>
          </a:p>
        </p:txBody>
      </p:sp>
    </p:spTree>
    <p:extLst>
      <p:ext uri="{BB962C8B-B14F-4D97-AF65-F5344CB8AC3E}">
        <p14:creationId xmlns:p14="http://schemas.microsoft.com/office/powerpoint/2010/main" val="34435351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oliceconduct.gov.uk/who-we-are" TargetMode="External"/><Relationship Id="rId2" Type="http://schemas.openxmlformats.org/officeDocument/2006/relationships/hyperlink" Target="https://en.wikipedia.org/wiki/Independent_Office_for_Police_Conduct"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tandfonline.com/doi/abs/10.1080/09627250208553382?journalCode=rcjm2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Police_and_Criminal_Evidence_Act_1984" TargetMode="External"/><Relationship Id="rId2" Type="http://schemas.openxmlformats.org/officeDocument/2006/relationships/hyperlink" Target="https://www.legislation.gov.uk/ukpga/1984/60/content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academic.oup.com/bjc/article/31/4/347/498642?login=tru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police-and-crime-commissioners" TargetMode="External"/><Relationship Id="rId2" Type="http://schemas.openxmlformats.org/officeDocument/2006/relationships/hyperlink" Target="https://en.wikipedia.org/wiki/Police_and_crime_commissioner" TargetMode="External"/><Relationship Id="rId1" Type="http://schemas.openxmlformats.org/officeDocument/2006/relationships/slideLayout" Target="../slideLayouts/slideLayout2.xml"/><Relationship Id="rId4" Type="http://schemas.openxmlformats.org/officeDocument/2006/relationships/hyperlink" Target="https://www.apccs.police.uk/role-of-the-pcc/"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cambridge.org/core/journals/politics-and-gender/article/how-is-institutional-formation-gendered-and-does-it-make-a-difference-a-new-conceptual-framework-and-a-case-study-of-police-and-crime-commissioners-in-england-and-wales/6987C5DBAC998258DF011956BE2FA1AF" TargetMode="External"/><Relationship Id="rId2" Type="http://schemas.openxmlformats.org/officeDocument/2006/relationships/hyperlink" Target="https://academic.oup.com/policing/article/7/3/239/1525860?login=tru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D06F7-164B-493C-8038-8FBACBFFF078}"/>
              </a:ext>
            </a:extLst>
          </p:cNvPr>
          <p:cNvSpPr>
            <a:spLocks noGrp="1"/>
          </p:cNvSpPr>
          <p:nvPr>
            <p:ph type="ctrTitle"/>
          </p:nvPr>
        </p:nvSpPr>
        <p:spPr/>
        <p:txBody>
          <a:bodyPr/>
          <a:lstStyle/>
          <a:p>
            <a:r>
              <a:rPr lang="en-GB" dirty="0"/>
              <a:t>Policing The Public </a:t>
            </a:r>
          </a:p>
        </p:txBody>
      </p:sp>
      <p:sp>
        <p:nvSpPr>
          <p:cNvPr id="3" name="Subtitle 2">
            <a:extLst>
              <a:ext uri="{FF2B5EF4-FFF2-40B4-BE49-F238E27FC236}">
                <a16:creationId xmlns:a16="http://schemas.microsoft.com/office/drawing/2014/main" id="{6416CC35-5C13-40AC-9E6D-40535E0D9D6E}"/>
              </a:ext>
            </a:extLst>
          </p:cNvPr>
          <p:cNvSpPr>
            <a:spLocks noGrp="1"/>
          </p:cNvSpPr>
          <p:nvPr>
            <p:ph type="subTitle" idx="1"/>
          </p:nvPr>
        </p:nvSpPr>
        <p:spPr/>
        <p:txBody>
          <a:bodyPr/>
          <a:lstStyle/>
          <a:p>
            <a:r>
              <a:rPr lang="en-GB" dirty="0"/>
              <a:t>Assignment 1</a:t>
            </a:r>
          </a:p>
        </p:txBody>
      </p:sp>
    </p:spTree>
    <p:extLst>
      <p:ext uri="{BB962C8B-B14F-4D97-AF65-F5344CB8AC3E}">
        <p14:creationId xmlns:p14="http://schemas.microsoft.com/office/powerpoint/2010/main" val="549153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15B1D-21E3-4972-9A4C-820B9A2CB069}"/>
              </a:ext>
            </a:extLst>
          </p:cNvPr>
          <p:cNvSpPr>
            <a:spLocks noGrp="1"/>
          </p:cNvSpPr>
          <p:nvPr>
            <p:ph type="title"/>
          </p:nvPr>
        </p:nvSpPr>
        <p:spPr/>
        <p:txBody>
          <a:bodyPr>
            <a:normAutofit/>
          </a:bodyPr>
          <a:lstStyle/>
          <a:p>
            <a:r>
              <a:rPr lang="en-GB" sz="2800" b="1" dirty="0">
                <a:effectLst/>
                <a:latin typeface="Times New Roman" panose="02020603050405020304" pitchFamily="18" charset="0"/>
                <a:ea typeface="Times New Roman" panose="02020603050405020304" pitchFamily="18" charset="0"/>
              </a:rPr>
              <a:t>Review and discuss the effectiveness of the Independent Office for Police Conduct  in upholding the legitimacy of the police. </a:t>
            </a:r>
            <a:endParaRPr lang="en-GB" sz="6000" dirty="0"/>
          </a:p>
        </p:txBody>
      </p:sp>
      <p:sp>
        <p:nvSpPr>
          <p:cNvPr id="3" name="Content Placeholder 2">
            <a:extLst>
              <a:ext uri="{FF2B5EF4-FFF2-40B4-BE49-F238E27FC236}">
                <a16:creationId xmlns:a16="http://schemas.microsoft.com/office/drawing/2014/main" id="{5B633BB8-0FEB-462C-85ED-59C982F824AB}"/>
              </a:ext>
            </a:extLst>
          </p:cNvPr>
          <p:cNvSpPr>
            <a:spLocks noGrp="1"/>
          </p:cNvSpPr>
          <p:nvPr>
            <p:ph idx="1"/>
          </p:nvPr>
        </p:nvSpPr>
        <p:spPr/>
        <p:txBody>
          <a:bodyPr>
            <a:normAutofit lnSpcReduction="10000"/>
          </a:bodyPr>
          <a:lstStyle/>
          <a:p>
            <a:r>
              <a:rPr lang="en-GB" dirty="0">
                <a:hlinkClick r:id="rId2"/>
              </a:rPr>
              <a:t>Independent Office for Police Conduct – Wikipedia</a:t>
            </a:r>
            <a:endParaRPr lang="en-GB" dirty="0"/>
          </a:p>
          <a:p>
            <a:r>
              <a:rPr lang="en-GB" dirty="0">
                <a:hlinkClick r:id="rId3"/>
              </a:rPr>
              <a:t>Who we are | Independent Office for Police Conduct</a:t>
            </a:r>
            <a:endParaRPr lang="en-GB" dirty="0"/>
          </a:p>
          <a:p>
            <a:endParaRPr lang="en-GB" dirty="0"/>
          </a:p>
          <a:p>
            <a:pPr algn="l" fontAlgn="base"/>
            <a:r>
              <a:rPr lang="en-GB" b="0" i="0" dirty="0">
                <a:solidFill>
                  <a:srgbClr val="4A4A4A"/>
                </a:solidFill>
                <a:effectLst/>
                <a:latin typeface="Liberation-regular"/>
              </a:rPr>
              <a:t>“The Independent Office for Police Conduct (IOPC) oversees the police complaints system in England and Wales. We investigate the most serious matters, including deaths following police contact, and set the standards by which the police should handle complaints. We use learning from our work to influence changes in policing.</a:t>
            </a:r>
          </a:p>
          <a:p>
            <a:pPr algn="l" fontAlgn="base"/>
            <a:r>
              <a:rPr lang="en-GB" b="0" i="0" dirty="0">
                <a:solidFill>
                  <a:srgbClr val="4A4A4A"/>
                </a:solidFill>
                <a:effectLst/>
                <a:latin typeface="Liberation-regular"/>
              </a:rPr>
              <a:t>We are independent, and make our decisions entirely independently of the police and government.”</a:t>
            </a:r>
          </a:p>
          <a:p>
            <a:endParaRPr lang="en-GB" dirty="0"/>
          </a:p>
        </p:txBody>
      </p:sp>
    </p:spTree>
    <p:extLst>
      <p:ext uri="{BB962C8B-B14F-4D97-AF65-F5344CB8AC3E}">
        <p14:creationId xmlns:p14="http://schemas.microsoft.com/office/powerpoint/2010/main" val="2556958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1158-241B-4DE8-832A-1BBFDDC4E0EB}"/>
              </a:ext>
            </a:extLst>
          </p:cNvPr>
          <p:cNvSpPr>
            <a:spLocks noGrp="1"/>
          </p:cNvSpPr>
          <p:nvPr>
            <p:ph type="title"/>
          </p:nvPr>
        </p:nvSpPr>
        <p:spPr/>
        <p:txBody>
          <a:bodyPr>
            <a:noAutofit/>
          </a:bodyPr>
          <a:lstStyle/>
          <a:p>
            <a:r>
              <a:rPr lang="en-GB" sz="3200" b="1" dirty="0">
                <a:effectLst/>
                <a:latin typeface="Times New Roman" panose="02020603050405020304" pitchFamily="18" charset="0"/>
                <a:ea typeface="Times New Roman" panose="02020603050405020304" pitchFamily="18" charset="0"/>
              </a:rPr>
              <a:t>Review and discuss the effectiveness of the Independent Office for Police Conduct  in upholding the legitimacy of the police. </a:t>
            </a:r>
            <a:endParaRPr lang="en-GB" sz="3200" dirty="0"/>
          </a:p>
        </p:txBody>
      </p:sp>
      <p:sp>
        <p:nvSpPr>
          <p:cNvPr id="3" name="Content Placeholder 2">
            <a:extLst>
              <a:ext uri="{FF2B5EF4-FFF2-40B4-BE49-F238E27FC236}">
                <a16:creationId xmlns:a16="http://schemas.microsoft.com/office/drawing/2014/main" id="{84F7452D-A53D-4A35-8F29-26D7EBEE34B5}"/>
              </a:ext>
            </a:extLst>
          </p:cNvPr>
          <p:cNvSpPr>
            <a:spLocks noGrp="1"/>
          </p:cNvSpPr>
          <p:nvPr>
            <p:ph idx="1"/>
          </p:nvPr>
        </p:nvSpPr>
        <p:spPr/>
        <p:txBody>
          <a:bodyPr/>
          <a:lstStyle/>
          <a:p>
            <a:r>
              <a:rPr lang="en-GB" dirty="0">
                <a:hlinkClick r:id="rId2"/>
              </a:rPr>
              <a:t>https://www.tandfonline.com/doi/abs/10.1080/09627250208553382?journalCode=rcjm20</a:t>
            </a:r>
            <a:endParaRPr lang="en-GB" dirty="0"/>
          </a:p>
          <a:p>
            <a:pPr lvl="1"/>
            <a:r>
              <a:rPr lang="en-GB" dirty="0"/>
              <a:t>Smith (2008) - </a:t>
            </a:r>
            <a:r>
              <a:rPr lang="en-GB" b="1" i="0" dirty="0">
                <a:solidFill>
                  <a:srgbClr val="333333"/>
                </a:solidFill>
                <a:effectLst/>
                <a:latin typeface="Droid Serif"/>
              </a:rPr>
              <a:t>The Police Complaints Commission: independent from whom?</a:t>
            </a:r>
            <a:endParaRPr lang="en-GB" dirty="0"/>
          </a:p>
          <a:p>
            <a:endParaRPr lang="en-GB" dirty="0"/>
          </a:p>
        </p:txBody>
      </p:sp>
    </p:spTree>
    <p:extLst>
      <p:ext uri="{BB962C8B-B14F-4D97-AF65-F5344CB8AC3E}">
        <p14:creationId xmlns:p14="http://schemas.microsoft.com/office/powerpoint/2010/main" val="4028740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61EEC-959A-475A-8DC5-E91E4B7CF98E}"/>
              </a:ext>
            </a:extLst>
          </p:cNvPr>
          <p:cNvSpPr>
            <a:spLocks noGrp="1"/>
          </p:cNvSpPr>
          <p:nvPr>
            <p:ph type="title"/>
          </p:nvPr>
        </p:nvSpPr>
        <p:spPr/>
        <p:txBody>
          <a:bodyPr>
            <a:noAutofit/>
          </a:bodyPr>
          <a:lstStyle/>
          <a:p>
            <a:r>
              <a:rPr lang="en-GB" sz="3200" b="1" dirty="0">
                <a:effectLst/>
                <a:latin typeface="Times New Roman" panose="02020603050405020304" pitchFamily="18" charset="0"/>
                <a:ea typeface="Times New Roman" panose="02020603050405020304" pitchFamily="18" charset="0"/>
              </a:rPr>
              <a:t>Review and discuss the effectiveness of the Independent Office for Police Conduct  in upholding the legitimacy of the police. </a:t>
            </a:r>
            <a:endParaRPr lang="en-GB" sz="3200" dirty="0"/>
          </a:p>
        </p:txBody>
      </p:sp>
      <p:sp>
        <p:nvSpPr>
          <p:cNvPr id="3" name="Content Placeholder 2">
            <a:extLst>
              <a:ext uri="{FF2B5EF4-FFF2-40B4-BE49-F238E27FC236}">
                <a16:creationId xmlns:a16="http://schemas.microsoft.com/office/drawing/2014/main" id="{406158B4-6332-4C1E-9A8E-3D4BD0A5C7B2}"/>
              </a:ext>
            </a:extLst>
          </p:cNvPr>
          <p:cNvSpPr>
            <a:spLocks noGrp="1"/>
          </p:cNvSpPr>
          <p:nvPr>
            <p:ph idx="1"/>
          </p:nvPr>
        </p:nvSpPr>
        <p:spPr/>
        <p:txBody>
          <a:bodyPr/>
          <a:lstStyle/>
          <a:p>
            <a:r>
              <a:rPr lang="en-GB" dirty="0"/>
              <a:t>How do we define the “legitimacy of the police”?</a:t>
            </a:r>
          </a:p>
          <a:p>
            <a:r>
              <a:rPr lang="en-GB" dirty="0"/>
              <a:t>How does Police legitimacy get impacted by decision making models, communication with the public.</a:t>
            </a:r>
          </a:p>
          <a:p>
            <a:r>
              <a:rPr lang="en-GB" dirty="0"/>
              <a:t>How are ethical codes and professional standards impacting police legitimacy? Is this what the IOPC are here to deal with?</a:t>
            </a:r>
          </a:p>
        </p:txBody>
      </p:sp>
    </p:spTree>
    <p:extLst>
      <p:ext uri="{BB962C8B-B14F-4D97-AF65-F5344CB8AC3E}">
        <p14:creationId xmlns:p14="http://schemas.microsoft.com/office/powerpoint/2010/main" val="3973743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D363-5E8D-4D69-B433-CDB05CA57056}"/>
              </a:ext>
            </a:extLst>
          </p:cNvPr>
          <p:cNvSpPr>
            <a:spLocks noGrp="1"/>
          </p:cNvSpPr>
          <p:nvPr>
            <p:ph type="title"/>
          </p:nvPr>
        </p:nvSpPr>
        <p:spPr/>
        <p:txBody>
          <a:bodyPr>
            <a:normAutofit/>
          </a:bodyPr>
          <a:lstStyle/>
          <a:p>
            <a:r>
              <a:rPr lang="en-GB" sz="2800" b="1" dirty="0">
                <a:effectLst/>
                <a:latin typeface="Times New Roman" panose="02020603050405020304" pitchFamily="18" charset="0"/>
                <a:ea typeface="Times New Roman" panose="02020603050405020304" pitchFamily="18" charset="0"/>
              </a:rPr>
              <a:t>Evaluate the success and limitations of the Police and Criminal Evidence Act 1984 in preventing Miscarriages of Justice. </a:t>
            </a:r>
            <a:endParaRPr lang="en-GB" sz="6000" dirty="0"/>
          </a:p>
        </p:txBody>
      </p:sp>
      <p:sp>
        <p:nvSpPr>
          <p:cNvPr id="3" name="Content Placeholder 2">
            <a:extLst>
              <a:ext uri="{FF2B5EF4-FFF2-40B4-BE49-F238E27FC236}">
                <a16:creationId xmlns:a16="http://schemas.microsoft.com/office/drawing/2014/main" id="{AD2DB1DC-FAEA-482C-9FCD-240D5D0C9CA6}"/>
              </a:ext>
            </a:extLst>
          </p:cNvPr>
          <p:cNvSpPr>
            <a:spLocks noGrp="1"/>
          </p:cNvSpPr>
          <p:nvPr>
            <p:ph idx="1"/>
          </p:nvPr>
        </p:nvSpPr>
        <p:spPr/>
        <p:txBody>
          <a:bodyPr/>
          <a:lstStyle/>
          <a:p>
            <a:r>
              <a:rPr lang="en-GB" dirty="0">
                <a:hlinkClick r:id="rId2"/>
              </a:rPr>
              <a:t>Police and Criminal Evidence Act 1984 (legislation.gov.uk)</a:t>
            </a:r>
            <a:endParaRPr lang="en-GB" dirty="0"/>
          </a:p>
          <a:p>
            <a:r>
              <a:rPr lang="en-GB" dirty="0">
                <a:hlinkClick r:id="rId3"/>
              </a:rPr>
              <a:t>Police and Criminal Evidence Act 1984 - Wikipedia</a:t>
            </a:r>
            <a:endParaRPr lang="en-GB" dirty="0"/>
          </a:p>
        </p:txBody>
      </p:sp>
    </p:spTree>
    <p:extLst>
      <p:ext uri="{BB962C8B-B14F-4D97-AF65-F5344CB8AC3E}">
        <p14:creationId xmlns:p14="http://schemas.microsoft.com/office/powerpoint/2010/main" val="410416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1AC57-252B-4AF5-904E-77A650B27813}"/>
              </a:ext>
            </a:extLst>
          </p:cNvPr>
          <p:cNvSpPr>
            <a:spLocks noGrp="1"/>
          </p:cNvSpPr>
          <p:nvPr>
            <p:ph type="title"/>
          </p:nvPr>
        </p:nvSpPr>
        <p:spPr/>
        <p:txBody>
          <a:bodyPr>
            <a:noAutofit/>
          </a:bodyPr>
          <a:lstStyle/>
          <a:p>
            <a:r>
              <a:rPr lang="en-GB" sz="3200" b="1" dirty="0">
                <a:effectLst/>
                <a:latin typeface="Times New Roman" panose="02020603050405020304" pitchFamily="18" charset="0"/>
                <a:ea typeface="Times New Roman" panose="02020603050405020304" pitchFamily="18" charset="0"/>
              </a:rPr>
              <a:t>Evaluate the success and limitations of the Police and Criminal Evidence Act 1984 in preventing Miscarriages of Justice. </a:t>
            </a:r>
            <a:endParaRPr lang="en-GB" sz="3200" dirty="0"/>
          </a:p>
        </p:txBody>
      </p:sp>
      <p:sp>
        <p:nvSpPr>
          <p:cNvPr id="3" name="Content Placeholder 2">
            <a:extLst>
              <a:ext uri="{FF2B5EF4-FFF2-40B4-BE49-F238E27FC236}">
                <a16:creationId xmlns:a16="http://schemas.microsoft.com/office/drawing/2014/main" id="{8708CCE4-C562-475D-9A2B-68406FFDD4B8}"/>
              </a:ext>
            </a:extLst>
          </p:cNvPr>
          <p:cNvSpPr>
            <a:spLocks noGrp="1"/>
          </p:cNvSpPr>
          <p:nvPr>
            <p:ph idx="1"/>
          </p:nvPr>
        </p:nvSpPr>
        <p:spPr/>
        <p:txBody>
          <a:bodyPr/>
          <a:lstStyle/>
          <a:p>
            <a:r>
              <a:rPr lang="en-GB" b="1" i="0" dirty="0">
                <a:solidFill>
                  <a:srgbClr val="2A2A2A"/>
                </a:solidFill>
                <a:effectLst/>
                <a:latin typeface="Merriweather" panose="020B0604020202020204" pitchFamily="2" charset="0"/>
              </a:rPr>
              <a:t>THE DETENTION OF SUSPECTS IN POLICE CUSTODY: The Impact of the Police and Criminal Evidence Act 1984</a:t>
            </a:r>
            <a:endParaRPr lang="en-GB" dirty="0">
              <a:hlinkClick r:id="rId2"/>
            </a:endParaRPr>
          </a:p>
          <a:p>
            <a:r>
              <a:rPr lang="en-GB" dirty="0">
                <a:hlinkClick r:id="rId2"/>
              </a:rPr>
              <a:t>https://academic.oup.com/bjc/article/31/4/347/498642?login=true</a:t>
            </a:r>
            <a:endParaRPr lang="en-GB" dirty="0"/>
          </a:p>
          <a:p>
            <a:r>
              <a:rPr lang="en-GB" dirty="0"/>
              <a:t>Computer Evidence in Criminal Proceedings: Farewell to the Ill-Fated s.69 of the Police and Criminal Evidence Act 1984 (sagepub.com)</a:t>
            </a:r>
          </a:p>
          <a:p>
            <a:r>
              <a:rPr lang="en-GB" dirty="0"/>
              <a:t>https://journals.sagepub.com/doi/pdf/10.1177/136571270100500302</a:t>
            </a:r>
          </a:p>
        </p:txBody>
      </p:sp>
    </p:spTree>
    <p:extLst>
      <p:ext uri="{BB962C8B-B14F-4D97-AF65-F5344CB8AC3E}">
        <p14:creationId xmlns:p14="http://schemas.microsoft.com/office/powerpoint/2010/main" val="2116535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14E76-CEFA-4D02-9984-CC4379A58A83}"/>
              </a:ext>
            </a:extLst>
          </p:cNvPr>
          <p:cNvSpPr>
            <a:spLocks noGrp="1"/>
          </p:cNvSpPr>
          <p:nvPr>
            <p:ph type="title"/>
          </p:nvPr>
        </p:nvSpPr>
        <p:spPr/>
        <p:txBody>
          <a:bodyPr>
            <a:noAutofit/>
          </a:bodyPr>
          <a:lstStyle/>
          <a:p>
            <a:r>
              <a:rPr lang="en-GB" sz="3200" b="1" dirty="0">
                <a:effectLst/>
                <a:latin typeface="Times New Roman" panose="02020603050405020304" pitchFamily="18" charset="0"/>
                <a:ea typeface="Times New Roman" panose="02020603050405020304" pitchFamily="18" charset="0"/>
              </a:rPr>
              <a:t>Evaluate the success and limitations of the Police and Criminal Evidence Act 1984 in preventing Miscarriages of Justice. </a:t>
            </a:r>
            <a:endParaRPr lang="en-GB" sz="3200" dirty="0"/>
          </a:p>
        </p:txBody>
      </p:sp>
      <p:sp>
        <p:nvSpPr>
          <p:cNvPr id="3" name="Content Placeholder 2">
            <a:extLst>
              <a:ext uri="{FF2B5EF4-FFF2-40B4-BE49-F238E27FC236}">
                <a16:creationId xmlns:a16="http://schemas.microsoft.com/office/drawing/2014/main" id="{14B418C7-F3C6-4CE2-BD64-FC897695843F}"/>
              </a:ext>
            </a:extLst>
          </p:cNvPr>
          <p:cNvSpPr>
            <a:spLocks noGrp="1"/>
          </p:cNvSpPr>
          <p:nvPr>
            <p:ph idx="1"/>
          </p:nvPr>
        </p:nvSpPr>
        <p:spPr/>
        <p:txBody>
          <a:bodyPr/>
          <a:lstStyle/>
          <a:p>
            <a:r>
              <a:rPr lang="en-GB" dirty="0"/>
              <a:t>What are the key points of the PACE act?</a:t>
            </a:r>
          </a:p>
          <a:p>
            <a:r>
              <a:rPr lang="en-GB" dirty="0"/>
              <a:t>How do miscarriages of justice occur?</a:t>
            </a:r>
          </a:p>
          <a:p>
            <a:r>
              <a:rPr lang="en-GB" dirty="0"/>
              <a:t>How might the key points of PACE (search and seizure, changes with evidence, expanded police powers) impact miscarriages of justice?</a:t>
            </a:r>
          </a:p>
        </p:txBody>
      </p:sp>
    </p:spTree>
    <p:extLst>
      <p:ext uri="{BB962C8B-B14F-4D97-AF65-F5344CB8AC3E}">
        <p14:creationId xmlns:p14="http://schemas.microsoft.com/office/powerpoint/2010/main" val="469546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FFC13-E28F-4774-880C-BA37778ECE7A}"/>
              </a:ext>
            </a:extLst>
          </p:cNvPr>
          <p:cNvSpPr>
            <a:spLocks noGrp="1"/>
          </p:cNvSpPr>
          <p:nvPr>
            <p:ph type="title"/>
          </p:nvPr>
        </p:nvSpPr>
        <p:spPr/>
        <p:txBody>
          <a:bodyPr>
            <a:normAutofit/>
          </a:bodyPr>
          <a:lstStyle/>
          <a:p>
            <a:r>
              <a:rPr lang="en-GB" sz="2800" b="1" dirty="0">
                <a:effectLst/>
                <a:latin typeface="Times New Roman" panose="02020603050405020304" pitchFamily="18" charset="0"/>
                <a:ea typeface="Times New Roman" panose="02020603050405020304" pitchFamily="18" charset="0"/>
              </a:rPr>
              <a:t>Provide an analysis of the impact of Police and Crime Commissioners in enhancing public confidence in the police. </a:t>
            </a:r>
            <a:endParaRPr lang="en-GB" sz="6000" dirty="0"/>
          </a:p>
        </p:txBody>
      </p:sp>
      <p:sp>
        <p:nvSpPr>
          <p:cNvPr id="3" name="Content Placeholder 2">
            <a:extLst>
              <a:ext uri="{FF2B5EF4-FFF2-40B4-BE49-F238E27FC236}">
                <a16:creationId xmlns:a16="http://schemas.microsoft.com/office/drawing/2014/main" id="{BB28D580-E89B-4592-964E-C6EA28DB95D3}"/>
              </a:ext>
            </a:extLst>
          </p:cNvPr>
          <p:cNvSpPr>
            <a:spLocks noGrp="1"/>
          </p:cNvSpPr>
          <p:nvPr>
            <p:ph idx="1"/>
          </p:nvPr>
        </p:nvSpPr>
        <p:spPr/>
        <p:txBody>
          <a:bodyPr/>
          <a:lstStyle/>
          <a:p>
            <a:r>
              <a:rPr lang="en-GB" dirty="0">
                <a:hlinkClick r:id="rId2"/>
              </a:rPr>
              <a:t>Police and crime commissioner – Wikipedia</a:t>
            </a:r>
            <a:endParaRPr lang="en-GB" dirty="0"/>
          </a:p>
          <a:p>
            <a:r>
              <a:rPr lang="en-GB" dirty="0">
                <a:hlinkClick r:id="rId3"/>
              </a:rPr>
              <a:t>Police and crime commissioners - GOV.UK (www.gov.uk)</a:t>
            </a:r>
            <a:endParaRPr lang="en-GB" dirty="0"/>
          </a:p>
          <a:p>
            <a:r>
              <a:rPr lang="en-GB" dirty="0">
                <a:hlinkClick r:id="rId4"/>
              </a:rPr>
              <a:t>Role of the PCC (apccs.police.uk)</a:t>
            </a:r>
            <a:endParaRPr lang="en-GB" dirty="0"/>
          </a:p>
        </p:txBody>
      </p:sp>
    </p:spTree>
    <p:extLst>
      <p:ext uri="{BB962C8B-B14F-4D97-AF65-F5344CB8AC3E}">
        <p14:creationId xmlns:p14="http://schemas.microsoft.com/office/powerpoint/2010/main" val="1259283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9734-0D17-4B72-9271-A6DA19096F7A}"/>
              </a:ext>
            </a:extLst>
          </p:cNvPr>
          <p:cNvSpPr>
            <a:spLocks noGrp="1"/>
          </p:cNvSpPr>
          <p:nvPr>
            <p:ph type="title"/>
          </p:nvPr>
        </p:nvSpPr>
        <p:spPr/>
        <p:txBody>
          <a:bodyPr>
            <a:noAutofit/>
          </a:bodyPr>
          <a:lstStyle/>
          <a:p>
            <a:r>
              <a:rPr lang="en-GB" sz="3200" b="1" dirty="0">
                <a:effectLst/>
                <a:latin typeface="Times New Roman" panose="02020603050405020304" pitchFamily="18" charset="0"/>
                <a:ea typeface="Times New Roman" panose="02020603050405020304" pitchFamily="18" charset="0"/>
              </a:rPr>
              <a:t>Provide an analysis of the impact of Police and Crime Commissioners in enhancing public confidence in the police. </a:t>
            </a:r>
            <a:endParaRPr lang="en-GB" sz="3200" dirty="0"/>
          </a:p>
        </p:txBody>
      </p:sp>
      <p:sp>
        <p:nvSpPr>
          <p:cNvPr id="3" name="Content Placeholder 2">
            <a:extLst>
              <a:ext uri="{FF2B5EF4-FFF2-40B4-BE49-F238E27FC236}">
                <a16:creationId xmlns:a16="http://schemas.microsoft.com/office/drawing/2014/main" id="{00DF8B1A-6442-4043-B235-0E5A308EFC1D}"/>
              </a:ext>
            </a:extLst>
          </p:cNvPr>
          <p:cNvSpPr>
            <a:spLocks noGrp="1"/>
          </p:cNvSpPr>
          <p:nvPr>
            <p:ph idx="1"/>
          </p:nvPr>
        </p:nvSpPr>
        <p:spPr/>
        <p:txBody>
          <a:bodyPr>
            <a:normAutofit fontScale="85000" lnSpcReduction="20000"/>
          </a:bodyPr>
          <a:lstStyle/>
          <a:p>
            <a:r>
              <a:rPr lang="en-GB" b="1" i="0" dirty="0">
                <a:solidFill>
                  <a:srgbClr val="2A2A2A"/>
                </a:solidFill>
                <a:effectLst/>
                <a:latin typeface="Merriweather" panose="00000500000000000000" pitchFamily="2" charset="0"/>
              </a:rPr>
              <a:t>The New Politics of the Police: Police and Crime Commissioners and the ‘Operational Independence’ of the Police</a:t>
            </a:r>
            <a:endParaRPr lang="en-GB" dirty="0"/>
          </a:p>
          <a:p>
            <a:r>
              <a:rPr lang="en-GB" dirty="0">
                <a:hlinkClick r:id="rId2"/>
              </a:rPr>
              <a:t>https://academic.oup.com/policing/article/7/3/239/1525860?login=true</a:t>
            </a:r>
            <a:endParaRPr lang="en-GB" dirty="0"/>
          </a:p>
          <a:p>
            <a:r>
              <a:rPr lang="en-GB" b="1" i="0" dirty="0">
                <a:solidFill>
                  <a:srgbClr val="333333"/>
                </a:solidFill>
                <a:effectLst/>
                <a:latin typeface="noto sans" panose="020B0502040204020203" pitchFamily="34" charset="0"/>
              </a:rPr>
              <a:t>How is Institutional Formation Gendered, and Does it Make a Difference? A New Conceptual Framework and a Case Study of Police and Crime Commissioners in England and Wales</a:t>
            </a:r>
          </a:p>
          <a:p>
            <a:r>
              <a:rPr lang="en-GB" dirty="0">
                <a:hlinkClick r:id="rId3"/>
              </a:rPr>
              <a:t>How is Institutional Formation Gendered, and Does it Make a Difference? A New Conceptual Framework and a Case Study of Police and Crime Commissioners in England and Wales | Politics &amp; Gender | Cambridge Core</a:t>
            </a:r>
            <a:endParaRPr lang="en-GB" dirty="0"/>
          </a:p>
          <a:p>
            <a:r>
              <a:rPr lang="en-GB" b="0" i="0" dirty="0">
                <a:effectLst/>
                <a:latin typeface="Open Sans" panose="020B0606030504020204" pitchFamily="34" charset="0"/>
              </a:rPr>
              <a:t>From Police Authorities to Police and Crime Commissioners: Might policing become more publicly accountable?</a:t>
            </a:r>
          </a:p>
          <a:p>
            <a:r>
              <a:rPr lang="en-GB" dirty="0"/>
              <a:t>https://www.emerald.com/insight/content/doi/10.1108/20470891211275911/full/html?fullSc=1</a:t>
            </a:r>
          </a:p>
        </p:txBody>
      </p:sp>
    </p:spTree>
    <p:extLst>
      <p:ext uri="{BB962C8B-B14F-4D97-AF65-F5344CB8AC3E}">
        <p14:creationId xmlns:p14="http://schemas.microsoft.com/office/powerpoint/2010/main" val="1474842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76D8-431C-4D34-B1F3-E2FBF9AA198C}"/>
              </a:ext>
            </a:extLst>
          </p:cNvPr>
          <p:cNvSpPr>
            <a:spLocks noGrp="1"/>
          </p:cNvSpPr>
          <p:nvPr>
            <p:ph type="title"/>
          </p:nvPr>
        </p:nvSpPr>
        <p:spPr/>
        <p:txBody>
          <a:bodyPr>
            <a:noAutofit/>
          </a:bodyPr>
          <a:lstStyle/>
          <a:p>
            <a:r>
              <a:rPr lang="en-GB" sz="2800" b="1" dirty="0">
                <a:effectLst/>
                <a:latin typeface="Times New Roman" panose="02020603050405020304" pitchFamily="18" charset="0"/>
                <a:ea typeface="Times New Roman" panose="02020603050405020304" pitchFamily="18" charset="0"/>
              </a:rPr>
              <a:t>Provide an analysis of the impact of Police and Crime Commissioners in enhancing public confidence in the police. </a:t>
            </a:r>
            <a:endParaRPr lang="en-GB" sz="2800" dirty="0"/>
          </a:p>
        </p:txBody>
      </p:sp>
      <p:sp>
        <p:nvSpPr>
          <p:cNvPr id="3" name="Content Placeholder 2">
            <a:extLst>
              <a:ext uri="{FF2B5EF4-FFF2-40B4-BE49-F238E27FC236}">
                <a16:creationId xmlns:a16="http://schemas.microsoft.com/office/drawing/2014/main" id="{DC7B1A25-3B7E-4698-BE76-87D3757CEBB9}"/>
              </a:ext>
            </a:extLst>
          </p:cNvPr>
          <p:cNvSpPr>
            <a:spLocks noGrp="1"/>
          </p:cNvSpPr>
          <p:nvPr>
            <p:ph idx="1"/>
          </p:nvPr>
        </p:nvSpPr>
        <p:spPr/>
        <p:txBody>
          <a:bodyPr/>
          <a:lstStyle/>
          <a:p>
            <a:r>
              <a:rPr lang="en-GB" dirty="0"/>
              <a:t>Who are police and crime commissioners, what do they do?</a:t>
            </a:r>
          </a:p>
          <a:p>
            <a:r>
              <a:rPr lang="en-GB" dirty="0"/>
              <a:t>How do we understand public confidence in the police?</a:t>
            </a:r>
          </a:p>
          <a:p>
            <a:r>
              <a:rPr lang="en-GB" dirty="0"/>
              <a:t>What effects public confidence in the police? (ethics codes, accountability, communication, transparency, decision models)</a:t>
            </a:r>
          </a:p>
          <a:p>
            <a:r>
              <a:rPr lang="en-GB" dirty="0"/>
              <a:t>How do the PCC’s work as </a:t>
            </a:r>
            <a:r>
              <a:rPr lang="en-GB" dirty="0" err="1"/>
              <a:t>liasons</a:t>
            </a:r>
            <a:r>
              <a:rPr lang="en-GB" dirty="0"/>
              <a:t> between the public and police and how/why is it important/useful/limited?</a:t>
            </a:r>
          </a:p>
        </p:txBody>
      </p:sp>
    </p:spTree>
    <p:extLst>
      <p:ext uri="{BB962C8B-B14F-4D97-AF65-F5344CB8AC3E}">
        <p14:creationId xmlns:p14="http://schemas.microsoft.com/office/powerpoint/2010/main" val="6943771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727</Words>
  <Application>Microsoft Office PowerPoint</Application>
  <PresentationFormat>Widescreen</PresentationFormat>
  <Paragraphs>43</Paragraphs>
  <Slides>10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Calibri Light</vt:lpstr>
      <vt:lpstr>Liberation-regular</vt:lpstr>
      <vt:lpstr>Times New Roman</vt:lpstr>
      <vt:lpstr>Arial</vt:lpstr>
      <vt:lpstr>Merriweather</vt:lpstr>
      <vt:lpstr>Open Sans</vt:lpstr>
      <vt:lpstr>Calibri</vt:lpstr>
      <vt:lpstr>noto sans</vt:lpstr>
      <vt:lpstr>Droid Serif</vt:lpstr>
      <vt:lpstr>Office Theme</vt:lpstr>
      <vt:lpstr>Policing The Public </vt:lpstr>
      <vt:lpstr>Review and discuss the effectiveness of the Independent Office for Police Conduct  in upholding the legitimacy of the police. </vt:lpstr>
      <vt:lpstr>Review and discuss the effectiveness of the Independent Office for Police Conduct  in upholding the legitimacy of the police. </vt:lpstr>
      <vt:lpstr>Review and discuss the effectiveness of the Independent Office for Police Conduct  in upholding the legitimacy of the police. </vt:lpstr>
      <vt:lpstr>Evaluate the success and limitations of the Police and Criminal Evidence Act 1984 in preventing Miscarriages of Justice. </vt:lpstr>
      <vt:lpstr>Evaluate the success and limitations of the Police and Criminal Evidence Act 1984 in preventing Miscarriages of Justice. </vt:lpstr>
      <vt:lpstr>Evaluate the success and limitations of the Police and Criminal Evidence Act 1984 in preventing Miscarriages of Justice. </vt:lpstr>
      <vt:lpstr>Provide an analysis of the impact of Police and Crime Commissioners in enhancing public confidence in the police. </vt:lpstr>
      <vt:lpstr>Provide an analysis of the impact of Police and Crime Commissioners in enhancing public confidence in the police. </vt:lpstr>
      <vt:lpstr>Provide an analysis of the impact of Police and Crime Commissioners in enhancing public confidence in the police.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Public </dc:title>
  <dc:creator>Luke Roach</dc:creator>
  <cp:lastModifiedBy>Luke Roach</cp:lastModifiedBy>
  <cp:revision>2</cp:revision>
  <dcterms:created xsi:type="dcterms:W3CDTF">2022-02-25T11:32:24Z</dcterms:created>
  <dcterms:modified xsi:type="dcterms:W3CDTF">2022-02-25T15:25:42Z</dcterms:modified>
</cp:coreProperties>
</file>