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Antic Slab" panose="020B0604020202020204" charset="0"/>
      <p:regular r:id="rId13"/>
    </p:embeddedFont>
    <p:embeddedFont>
      <p:font typeface="Cambria" panose="02040503050406030204" pitchFamily="18"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8" roundtripDataSignature="AMtx7miA6sYNLbKVkFYjr6ZXcLY9lfPgL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940" y="36"/>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customschemas.google.com/relationships/presentationmetadata" Target="meta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b="1">
                <a:solidFill>
                  <a:schemeClr val="dk1"/>
                </a:solidFill>
              </a:rPr>
              <a:t>Introduction </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Child development is an important fundamental within the practice of early years for delivering effective support that enhances emotional, cognitive, social, and physical well-being (Seaman and Giles, 2021). The report will focus on Amira, who is a 3 year old child, joined recently within the nursery and highlight signs for anxiety from the separation of her carer, least communication and issues in managing the approach of group play. For exploring the various needs and delivering support, the report will implement </a:t>
            </a:r>
            <a:r>
              <a:rPr lang="en-GB" b="1" i="1">
                <a:solidFill>
                  <a:schemeClr val="dk1"/>
                </a:solidFill>
              </a:rPr>
              <a:t>Bowlby's Attachment Theory</a:t>
            </a:r>
            <a:r>
              <a:rPr lang="en-GB">
                <a:solidFill>
                  <a:schemeClr val="dk1"/>
                </a:solidFill>
              </a:rPr>
              <a:t> that highlights how the approach of early relationships within the caregiver and children foster development and emotional security. It will outline Amira theory, the concept and relevance within early childhood. The study will also implement the theory towards the situation of Amira, highlighting a practical strategy for enhancing well-being, considering the environmental and biological influence, and evaluate the approach of theory within the early years.</a:t>
            </a:r>
            <a:endParaRPr sz="1200" b="1">
              <a:solidFill>
                <a:schemeClr val="dk1"/>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3985c1dfced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4" name="Google Shape;64;g3985c1dfced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b="1">
                <a:solidFill>
                  <a:schemeClr val="dk1"/>
                </a:solidFill>
              </a:rPr>
              <a:t>Psychological theory of development relevant to early childhood </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Bowlby's Attachment Theory is a core psychological theory that highlights the emotional bonds developed within the child along with the primary caregiver (Robledo </a:t>
            </a:r>
            <a:r>
              <a:rPr lang="en-GB" i="1">
                <a:solidFill>
                  <a:schemeClr val="dk1"/>
                </a:solidFill>
              </a:rPr>
              <a:t>et al.,</a:t>
            </a:r>
            <a:r>
              <a:rPr lang="en-GB">
                <a:solidFill>
                  <a:schemeClr val="dk1"/>
                </a:solidFill>
              </a:rPr>
              <a:t> 2022). It proposes that the children are performed biologically to develop attachment as a mechanism for survival, fostering protection, and the security of emotion. By consistency along with the sensitive caregiving, children acquire a secure attachment, enhanced trust, confidence along with social competence. The theory is relevant towards early childhood as it focuses on analyzing how the early approaches of relationships foster emotional regulations, cognitive development and social interaction within life, fostering the overall wellbeing of childhood.</a:t>
            </a:r>
            <a:endParaRPr sz="1200" b="1">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8f1c9b6fbd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1" name="Google Shape;71;g38f1c9b6fbd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b="1">
                <a:solidFill>
                  <a:schemeClr val="dk1"/>
                </a:solidFill>
              </a:rPr>
              <a:t>Evaluation of Theory </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Bowlby's Attachment Theory explains that the children usually born with the approach of an inmate need to develop a close bond of emotion within the primary caregivers for fostering survival along with safety (Gobena</a:t>
            </a:r>
            <a:r>
              <a:rPr lang="en-GB" i="1">
                <a:solidFill>
                  <a:schemeClr val="dk1"/>
                </a:solidFill>
              </a:rPr>
              <a:t> et al.</a:t>
            </a:r>
            <a:r>
              <a:rPr lang="en-GB">
                <a:solidFill>
                  <a:schemeClr val="dk1"/>
                </a:solidFill>
              </a:rPr>
              <a:t>, 2024). The concept comprises a secure base in which trusted caregivers deliver comfort along with the confidence for the approach of explorations along with an internal model of work that drives how the children highlight relationships on the basis of the early experience. The responsiveness along with the consistent caregiving develop secure attachment and foster confidence and trust. The theory is relevant within the development of early years as the approach of secure attachment provides support towards the emotional regulation, social skills, well-being and the development of language.</a:t>
            </a:r>
            <a:endParaRPr sz="1200" b="1">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985c1dfced_0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8" name="Google Shape;78;g3985c1dfced_0_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b="1">
                <a:solidFill>
                  <a:schemeClr val="dk1"/>
                </a:solidFill>
              </a:rPr>
              <a:t>Application of theory to Amira’s situation</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Implementing Bowlby's Attachment Theory  within the situation of Amira helps in analysing a development along with the behavioral needs. Amira highlighted anxiety by the separation within the caregiver resulted in least communication and difficulty in effectively engaging within the group play. Such fundamentals highlight that she is facing issues in developing new attachments within the nursery. According to the theory, the separation from the caregiver can create distress till a child fosters trust within the new adult. The anxiety highlights that she has an effective bond within the parents but lacks in developing confidence within the new landscape or environment (Yossa, 2024). The limited speech along with the social withdrawal highlight insecurity and discomfort on emotions. Developing an effective secure base by the consistent interaction of responsiveness within the various participation can allow Amira to foster safe confidence, regulation of the emotions and enhancement of social engagement. By resolving her emotion, cognitive development along with the language are likely to foster positively.</a:t>
            </a:r>
            <a:endParaRPr sz="1200" b="1">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5" name="Google Shape;8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b="1">
                <a:solidFill>
                  <a:schemeClr val="dk1"/>
                </a:solidFill>
              </a:rPr>
              <a:t>Practical strategies and interventions</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On the basis of Bowlby's Attachment Theory, various practical strategies can deliver support towards the development of Amira within the nursery. The initiative of </a:t>
            </a:r>
            <a:r>
              <a:rPr lang="en-GB" b="1" i="1">
                <a:solidFill>
                  <a:schemeClr val="dk1"/>
                </a:solidFill>
              </a:rPr>
              <a:t>key person approach</a:t>
            </a:r>
            <a:r>
              <a:rPr lang="en-GB">
                <a:solidFill>
                  <a:schemeClr val="dk1"/>
                </a:solidFill>
              </a:rPr>
              <a:t> has to be implemented for providing aid towards Amira in developing trust, securing relationships within adults that provide comfort towards the emotions and the stability (Henning, 2025). In addition, gradual setting in approach can provide support and resolve anxiety by delivering short, aided separation from carers. Effectively maintaining a </a:t>
            </a:r>
            <a:r>
              <a:rPr lang="en-GB" b="1" i="1">
                <a:solidFill>
                  <a:schemeClr val="dk1"/>
                </a:solidFill>
              </a:rPr>
              <a:t>consistent routine </a:t>
            </a:r>
            <a:r>
              <a:rPr lang="en-GB">
                <a:solidFill>
                  <a:schemeClr val="dk1"/>
                </a:solidFill>
              </a:rPr>
              <a:t>will provide Amira with a sense of predictability and safety (Peters, 2025). Participation has to focus on utilising the approach of emotional responsive communication, effectively acknowledging the feelings along with reassuring by primary care giver will probably be taken. Effectively engaging Amira within the </a:t>
            </a:r>
            <a:r>
              <a:rPr lang="en-GB" b="1" i="1">
                <a:solidFill>
                  <a:schemeClr val="dk1"/>
                </a:solidFill>
              </a:rPr>
              <a:t>play of one-to-one</a:t>
            </a:r>
            <a:r>
              <a:rPr lang="en-GB">
                <a:solidFill>
                  <a:schemeClr val="dk1"/>
                </a:solidFill>
              </a:rPr>
              <a:t> within a person before effectively introducing the activities of a small group will help in enhancing confidence, foster social interaction. By collaborating with the parents, fostering consistency within the nursery and home, enhancing secure attachment, and providing support towards the social, cognitive and emotional development of Amira.</a:t>
            </a:r>
            <a:endParaRPr sz="1200" b="1">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985c1dfced_0_1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2" name="Google Shape;92;g3985c1dfced_0_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b="1">
                <a:solidFill>
                  <a:schemeClr val="dk1"/>
                </a:solidFill>
              </a:rPr>
              <a:t>Biological and environmental influences </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The environmental nurture and biological nature fundamentals act as an important role in driving the psychological development of Amira biologically (Samira </a:t>
            </a:r>
            <a:r>
              <a:rPr lang="en-GB" i="1">
                <a:solidFill>
                  <a:schemeClr val="dk1"/>
                </a:solidFill>
              </a:rPr>
              <a:t>et al., </a:t>
            </a:r>
            <a:r>
              <a:rPr lang="en-GB">
                <a:solidFill>
                  <a:schemeClr val="dk1"/>
                </a:solidFill>
              </a:rPr>
              <a:t>2024). The children are usually born with an inmate drive to develop attachment which comprises survival mechanisms as highlighted within the theory. The anxiety of Amira by the separation from the caregiver highlights the approach towards natural instinct in staying closed towards the safety and the trusted figure. Furthermore, the emotions along with the social growth is driven by the environmental fundamentals which comprises quality for care and experience in nursery. A consistent, responsive, and nurturing environment can foster confidence and emotional security. The inconsistency along with the unresponsive care can increase anxiety and also impact development. Furthermore, the progress of Amira relies on the predisposition of biology for seeking attachments along with the supportive relationship delivered within the nursery which fosters emotional regulations, healthy interaction and resilience.</a:t>
            </a:r>
            <a:endParaRPr sz="1200" b="1">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8f1c9b6fbd_0_1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9" name="Google Shape;99;g38f1c9b6fbd_0_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b="1">
                <a:solidFill>
                  <a:schemeClr val="dk1"/>
                </a:solidFill>
              </a:rPr>
              <a:t>Usefulness and limitations of the theory</a:t>
            </a:r>
            <a:endParaRPr b="1">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Bowlby's Attachment Theory is relevant within the early years for care as it allows participants to effectively understand the emotional needs along with the importance of an effective relationship for the healthy development (Jarvis, 2022). It delivers support towards the strategy such as key questions along with responsive caring for developing confidence and the trust. Furthermore, the theory possesses various limitations as it mainly focuses on the mothers. In addition, child bonds and the role of caregivers are underestimated. Similarly, it is also biased culturally as the pattern of attachment differs within the societies. Apart from the limitations, it acts as a valuable framework for enhancing the well-being of children.</a:t>
            </a:r>
            <a:endParaRPr sz="1200" b="1">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6" name="Google Shape;10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Bowlby's Attachment Theory delivers valuable insights in effectively understanding the emotions along with the social development of Amira in nursery. The anxiety along with less interaction highlight the approach for secure attachments and resilience of emotion. By the consistent caregiving along with the supportive routine, she can foster confidence and trust. The theory possesses various limitations which comprise cultural bias and least outlines on the child bond. However, it acts as an important fundamental for enhancing the resilience, well-being and security of a child.</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 name="Google Shape;113;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Gobena, E.B., Hean, S., Heaslip, V. and Studsrød, I., (2024). Bridging Bonds: Nurturing Mother-Child Connections Through Incarceration and Beyond. In </a:t>
            </a:r>
            <a:r>
              <a:rPr lang="en-GB" i="1">
                <a:solidFill>
                  <a:schemeClr val="dk1"/>
                </a:solidFill>
              </a:rPr>
              <a:t>Rebuilding Family Relations for Children and Youth Separated from Family</a:t>
            </a:r>
            <a:r>
              <a:rPr lang="en-GB">
                <a:solidFill>
                  <a:schemeClr val="dk1"/>
                </a:solidFill>
              </a:rPr>
              <a:t> (pp. 345-373). Cham: Springer Nature Switzerland.</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Henning, W.A., (2025). </a:t>
            </a:r>
            <a:r>
              <a:rPr lang="en-GB" i="1">
                <a:solidFill>
                  <a:schemeClr val="dk1"/>
                </a:solidFill>
              </a:rPr>
              <a:t>Attachment Made Simple: A Practical Handbook for Kids and Parents to Build Trust, Emotional Resilience, and Connection</a:t>
            </a:r>
            <a:r>
              <a:rPr lang="en-GB">
                <a:solidFill>
                  <a:schemeClr val="dk1"/>
                </a:solidFill>
              </a:rPr>
              <a:t>. Winifred Audrey Henning.</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Jarvis, P., (2022). Attachment theory, cortisol and care for the under-threes in the twenty-first century: constructing evidence-informed policy. </a:t>
            </a:r>
            <a:r>
              <a:rPr lang="en-GB" i="1">
                <a:solidFill>
                  <a:schemeClr val="dk1"/>
                </a:solidFill>
              </a:rPr>
              <a:t>Early Years</a:t>
            </a:r>
            <a:r>
              <a:rPr lang="en-GB">
                <a:solidFill>
                  <a:schemeClr val="dk1"/>
                </a:solidFill>
              </a:rPr>
              <a:t>, </a:t>
            </a:r>
            <a:r>
              <a:rPr lang="en-GB" i="1">
                <a:solidFill>
                  <a:schemeClr val="dk1"/>
                </a:solidFill>
              </a:rPr>
              <a:t>42</a:t>
            </a:r>
            <a:r>
              <a:rPr lang="en-GB">
                <a:solidFill>
                  <a:schemeClr val="dk1"/>
                </a:solidFill>
              </a:rPr>
              <a:t>(4-5), pp.450-464.</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Peters, B., (2025). The Power of Predictability: Examining the Impact of Structured Routines on Behavior and Attentiveness in Early Childhood Education.</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Robledo, J.P., Cross, I., Boada-Bayona, L. and Demogeot, N., (2022). Back to basics: A re-evaluation of the relevance of imprinting in the genesis of Bowlby’s attachment theory. </a:t>
            </a:r>
            <a:r>
              <a:rPr lang="en-GB" i="1">
                <a:solidFill>
                  <a:schemeClr val="dk1"/>
                </a:solidFill>
              </a:rPr>
              <a:t>Frontiers in Psychology</a:t>
            </a:r>
            <a:r>
              <a:rPr lang="en-GB">
                <a:solidFill>
                  <a:schemeClr val="dk1"/>
                </a:solidFill>
              </a:rPr>
              <a:t>, </a:t>
            </a:r>
            <a:r>
              <a:rPr lang="en-GB" i="1">
                <a:solidFill>
                  <a:schemeClr val="dk1"/>
                </a:solidFill>
              </a:rPr>
              <a:t>13</a:t>
            </a:r>
            <a:r>
              <a:rPr lang="en-GB">
                <a:solidFill>
                  <a:schemeClr val="dk1"/>
                </a:solidFill>
              </a:rPr>
              <a:t>, p.1033746.</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Samira, S., Ramadhani, Y.A., Nurhalisa, S., Komrat, H.K., Kasim, A.R.T. and Saodi, S., (2024). Biological Factors in Language Development Early Childhood. </a:t>
            </a:r>
            <a:r>
              <a:rPr lang="en-GB" i="1">
                <a:solidFill>
                  <a:schemeClr val="dk1"/>
                </a:solidFill>
              </a:rPr>
              <a:t>Available at SSRN 5035255</a:t>
            </a:r>
            <a:r>
              <a:rPr lang="en-GB">
                <a:solidFill>
                  <a:schemeClr val="dk1"/>
                </a:solidFill>
              </a:rPr>
              <a:t>.</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Seaman, H. and Giles, P., (2021). Supporting children’s social and emotional well-being in the early years: an exploration of practitioners’ perceptions. </a:t>
            </a:r>
            <a:r>
              <a:rPr lang="en-GB" i="1">
                <a:solidFill>
                  <a:schemeClr val="dk1"/>
                </a:solidFill>
              </a:rPr>
              <a:t>Early Child Development and Care</a:t>
            </a:r>
            <a:r>
              <a:rPr lang="en-GB">
                <a:solidFill>
                  <a:schemeClr val="dk1"/>
                </a:solidFill>
              </a:rPr>
              <a:t>, </a:t>
            </a:r>
            <a:r>
              <a:rPr lang="en-GB" i="1">
                <a:solidFill>
                  <a:schemeClr val="dk1"/>
                </a:solidFill>
              </a:rPr>
              <a:t>191</a:t>
            </a:r>
            <a:r>
              <a:rPr lang="en-GB">
                <a:solidFill>
                  <a:schemeClr val="dk1"/>
                </a:solidFill>
              </a:rPr>
              <a:t>(6), pp.861-875.</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r>
              <a:rPr lang="en-GB">
                <a:solidFill>
                  <a:schemeClr val="dk1"/>
                </a:solidFill>
              </a:rPr>
              <a:t>Yossa, N., (2024). Exploring Neighborhood Bonds and Built-Environment on Parents’ Perceived Safety. </a:t>
            </a:r>
            <a:r>
              <a:rPr lang="en-GB" i="1">
                <a:solidFill>
                  <a:schemeClr val="dk1"/>
                </a:solidFill>
              </a:rPr>
              <a:t>Eduvest-Journal of Universal Studies</a:t>
            </a:r>
            <a:r>
              <a:rPr lang="en-GB">
                <a:solidFill>
                  <a:schemeClr val="dk1"/>
                </a:solidFill>
              </a:rPr>
              <a:t>, </a:t>
            </a:r>
            <a:r>
              <a:rPr lang="en-GB" i="1">
                <a:solidFill>
                  <a:schemeClr val="dk1"/>
                </a:solidFill>
              </a:rPr>
              <a:t>4</a:t>
            </a:r>
            <a:r>
              <a:rPr lang="en-GB">
                <a:solidFill>
                  <a:schemeClr val="dk1"/>
                </a:solidFill>
              </a:rPr>
              <a:t>(7), pp.6310-6320.</a:t>
            </a:r>
            <a:endParaRPr>
              <a:solidFill>
                <a:schemeClr val="dk1"/>
              </a:solidFill>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9"/>
        <p:cNvGrpSpPr/>
        <p:nvPr/>
      </p:nvGrpSpPr>
      <p:grpSpPr>
        <a:xfrm>
          <a:off x="0" y="0"/>
          <a:ext cx="0" cy="0"/>
          <a:chOff x="0" y="0"/>
          <a:chExt cx="0" cy="0"/>
        </a:xfrm>
      </p:grpSpPr>
      <p:sp>
        <p:nvSpPr>
          <p:cNvPr id="10" name="Google Shape;10;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1" name="Google Shape;11;p1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2" name="Google Shape;12;p1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3"/>
        <p:cNvGrpSpPr/>
        <p:nvPr/>
      </p:nvGrpSpPr>
      <p:grpSpPr>
        <a:xfrm>
          <a:off x="0" y="0"/>
          <a:ext cx="0" cy="0"/>
          <a:chOff x="0" y="0"/>
          <a:chExt cx="0" cy="0"/>
        </a:xfrm>
      </p:grpSpPr>
      <p:sp>
        <p:nvSpPr>
          <p:cNvPr id="14" name="Google Shape;14;p11"/>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5" name="Google Shape;15;p11"/>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6" name="Google Shape;16;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12"/>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13"/>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13"/>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1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15"/>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15"/>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16"/>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17"/>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17"/>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17"/>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17"/>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8"/>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9"/>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19"/>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9"/>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
        <p:cNvGrpSpPr/>
        <p:nvPr/>
      </p:nvGrpSpPr>
      <p:grpSpPr>
        <a:xfrm>
          <a:off x="0" y="0"/>
          <a:ext cx="0" cy="0"/>
          <a:chOff x="0" y="0"/>
          <a:chExt cx="0" cy="0"/>
        </a:xfrm>
      </p:grpSpPr>
      <p:sp>
        <p:nvSpPr>
          <p:cNvPr id="54" name="Google Shape;54;p1"/>
          <p:cNvSpPr txBox="1"/>
          <p:nvPr/>
        </p:nvSpPr>
        <p:spPr>
          <a:xfrm>
            <a:off x="99106" y="0"/>
            <a:ext cx="9102043" cy="5208595"/>
          </a:xfrm>
          <a:prstGeom prst="rect">
            <a:avLst/>
          </a:prstGeom>
          <a:noFill/>
          <a:ln>
            <a:noFill/>
          </a:ln>
        </p:spPr>
        <p:txBody>
          <a:bodyPr spcFirstLastPara="1" wrap="square" lIns="91425" tIns="91425" rIns="91425" bIns="91425" anchor="t" anchorCtr="0">
            <a:noAutofit/>
          </a:bodyPr>
          <a:lstStyle/>
          <a:p>
            <a:endParaRPr lang="en-US" sz="2400" dirty="0"/>
          </a:p>
          <a:p>
            <a:endParaRPr lang="en-US" sz="2400" dirty="0"/>
          </a:p>
          <a:p>
            <a:endParaRPr lang="en-US" sz="2400" dirty="0"/>
          </a:p>
          <a:p>
            <a:endParaRPr lang="en-US" sz="2400" dirty="0"/>
          </a:p>
          <a:p>
            <a:r>
              <a:rPr lang="en-US" sz="2400" dirty="0">
                <a:latin typeface="Cambria" panose="02040503050406030204" pitchFamily="18" charset="0"/>
                <a:ea typeface="Cambria" panose="02040503050406030204" pitchFamily="18" charset="0"/>
              </a:rPr>
              <a:t>Module Title: Psychology in Health and Social Care</a:t>
            </a:r>
          </a:p>
          <a:p>
            <a:r>
              <a:rPr lang="en-US" sz="2400" dirty="0">
                <a:latin typeface="Cambria" panose="02040503050406030204" pitchFamily="18" charset="0"/>
                <a:ea typeface="Cambria" panose="02040503050406030204" pitchFamily="18" charset="0"/>
              </a:rPr>
              <a:t>Module Number: </a:t>
            </a:r>
            <a:r>
              <a:rPr lang="en-GB" sz="2400" dirty="0">
                <a:solidFill>
                  <a:schemeClr val="dk1"/>
                </a:solidFill>
                <a:latin typeface="Cambria" panose="02040503050406030204" pitchFamily="18" charset="0"/>
                <a:ea typeface="Cambria" panose="02040503050406030204" pitchFamily="18" charset="0"/>
                <a:cs typeface="Times New Roman"/>
                <a:sym typeface="Times New Roman"/>
              </a:rPr>
              <a:t>LCHS4010</a:t>
            </a:r>
            <a:endParaRPr lang="en-US" sz="2400" dirty="0">
              <a:latin typeface="Cambria" panose="02040503050406030204" pitchFamily="18" charset="0"/>
              <a:ea typeface="Cambria" panose="02040503050406030204" pitchFamily="18" charset="0"/>
            </a:endParaRPr>
          </a:p>
          <a:p>
            <a:r>
              <a:rPr lang="en-US" sz="2400" dirty="0">
                <a:latin typeface="Cambria" panose="02040503050406030204" pitchFamily="18" charset="0"/>
                <a:ea typeface="Cambria" panose="02040503050406030204" pitchFamily="18" charset="0"/>
              </a:rPr>
              <a:t>Assignment No: 1</a:t>
            </a:r>
          </a:p>
          <a:p>
            <a:r>
              <a:rPr lang="en-US" sz="2400" dirty="0">
                <a:latin typeface="Cambria" panose="02040503050406030204" pitchFamily="18" charset="0"/>
                <a:ea typeface="Cambria" panose="02040503050406030204" pitchFamily="18" charset="0"/>
              </a:rPr>
              <a:t>Student Name: </a:t>
            </a:r>
            <a:r>
              <a:rPr lang="en-US" sz="2400" dirty="0" err="1">
                <a:latin typeface="Cambria" panose="02040503050406030204" pitchFamily="18" charset="0"/>
                <a:ea typeface="Cambria" panose="02040503050406030204" pitchFamily="18" charset="0"/>
              </a:rPr>
              <a:t>Lucica</a:t>
            </a:r>
            <a:r>
              <a:rPr lang="en-US" sz="2400" dirty="0">
                <a:latin typeface="Cambria" panose="02040503050406030204" pitchFamily="18" charset="0"/>
                <a:ea typeface="Cambria" panose="02040503050406030204" pitchFamily="18" charset="0"/>
              </a:rPr>
              <a:t> Oprescu</a:t>
            </a:r>
          </a:p>
          <a:p>
            <a:r>
              <a:rPr lang="en-US" sz="2400" dirty="0">
                <a:latin typeface="Cambria" panose="02040503050406030204" pitchFamily="18" charset="0"/>
                <a:ea typeface="Cambria" panose="02040503050406030204" pitchFamily="18" charset="0"/>
              </a:rPr>
              <a:t>Student ID: 2417337</a:t>
            </a:r>
          </a:p>
          <a:p>
            <a:r>
              <a:rPr lang="en-US" sz="2400" dirty="0">
                <a:latin typeface="Cambria" panose="02040503050406030204" pitchFamily="18" charset="0"/>
                <a:ea typeface="Cambria" panose="02040503050406030204" pitchFamily="18" charset="0"/>
              </a:rPr>
              <a:t>Lecturer´s name: Peace Ukachukwu</a:t>
            </a:r>
          </a:p>
          <a:p>
            <a:pPr marL="0" marR="0" lvl="0" indent="0" algn="ctr" rtl="0">
              <a:lnSpc>
                <a:spcPct val="150000"/>
              </a:lnSpc>
              <a:spcBef>
                <a:spcPts val="1000"/>
              </a:spcBef>
              <a:spcAft>
                <a:spcPts val="0"/>
              </a:spcAft>
              <a:buClr>
                <a:schemeClr val="dk1"/>
              </a:buClr>
              <a:buSzPts val="1100"/>
              <a:buFont typeface="Arial"/>
              <a:buNone/>
            </a:pPr>
            <a:endParaRPr sz="2500" b="1" dirty="0">
              <a:solidFill>
                <a:schemeClr val="dk1"/>
              </a:solidFill>
              <a:latin typeface="Times New Roman"/>
              <a:ea typeface="Times New Roman"/>
              <a:cs typeface="Times New Roman"/>
              <a:sym typeface="Times New Roman"/>
            </a:endParaRPr>
          </a:p>
          <a:p>
            <a:pPr marL="0" marR="0" lvl="0" indent="0" algn="ctr" rtl="0">
              <a:lnSpc>
                <a:spcPct val="150000"/>
              </a:lnSpc>
              <a:spcBef>
                <a:spcPts val="1000"/>
              </a:spcBef>
              <a:spcAft>
                <a:spcPts val="0"/>
              </a:spcAft>
              <a:buClr>
                <a:schemeClr val="dk1"/>
              </a:buClr>
              <a:buSzPts val="1100"/>
              <a:buFont typeface="Arial"/>
              <a:buNone/>
            </a:pPr>
            <a:endParaRPr sz="2500" b="1"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4207E3A5-5480-9FBD-8859-96CE69445913}"/>
              </a:ext>
            </a:extLst>
          </p:cNvPr>
          <p:cNvSpPr txBox="1"/>
          <p:nvPr/>
        </p:nvSpPr>
        <p:spPr>
          <a:xfrm>
            <a:off x="10870066" y="2976343"/>
            <a:ext cx="184731" cy="307777"/>
          </a:xfrm>
          <a:prstGeom prst="rect">
            <a:avLst/>
          </a:prstGeom>
          <a:noFill/>
        </p:spPr>
        <p:txBody>
          <a:bodyPr wrap="none" rtlCol="0">
            <a:spAutoFit/>
          </a:bodyPr>
          <a:lstStyle/>
          <a:p>
            <a:endParaRPr lang="en-US" dirty="0"/>
          </a:p>
        </p:txBody>
      </p:sp>
      <p:pic>
        <p:nvPicPr>
          <p:cNvPr id="1030" name="Picture 6" descr="university-of-wales-trinity-saint-david-logo-vector | ESRC Wales Doctoral  Training Partnership">
            <a:extLst>
              <a:ext uri="{FF2B5EF4-FFF2-40B4-BE49-F238E27FC236}">
                <a16:creationId xmlns:a16="http://schemas.microsoft.com/office/drawing/2014/main" id="{B6239DC0-C801-E113-D299-3FED201D0B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6975" y="3617920"/>
            <a:ext cx="2867025" cy="15906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8"/>
        <p:cNvGrpSpPr/>
        <p:nvPr/>
      </p:nvGrpSpPr>
      <p:grpSpPr>
        <a:xfrm>
          <a:off x="0" y="0"/>
          <a:ext cx="0" cy="0"/>
          <a:chOff x="0" y="0"/>
          <a:chExt cx="0" cy="0"/>
        </a:xfrm>
      </p:grpSpPr>
      <p:sp>
        <p:nvSpPr>
          <p:cNvPr id="59" name="Google Shape;59;p2"/>
          <p:cNvSpPr txBox="1">
            <a:spLocks noGrp="1"/>
          </p:cNvSpPr>
          <p:nvPr>
            <p:ph type="title"/>
          </p:nvPr>
        </p:nvSpPr>
        <p:spPr>
          <a:xfrm>
            <a:off x="311700" y="445025"/>
            <a:ext cx="8520600" cy="5727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50000"/>
              </a:lnSpc>
              <a:spcBef>
                <a:spcPts val="0"/>
              </a:spcBef>
              <a:spcAft>
                <a:spcPts val="0"/>
              </a:spcAft>
              <a:buSzPts val="2800"/>
              <a:buNone/>
            </a:pPr>
            <a:r>
              <a:rPr lang="en-GB" sz="2500" b="1">
                <a:latin typeface="Times New Roman"/>
                <a:ea typeface="Times New Roman"/>
                <a:cs typeface="Times New Roman"/>
                <a:sym typeface="Times New Roman"/>
              </a:rPr>
              <a:t>Introduction</a:t>
            </a:r>
            <a:endParaRPr sz="2500" b="1">
              <a:latin typeface="Times New Roman"/>
              <a:ea typeface="Times New Roman"/>
              <a:cs typeface="Times New Roman"/>
              <a:sym typeface="Times New Roman"/>
            </a:endParaRPr>
          </a:p>
        </p:txBody>
      </p:sp>
      <p:sp>
        <p:nvSpPr>
          <p:cNvPr id="60" name="Google Shape;60;p2"/>
          <p:cNvSpPr txBox="1">
            <a:spLocks noGrp="1"/>
          </p:cNvSpPr>
          <p:nvPr>
            <p:ph type="body" idx="1"/>
          </p:nvPr>
        </p:nvSpPr>
        <p:spPr>
          <a:xfrm>
            <a:off x="311700" y="1152475"/>
            <a:ext cx="5307000" cy="37404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Antic Slab"/>
              <a:buChar char="●"/>
            </a:pPr>
            <a:r>
              <a:rPr lang="en-GB" sz="1400">
                <a:solidFill>
                  <a:schemeClr val="dk1"/>
                </a:solidFill>
                <a:latin typeface="Antic Slab"/>
                <a:ea typeface="Antic Slab"/>
                <a:cs typeface="Antic Slab"/>
                <a:sym typeface="Antic Slab"/>
              </a:rPr>
              <a:t>Child development supports emotional, cognitive, social, and physical wellbeing in early years settings.</a:t>
            </a:r>
            <a:endParaRPr sz="1400">
              <a:solidFill>
                <a:schemeClr val="dk1"/>
              </a:solidFill>
              <a:latin typeface="Antic Slab"/>
              <a:ea typeface="Antic Slab"/>
              <a:cs typeface="Antic Slab"/>
              <a:sym typeface="Antic Slab"/>
            </a:endParaRPr>
          </a:p>
          <a:p>
            <a:pPr marL="457200" lvl="0" indent="-317500" algn="just" rtl="0">
              <a:lnSpc>
                <a:spcPct val="150000"/>
              </a:lnSpc>
              <a:spcBef>
                <a:spcPts val="1000"/>
              </a:spcBef>
              <a:spcAft>
                <a:spcPts val="0"/>
              </a:spcAft>
              <a:buClr>
                <a:schemeClr val="dk1"/>
              </a:buClr>
              <a:buSzPts val="1400"/>
              <a:buFont typeface="Antic Slab"/>
              <a:buChar char="●"/>
            </a:pPr>
            <a:r>
              <a:rPr lang="en-GB" sz="1400">
                <a:solidFill>
                  <a:schemeClr val="dk1"/>
                </a:solidFill>
                <a:latin typeface="Antic Slab"/>
                <a:ea typeface="Antic Slab"/>
                <a:cs typeface="Antic Slab"/>
                <a:sym typeface="Antic Slab"/>
              </a:rPr>
              <a:t>Amira, aged three, shows anxiety, limited communication, and difficulty in group play participation.</a:t>
            </a:r>
            <a:endParaRPr sz="1400">
              <a:solidFill>
                <a:schemeClr val="dk1"/>
              </a:solidFill>
              <a:latin typeface="Antic Slab"/>
              <a:ea typeface="Antic Slab"/>
              <a:cs typeface="Antic Slab"/>
              <a:sym typeface="Antic Slab"/>
            </a:endParaRPr>
          </a:p>
          <a:p>
            <a:pPr marL="457200" lvl="0" indent="-317500" algn="just" rtl="0">
              <a:lnSpc>
                <a:spcPct val="150000"/>
              </a:lnSpc>
              <a:spcBef>
                <a:spcPts val="1000"/>
              </a:spcBef>
              <a:spcAft>
                <a:spcPts val="0"/>
              </a:spcAft>
              <a:buClr>
                <a:schemeClr val="dk1"/>
              </a:buClr>
              <a:buSzPts val="1400"/>
              <a:buFont typeface="Antic Slab"/>
              <a:buChar char="●"/>
            </a:pPr>
            <a:r>
              <a:rPr lang="en-GB" sz="1400">
                <a:solidFill>
                  <a:schemeClr val="dk1"/>
                </a:solidFill>
                <a:latin typeface="Antic Slab"/>
                <a:ea typeface="Antic Slab"/>
                <a:cs typeface="Antic Slab"/>
                <a:sym typeface="Antic Slab"/>
              </a:rPr>
              <a:t>Bowlby’s Attachment Theory explains how early caregiver-child relationships foster emotional security and development.</a:t>
            </a:r>
            <a:endParaRPr sz="1400">
              <a:solidFill>
                <a:schemeClr val="dk1"/>
              </a:solidFill>
              <a:latin typeface="Antic Slab"/>
              <a:ea typeface="Antic Slab"/>
              <a:cs typeface="Antic Slab"/>
              <a:sym typeface="Antic Slab"/>
            </a:endParaRPr>
          </a:p>
          <a:p>
            <a:pPr marL="457200" lvl="0" indent="-317500" algn="just" rtl="0">
              <a:lnSpc>
                <a:spcPct val="150000"/>
              </a:lnSpc>
              <a:spcBef>
                <a:spcPts val="1000"/>
              </a:spcBef>
              <a:spcAft>
                <a:spcPts val="0"/>
              </a:spcAft>
              <a:buClr>
                <a:schemeClr val="dk1"/>
              </a:buClr>
              <a:buSzPts val="1400"/>
              <a:buFont typeface="Antic Slab"/>
              <a:buChar char="●"/>
            </a:pPr>
            <a:r>
              <a:rPr lang="en-GB" sz="1400">
                <a:solidFill>
                  <a:schemeClr val="dk1"/>
                </a:solidFill>
                <a:latin typeface="Antic Slab"/>
                <a:ea typeface="Antic Slab"/>
                <a:cs typeface="Antic Slab"/>
                <a:sym typeface="Antic Slab"/>
              </a:rPr>
              <a:t>It will explores theory, application to Amira, practical strategies, and nature-nurture influences on development.</a:t>
            </a:r>
            <a:endParaRPr sz="1400">
              <a:solidFill>
                <a:schemeClr val="dk1"/>
              </a:solidFill>
              <a:latin typeface="Antic Slab"/>
              <a:ea typeface="Antic Slab"/>
              <a:cs typeface="Antic Slab"/>
              <a:sym typeface="Antic Slab"/>
            </a:endParaRPr>
          </a:p>
          <a:p>
            <a:pPr marL="457200" lvl="0" indent="0" algn="just" rtl="0">
              <a:lnSpc>
                <a:spcPct val="150000"/>
              </a:lnSpc>
              <a:spcBef>
                <a:spcPts val="1000"/>
              </a:spcBef>
              <a:spcAft>
                <a:spcPts val="1000"/>
              </a:spcAft>
              <a:buNone/>
            </a:pPr>
            <a:endParaRPr sz="1400">
              <a:solidFill>
                <a:schemeClr val="dk1"/>
              </a:solidFill>
              <a:latin typeface="Antic Slab"/>
              <a:ea typeface="Antic Slab"/>
              <a:cs typeface="Antic Slab"/>
              <a:sym typeface="Antic Slab"/>
            </a:endParaRPr>
          </a:p>
        </p:txBody>
      </p:sp>
      <p:pic>
        <p:nvPicPr>
          <p:cNvPr id="61" name="Google Shape;61;p2"/>
          <p:cNvPicPr preferRelativeResize="0"/>
          <p:nvPr/>
        </p:nvPicPr>
        <p:blipFill>
          <a:blip r:embed="rId4">
            <a:alphaModFix/>
          </a:blip>
          <a:stretch>
            <a:fillRect/>
          </a:stretch>
        </p:blipFill>
        <p:spPr>
          <a:xfrm>
            <a:off x="5846900" y="1700700"/>
            <a:ext cx="3220500" cy="198524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65"/>
        <p:cNvGrpSpPr/>
        <p:nvPr/>
      </p:nvGrpSpPr>
      <p:grpSpPr>
        <a:xfrm>
          <a:off x="0" y="0"/>
          <a:ext cx="0" cy="0"/>
          <a:chOff x="0" y="0"/>
          <a:chExt cx="0" cy="0"/>
        </a:xfrm>
      </p:grpSpPr>
      <p:sp>
        <p:nvSpPr>
          <p:cNvPr id="66" name="Google Shape;66;g3985c1dfced_0_0"/>
          <p:cNvSpPr txBox="1">
            <a:spLocks noGrp="1"/>
          </p:cNvSpPr>
          <p:nvPr>
            <p:ph type="title"/>
          </p:nvPr>
        </p:nvSpPr>
        <p:spPr>
          <a:xfrm>
            <a:off x="311700" y="189300"/>
            <a:ext cx="8520600" cy="6948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990"/>
              <a:buNone/>
            </a:pPr>
            <a:r>
              <a:rPr lang="en-GB" sz="2300" b="1">
                <a:latin typeface="Times New Roman"/>
                <a:ea typeface="Times New Roman"/>
                <a:cs typeface="Times New Roman"/>
                <a:sym typeface="Times New Roman"/>
              </a:rPr>
              <a:t>Psychological theory of development relevant to early childhood</a:t>
            </a:r>
            <a:endParaRPr sz="2300" b="1">
              <a:latin typeface="Times New Roman"/>
              <a:ea typeface="Times New Roman"/>
              <a:cs typeface="Times New Roman"/>
              <a:sym typeface="Times New Roman"/>
            </a:endParaRPr>
          </a:p>
        </p:txBody>
      </p:sp>
      <p:sp>
        <p:nvSpPr>
          <p:cNvPr id="67" name="Google Shape;67;g3985c1dfced_0_0"/>
          <p:cNvSpPr txBox="1">
            <a:spLocks noGrp="1"/>
          </p:cNvSpPr>
          <p:nvPr>
            <p:ph type="body" idx="1"/>
          </p:nvPr>
        </p:nvSpPr>
        <p:spPr>
          <a:xfrm>
            <a:off x="3612000" y="1152475"/>
            <a:ext cx="5220300" cy="35106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457200" lvl="0" indent="-319087" algn="just" rtl="0">
              <a:lnSpc>
                <a:spcPct val="150000"/>
              </a:lnSpc>
              <a:spcBef>
                <a:spcPts val="0"/>
              </a:spcBef>
              <a:spcAft>
                <a:spcPts val="0"/>
              </a:spcAft>
              <a:buClr>
                <a:schemeClr val="dk1"/>
              </a:buClr>
              <a:buSzPts val="1425"/>
              <a:buFont typeface="Antic Slab"/>
              <a:buChar char="●"/>
            </a:pPr>
            <a:r>
              <a:rPr lang="en-GB" sz="1425">
                <a:solidFill>
                  <a:schemeClr val="dk1"/>
                </a:solidFill>
                <a:latin typeface="Antic Slab"/>
                <a:ea typeface="Antic Slab"/>
                <a:cs typeface="Antic Slab"/>
                <a:sym typeface="Antic Slab"/>
              </a:rPr>
              <a:t>Bowlby’s Attachment Theory focuses on emotional bonds between children and primary caregivers.</a:t>
            </a:r>
            <a:endParaRPr sz="1425">
              <a:solidFill>
                <a:schemeClr val="dk1"/>
              </a:solidFill>
              <a:latin typeface="Antic Slab"/>
              <a:ea typeface="Antic Slab"/>
              <a:cs typeface="Antic Slab"/>
              <a:sym typeface="Antic Slab"/>
            </a:endParaRPr>
          </a:p>
          <a:p>
            <a:pPr marL="457200" lvl="0" indent="-319087" algn="just" rtl="0">
              <a:lnSpc>
                <a:spcPct val="150000"/>
              </a:lnSpc>
              <a:spcBef>
                <a:spcPts val="0"/>
              </a:spcBef>
              <a:spcAft>
                <a:spcPts val="0"/>
              </a:spcAft>
              <a:buClr>
                <a:schemeClr val="dk1"/>
              </a:buClr>
              <a:buSzPts val="1425"/>
              <a:buFont typeface="Antic Slab"/>
              <a:buChar char="●"/>
            </a:pPr>
            <a:r>
              <a:rPr lang="en-GB" sz="1425">
                <a:solidFill>
                  <a:schemeClr val="dk1"/>
                </a:solidFill>
                <a:latin typeface="Antic Slab"/>
                <a:ea typeface="Antic Slab"/>
                <a:cs typeface="Antic Slab"/>
                <a:sym typeface="Antic Slab"/>
              </a:rPr>
              <a:t>Children are biologically predisposed to form attachments, ensuring survival and emotional security.</a:t>
            </a:r>
            <a:endParaRPr sz="1425">
              <a:solidFill>
                <a:schemeClr val="dk1"/>
              </a:solidFill>
              <a:latin typeface="Antic Slab"/>
              <a:ea typeface="Antic Slab"/>
              <a:cs typeface="Antic Slab"/>
              <a:sym typeface="Antic Slab"/>
            </a:endParaRPr>
          </a:p>
          <a:p>
            <a:pPr marL="457200" lvl="0" indent="-319087" algn="just" rtl="0">
              <a:lnSpc>
                <a:spcPct val="150000"/>
              </a:lnSpc>
              <a:spcBef>
                <a:spcPts val="0"/>
              </a:spcBef>
              <a:spcAft>
                <a:spcPts val="0"/>
              </a:spcAft>
              <a:buClr>
                <a:schemeClr val="dk1"/>
              </a:buClr>
              <a:buSzPts val="1425"/>
              <a:buFont typeface="Antic Slab"/>
              <a:buChar char="●"/>
            </a:pPr>
            <a:r>
              <a:rPr lang="en-GB" sz="1425">
                <a:solidFill>
                  <a:schemeClr val="dk1"/>
                </a:solidFill>
                <a:latin typeface="Antic Slab"/>
                <a:ea typeface="Antic Slab"/>
                <a:cs typeface="Antic Slab"/>
                <a:sym typeface="Antic Slab"/>
              </a:rPr>
              <a:t>A consistent and sensitive caregiving fosters secure attachment, trust, confidence, and social competence.</a:t>
            </a:r>
            <a:endParaRPr sz="1425">
              <a:solidFill>
                <a:schemeClr val="dk1"/>
              </a:solidFill>
              <a:latin typeface="Antic Slab"/>
              <a:ea typeface="Antic Slab"/>
              <a:cs typeface="Antic Slab"/>
              <a:sym typeface="Antic Slab"/>
            </a:endParaRPr>
          </a:p>
          <a:p>
            <a:pPr marL="457200" lvl="0" indent="-319087" algn="just" rtl="0">
              <a:lnSpc>
                <a:spcPct val="150000"/>
              </a:lnSpc>
              <a:spcBef>
                <a:spcPts val="0"/>
              </a:spcBef>
              <a:spcAft>
                <a:spcPts val="0"/>
              </a:spcAft>
              <a:buClr>
                <a:schemeClr val="dk1"/>
              </a:buClr>
              <a:buSzPts val="1425"/>
              <a:buFont typeface="Antic Slab"/>
              <a:buChar char="●"/>
            </a:pPr>
            <a:r>
              <a:rPr lang="en-GB" sz="1425">
                <a:solidFill>
                  <a:schemeClr val="dk1"/>
                </a:solidFill>
                <a:latin typeface="Antic Slab"/>
                <a:ea typeface="Antic Slab"/>
                <a:cs typeface="Antic Slab"/>
                <a:sym typeface="Antic Slab"/>
              </a:rPr>
              <a:t>The theory supports emotional regulation, cognitive growth, social interaction, and overall childhood wellbeing.</a:t>
            </a:r>
            <a:endParaRPr sz="1425">
              <a:solidFill>
                <a:schemeClr val="dk1"/>
              </a:solidFill>
              <a:latin typeface="Antic Slab"/>
              <a:ea typeface="Antic Slab"/>
              <a:cs typeface="Antic Slab"/>
              <a:sym typeface="Antic Slab"/>
            </a:endParaRPr>
          </a:p>
        </p:txBody>
      </p:sp>
      <p:pic>
        <p:nvPicPr>
          <p:cNvPr id="68" name="Google Shape;68;g3985c1dfced_0_0"/>
          <p:cNvPicPr preferRelativeResize="0"/>
          <p:nvPr/>
        </p:nvPicPr>
        <p:blipFill>
          <a:blip r:embed="rId4">
            <a:alphaModFix/>
          </a:blip>
          <a:stretch>
            <a:fillRect/>
          </a:stretch>
        </p:blipFill>
        <p:spPr>
          <a:xfrm>
            <a:off x="118675" y="2034925"/>
            <a:ext cx="3307197" cy="213159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2"/>
        <p:cNvGrpSpPr/>
        <p:nvPr/>
      </p:nvGrpSpPr>
      <p:grpSpPr>
        <a:xfrm>
          <a:off x="0" y="0"/>
          <a:ext cx="0" cy="0"/>
          <a:chOff x="0" y="0"/>
          <a:chExt cx="0" cy="0"/>
        </a:xfrm>
      </p:grpSpPr>
      <p:sp>
        <p:nvSpPr>
          <p:cNvPr id="73" name="Google Shape;73;g38f1c9b6fbd_0_0"/>
          <p:cNvSpPr txBox="1">
            <a:spLocks noGrp="1"/>
          </p:cNvSpPr>
          <p:nvPr>
            <p:ph type="title"/>
          </p:nvPr>
        </p:nvSpPr>
        <p:spPr>
          <a:xfrm>
            <a:off x="311700" y="445025"/>
            <a:ext cx="8520600" cy="5727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990"/>
              <a:buNone/>
            </a:pPr>
            <a:r>
              <a:rPr lang="en-GB" sz="2500" b="1">
                <a:latin typeface="Times New Roman"/>
                <a:ea typeface="Times New Roman"/>
                <a:cs typeface="Times New Roman"/>
                <a:sym typeface="Times New Roman"/>
              </a:rPr>
              <a:t>Evaluation of Theory</a:t>
            </a:r>
            <a:endParaRPr sz="2500"/>
          </a:p>
        </p:txBody>
      </p:sp>
      <p:sp>
        <p:nvSpPr>
          <p:cNvPr id="74" name="Google Shape;74;g38f1c9b6fbd_0_0"/>
          <p:cNvSpPr txBox="1">
            <a:spLocks noGrp="1"/>
          </p:cNvSpPr>
          <p:nvPr>
            <p:ph type="body" idx="1"/>
          </p:nvPr>
        </p:nvSpPr>
        <p:spPr>
          <a:xfrm>
            <a:off x="311700" y="1152475"/>
            <a:ext cx="5220300" cy="37227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457200" lvl="0" indent="-325437" algn="just" rtl="0">
              <a:lnSpc>
                <a:spcPct val="150000"/>
              </a:lnSpc>
              <a:spcBef>
                <a:spcPts val="0"/>
              </a:spcBef>
              <a:spcAft>
                <a:spcPts val="0"/>
              </a:spcAft>
              <a:buClr>
                <a:schemeClr val="dk1"/>
              </a:buClr>
              <a:buSzPts val="1525"/>
              <a:buFont typeface="Antic Slab"/>
              <a:buChar char="●"/>
            </a:pPr>
            <a:r>
              <a:rPr lang="en-GB" sz="1525">
                <a:solidFill>
                  <a:schemeClr val="dk1"/>
                </a:solidFill>
                <a:latin typeface="Antic Slab"/>
                <a:ea typeface="Antic Slab"/>
                <a:cs typeface="Antic Slab"/>
                <a:sym typeface="Antic Slab"/>
              </a:rPr>
              <a:t>Children have an innate need to form close emotional bonds with primary caregivers.</a:t>
            </a:r>
            <a:endParaRPr sz="1525">
              <a:solidFill>
                <a:schemeClr val="dk1"/>
              </a:solidFill>
              <a:latin typeface="Antic Slab"/>
              <a:ea typeface="Antic Slab"/>
              <a:cs typeface="Antic Slab"/>
              <a:sym typeface="Antic Slab"/>
            </a:endParaRPr>
          </a:p>
          <a:p>
            <a:pPr marL="457200" lvl="0" indent="-325437" algn="just" rtl="0">
              <a:lnSpc>
                <a:spcPct val="150000"/>
              </a:lnSpc>
              <a:spcBef>
                <a:spcPts val="0"/>
              </a:spcBef>
              <a:spcAft>
                <a:spcPts val="0"/>
              </a:spcAft>
              <a:buClr>
                <a:schemeClr val="dk1"/>
              </a:buClr>
              <a:buSzPts val="1525"/>
              <a:buFont typeface="Antic Slab"/>
              <a:buChar char="●"/>
            </a:pPr>
            <a:r>
              <a:rPr lang="en-GB" sz="1525">
                <a:solidFill>
                  <a:schemeClr val="dk1"/>
                </a:solidFill>
                <a:latin typeface="Antic Slab"/>
                <a:ea typeface="Antic Slab"/>
                <a:cs typeface="Antic Slab"/>
                <a:sym typeface="Antic Slab"/>
              </a:rPr>
              <a:t>Secure base concept provides comfort and confidence for exploration and learning opportunities.</a:t>
            </a:r>
            <a:endParaRPr sz="1525">
              <a:solidFill>
                <a:schemeClr val="dk1"/>
              </a:solidFill>
              <a:latin typeface="Antic Slab"/>
              <a:ea typeface="Antic Slab"/>
              <a:cs typeface="Antic Slab"/>
              <a:sym typeface="Antic Slab"/>
            </a:endParaRPr>
          </a:p>
          <a:p>
            <a:pPr marL="457200" lvl="0" indent="-325437" algn="just" rtl="0">
              <a:lnSpc>
                <a:spcPct val="150000"/>
              </a:lnSpc>
              <a:spcBef>
                <a:spcPts val="0"/>
              </a:spcBef>
              <a:spcAft>
                <a:spcPts val="0"/>
              </a:spcAft>
              <a:buClr>
                <a:schemeClr val="dk1"/>
              </a:buClr>
              <a:buSzPts val="1525"/>
              <a:buFont typeface="Antic Slab"/>
              <a:buChar char="●"/>
            </a:pPr>
            <a:r>
              <a:rPr lang="en-GB" sz="1525">
                <a:solidFill>
                  <a:schemeClr val="dk1"/>
                </a:solidFill>
                <a:latin typeface="Antic Slab"/>
                <a:ea typeface="Antic Slab"/>
                <a:cs typeface="Antic Slab"/>
                <a:sym typeface="Antic Slab"/>
              </a:rPr>
              <a:t>Internal working models influence future relationships based on early caregiving experiences.</a:t>
            </a:r>
            <a:endParaRPr sz="1525">
              <a:solidFill>
                <a:schemeClr val="dk1"/>
              </a:solidFill>
              <a:latin typeface="Antic Slab"/>
              <a:ea typeface="Antic Slab"/>
              <a:cs typeface="Antic Slab"/>
              <a:sym typeface="Antic Slab"/>
            </a:endParaRPr>
          </a:p>
          <a:p>
            <a:pPr marL="457200" lvl="0" indent="-325437" algn="just" rtl="0">
              <a:lnSpc>
                <a:spcPct val="150000"/>
              </a:lnSpc>
              <a:spcBef>
                <a:spcPts val="0"/>
              </a:spcBef>
              <a:spcAft>
                <a:spcPts val="0"/>
              </a:spcAft>
              <a:buClr>
                <a:schemeClr val="dk1"/>
              </a:buClr>
              <a:buSzPts val="1525"/>
              <a:buFont typeface="Antic Slab"/>
              <a:buChar char="●"/>
            </a:pPr>
            <a:r>
              <a:rPr lang="en-GB" sz="1525">
                <a:solidFill>
                  <a:schemeClr val="dk1"/>
                </a:solidFill>
                <a:latin typeface="Antic Slab"/>
                <a:ea typeface="Antic Slab"/>
                <a:cs typeface="Antic Slab"/>
                <a:sym typeface="Antic Slab"/>
              </a:rPr>
              <a:t>Responsive and consistent caregiving promotes secure attachment, emotional confidence, and language development.</a:t>
            </a:r>
            <a:endParaRPr sz="1525">
              <a:solidFill>
                <a:schemeClr val="dk1"/>
              </a:solidFill>
              <a:latin typeface="Antic Slab"/>
              <a:ea typeface="Antic Slab"/>
              <a:cs typeface="Antic Slab"/>
              <a:sym typeface="Antic Slab"/>
            </a:endParaRPr>
          </a:p>
          <a:p>
            <a:pPr marL="0" lvl="0" indent="0" algn="just" rtl="0">
              <a:lnSpc>
                <a:spcPct val="150000"/>
              </a:lnSpc>
              <a:spcBef>
                <a:spcPts val="0"/>
              </a:spcBef>
              <a:spcAft>
                <a:spcPts val="0"/>
              </a:spcAft>
              <a:buNone/>
            </a:pPr>
            <a:endParaRPr sz="1525">
              <a:solidFill>
                <a:schemeClr val="dk1"/>
              </a:solidFill>
              <a:latin typeface="Antic Slab"/>
              <a:ea typeface="Antic Slab"/>
              <a:cs typeface="Antic Slab"/>
              <a:sym typeface="Antic Slab"/>
            </a:endParaRPr>
          </a:p>
        </p:txBody>
      </p:sp>
      <p:pic>
        <p:nvPicPr>
          <p:cNvPr id="75" name="Google Shape;75;g38f1c9b6fbd_0_0"/>
          <p:cNvPicPr preferRelativeResize="0"/>
          <p:nvPr/>
        </p:nvPicPr>
        <p:blipFill>
          <a:blip r:embed="rId4">
            <a:alphaModFix/>
          </a:blip>
          <a:stretch>
            <a:fillRect/>
          </a:stretch>
        </p:blipFill>
        <p:spPr>
          <a:xfrm>
            <a:off x="5988975" y="1435175"/>
            <a:ext cx="2843325" cy="28433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9"/>
        <p:cNvGrpSpPr/>
        <p:nvPr/>
      </p:nvGrpSpPr>
      <p:grpSpPr>
        <a:xfrm>
          <a:off x="0" y="0"/>
          <a:ext cx="0" cy="0"/>
          <a:chOff x="0" y="0"/>
          <a:chExt cx="0" cy="0"/>
        </a:xfrm>
      </p:grpSpPr>
      <p:sp>
        <p:nvSpPr>
          <p:cNvPr id="80" name="Google Shape;80;g3985c1dfced_0_6"/>
          <p:cNvSpPr txBox="1">
            <a:spLocks noGrp="1"/>
          </p:cNvSpPr>
          <p:nvPr>
            <p:ph type="title"/>
          </p:nvPr>
        </p:nvSpPr>
        <p:spPr>
          <a:xfrm>
            <a:off x="311700" y="445025"/>
            <a:ext cx="8520600" cy="5727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990"/>
              <a:buNone/>
            </a:pPr>
            <a:r>
              <a:rPr lang="en-GB" sz="2500" b="1">
                <a:latin typeface="Times New Roman"/>
                <a:ea typeface="Times New Roman"/>
                <a:cs typeface="Times New Roman"/>
                <a:sym typeface="Times New Roman"/>
              </a:rPr>
              <a:t>Application of theory to Amira’s situation</a:t>
            </a:r>
            <a:endParaRPr sz="2500"/>
          </a:p>
        </p:txBody>
      </p:sp>
      <p:sp>
        <p:nvSpPr>
          <p:cNvPr id="81" name="Google Shape;81;g3985c1dfced_0_6"/>
          <p:cNvSpPr txBox="1">
            <a:spLocks noGrp="1"/>
          </p:cNvSpPr>
          <p:nvPr>
            <p:ph type="body" idx="1"/>
          </p:nvPr>
        </p:nvSpPr>
        <p:spPr>
          <a:xfrm>
            <a:off x="311700" y="1152475"/>
            <a:ext cx="5220300" cy="37227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457200" lvl="0" indent="-319087" algn="just" rtl="0">
              <a:lnSpc>
                <a:spcPct val="150000"/>
              </a:lnSpc>
              <a:spcBef>
                <a:spcPts val="0"/>
              </a:spcBef>
              <a:spcAft>
                <a:spcPts val="0"/>
              </a:spcAft>
              <a:buClr>
                <a:schemeClr val="dk1"/>
              </a:buClr>
              <a:buSzPts val="1425"/>
              <a:buFont typeface="Antic Slab"/>
              <a:buChar char="●"/>
            </a:pPr>
            <a:r>
              <a:rPr lang="en-GB" sz="1425">
                <a:solidFill>
                  <a:schemeClr val="dk1"/>
                </a:solidFill>
                <a:latin typeface="Antic Slab"/>
                <a:ea typeface="Antic Slab"/>
                <a:cs typeface="Antic Slab"/>
                <a:sym typeface="Antic Slab"/>
              </a:rPr>
              <a:t>Bowlby’s Attachment Theory helps understand Amira’s anxiety, limited communication, and difficulty in group play.</a:t>
            </a:r>
            <a:endParaRPr sz="1425">
              <a:solidFill>
                <a:schemeClr val="dk1"/>
              </a:solidFill>
              <a:latin typeface="Antic Slab"/>
              <a:ea typeface="Antic Slab"/>
              <a:cs typeface="Antic Slab"/>
              <a:sym typeface="Antic Slab"/>
            </a:endParaRPr>
          </a:p>
          <a:p>
            <a:pPr marL="457200" lvl="0" indent="-319087" algn="just" rtl="0">
              <a:lnSpc>
                <a:spcPct val="150000"/>
              </a:lnSpc>
              <a:spcBef>
                <a:spcPts val="0"/>
              </a:spcBef>
              <a:spcAft>
                <a:spcPts val="0"/>
              </a:spcAft>
              <a:buClr>
                <a:schemeClr val="dk1"/>
              </a:buClr>
              <a:buSzPts val="1425"/>
              <a:buFont typeface="Antic Slab"/>
              <a:buChar char="●"/>
            </a:pPr>
            <a:r>
              <a:rPr lang="en-GB" sz="1425">
                <a:solidFill>
                  <a:schemeClr val="dk1"/>
                </a:solidFill>
                <a:latin typeface="Antic Slab"/>
                <a:ea typeface="Antic Slab"/>
                <a:cs typeface="Antic Slab"/>
                <a:sym typeface="Antic Slab"/>
              </a:rPr>
              <a:t>Separation from caregivers causes distress until she builds trust with a new adult.</a:t>
            </a:r>
            <a:endParaRPr sz="1425">
              <a:solidFill>
                <a:schemeClr val="dk1"/>
              </a:solidFill>
              <a:latin typeface="Antic Slab"/>
              <a:ea typeface="Antic Slab"/>
              <a:cs typeface="Antic Slab"/>
              <a:sym typeface="Antic Slab"/>
            </a:endParaRPr>
          </a:p>
          <a:p>
            <a:pPr marL="457200" lvl="0" indent="-319087" algn="just" rtl="0">
              <a:lnSpc>
                <a:spcPct val="150000"/>
              </a:lnSpc>
              <a:spcBef>
                <a:spcPts val="0"/>
              </a:spcBef>
              <a:spcAft>
                <a:spcPts val="0"/>
              </a:spcAft>
              <a:buClr>
                <a:schemeClr val="dk1"/>
              </a:buClr>
              <a:buSzPts val="1425"/>
              <a:buFont typeface="Antic Slab"/>
              <a:buChar char="●"/>
            </a:pPr>
            <a:r>
              <a:rPr lang="en-GB" sz="1425">
                <a:solidFill>
                  <a:schemeClr val="dk1"/>
                </a:solidFill>
                <a:latin typeface="Antic Slab"/>
                <a:ea typeface="Antic Slab"/>
                <a:cs typeface="Antic Slab"/>
                <a:sym typeface="Antic Slab"/>
              </a:rPr>
              <a:t>Social withdrawal and limited speech indicate insecurity and emotional discomfort in the nursery environment.</a:t>
            </a:r>
            <a:endParaRPr sz="1425">
              <a:solidFill>
                <a:schemeClr val="dk1"/>
              </a:solidFill>
              <a:latin typeface="Antic Slab"/>
              <a:ea typeface="Antic Slab"/>
              <a:cs typeface="Antic Slab"/>
              <a:sym typeface="Antic Slab"/>
            </a:endParaRPr>
          </a:p>
          <a:p>
            <a:pPr marL="457200" lvl="0" indent="-319087" algn="just" rtl="0">
              <a:lnSpc>
                <a:spcPct val="150000"/>
              </a:lnSpc>
              <a:spcBef>
                <a:spcPts val="0"/>
              </a:spcBef>
              <a:spcAft>
                <a:spcPts val="0"/>
              </a:spcAft>
              <a:buClr>
                <a:schemeClr val="dk1"/>
              </a:buClr>
              <a:buSzPts val="1425"/>
              <a:buFont typeface="Antic Slab"/>
              <a:buChar char="●"/>
            </a:pPr>
            <a:r>
              <a:rPr lang="en-GB" sz="1425">
                <a:solidFill>
                  <a:schemeClr val="dk1"/>
                </a:solidFill>
                <a:latin typeface="Antic Slab"/>
                <a:ea typeface="Antic Slab"/>
                <a:cs typeface="Antic Slab"/>
                <a:sym typeface="Antic Slab"/>
              </a:rPr>
              <a:t>Consistent responsive interactions create a secure base, fostering confidence, emotional regulation, and social engagement.</a:t>
            </a:r>
            <a:endParaRPr sz="1425">
              <a:solidFill>
                <a:schemeClr val="dk1"/>
              </a:solidFill>
              <a:latin typeface="Antic Slab"/>
              <a:ea typeface="Antic Slab"/>
              <a:cs typeface="Antic Slab"/>
              <a:sym typeface="Antic Slab"/>
            </a:endParaRPr>
          </a:p>
          <a:p>
            <a:pPr marL="0" lvl="0" indent="0" algn="just" rtl="0">
              <a:lnSpc>
                <a:spcPct val="150000"/>
              </a:lnSpc>
              <a:spcBef>
                <a:spcPts val="0"/>
              </a:spcBef>
              <a:spcAft>
                <a:spcPts val="0"/>
              </a:spcAft>
              <a:buNone/>
            </a:pPr>
            <a:endParaRPr sz="1425">
              <a:solidFill>
                <a:schemeClr val="dk1"/>
              </a:solidFill>
              <a:latin typeface="Antic Slab"/>
              <a:ea typeface="Antic Slab"/>
              <a:cs typeface="Antic Slab"/>
              <a:sym typeface="Antic Slab"/>
            </a:endParaRPr>
          </a:p>
        </p:txBody>
      </p:sp>
      <p:pic>
        <p:nvPicPr>
          <p:cNvPr id="82" name="Google Shape;82;g3985c1dfced_0_6"/>
          <p:cNvPicPr preferRelativeResize="0"/>
          <p:nvPr/>
        </p:nvPicPr>
        <p:blipFill>
          <a:blip r:embed="rId4">
            <a:alphaModFix/>
          </a:blip>
          <a:stretch>
            <a:fillRect/>
          </a:stretch>
        </p:blipFill>
        <p:spPr>
          <a:xfrm>
            <a:off x="5684400" y="1170125"/>
            <a:ext cx="3307200" cy="33072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6"/>
        <p:cNvGrpSpPr/>
        <p:nvPr/>
      </p:nvGrpSpPr>
      <p:grpSpPr>
        <a:xfrm>
          <a:off x="0" y="0"/>
          <a:ext cx="0" cy="0"/>
          <a:chOff x="0" y="0"/>
          <a:chExt cx="0" cy="0"/>
        </a:xfrm>
      </p:grpSpPr>
      <p:sp>
        <p:nvSpPr>
          <p:cNvPr id="87" name="Google Shape;87;p4"/>
          <p:cNvSpPr txBox="1">
            <a:spLocks noGrp="1"/>
          </p:cNvSpPr>
          <p:nvPr>
            <p:ph type="title"/>
          </p:nvPr>
        </p:nvSpPr>
        <p:spPr>
          <a:xfrm>
            <a:off x="311700" y="445025"/>
            <a:ext cx="8520600" cy="5727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990"/>
              <a:buNone/>
            </a:pPr>
            <a:r>
              <a:rPr lang="en-GB" sz="2620" b="1">
                <a:latin typeface="Times New Roman"/>
                <a:ea typeface="Times New Roman"/>
                <a:cs typeface="Times New Roman"/>
                <a:sym typeface="Times New Roman"/>
              </a:rPr>
              <a:t>Practical strategies and interventions</a:t>
            </a:r>
            <a:endParaRPr sz="2620" b="1">
              <a:latin typeface="Times New Roman"/>
              <a:ea typeface="Times New Roman"/>
              <a:cs typeface="Times New Roman"/>
              <a:sym typeface="Times New Roman"/>
            </a:endParaRPr>
          </a:p>
        </p:txBody>
      </p:sp>
      <p:sp>
        <p:nvSpPr>
          <p:cNvPr id="88" name="Google Shape;88;p4"/>
          <p:cNvSpPr txBox="1">
            <a:spLocks noGrp="1"/>
          </p:cNvSpPr>
          <p:nvPr>
            <p:ph type="body" idx="1"/>
          </p:nvPr>
        </p:nvSpPr>
        <p:spPr>
          <a:xfrm>
            <a:off x="311700" y="1152475"/>
            <a:ext cx="5396700" cy="34080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1"/>
              </a:buClr>
              <a:buSzPts val="1500"/>
              <a:buFont typeface="Antic Slab"/>
              <a:buChar char="●"/>
            </a:pPr>
            <a:r>
              <a:rPr lang="en-GB" sz="1500">
                <a:solidFill>
                  <a:schemeClr val="dk1"/>
                </a:solidFill>
                <a:latin typeface="Antic Slab"/>
                <a:ea typeface="Antic Slab"/>
                <a:cs typeface="Antic Slab"/>
                <a:sym typeface="Antic Slab"/>
              </a:rPr>
              <a:t>Implement a key person approach to develop trust and secure emotional relationships with adults.</a:t>
            </a:r>
            <a:endParaRPr sz="1500">
              <a:solidFill>
                <a:schemeClr val="dk1"/>
              </a:solidFill>
              <a:latin typeface="Antic Slab"/>
              <a:ea typeface="Antic Slab"/>
              <a:cs typeface="Antic Slab"/>
              <a:sym typeface="Antic Slab"/>
            </a:endParaRPr>
          </a:p>
          <a:p>
            <a:pPr marL="457200" lvl="0" indent="-323850" algn="just" rtl="0">
              <a:lnSpc>
                <a:spcPct val="150000"/>
              </a:lnSpc>
              <a:spcBef>
                <a:spcPts val="0"/>
              </a:spcBef>
              <a:spcAft>
                <a:spcPts val="0"/>
              </a:spcAft>
              <a:buClr>
                <a:schemeClr val="dk1"/>
              </a:buClr>
              <a:buSzPts val="1500"/>
              <a:buFont typeface="Antic Slab"/>
              <a:buChar char="●"/>
            </a:pPr>
            <a:r>
              <a:rPr lang="en-GB" sz="1500">
                <a:solidFill>
                  <a:schemeClr val="dk1"/>
                </a:solidFill>
                <a:latin typeface="Antic Slab"/>
                <a:ea typeface="Antic Slab"/>
                <a:cs typeface="Antic Slab"/>
                <a:sym typeface="Antic Slab"/>
              </a:rPr>
              <a:t>Use a gradual settling-in process to support short, assisted separations from primary caregivers.</a:t>
            </a:r>
            <a:endParaRPr sz="1500">
              <a:solidFill>
                <a:schemeClr val="dk1"/>
              </a:solidFill>
              <a:latin typeface="Antic Slab"/>
              <a:ea typeface="Antic Slab"/>
              <a:cs typeface="Antic Slab"/>
              <a:sym typeface="Antic Slab"/>
            </a:endParaRPr>
          </a:p>
          <a:p>
            <a:pPr marL="457200" lvl="0" indent="-323850" algn="just" rtl="0">
              <a:lnSpc>
                <a:spcPct val="150000"/>
              </a:lnSpc>
              <a:spcBef>
                <a:spcPts val="0"/>
              </a:spcBef>
              <a:spcAft>
                <a:spcPts val="0"/>
              </a:spcAft>
              <a:buClr>
                <a:schemeClr val="dk1"/>
              </a:buClr>
              <a:buSzPts val="1500"/>
              <a:buFont typeface="Antic Slab"/>
              <a:buChar char="●"/>
            </a:pPr>
            <a:r>
              <a:rPr lang="en-GB" sz="1500">
                <a:solidFill>
                  <a:schemeClr val="dk1"/>
                </a:solidFill>
                <a:latin typeface="Antic Slab"/>
                <a:ea typeface="Antic Slab"/>
                <a:cs typeface="Antic Slab"/>
                <a:sym typeface="Antic Slab"/>
              </a:rPr>
              <a:t>Maintain consistent routines to provide predictability, safety, and emotional security for Amira.</a:t>
            </a:r>
            <a:endParaRPr sz="1500">
              <a:solidFill>
                <a:schemeClr val="dk1"/>
              </a:solidFill>
              <a:latin typeface="Antic Slab"/>
              <a:ea typeface="Antic Slab"/>
              <a:cs typeface="Antic Slab"/>
              <a:sym typeface="Antic Slab"/>
            </a:endParaRPr>
          </a:p>
          <a:p>
            <a:pPr marL="457200" lvl="0" indent="-323850" algn="just" rtl="0">
              <a:lnSpc>
                <a:spcPct val="150000"/>
              </a:lnSpc>
              <a:spcBef>
                <a:spcPts val="0"/>
              </a:spcBef>
              <a:spcAft>
                <a:spcPts val="0"/>
              </a:spcAft>
              <a:buClr>
                <a:schemeClr val="dk1"/>
              </a:buClr>
              <a:buSzPts val="1500"/>
              <a:buFont typeface="Antic Slab"/>
              <a:buChar char="●"/>
            </a:pPr>
            <a:r>
              <a:rPr lang="en-GB" sz="1500">
                <a:solidFill>
                  <a:schemeClr val="dk1"/>
                </a:solidFill>
                <a:latin typeface="Antic Slab"/>
                <a:ea typeface="Antic Slab"/>
                <a:cs typeface="Antic Slab"/>
                <a:sym typeface="Antic Slab"/>
              </a:rPr>
              <a:t>Engage in one-to-one play before introducing small groups to build confidence and social skills.</a:t>
            </a:r>
            <a:endParaRPr sz="1500">
              <a:solidFill>
                <a:schemeClr val="dk1"/>
              </a:solidFill>
              <a:latin typeface="Antic Slab"/>
              <a:ea typeface="Antic Slab"/>
              <a:cs typeface="Antic Slab"/>
              <a:sym typeface="Antic Slab"/>
            </a:endParaRPr>
          </a:p>
          <a:p>
            <a:pPr marL="0" lvl="0" indent="0" algn="just" rtl="0">
              <a:lnSpc>
                <a:spcPct val="150000"/>
              </a:lnSpc>
              <a:spcBef>
                <a:spcPts val="0"/>
              </a:spcBef>
              <a:spcAft>
                <a:spcPts val="0"/>
              </a:spcAft>
              <a:buNone/>
            </a:pPr>
            <a:endParaRPr sz="1500">
              <a:solidFill>
                <a:schemeClr val="dk1"/>
              </a:solidFill>
              <a:latin typeface="Antic Slab"/>
              <a:ea typeface="Antic Slab"/>
              <a:cs typeface="Antic Slab"/>
              <a:sym typeface="Antic Slab"/>
            </a:endParaRPr>
          </a:p>
        </p:txBody>
      </p:sp>
      <p:pic>
        <p:nvPicPr>
          <p:cNvPr id="89" name="Google Shape;89;p4"/>
          <p:cNvPicPr preferRelativeResize="0"/>
          <p:nvPr/>
        </p:nvPicPr>
        <p:blipFill>
          <a:blip r:embed="rId4">
            <a:alphaModFix/>
          </a:blip>
          <a:stretch>
            <a:fillRect/>
          </a:stretch>
        </p:blipFill>
        <p:spPr>
          <a:xfrm>
            <a:off x="5882900" y="1691213"/>
            <a:ext cx="3130800" cy="17610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93"/>
        <p:cNvGrpSpPr/>
        <p:nvPr/>
      </p:nvGrpSpPr>
      <p:grpSpPr>
        <a:xfrm>
          <a:off x="0" y="0"/>
          <a:ext cx="0" cy="0"/>
          <a:chOff x="0" y="0"/>
          <a:chExt cx="0" cy="0"/>
        </a:xfrm>
      </p:grpSpPr>
      <p:sp>
        <p:nvSpPr>
          <p:cNvPr id="94" name="Google Shape;94;g3985c1dfced_0_12"/>
          <p:cNvSpPr txBox="1">
            <a:spLocks noGrp="1"/>
          </p:cNvSpPr>
          <p:nvPr>
            <p:ph type="title"/>
          </p:nvPr>
        </p:nvSpPr>
        <p:spPr>
          <a:xfrm>
            <a:off x="311700" y="445025"/>
            <a:ext cx="8520600" cy="5727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990"/>
              <a:buNone/>
            </a:pPr>
            <a:r>
              <a:rPr lang="en-GB" sz="2620" b="1">
                <a:latin typeface="Times New Roman"/>
                <a:ea typeface="Times New Roman"/>
                <a:cs typeface="Times New Roman"/>
                <a:sym typeface="Times New Roman"/>
              </a:rPr>
              <a:t>Biological and Environmental Influences</a:t>
            </a:r>
            <a:endParaRPr sz="2620" b="1">
              <a:latin typeface="Times New Roman"/>
              <a:ea typeface="Times New Roman"/>
              <a:cs typeface="Times New Roman"/>
              <a:sym typeface="Times New Roman"/>
            </a:endParaRPr>
          </a:p>
        </p:txBody>
      </p:sp>
      <p:sp>
        <p:nvSpPr>
          <p:cNvPr id="95" name="Google Shape;95;g3985c1dfced_0_12"/>
          <p:cNvSpPr txBox="1">
            <a:spLocks noGrp="1"/>
          </p:cNvSpPr>
          <p:nvPr>
            <p:ph type="body" idx="1"/>
          </p:nvPr>
        </p:nvSpPr>
        <p:spPr>
          <a:xfrm>
            <a:off x="311700" y="1152475"/>
            <a:ext cx="4983600" cy="33807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Antic Slab"/>
              <a:buChar char="●"/>
            </a:pPr>
            <a:r>
              <a:rPr lang="en-GB" sz="1400">
                <a:solidFill>
                  <a:schemeClr val="dk1"/>
                </a:solidFill>
                <a:latin typeface="Antic Slab"/>
                <a:ea typeface="Antic Slab"/>
                <a:cs typeface="Antic Slab"/>
                <a:sym typeface="Antic Slab"/>
              </a:rPr>
              <a:t>Children are biologically driven to form attachments, supporting survival and emotional safety.</a:t>
            </a:r>
            <a:endParaRPr sz="1400">
              <a:solidFill>
                <a:schemeClr val="dk1"/>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1"/>
              </a:buClr>
              <a:buSzPts val="1400"/>
              <a:buFont typeface="Antic Slab"/>
              <a:buChar char="●"/>
            </a:pPr>
            <a:r>
              <a:rPr lang="en-GB" sz="1400">
                <a:solidFill>
                  <a:schemeClr val="dk1"/>
                </a:solidFill>
                <a:latin typeface="Antic Slab"/>
                <a:ea typeface="Antic Slab"/>
                <a:cs typeface="Antic Slab"/>
                <a:sym typeface="Antic Slab"/>
              </a:rPr>
              <a:t>Separation anxiety reflects natural instinct to stay close to trusted caregivers.</a:t>
            </a:r>
            <a:endParaRPr sz="1400">
              <a:solidFill>
                <a:schemeClr val="dk1"/>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1"/>
              </a:buClr>
              <a:buSzPts val="1400"/>
              <a:buFont typeface="Antic Slab"/>
              <a:buChar char="●"/>
            </a:pPr>
            <a:r>
              <a:rPr lang="en-GB" sz="1400">
                <a:solidFill>
                  <a:schemeClr val="dk1"/>
                </a:solidFill>
                <a:latin typeface="Antic Slab"/>
                <a:ea typeface="Antic Slab"/>
                <a:cs typeface="Antic Slab"/>
                <a:sym typeface="Antic Slab"/>
              </a:rPr>
              <a:t>Environmental factors, such as responsive care, influence emotional, social, and cognitive development.</a:t>
            </a:r>
            <a:endParaRPr sz="1400">
              <a:solidFill>
                <a:schemeClr val="dk1"/>
              </a:solidFill>
              <a:latin typeface="Antic Slab"/>
              <a:ea typeface="Antic Slab"/>
              <a:cs typeface="Antic Slab"/>
              <a:sym typeface="Antic Slab"/>
            </a:endParaRPr>
          </a:p>
          <a:p>
            <a:pPr marL="457200" lvl="0" indent="-317500" algn="just" rtl="0">
              <a:lnSpc>
                <a:spcPct val="150000"/>
              </a:lnSpc>
              <a:spcBef>
                <a:spcPts val="0"/>
              </a:spcBef>
              <a:spcAft>
                <a:spcPts val="0"/>
              </a:spcAft>
              <a:buClr>
                <a:schemeClr val="dk1"/>
              </a:buClr>
              <a:buSzPts val="1400"/>
              <a:buFont typeface="Antic Slab"/>
              <a:buChar char="●"/>
            </a:pPr>
            <a:r>
              <a:rPr lang="en-GB" sz="1400">
                <a:solidFill>
                  <a:schemeClr val="dk1"/>
                </a:solidFill>
                <a:latin typeface="Antic Slab"/>
                <a:ea typeface="Antic Slab"/>
                <a:cs typeface="Antic Slab"/>
                <a:sym typeface="Antic Slab"/>
              </a:rPr>
              <a:t>Consistent nurturing relationships foster resilience, emotional regulation, and healthy social interactions in Amira.</a:t>
            </a:r>
            <a:endParaRPr sz="1400">
              <a:solidFill>
                <a:schemeClr val="dk1"/>
              </a:solidFill>
              <a:latin typeface="Antic Slab"/>
              <a:ea typeface="Antic Slab"/>
              <a:cs typeface="Antic Slab"/>
              <a:sym typeface="Antic Slab"/>
            </a:endParaRPr>
          </a:p>
          <a:p>
            <a:pPr marL="0" lvl="0" indent="0" algn="just" rtl="0">
              <a:lnSpc>
                <a:spcPct val="150000"/>
              </a:lnSpc>
              <a:spcBef>
                <a:spcPts val="0"/>
              </a:spcBef>
              <a:spcAft>
                <a:spcPts val="0"/>
              </a:spcAft>
              <a:buNone/>
            </a:pPr>
            <a:endParaRPr sz="1400">
              <a:solidFill>
                <a:schemeClr val="dk1"/>
              </a:solidFill>
              <a:latin typeface="Antic Slab"/>
              <a:ea typeface="Antic Slab"/>
              <a:cs typeface="Antic Slab"/>
              <a:sym typeface="Antic Slab"/>
            </a:endParaRPr>
          </a:p>
        </p:txBody>
      </p:sp>
      <p:pic>
        <p:nvPicPr>
          <p:cNvPr id="96" name="Google Shape;96;g3985c1dfced_0_12"/>
          <p:cNvPicPr preferRelativeResize="0"/>
          <p:nvPr/>
        </p:nvPicPr>
        <p:blipFill>
          <a:blip r:embed="rId4">
            <a:alphaModFix/>
          </a:blip>
          <a:stretch>
            <a:fillRect/>
          </a:stretch>
        </p:blipFill>
        <p:spPr>
          <a:xfrm>
            <a:off x="5459325" y="1391125"/>
            <a:ext cx="3543901" cy="236125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0"/>
        <p:cNvGrpSpPr/>
        <p:nvPr/>
      </p:nvGrpSpPr>
      <p:grpSpPr>
        <a:xfrm>
          <a:off x="0" y="0"/>
          <a:ext cx="0" cy="0"/>
          <a:chOff x="0" y="0"/>
          <a:chExt cx="0" cy="0"/>
        </a:xfrm>
      </p:grpSpPr>
      <p:sp>
        <p:nvSpPr>
          <p:cNvPr id="101" name="Google Shape;101;g38f1c9b6fbd_0_19"/>
          <p:cNvSpPr txBox="1">
            <a:spLocks noGrp="1"/>
          </p:cNvSpPr>
          <p:nvPr>
            <p:ph type="title"/>
          </p:nvPr>
        </p:nvSpPr>
        <p:spPr>
          <a:xfrm>
            <a:off x="311700" y="445025"/>
            <a:ext cx="8520600" cy="5727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990"/>
              <a:buNone/>
            </a:pPr>
            <a:r>
              <a:rPr lang="en-GB" sz="2620" b="1">
                <a:latin typeface="Times New Roman"/>
                <a:ea typeface="Times New Roman"/>
                <a:cs typeface="Times New Roman"/>
                <a:sym typeface="Times New Roman"/>
              </a:rPr>
              <a:t>Usefulness and limitations of the theory</a:t>
            </a:r>
            <a:endParaRPr sz="2620" b="1">
              <a:latin typeface="Times New Roman"/>
              <a:ea typeface="Times New Roman"/>
              <a:cs typeface="Times New Roman"/>
              <a:sym typeface="Times New Roman"/>
            </a:endParaRPr>
          </a:p>
        </p:txBody>
      </p:sp>
      <p:sp>
        <p:nvSpPr>
          <p:cNvPr id="102" name="Google Shape;102;g38f1c9b6fbd_0_19"/>
          <p:cNvSpPr txBox="1">
            <a:spLocks noGrp="1"/>
          </p:cNvSpPr>
          <p:nvPr>
            <p:ph type="body" idx="1"/>
          </p:nvPr>
        </p:nvSpPr>
        <p:spPr>
          <a:xfrm>
            <a:off x="311700" y="1152475"/>
            <a:ext cx="5396700" cy="38226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1"/>
              </a:buClr>
              <a:buSzPts val="1500"/>
              <a:buFont typeface="Antic Slab"/>
              <a:buChar char="●"/>
            </a:pPr>
            <a:r>
              <a:rPr lang="en-GB" sz="1500">
                <a:solidFill>
                  <a:schemeClr val="dk1"/>
                </a:solidFill>
                <a:latin typeface="Antic Slab"/>
                <a:ea typeface="Antic Slab"/>
                <a:cs typeface="Antic Slab"/>
                <a:sym typeface="Antic Slab"/>
              </a:rPr>
              <a:t>Bowlby’s Attachment Theory helps practitioners understand children’s emotional needs and importance of secure relationships.</a:t>
            </a:r>
            <a:endParaRPr sz="1500">
              <a:solidFill>
                <a:schemeClr val="dk1"/>
              </a:solidFill>
              <a:latin typeface="Antic Slab"/>
              <a:ea typeface="Antic Slab"/>
              <a:cs typeface="Antic Slab"/>
              <a:sym typeface="Antic Slab"/>
            </a:endParaRPr>
          </a:p>
          <a:p>
            <a:pPr marL="457200" lvl="0" indent="-323850" algn="just" rtl="0">
              <a:lnSpc>
                <a:spcPct val="150000"/>
              </a:lnSpc>
              <a:spcBef>
                <a:spcPts val="0"/>
              </a:spcBef>
              <a:spcAft>
                <a:spcPts val="0"/>
              </a:spcAft>
              <a:buClr>
                <a:schemeClr val="dk1"/>
              </a:buClr>
              <a:buSzPts val="1500"/>
              <a:buFont typeface="Antic Slab"/>
              <a:buChar char="●"/>
            </a:pPr>
            <a:r>
              <a:rPr lang="en-GB" sz="1500">
                <a:solidFill>
                  <a:schemeClr val="dk1"/>
                </a:solidFill>
                <a:latin typeface="Antic Slab"/>
                <a:ea typeface="Antic Slab"/>
                <a:cs typeface="Antic Slab"/>
                <a:sym typeface="Antic Slab"/>
              </a:rPr>
              <a:t>Supports strategies such as key person approach and responsive caregiving to build confidence and trust.</a:t>
            </a:r>
            <a:endParaRPr sz="1500">
              <a:solidFill>
                <a:schemeClr val="dk1"/>
              </a:solidFill>
              <a:latin typeface="Antic Slab"/>
              <a:ea typeface="Antic Slab"/>
              <a:cs typeface="Antic Slab"/>
              <a:sym typeface="Antic Slab"/>
            </a:endParaRPr>
          </a:p>
          <a:p>
            <a:pPr marL="457200" lvl="0" indent="-323850" algn="just" rtl="0">
              <a:lnSpc>
                <a:spcPct val="150000"/>
              </a:lnSpc>
              <a:spcBef>
                <a:spcPts val="0"/>
              </a:spcBef>
              <a:spcAft>
                <a:spcPts val="0"/>
              </a:spcAft>
              <a:buClr>
                <a:schemeClr val="dk1"/>
              </a:buClr>
              <a:buSzPts val="1500"/>
              <a:buFont typeface="Antic Slab"/>
              <a:buChar char="●"/>
            </a:pPr>
            <a:r>
              <a:rPr lang="en-GB" sz="1500">
                <a:solidFill>
                  <a:schemeClr val="dk1"/>
                </a:solidFill>
                <a:latin typeface="Antic Slab"/>
                <a:ea typeface="Antic Slab"/>
                <a:cs typeface="Antic Slab"/>
                <a:sym typeface="Antic Slab"/>
              </a:rPr>
              <a:t>Limitations include focus mainly on mothers, underestimating other caregivers and culturally diverse attachment patterns.</a:t>
            </a:r>
            <a:endParaRPr sz="1500">
              <a:solidFill>
                <a:schemeClr val="dk1"/>
              </a:solidFill>
              <a:latin typeface="Antic Slab"/>
              <a:ea typeface="Antic Slab"/>
              <a:cs typeface="Antic Slab"/>
              <a:sym typeface="Antic Slab"/>
            </a:endParaRPr>
          </a:p>
          <a:p>
            <a:pPr marL="457200" lvl="0" indent="-323850" algn="just" rtl="0">
              <a:lnSpc>
                <a:spcPct val="150000"/>
              </a:lnSpc>
              <a:spcBef>
                <a:spcPts val="0"/>
              </a:spcBef>
              <a:spcAft>
                <a:spcPts val="0"/>
              </a:spcAft>
              <a:buClr>
                <a:schemeClr val="dk1"/>
              </a:buClr>
              <a:buSzPts val="1500"/>
              <a:buFont typeface="Antic Slab"/>
              <a:buChar char="●"/>
            </a:pPr>
            <a:r>
              <a:rPr lang="en-GB" sz="1500">
                <a:solidFill>
                  <a:schemeClr val="dk1"/>
                </a:solidFill>
                <a:latin typeface="Antic Slab"/>
                <a:ea typeface="Antic Slab"/>
                <a:cs typeface="Antic Slab"/>
                <a:sym typeface="Antic Slab"/>
              </a:rPr>
              <a:t>Despite limitations, the theory remains valuable for promoting emotional wellbeing, social skills, and secure attachments.</a:t>
            </a:r>
            <a:endParaRPr sz="1500">
              <a:solidFill>
                <a:schemeClr val="dk1"/>
              </a:solidFill>
              <a:latin typeface="Antic Slab"/>
              <a:ea typeface="Antic Slab"/>
              <a:cs typeface="Antic Slab"/>
              <a:sym typeface="Antic Slab"/>
            </a:endParaRPr>
          </a:p>
          <a:p>
            <a:pPr marL="457200" lvl="0" indent="0" algn="just" rtl="0">
              <a:lnSpc>
                <a:spcPct val="150000"/>
              </a:lnSpc>
              <a:spcBef>
                <a:spcPts val="0"/>
              </a:spcBef>
              <a:spcAft>
                <a:spcPts val="0"/>
              </a:spcAft>
              <a:buNone/>
            </a:pPr>
            <a:endParaRPr sz="1500">
              <a:solidFill>
                <a:schemeClr val="dk1"/>
              </a:solidFill>
              <a:latin typeface="Antic Slab"/>
              <a:ea typeface="Antic Slab"/>
              <a:cs typeface="Antic Slab"/>
              <a:sym typeface="Antic Slab"/>
            </a:endParaRPr>
          </a:p>
        </p:txBody>
      </p:sp>
      <p:pic>
        <p:nvPicPr>
          <p:cNvPr id="103" name="Google Shape;103;g38f1c9b6fbd_0_19"/>
          <p:cNvPicPr preferRelativeResize="0"/>
          <p:nvPr/>
        </p:nvPicPr>
        <p:blipFill>
          <a:blip r:embed="rId4">
            <a:alphaModFix/>
          </a:blip>
          <a:stretch>
            <a:fillRect/>
          </a:stretch>
        </p:blipFill>
        <p:spPr>
          <a:xfrm>
            <a:off x="5872450" y="1589050"/>
            <a:ext cx="3130800" cy="23481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7"/>
        <p:cNvGrpSpPr/>
        <p:nvPr/>
      </p:nvGrpSpPr>
      <p:grpSpPr>
        <a:xfrm>
          <a:off x="0" y="0"/>
          <a:ext cx="0" cy="0"/>
          <a:chOff x="0" y="0"/>
          <a:chExt cx="0" cy="0"/>
        </a:xfrm>
      </p:grpSpPr>
      <p:sp>
        <p:nvSpPr>
          <p:cNvPr id="108" name="Google Shape;108;p7"/>
          <p:cNvSpPr txBox="1">
            <a:spLocks noGrp="1"/>
          </p:cNvSpPr>
          <p:nvPr>
            <p:ph type="title"/>
          </p:nvPr>
        </p:nvSpPr>
        <p:spPr>
          <a:xfrm>
            <a:off x="311700" y="445025"/>
            <a:ext cx="8520600" cy="5727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dk1"/>
              </a:buClr>
              <a:buSzPts val="1100"/>
              <a:buFont typeface="Arial"/>
              <a:buNone/>
            </a:pPr>
            <a:r>
              <a:rPr lang="en-GB" sz="3600" b="1">
                <a:latin typeface="Times New Roman"/>
                <a:ea typeface="Times New Roman"/>
                <a:cs typeface="Times New Roman"/>
                <a:sym typeface="Times New Roman"/>
              </a:rPr>
              <a:t>Conclusion</a:t>
            </a:r>
            <a:endParaRPr sz="3600"/>
          </a:p>
        </p:txBody>
      </p:sp>
      <p:sp>
        <p:nvSpPr>
          <p:cNvPr id="109" name="Google Shape;109;p7"/>
          <p:cNvSpPr txBox="1">
            <a:spLocks noGrp="1"/>
          </p:cNvSpPr>
          <p:nvPr>
            <p:ph type="body" idx="1"/>
          </p:nvPr>
        </p:nvSpPr>
        <p:spPr>
          <a:xfrm>
            <a:off x="311700" y="1152475"/>
            <a:ext cx="5009700" cy="38253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chemeClr val="dk1"/>
              </a:buClr>
              <a:buSzPts val="1500"/>
              <a:buFont typeface="Antic Slab"/>
              <a:buChar char="●"/>
            </a:pPr>
            <a:r>
              <a:rPr lang="en-GB" sz="1500">
                <a:solidFill>
                  <a:schemeClr val="dk1"/>
                </a:solidFill>
                <a:latin typeface="Antic Slab"/>
                <a:ea typeface="Antic Slab"/>
                <a:cs typeface="Antic Slab"/>
                <a:sym typeface="Antic Slab"/>
              </a:rPr>
              <a:t>Bowlby’s Attachment Theory provides insight into Amira’s emotional development and social interaction in nursery school.</a:t>
            </a:r>
            <a:endParaRPr sz="1500">
              <a:solidFill>
                <a:schemeClr val="dk1"/>
              </a:solidFill>
              <a:latin typeface="Antic Slab"/>
              <a:ea typeface="Antic Slab"/>
              <a:cs typeface="Antic Slab"/>
              <a:sym typeface="Antic Slab"/>
            </a:endParaRPr>
          </a:p>
          <a:p>
            <a:pPr marL="457200" lvl="0" indent="-323850" algn="just" rtl="0">
              <a:lnSpc>
                <a:spcPct val="150000"/>
              </a:lnSpc>
              <a:spcBef>
                <a:spcPts val="0"/>
              </a:spcBef>
              <a:spcAft>
                <a:spcPts val="0"/>
              </a:spcAft>
              <a:buClr>
                <a:schemeClr val="dk1"/>
              </a:buClr>
              <a:buSzPts val="1500"/>
              <a:buFont typeface="Antic Slab"/>
              <a:buChar char="●"/>
            </a:pPr>
            <a:r>
              <a:rPr lang="en-GB" sz="1500">
                <a:solidFill>
                  <a:schemeClr val="dk1"/>
                </a:solidFill>
                <a:latin typeface="Antic Slab"/>
                <a:ea typeface="Antic Slab"/>
                <a:cs typeface="Antic Slab"/>
                <a:sym typeface="Antic Slab"/>
              </a:rPr>
              <a:t>Anxiety and limited interaction indicate the need for secure attachment and emotional resilience.</a:t>
            </a:r>
            <a:endParaRPr sz="1500">
              <a:solidFill>
                <a:schemeClr val="dk1"/>
              </a:solidFill>
              <a:latin typeface="Antic Slab"/>
              <a:ea typeface="Antic Slab"/>
              <a:cs typeface="Antic Slab"/>
              <a:sym typeface="Antic Slab"/>
            </a:endParaRPr>
          </a:p>
          <a:p>
            <a:pPr marL="457200" lvl="0" indent="-323850" algn="just" rtl="0">
              <a:lnSpc>
                <a:spcPct val="150000"/>
              </a:lnSpc>
              <a:spcBef>
                <a:spcPts val="0"/>
              </a:spcBef>
              <a:spcAft>
                <a:spcPts val="0"/>
              </a:spcAft>
              <a:buClr>
                <a:schemeClr val="dk1"/>
              </a:buClr>
              <a:buSzPts val="1500"/>
              <a:buFont typeface="Antic Slab"/>
              <a:buChar char="●"/>
            </a:pPr>
            <a:r>
              <a:rPr lang="en-GB" sz="1500">
                <a:solidFill>
                  <a:schemeClr val="dk1"/>
                </a:solidFill>
                <a:latin typeface="Antic Slab"/>
                <a:ea typeface="Antic Slab"/>
                <a:cs typeface="Antic Slab"/>
                <a:sym typeface="Antic Slab"/>
              </a:rPr>
              <a:t>Consistent caregiving and supportive routines help foster trust, confidence, and emotional security.</a:t>
            </a:r>
            <a:endParaRPr sz="1500">
              <a:solidFill>
                <a:schemeClr val="dk1"/>
              </a:solidFill>
              <a:latin typeface="Antic Slab"/>
              <a:ea typeface="Antic Slab"/>
              <a:cs typeface="Antic Slab"/>
              <a:sym typeface="Antic Slab"/>
            </a:endParaRPr>
          </a:p>
          <a:p>
            <a:pPr marL="457200" lvl="0" indent="-323850" algn="just" rtl="0">
              <a:lnSpc>
                <a:spcPct val="150000"/>
              </a:lnSpc>
              <a:spcBef>
                <a:spcPts val="0"/>
              </a:spcBef>
              <a:spcAft>
                <a:spcPts val="0"/>
              </a:spcAft>
              <a:buClr>
                <a:schemeClr val="dk1"/>
              </a:buClr>
              <a:buSzPts val="1500"/>
              <a:buFont typeface="Antic Slab"/>
              <a:buChar char="●"/>
            </a:pPr>
            <a:r>
              <a:rPr lang="en-GB" sz="1500">
                <a:solidFill>
                  <a:schemeClr val="dk1"/>
                </a:solidFill>
                <a:latin typeface="Antic Slab"/>
                <a:ea typeface="Antic Slab"/>
                <a:cs typeface="Antic Slab"/>
                <a:sym typeface="Antic Slab"/>
              </a:rPr>
              <a:t>Despite cultural bias and limited scope on child bonds, the theory enhances wellbeing and resilience.</a:t>
            </a:r>
            <a:endParaRPr sz="1500">
              <a:solidFill>
                <a:schemeClr val="dk1"/>
              </a:solidFill>
              <a:latin typeface="Antic Slab"/>
              <a:ea typeface="Antic Slab"/>
              <a:cs typeface="Antic Slab"/>
              <a:sym typeface="Antic Slab"/>
            </a:endParaRPr>
          </a:p>
          <a:p>
            <a:pPr marL="457200" lvl="0" indent="0" algn="just" rtl="0">
              <a:lnSpc>
                <a:spcPct val="150000"/>
              </a:lnSpc>
              <a:spcBef>
                <a:spcPts val="0"/>
              </a:spcBef>
              <a:spcAft>
                <a:spcPts val="0"/>
              </a:spcAft>
              <a:buNone/>
            </a:pPr>
            <a:endParaRPr sz="1500">
              <a:solidFill>
                <a:schemeClr val="dk1"/>
              </a:solidFill>
              <a:latin typeface="Antic Slab"/>
              <a:ea typeface="Antic Slab"/>
              <a:cs typeface="Antic Slab"/>
              <a:sym typeface="Antic Slab"/>
            </a:endParaRPr>
          </a:p>
        </p:txBody>
      </p:sp>
      <p:pic>
        <p:nvPicPr>
          <p:cNvPr id="110" name="Google Shape;110;p7"/>
          <p:cNvPicPr preferRelativeResize="0"/>
          <p:nvPr/>
        </p:nvPicPr>
        <p:blipFill rotWithShape="1">
          <a:blip r:embed="rId4">
            <a:alphaModFix/>
          </a:blip>
          <a:srcRect/>
          <a:stretch/>
        </p:blipFill>
        <p:spPr>
          <a:xfrm>
            <a:off x="5234100" y="1170125"/>
            <a:ext cx="3757500" cy="289953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14"/>
        <p:cNvGrpSpPr/>
        <p:nvPr/>
      </p:nvGrpSpPr>
      <p:grpSpPr>
        <a:xfrm>
          <a:off x="0" y="0"/>
          <a:ext cx="0" cy="0"/>
          <a:chOff x="0" y="0"/>
          <a:chExt cx="0" cy="0"/>
        </a:xfrm>
      </p:grpSpPr>
      <p:sp>
        <p:nvSpPr>
          <p:cNvPr id="115" name="Google Shape;115;p8"/>
          <p:cNvSpPr txBox="1">
            <a:spLocks noGrp="1"/>
          </p:cNvSpPr>
          <p:nvPr>
            <p:ph type="title"/>
          </p:nvPr>
        </p:nvSpPr>
        <p:spPr>
          <a:xfrm>
            <a:off x="311700" y="445025"/>
            <a:ext cx="8520600" cy="5727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990"/>
              <a:buNone/>
            </a:pPr>
            <a:r>
              <a:rPr lang="en-GB" sz="2820" b="1">
                <a:latin typeface="Times New Roman"/>
                <a:ea typeface="Times New Roman"/>
                <a:cs typeface="Times New Roman"/>
                <a:sym typeface="Times New Roman"/>
              </a:rPr>
              <a:t>References</a:t>
            </a:r>
            <a:endParaRPr sz="2820" b="1">
              <a:latin typeface="Times New Roman"/>
              <a:ea typeface="Times New Roman"/>
              <a:cs typeface="Times New Roman"/>
              <a:sym typeface="Times New Roman"/>
            </a:endParaRPr>
          </a:p>
        </p:txBody>
      </p:sp>
      <p:sp>
        <p:nvSpPr>
          <p:cNvPr id="116" name="Google Shape;116;p8"/>
          <p:cNvSpPr txBox="1">
            <a:spLocks noGrp="1"/>
          </p:cNvSpPr>
          <p:nvPr>
            <p:ph type="body" idx="1"/>
          </p:nvPr>
        </p:nvSpPr>
        <p:spPr>
          <a:xfrm>
            <a:off x="311700" y="1152475"/>
            <a:ext cx="8520600" cy="3754500"/>
          </a:xfrm>
          <a:prstGeom prst="rect">
            <a:avLst/>
          </a:prstGeom>
          <a:solidFill>
            <a:srgbClr val="FCE5CD"/>
          </a:solidFill>
          <a:ln w="28575" cap="flat" cmpd="sng">
            <a:solidFill>
              <a:srgbClr val="000000"/>
            </a:solidFill>
            <a:prstDash val="solid"/>
            <a:round/>
            <a:headEnd type="none" w="sm" len="sm"/>
            <a:tailEnd type="none" w="sm" len="sm"/>
          </a:ln>
        </p:spPr>
        <p:txBody>
          <a:bodyPr spcFirstLastPara="1" wrap="square" lIns="91425" tIns="91425" rIns="91425" bIns="91425" anchor="t" anchorCtr="0">
            <a:noAutofit/>
          </a:bodyPr>
          <a:lstStyle/>
          <a:p>
            <a:pPr marL="0" lvl="0" indent="0" algn="l" rtl="0">
              <a:lnSpc>
                <a:spcPct val="115000"/>
              </a:lnSpc>
              <a:spcBef>
                <a:spcPts val="1200"/>
              </a:spcBef>
              <a:spcAft>
                <a:spcPts val="0"/>
              </a:spcAft>
              <a:buSzPts val="688"/>
              <a:buNone/>
            </a:pPr>
            <a:r>
              <a:rPr lang="en-GB" sz="1325">
                <a:solidFill>
                  <a:schemeClr val="dk1"/>
                </a:solidFill>
                <a:latin typeface="Antic Slab"/>
                <a:ea typeface="Antic Slab"/>
                <a:cs typeface="Antic Slab"/>
                <a:sym typeface="Antic Slab"/>
              </a:rPr>
              <a:t>Gobena, E.B., Hean, S., Heaslip, V. and Studsrød, I., (2024). Bridging Bonds: Nurturing Mother-Child Connections Through Incarceration and Beyond. In Rebuilding Family Relations for Children and Youth Separated from Family (pp. 345-373). Cham: Springer Nature Switzerland.</a:t>
            </a:r>
            <a:endParaRPr sz="1325">
              <a:solidFill>
                <a:schemeClr val="dk1"/>
              </a:solidFill>
              <a:latin typeface="Antic Slab"/>
              <a:ea typeface="Antic Slab"/>
              <a:cs typeface="Antic Slab"/>
              <a:sym typeface="Antic Slab"/>
            </a:endParaRPr>
          </a:p>
          <a:p>
            <a:pPr marL="0" lvl="0" indent="0" algn="l" rtl="0">
              <a:lnSpc>
                <a:spcPct val="115000"/>
              </a:lnSpc>
              <a:spcBef>
                <a:spcPts val="1200"/>
              </a:spcBef>
              <a:spcAft>
                <a:spcPts val="0"/>
              </a:spcAft>
              <a:buSzPts val="688"/>
              <a:buNone/>
            </a:pPr>
            <a:r>
              <a:rPr lang="en-GB" sz="1325">
                <a:solidFill>
                  <a:schemeClr val="dk1"/>
                </a:solidFill>
                <a:latin typeface="Antic Slab"/>
                <a:ea typeface="Antic Slab"/>
                <a:cs typeface="Antic Slab"/>
                <a:sym typeface="Antic Slab"/>
              </a:rPr>
              <a:t>Henning, W.A., (2025). Attachment Made Simple: A Practical Handbook for Kids and Parents to Build Trust, Emotional Resilience, and Connection. Winifred Audrey Henning.</a:t>
            </a:r>
            <a:endParaRPr sz="1325">
              <a:solidFill>
                <a:schemeClr val="dk1"/>
              </a:solidFill>
              <a:latin typeface="Antic Slab"/>
              <a:ea typeface="Antic Slab"/>
              <a:cs typeface="Antic Slab"/>
              <a:sym typeface="Antic Slab"/>
            </a:endParaRPr>
          </a:p>
          <a:p>
            <a:pPr marL="0" lvl="0" indent="0" algn="l" rtl="0">
              <a:lnSpc>
                <a:spcPct val="115000"/>
              </a:lnSpc>
              <a:spcBef>
                <a:spcPts val="1200"/>
              </a:spcBef>
              <a:spcAft>
                <a:spcPts val="0"/>
              </a:spcAft>
              <a:buSzPts val="688"/>
              <a:buNone/>
            </a:pPr>
            <a:r>
              <a:rPr lang="en-GB" sz="1325">
                <a:solidFill>
                  <a:schemeClr val="dk1"/>
                </a:solidFill>
                <a:latin typeface="Antic Slab"/>
                <a:ea typeface="Antic Slab"/>
                <a:cs typeface="Antic Slab"/>
                <a:sym typeface="Antic Slab"/>
              </a:rPr>
              <a:t>Jarvis, P., (2022). Attachment theory, cortisol and care for the under-threes in the twenty-first century: constructing evidence-informed policy. Early Years, 42(4-5), pp.450-464.</a:t>
            </a:r>
            <a:endParaRPr sz="1325">
              <a:solidFill>
                <a:schemeClr val="dk1"/>
              </a:solidFill>
              <a:latin typeface="Antic Slab"/>
              <a:ea typeface="Antic Slab"/>
              <a:cs typeface="Antic Slab"/>
              <a:sym typeface="Antic Slab"/>
            </a:endParaRPr>
          </a:p>
          <a:p>
            <a:pPr marL="0" lvl="0" indent="0" algn="l" rtl="0">
              <a:lnSpc>
                <a:spcPct val="115000"/>
              </a:lnSpc>
              <a:spcBef>
                <a:spcPts val="1200"/>
              </a:spcBef>
              <a:spcAft>
                <a:spcPts val="0"/>
              </a:spcAft>
              <a:buSzPts val="688"/>
              <a:buNone/>
            </a:pPr>
            <a:r>
              <a:rPr lang="en-GB" sz="1325">
                <a:solidFill>
                  <a:schemeClr val="dk1"/>
                </a:solidFill>
                <a:latin typeface="Antic Slab"/>
                <a:ea typeface="Antic Slab"/>
                <a:cs typeface="Antic Slab"/>
                <a:sym typeface="Antic Slab"/>
              </a:rPr>
              <a:t>Peters, B., (2025). The Power of Predictability: Examining the Impact of Structured Routines on Behavior and Attentiveness in Early Childhood Education.</a:t>
            </a:r>
            <a:endParaRPr sz="1325">
              <a:solidFill>
                <a:schemeClr val="dk1"/>
              </a:solidFill>
              <a:latin typeface="Antic Slab"/>
              <a:ea typeface="Antic Slab"/>
              <a:cs typeface="Antic Slab"/>
              <a:sym typeface="Antic Slab"/>
            </a:endParaRPr>
          </a:p>
          <a:p>
            <a:pPr marL="0" lvl="0" indent="0" algn="l" rtl="0">
              <a:lnSpc>
                <a:spcPct val="115000"/>
              </a:lnSpc>
              <a:spcBef>
                <a:spcPts val="1200"/>
              </a:spcBef>
              <a:spcAft>
                <a:spcPts val="0"/>
              </a:spcAft>
              <a:buSzPts val="688"/>
              <a:buNone/>
            </a:pPr>
            <a:r>
              <a:rPr lang="en-GB" sz="1325">
                <a:solidFill>
                  <a:schemeClr val="dk1"/>
                </a:solidFill>
                <a:latin typeface="Antic Slab"/>
                <a:ea typeface="Antic Slab"/>
                <a:cs typeface="Antic Slab"/>
                <a:sym typeface="Antic Slab"/>
              </a:rPr>
              <a:t>Robledo, J.P., Cross, I., Boada-Bayona, L. and Demogeot, N., (2022). Back to basics: A re-evaluation of the relevance of imprinting in the genesis of Bowlby’s attachment theory. Frontiers in Psychology, 13, p.1033746.</a:t>
            </a:r>
            <a:endParaRPr sz="1325">
              <a:solidFill>
                <a:schemeClr val="dk1"/>
              </a:solidFill>
              <a:latin typeface="Antic Slab"/>
              <a:ea typeface="Antic Slab"/>
              <a:cs typeface="Antic Slab"/>
              <a:sym typeface="Antic Slab"/>
            </a:endParaRPr>
          </a:p>
          <a:p>
            <a:pPr marL="0" lvl="0" indent="0" algn="l" rtl="0">
              <a:lnSpc>
                <a:spcPct val="115000"/>
              </a:lnSpc>
              <a:spcBef>
                <a:spcPts val="1200"/>
              </a:spcBef>
              <a:spcAft>
                <a:spcPts val="0"/>
              </a:spcAft>
              <a:buSzPts val="688"/>
              <a:buNone/>
            </a:pPr>
            <a:endParaRPr sz="1325">
              <a:solidFill>
                <a:schemeClr val="dk1"/>
              </a:solidFill>
              <a:latin typeface="Antic Slab"/>
              <a:ea typeface="Antic Slab"/>
              <a:cs typeface="Antic Slab"/>
              <a:sym typeface="Antic Slab"/>
            </a:endParaRPr>
          </a:p>
          <a:p>
            <a:pPr marL="0" lvl="0" indent="0" algn="l" rtl="0">
              <a:lnSpc>
                <a:spcPct val="115000"/>
              </a:lnSpc>
              <a:spcBef>
                <a:spcPts val="1200"/>
              </a:spcBef>
              <a:spcAft>
                <a:spcPts val="1200"/>
              </a:spcAft>
              <a:buSzPts val="688"/>
              <a:buNone/>
            </a:pPr>
            <a:endParaRPr sz="1325">
              <a:solidFill>
                <a:schemeClr val="dk1"/>
              </a:solidFill>
              <a:latin typeface="Antic Slab"/>
              <a:ea typeface="Antic Slab"/>
              <a:cs typeface="Antic Slab"/>
              <a:sym typeface="Antic Slab"/>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2274</Words>
  <Application>Microsoft Office PowerPoint</Application>
  <PresentationFormat>On-screen Show (16:9)</PresentationFormat>
  <Paragraphs>79</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Antic Slab</vt:lpstr>
      <vt:lpstr>Cambria</vt:lpstr>
      <vt:lpstr>Times New Roman</vt:lpstr>
      <vt:lpstr>Simple Light</vt:lpstr>
      <vt:lpstr>PowerPoint Presentation</vt:lpstr>
      <vt:lpstr>Introduction</vt:lpstr>
      <vt:lpstr>Psychological theory of development relevant to early childhood</vt:lpstr>
      <vt:lpstr>Evaluation of Theory</vt:lpstr>
      <vt:lpstr>Application of theory to Amira’s situation</vt:lpstr>
      <vt:lpstr>Practical strategies and interventions</vt:lpstr>
      <vt:lpstr>Biological and Environmental Influences</vt:lpstr>
      <vt:lpstr>Usefulness and limitations of the theory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Lucica-Stanca Oprescu (2417337)</cp:lastModifiedBy>
  <cp:revision>1</cp:revision>
  <dcterms:modified xsi:type="dcterms:W3CDTF">2025-11-14T23:15:44Z</dcterms:modified>
</cp:coreProperties>
</file>